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01" r:id="rId2"/>
    <p:sldId id="577" r:id="rId3"/>
    <p:sldId id="578" r:id="rId4"/>
    <p:sldId id="585" r:id="rId5"/>
    <p:sldId id="588" r:id="rId6"/>
    <p:sldId id="592" r:id="rId7"/>
    <p:sldId id="596" r:id="rId8"/>
    <p:sldId id="597" r:id="rId9"/>
    <p:sldId id="599" r:id="rId10"/>
    <p:sldId id="545" r:id="rId11"/>
    <p:sldId id="546" r:id="rId12"/>
    <p:sldId id="547" r:id="rId13"/>
    <p:sldId id="551" r:id="rId14"/>
    <p:sldId id="566" r:id="rId15"/>
    <p:sldId id="569" r:id="rId16"/>
    <p:sldId id="567" r:id="rId17"/>
    <p:sldId id="570" r:id="rId18"/>
    <p:sldId id="572" r:id="rId19"/>
    <p:sldId id="5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61"/>
    <a:srgbClr val="FF00FF"/>
    <a:srgbClr val="EC8130"/>
    <a:srgbClr val="75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9263" autoAdjust="0"/>
  </p:normalViewPr>
  <p:slideViewPr>
    <p:cSldViewPr>
      <p:cViewPr varScale="1">
        <p:scale>
          <a:sx n="74" d="100"/>
          <a:sy n="74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dirty="0" smtClean="0"/>
              <a:t>Plant and Animal Biotechnology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9342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Faculty: Ach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0325" y="0"/>
            <a:ext cx="394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Biotechnology and Medicine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1050" y="793874"/>
            <a:ext cx="7581900" cy="4991100"/>
            <a:chOff x="781050" y="793874"/>
            <a:chExt cx="7581900" cy="49911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793874"/>
              <a:ext cx="7581900" cy="499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781050" y="1066800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81050" y="1371600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81050" y="1676400"/>
              <a:ext cx="61531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09800" y="3845859"/>
              <a:ext cx="61531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1050" y="4150659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1050" y="4482353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1050" y="4787153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1050" y="5105400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81050" y="5410200"/>
              <a:ext cx="7581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7"/>
          <p:cNvSpPr/>
          <p:nvPr/>
        </p:nvSpPr>
        <p:spPr>
          <a:xfrm>
            <a:off x="3706906" y="6000109"/>
            <a:ext cx="541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Who discovered penicillin? From which organism penicillin was isolated?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three bacterial diseases that were prevalent in the past but they were successfully controlled by antibiotics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disease can be treated by the fungal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antiobiotic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griseofulvin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28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0325" y="0"/>
            <a:ext cx="394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Biotechnology and Medicine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6" y="793874"/>
            <a:ext cx="6943725" cy="552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5777753" y="621166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the name, producer organism, and activity spectrum of four economically important antibiotics. </a:t>
            </a:r>
          </a:p>
        </p:txBody>
      </p:sp>
    </p:spTree>
    <p:extLst>
      <p:ext uri="{BB962C8B-B14F-4D97-AF65-F5344CB8AC3E}">
        <p14:creationId xmlns:p14="http://schemas.microsoft.com/office/powerpoint/2010/main" val="3876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0325" y="0"/>
            <a:ext cx="394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Biotechnology and Medicine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Biopharmaceuticals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3590" y="1524000"/>
            <a:ext cx="213360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Biopharmaceutical is a 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pharmaceutical derived from biological sources and especially one produced by biotechnology.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807321"/>
            <a:ext cx="6084529" cy="6023785"/>
            <a:chOff x="381000" y="807321"/>
            <a:chExt cx="6084529" cy="6023785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807321"/>
              <a:ext cx="6084529" cy="60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3048000" y="2819400"/>
              <a:ext cx="34175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2742" y="3124200"/>
              <a:ext cx="60427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1870" y="3348318"/>
              <a:ext cx="60427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2741" y="3590365"/>
              <a:ext cx="19394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4087906"/>
              <a:ext cx="55302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2742" y="4343400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1870" y="4580965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1869" y="4823012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1868" y="5063333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1870" y="5293659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741" y="5562600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1867" y="5813612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1866" y="6069106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1870" y="6297706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22740" y="6553200"/>
              <a:ext cx="60219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2306" y="6786283"/>
              <a:ext cx="476929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17"/>
          <p:cNvSpPr/>
          <p:nvPr/>
        </p:nvSpPr>
        <p:spPr>
          <a:xfrm>
            <a:off x="6574771" y="5103674"/>
            <a:ext cx="25734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biopharmaceutical?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technology is promoting production of therapeutic proteins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biopharmaceuticals)?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Apart from synthesizing larger amount of proteins, what other improvements can be done on biopharmaceuticals by genetic engineering?</a:t>
            </a:r>
          </a:p>
        </p:txBody>
      </p:sp>
    </p:spTree>
    <p:extLst>
      <p:ext uri="{BB962C8B-B14F-4D97-AF65-F5344CB8AC3E}">
        <p14:creationId xmlns:p14="http://schemas.microsoft.com/office/powerpoint/2010/main" val="4595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2262" y="0"/>
            <a:ext cx="3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Stem Cell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Stem Cells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85978" y="793874"/>
            <a:ext cx="4972043" cy="3409530"/>
            <a:chOff x="2085978" y="3298389"/>
            <a:chExt cx="4972043" cy="340953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8" y="3298389"/>
              <a:ext cx="4972043" cy="307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30413" y="6523253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http://slideplayer.com/slide/5868575/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8" y="4203404"/>
            <a:ext cx="75628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7"/>
          <p:cNvSpPr/>
          <p:nvPr/>
        </p:nvSpPr>
        <p:spPr>
          <a:xfrm>
            <a:off x="7404847" y="793874"/>
            <a:ext cx="1752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stem cells?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Do stem cells have any specialized function?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In how many ways stem cells can be characterized?</a:t>
            </a:r>
          </a:p>
        </p:txBody>
      </p:sp>
    </p:spTree>
    <p:extLst>
      <p:ext uri="{BB962C8B-B14F-4D97-AF65-F5344CB8AC3E}">
        <p14:creationId xmlns:p14="http://schemas.microsoft.com/office/powerpoint/2010/main" val="13101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2262" y="0"/>
            <a:ext cx="3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Stem Cell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Totipotent, Pluripotent, and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Multipotent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Cells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793874"/>
            <a:ext cx="9144000" cy="1243077"/>
            <a:chOff x="0" y="793874"/>
            <a:chExt cx="9144000" cy="1243077"/>
          </a:xfrm>
        </p:grpSpPr>
        <p:grpSp>
          <p:nvGrpSpPr>
            <p:cNvPr id="11" name="Group 10"/>
            <p:cNvGrpSpPr/>
            <p:nvPr/>
          </p:nvGrpSpPr>
          <p:grpSpPr>
            <a:xfrm>
              <a:off x="26894" y="793874"/>
              <a:ext cx="9117106" cy="1243077"/>
              <a:chOff x="26894" y="3886200"/>
              <a:chExt cx="9117106" cy="1243077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4" y="3886200"/>
                <a:ext cx="9117106" cy="1198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943600" y="4944611"/>
                <a:ext cx="3074894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https://stemcell.ny.gov/faqs/what-difference-between-totipotent-pluripotent-and-multipotent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0" y="1470212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11706" y="1636059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64541" y="1815353"/>
              <a:ext cx="109369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2753" y="2045916"/>
            <a:ext cx="6907306" cy="4798406"/>
            <a:chOff x="62753" y="2045916"/>
            <a:chExt cx="6907306" cy="4798406"/>
          </a:xfrm>
        </p:grpSpPr>
        <p:pic>
          <p:nvPicPr>
            <p:cNvPr id="23" name="Picture 2" descr="http://i.imgur.com/X1kP64Z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" y="2045916"/>
              <a:ext cx="6907306" cy="457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006490" y="6659656"/>
              <a:ext cx="10198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http://imgur.com/X1kP64Z</a:t>
              </a:r>
            </a:p>
          </p:txBody>
        </p:sp>
      </p:grpSp>
      <p:sp>
        <p:nvSpPr>
          <p:cNvPr id="25" name="矩形 17"/>
          <p:cNvSpPr/>
          <p:nvPr/>
        </p:nvSpPr>
        <p:spPr>
          <a:xfrm>
            <a:off x="7162801" y="5656729"/>
            <a:ext cx="1981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difference between totipotent, pluripotent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multipotent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stem cells?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the image of this slide. </a:t>
            </a:r>
          </a:p>
        </p:txBody>
      </p:sp>
    </p:spTree>
    <p:extLst>
      <p:ext uri="{BB962C8B-B14F-4D97-AF65-F5344CB8AC3E}">
        <p14:creationId xmlns:p14="http://schemas.microsoft.com/office/powerpoint/2010/main" val="6707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2262" y="0"/>
            <a:ext cx="3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Stem Cell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Embryonic Stem (ES) Cells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4116" y="825250"/>
            <a:ext cx="5490883" cy="5735045"/>
            <a:chOff x="1812739" y="880758"/>
            <a:chExt cx="5490883" cy="5735045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740" y="880758"/>
              <a:ext cx="5490882" cy="259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739" y="3469342"/>
              <a:ext cx="5490882" cy="314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457199" y="6594448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how embryonic stem cells can be harvested from an embryo to develop specialized cells like muscle cells, liver cells etc. </a:t>
            </a:r>
          </a:p>
        </p:txBody>
      </p:sp>
    </p:spTree>
    <p:extLst>
      <p:ext uri="{BB962C8B-B14F-4D97-AF65-F5344CB8AC3E}">
        <p14:creationId xmlns:p14="http://schemas.microsoft.com/office/powerpoint/2010/main" val="36716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2262" y="0"/>
            <a:ext cx="3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Stem Cell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Embryonic Stem Cells over Adult Stem cells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6" y="914400"/>
            <a:ext cx="7515225" cy="52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17"/>
          <p:cNvSpPr/>
          <p:nvPr/>
        </p:nvSpPr>
        <p:spPr>
          <a:xfrm>
            <a:off x="3810000" y="6396335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three comparisons between the embryonic stem cells over adult stem cells in treating human diseases. </a:t>
            </a:r>
          </a:p>
        </p:txBody>
      </p:sp>
    </p:spTree>
    <p:extLst>
      <p:ext uri="{BB962C8B-B14F-4D97-AF65-F5344CB8AC3E}">
        <p14:creationId xmlns:p14="http://schemas.microsoft.com/office/powerpoint/2010/main" val="8842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2262" y="0"/>
            <a:ext cx="3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Stem Cell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Pluripotent Stem (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Cells can be generated from adult cells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1449" y="1816942"/>
            <a:ext cx="2952751" cy="4451449"/>
            <a:chOff x="91234" y="2149558"/>
            <a:chExt cx="2952751" cy="4451449"/>
          </a:xfrm>
        </p:grpSpPr>
        <p:pic>
          <p:nvPicPr>
            <p:cNvPr id="20485" name="Picture 5" descr="http://www.asianscientist.com/wp-content/uploads/2012/10/Induced-Stem-Cell-Pioneer-Shinya-Yamanaka-Wins-2012-Nobel-Prize-In-Medici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5" y="2149558"/>
              <a:ext cx="295275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1234" y="4292683"/>
              <a:ext cx="2952751" cy="230832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Shinya Yamanaka of the Kyoto University, Japan developed the method of preparing </a:t>
              </a:r>
              <a:r>
                <a:rPr lang="en-US" b="1" i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iPS</a:t>
              </a:r>
              <a:r>
                <a:rPr lang="en-US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cells from adult cells. This procedure opens up a field of treating human diseases by stem cell therapy.  </a:t>
              </a:r>
              <a:endPara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2800" y="1814970"/>
            <a:ext cx="5692965" cy="4574709"/>
            <a:chOff x="3352800" y="1720841"/>
            <a:chExt cx="5692965" cy="457470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720841"/>
              <a:ext cx="5692965" cy="439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513236" y="6110884"/>
              <a:ext cx="2532529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https://www.slideshare.net/drashutoshtiwari/stem-cell-therapy-36963348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-2" y="797511"/>
            <a:ext cx="914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Induced pluripotent stem cells (</a:t>
            </a:r>
            <a:r>
              <a:rPr lang="en-US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iPSCs</a:t>
            </a:r>
            <a:r>
              <a:rPr lang="en-US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adult cells that have been genetically reprogrammed to an embryonic stem cell–like state by being forced to express genes and factors important for maintaining the defining properties of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embryonic stem (ES) cells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矩形 17"/>
          <p:cNvSpPr/>
          <p:nvPr/>
        </p:nvSpPr>
        <p:spPr>
          <a:xfrm>
            <a:off x="3809998" y="6457890"/>
            <a:ext cx="533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induced pluripotent stem (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cells? How one can get them? Who developed it?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advantage of using the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 over ES cells?</a:t>
            </a:r>
          </a:p>
        </p:txBody>
      </p:sp>
    </p:spTree>
    <p:extLst>
      <p:ext uri="{BB962C8B-B14F-4D97-AF65-F5344CB8AC3E}">
        <p14:creationId xmlns:p14="http://schemas.microsoft.com/office/powerpoint/2010/main" val="26236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2262" y="0"/>
            <a:ext cx="341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Stem Cell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the use of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ells to treat disease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8967" y="835585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Parkinson’s disease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brain disorder and a progressive disease that leads to persistent movement disorder and worsens over time.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788" y="1674738"/>
            <a:ext cx="3714750" cy="2564795"/>
            <a:chOff x="0" y="1032738"/>
            <a:chExt cx="3714750" cy="2564795"/>
          </a:xfrm>
        </p:grpSpPr>
        <p:pic>
          <p:nvPicPr>
            <p:cNvPr id="23" name="Picture 4" descr="http://www.medindia.net/patients/patientinfo/images/parkinsons-diseas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2738"/>
              <a:ext cx="37147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838200" y="3412867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http://www.medindia.net/patients/patientinfo/parkinsonsdisease.htm</a:t>
              </a:r>
            </a:p>
          </p:txBody>
        </p:sp>
      </p:grpSp>
      <p:pic>
        <p:nvPicPr>
          <p:cNvPr id="25" name="Picture 6" descr="http://www.famouspeoplearehuman.com/images/muhammad-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3493"/>
            <a:ext cx="1478317" cy="18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i.kinja-img.com/gawker-media/image/upload/s--k1VI-JVi--/c_scale,fl_progressive,q_80,w_800/1487096577388824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66" y="4742968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092947" y="1674738"/>
            <a:ext cx="5042087" cy="4250856"/>
            <a:chOff x="3962400" y="1032738"/>
            <a:chExt cx="5042087" cy="425085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032738"/>
              <a:ext cx="5019675" cy="4074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718487" y="5098928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http://ourparkinsonsplace.blogspot.com/2015_05_10_archive.html</a:t>
              </a:r>
            </a:p>
          </p:txBody>
        </p:sp>
      </p:grpSp>
      <p:sp>
        <p:nvSpPr>
          <p:cNvPr id="34" name="矩形 17"/>
          <p:cNvSpPr/>
          <p:nvPr/>
        </p:nvSpPr>
        <p:spPr>
          <a:xfrm>
            <a:off x="5441576" y="6377394"/>
            <a:ext cx="37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a disease that can be treated with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cells.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questions from this slide. </a:t>
            </a:r>
          </a:p>
        </p:txBody>
      </p:sp>
    </p:spTree>
    <p:extLst>
      <p:ext uri="{BB962C8B-B14F-4D97-AF65-F5344CB8AC3E}">
        <p14:creationId xmlns:p14="http://schemas.microsoft.com/office/powerpoint/2010/main" val="12343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52600" y="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Protection of Biotechnological Invention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73"/>
            <a:ext cx="9144000" cy="48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5387788" y="6369441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patent?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three criteria that a patent must meet? </a:t>
            </a:r>
          </a:p>
        </p:txBody>
      </p:sp>
    </p:spTree>
    <p:extLst>
      <p:ext uri="{BB962C8B-B14F-4D97-AF65-F5344CB8AC3E}">
        <p14:creationId xmlns:p14="http://schemas.microsoft.com/office/powerpoint/2010/main" val="6185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7"/>
            <a:ext cx="9144000" cy="68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0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5"/>
          <a:stretch/>
        </p:blipFill>
        <p:spPr>
          <a:xfrm>
            <a:off x="0" y="1153"/>
            <a:ext cx="9144000" cy="2818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6180"/>
            <a:ext cx="9144000" cy="4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" y="0"/>
            <a:ext cx="9133262" cy="612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" y="5559797"/>
            <a:ext cx="910821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2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" y="0"/>
            <a:ext cx="9101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" y="0"/>
            <a:ext cx="912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8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"/>
            <a:ext cx="9144000" cy="68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6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"/>
            <a:ext cx="9144000" cy="68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469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Gulim</vt:lpstr>
      <vt:lpstr>Times New Roman</vt:lpstr>
      <vt:lpstr>Office 主题​​</vt:lpstr>
      <vt:lpstr>Plant and Animal Biotechnology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733</cp:revision>
  <dcterms:created xsi:type="dcterms:W3CDTF">2017-01-10T13:47:40Z</dcterms:created>
  <dcterms:modified xsi:type="dcterms:W3CDTF">2019-04-07T06:16:57Z</dcterms:modified>
</cp:coreProperties>
</file>