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8" r:id="rId2"/>
    <p:sldId id="518" r:id="rId3"/>
    <p:sldId id="519" r:id="rId4"/>
    <p:sldId id="493" r:id="rId5"/>
    <p:sldId id="450" r:id="rId6"/>
    <p:sldId id="495" r:id="rId7"/>
    <p:sldId id="467" r:id="rId8"/>
    <p:sldId id="485" r:id="rId9"/>
    <p:sldId id="503" r:id="rId10"/>
    <p:sldId id="509" r:id="rId11"/>
    <p:sldId id="512" r:id="rId12"/>
    <p:sldId id="511" r:id="rId13"/>
    <p:sldId id="510" r:id="rId14"/>
    <p:sldId id="516" r:id="rId15"/>
    <p:sldId id="51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161"/>
    <a:srgbClr val="FF00FF"/>
    <a:srgbClr val="EC8130"/>
    <a:srgbClr val="75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9263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00200" y="2057400"/>
            <a:ext cx="6172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 201</a:t>
            </a:r>
          </a:p>
          <a:p>
            <a:pPr algn="ctr"/>
            <a:r>
              <a:rPr lang="en-US" sz="32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endParaRPr lang="en-US" sz="32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Biotechnology</a:t>
            </a:r>
          </a:p>
          <a:p>
            <a:endParaRPr lang="en-US" sz="3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86050" y="0"/>
            <a:ext cx="37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Biological Fuel Generation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Bioethanol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19200" y="990600"/>
            <a:ext cx="6553200" cy="5590401"/>
            <a:chOff x="1219200" y="990600"/>
            <a:chExt cx="6553200" cy="55904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990600"/>
              <a:ext cx="6553200" cy="5135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276600" y="6396335"/>
              <a:ext cx="2590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https://www.slideshare.net/SmritiTikoo/bioethanol-production-64568557</a:t>
              </a:r>
            </a:p>
          </p:txBody>
        </p:sp>
      </p:grpSp>
      <p:sp>
        <p:nvSpPr>
          <p:cNvPr id="30" name="矩形 17"/>
          <p:cNvSpPr/>
          <p:nvPr/>
        </p:nvSpPr>
        <p:spPr>
          <a:xfrm>
            <a:off x="7307356" y="6581001"/>
            <a:ext cx="1836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bioethanol?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86050" y="0"/>
            <a:ext cx="37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Biological Fuel Generation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Biodiesel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5" y="1752600"/>
            <a:ext cx="8829629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17"/>
          <p:cNvSpPr/>
          <p:nvPr/>
        </p:nvSpPr>
        <p:spPr>
          <a:xfrm>
            <a:off x="4191000" y="6581001"/>
            <a:ext cx="495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Mention three advantages of biodiesel over fossil fuel-derived diesel.</a:t>
            </a:r>
          </a:p>
        </p:txBody>
      </p:sp>
    </p:spTree>
    <p:extLst>
      <p:ext uri="{BB962C8B-B14F-4D97-AF65-F5344CB8AC3E}">
        <p14:creationId xmlns:p14="http://schemas.microsoft.com/office/powerpoint/2010/main" val="22251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86050" y="0"/>
            <a:ext cx="37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Biological Fuel Generation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Biodiesel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28663" y="947738"/>
            <a:ext cx="7687235" cy="4962525"/>
            <a:chOff x="728663" y="947738"/>
            <a:chExt cx="7687235" cy="4962525"/>
          </a:xfrm>
        </p:grpSpPr>
        <p:grpSp>
          <p:nvGrpSpPr>
            <p:cNvPr id="20" name="Group 19"/>
            <p:cNvGrpSpPr/>
            <p:nvPr/>
          </p:nvGrpSpPr>
          <p:grpSpPr>
            <a:xfrm>
              <a:off x="728663" y="947738"/>
              <a:ext cx="7687235" cy="4962525"/>
              <a:chOff x="728663" y="947738"/>
              <a:chExt cx="7687235" cy="4962525"/>
            </a:xfrm>
          </p:grpSpPr>
          <p:pic>
            <p:nvPicPr>
              <p:cNvPr id="2253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63" y="947738"/>
                <a:ext cx="7686675" cy="4962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829514" y="3151094"/>
                <a:ext cx="7585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829514" y="3451412"/>
                <a:ext cx="351388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095093" y="3769659"/>
                <a:ext cx="730679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15507" y="4087906"/>
                <a:ext cx="758638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29514" y="4379259"/>
                <a:ext cx="758638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29514" y="4710953"/>
                <a:ext cx="758638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829514" y="5015753"/>
                <a:ext cx="596349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362914" y="5901298"/>
                <a:ext cx="596349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7391400" y="2819400"/>
              <a:ext cx="1023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17"/>
          <p:cNvSpPr/>
          <p:nvPr/>
        </p:nvSpPr>
        <p:spPr>
          <a:xfrm>
            <a:off x="4621306" y="6581001"/>
            <a:ext cx="4522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biodiesel? How can it be made from the rapeseed oil?</a:t>
            </a:r>
          </a:p>
        </p:txBody>
      </p:sp>
    </p:spTree>
    <p:extLst>
      <p:ext uri="{BB962C8B-B14F-4D97-AF65-F5344CB8AC3E}">
        <p14:creationId xmlns:p14="http://schemas.microsoft.com/office/powerpoint/2010/main" val="8931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86050" y="0"/>
            <a:ext cx="37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Biological Fuel Generation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Bioethanol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9339" y="914399"/>
            <a:ext cx="8525321" cy="5306200"/>
            <a:chOff x="309339" y="914399"/>
            <a:chExt cx="8525321" cy="5306200"/>
          </a:xfrm>
        </p:grpSpPr>
        <p:pic>
          <p:nvPicPr>
            <p:cNvPr id="12" name="Picture 2" descr="https://lh5.googleusercontent.com/91MtGoaYjo_40AWTcVTKtqrkCn7pjGFrCavnjkXhyn0lP2IXwddprCHQRenYORw1QA_J0oEX_RBJODciKG8vhQ6Fp5NKzm1xDfp6gAORR7AuPjjiODocma4HQ9UXOQBiwlYrWiDdGoT_mFRy3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39" y="914399"/>
              <a:ext cx="8525321" cy="50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124200" y="6035933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http://www.engineerspathshala.in/2016/04/green-technology-as-alternative-fuel-in.html</a:t>
              </a:r>
            </a:p>
          </p:txBody>
        </p:sp>
      </p:grpSp>
      <p:sp>
        <p:nvSpPr>
          <p:cNvPr id="14" name="矩形 17"/>
          <p:cNvSpPr/>
          <p:nvPr/>
        </p:nvSpPr>
        <p:spPr>
          <a:xfrm>
            <a:off x="6320677" y="6581001"/>
            <a:ext cx="2823323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the exam from this slide. </a:t>
            </a:r>
          </a:p>
        </p:txBody>
      </p:sp>
    </p:spTree>
    <p:extLst>
      <p:ext uri="{BB962C8B-B14F-4D97-AF65-F5344CB8AC3E}">
        <p14:creationId xmlns:p14="http://schemas.microsoft.com/office/powerpoint/2010/main" val="19517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33650" y="0"/>
            <a:ext cx="407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Environmental Biotechnology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Biodegradation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9720" y="2286000"/>
            <a:ext cx="6166479" cy="3990594"/>
            <a:chOff x="457200" y="807321"/>
            <a:chExt cx="8229600" cy="5325728"/>
          </a:xfrm>
        </p:grpSpPr>
        <p:pic>
          <p:nvPicPr>
            <p:cNvPr id="5122" name="Picture 2" descr="http://www.eduhk.hk/biotech/eng/classrm/explain/env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807321"/>
              <a:ext cx="8229600" cy="532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649196" y="5948383"/>
              <a:ext cx="2667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https://link.springer.com/chapter/10.1007/978-981-287-110-7_4/fulltext.html</a:t>
              </a:r>
            </a:p>
          </p:txBody>
        </p:sp>
      </p:grpSp>
      <p:sp>
        <p:nvSpPr>
          <p:cNvPr id="11" name="矩形 17"/>
          <p:cNvSpPr/>
          <p:nvPr/>
        </p:nvSpPr>
        <p:spPr>
          <a:xfrm>
            <a:off x="4982696" y="6373034"/>
            <a:ext cx="4134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how organic molecules can undergo biodegradation by natural microbes.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Biodegradation can be defined as the decomposition of substances by microbial activities either by single organisms but most often by microbial community.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2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2209800"/>
            <a:ext cx="8153400" cy="2895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Textbook: 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Smith Biotechnology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 University Press, 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Cambridge, UK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467599" cy="433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39" y="4023360"/>
            <a:ext cx="5341719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57200"/>
            <a:ext cx="64198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600" y="321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Introduction to Biotechnology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 in modern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9387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2013,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Bangladesh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commercialized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eggplant, becoming the first developing country in the world to take a public sector genetically modified food crop to benefit smallholder farmers. 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eggplant (or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brinjal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carries a gene that makes it resistant to the main crop pest, fruit and shoot 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borer.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serious pest otherwise destroys over half the crop and forces farmers to spray toxic insecticides. 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brinjal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enables farmers to dramatically reduce their use of insecticides, by 80% or more, and thereby protect their health and the local environment.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717" y="3382626"/>
            <a:ext cx="9085730" cy="3475374"/>
            <a:chOff x="71717" y="3382626"/>
            <a:chExt cx="9085730" cy="3475374"/>
          </a:xfrm>
        </p:grpSpPr>
        <p:grpSp>
          <p:nvGrpSpPr>
            <p:cNvPr id="15" name="Group 14"/>
            <p:cNvGrpSpPr/>
            <p:nvPr/>
          </p:nvGrpSpPr>
          <p:grpSpPr>
            <a:xfrm>
              <a:off x="71717" y="3382626"/>
              <a:ext cx="7384677" cy="3323327"/>
              <a:chOff x="3079376" y="3442340"/>
              <a:chExt cx="7384677" cy="3323327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8735" y="3442340"/>
                <a:ext cx="6015318" cy="1450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9376" y="4892635"/>
                <a:ext cx="2711824" cy="1873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804647" y="4892635"/>
                <a:ext cx="2667000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Times New Roman" pitchFamily="18" charset="0"/>
                    <a:cs typeface="Times New Roman" pitchFamily="18" charset="0"/>
                  </a:rPr>
                  <a:t>https://www.slideshare.net/reja1310/eggplant-production-overview-by-reja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75194" y="4874162"/>
              <a:ext cx="3682253" cy="1983838"/>
              <a:chOff x="5475194" y="4874162"/>
              <a:chExt cx="3682253" cy="1983838"/>
            </a:xfrm>
          </p:grpSpPr>
          <p:pic>
            <p:nvPicPr>
              <p:cNvPr id="3078" name="Picture 6" descr="http://www.smartindianagriculture.in/wp-content/uploads/2015/06/Bt-Brinjal-India-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485" y="4874162"/>
                <a:ext cx="2895600" cy="1809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475194" y="6673334"/>
                <a:ext cx="3682253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Times New Roman" pitchFamily="18" charset="0"/>
                    <a:cs typeface="Times New Roman" pitchFamily="18" charset="0"/>
                  </a:rPr>
                  <a:t>http://www.smartindianagriculture.in/bangladesh-minister-takes-on-ngos-politically-shows-an-example-for-india/</a:t>
                </a:r>
              </a:p>
            </p:txBody>
          </p:sp>
        </p:grpSp>
      </p:grpSp>
      <p:sp>
        <p:nvSpPr>
          <p:cNvPr id="26" name="矩形 17"/>
          <p:cNvSpPr/>
          <p:nvPr/>
        </p:nvSpPr>
        <p:spPr>
          <a:xfrm>
            <a:off x="2918012" y="6409782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brinjal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How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brinjal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established?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major benefit of using it? </a:t>
            </a:r>
          </a:p>
        </p:txBody>
      </p:sp>
    </p:spTree>
    <p:extLst>
      <p:ext uri="{BB962C8B-B14F-4D97-AF65-F5344CB8AC3E}">
        <p14:creationId xmlns:p14="http://schemas.microsoft.com/office/powerpoint/2010/main" val="9733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3218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Biomass in Biotechnology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Biomass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9387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Biomass: Renewable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organic materials, such as wood, agricultural crops or wastes, and municipal wastes, especially when used as a source of fuel or energy. 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Biomass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can be burned directly or processed into biofuels such as ethanol and methane.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88103" y="2013934"/>
            <a:ext cx="3478871" cy="3638310"/>
            <a:chOff x="2430556" y="1837730"/>
            <a:chExt cx="4282888" cy="4479176"/>
          </a:xfrm>
        </p:grpSpPr>
        <p:pic>
          <p:nvPicPr>
            <p:cNvPr id="3074" name="Picture 2" descr="https://sites.google.com/site/bioenergyeas2/_/rsrc/1468873607176/home/definition/biomasssources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556" y="1837730"/>
              <a:ext cx="4282888" cy="431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663888" y="6132240"/>
              <a:ext cx="2049556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https://sites.google.com/site/bioenergyeas2/home/definition</a:t>
              </a:r>
            </a:p>
          </p:txBody>
        </p:sp>
      </p:grpSp>
      <p:sp>
        <p:nvSpPr>
          <p:cNvPr id="9" name="矩形 17"/>
          <p:cNvSpPr/>
          <p:nvPr/>
        </p:nvSpPr>
        <p:spPr>
          <a:xfrm>
            <a:off x="6598024" y="6366229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biomass?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Can biomass be burnt directly?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791200"/>
            <a:ext cx="61722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of Genetic Engineering</a:t>
            </a:r>
          </a:p>
        </p:txBody>
      </p:sp>
      <p:sp>
        <p:nvSpPr>
          <p:cNvPr id="8" name="矩形 5"/>
          <p:cNvSpPr/>
          <p:nvPr/>
        </p:nvSpPr>
        <p:spPr>
          <a:xfrm>
            <a:off x="2743200" y="3218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Genetics &amp; Biotechnology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-11373" y="1478101"/>
            <a:ext cx="412617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is the modern modification and subspecialty of the branch of science called biotechnology.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deals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specific and targeted modifications of the genetic material of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bacteria, plants or animals to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stimulate them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biosynthesize the desired products.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17"/>
          <p:cNvSpPr/>
          <p:nvPr/>
        </p:nvSpPr>
        <p:spPr>
          <a:xfrm>
            <a:off x="3505200" y="6303873"/>
            <a:ext cx="3886200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genetic engineering? What is its usefulness?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14800" y="922767"/>
            <a:ext cx="4914836" cy="4167181"/>
            <a:chOff x="1175146" y="820768"/>
            <a:chExt cx="6793707" cy="576023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146" y="820768"/>
              <a:ext cx="6793707" cy="546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523565" y="6396335"/>
              <a:ext cx="3886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https://www.khanacademy.org/science/biology/biotech-dna-technology/dna-cloning-tutorial/a/overview-dna-cloning</a:t>
              </a:r>
            </a:p>
          </p:txBody>
        </p:sp>
      </p:grpSp>
      <p:sp>
        <p:nvSpPr>
          <p:cNvPr id="12" name="矩形 17"/>
          <p:cNvSpPr/>
          <p:nvPr/>
        </p:nvSpPr>
        <p:spPr>
          <a:xfrm>
            <a:off x="3505200" y="65810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Diagrammatically show the key steps of cloning a foreign DNA into a plasmid. </a:t>
            </a:r>
          </a:p>
        </p:txBody>
      </p:sp>
    </p:spTree>
    <p:extLst>
      <p:ext uri="{BB962C8B-B14F-4D97-AF65-F5344CB8AC3E}">
        <p14:creationId xmlns:p14="http://schemas.microsoft.com/office/powerpoint/2010/main" val="1791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86318" y="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Fermentation Biotechnology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</a:t>
            </a:r>
          </a:p>
        </p:txBody>
      </p:sp>
      <p:sp>
        <p:nvSpPr>
          <p:cNvPr id="8" name="矩形 17"/>
          <p:cNvSpPr/>
          <p:nvPr/>
        </p:nvSpPr>
        <p:spPr>
          <a:xfrm>
            <a:off x="5997387" y="6547845"/>
            <a:ext cx="3124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fermentation? Give an example.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37092"/>
            <a:ext cx="9148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Fermentation is an energy-yielding anaerobic metabolic process in which organisms convert nutrients (typically carbohydrates) to alcohols and acids (lactic acid and acetic acid).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2285998"/>
            <a:ext cx="7969360" cy="4202821"/>
            <a:chOff x="0" y="1066800"/>
            <a:chExt cx="8821442" cy="4652185"/>
          </a:xfrm>
        </p:grpSpPr>
        <p:pic>
          <p:nvPicPr>
            <p:cNvPr id="10" name="Picture 2" descr="https://www.researchgate.net/profile/Godwin_Nmegbu/publication/264038265/figure/fig1/AS:296457719566340@1447692436615/Figure-1-Cross-section-of-a-typical-bioreactor-showing-the-units-of-continuou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0"/>
              <a:ext cx="5100173" cy="465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2.mrc-lmb.cam.ac.uk/groups/JYL/WWWfermentor/images/BiofloPro_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268089"/>
              <a:ext cx="3182642" cy="424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03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products</a:t>
            </a:r>
          </a:p>
        </p:txBody>
      </p:sp>
      <p:sp>
        <p:nvSpPr>
          <p:cNvPr id="8" name="矩形 5"/>
          <p:cNvSpPr/>
          <p:nvPr/>
        </p:nvSpPr>
        <p:spPr>
          <a:xfrm>
            <a:off x="2586318" y="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Fermentation Biotechnology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6688" y="793874"/>
            <a:ext cx="8810625" cy="5139766"/>
            <a:chOff x="166688" y="793874"/>
            <a:chExt cx="8810625" cy="5139766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8" y="793874"/>
              <a:ext cx="8810625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1295400" y="1432047"/>
              <a:ext cx="7057185" cy="4501593"/>
              <a:chOff x="1295400" y="1432047"/>
              <a:chExt cx="7057185" cy="4501593"/>
            </a:xfrm>
          </p:grpSpPr>
          <p:pic>
            <p:nvPicPr>
              <p:cNvPr id="1843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432047"/>
                <a:ext cx="7057185" cy="450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1485900" y="2209800"/>
                <a:ext cx="110041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352800" y="2487706"/>
                <a:ext cx="838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485900" y="4518212"/>
                <a:ext cx="16383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352800" y="4518212"/>
                <a:ext cx="1066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矩形 17"/>
          <p:cNvSpPr/>
          <p:nvPr/>
        </p:nvSpPr>
        <p:spPr>
          <a:xfrm>
            <a:off x="5325875" y="6362916"/>
            <a:ext cx="3795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Mention the industrial sectors that produce fermentation products with one example. </a:t>
            </a:r>
          </a:p>
        </p:txBody>
      </p:sp>
    </p:spTree>
    <p:extLst>
      <p:ext uri="{BB962C8B-B14F-4D97-AF65-F5344CB8AC3E}">
        <p14:creationId xmlns:p14="http://schemas.microsoft.com/office/powerpoint/2010/main" val="28606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62300" y="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Enzyme Technology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enzymes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9136" y="793873"/>
            <a:ext cx="8965727" cy="5622969"/>
            <a:chOff x="89136" y="793873"/>
            <a:chExt cx="8965727" cy="562296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36" y="793873"/>
              <a:ext cx="8965727" cy="5622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381000" y="1905000"/>
              <a:ext cx="838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8735" y="2138082"/>
              <a:ext cx="838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28800" y="1896035"/>
              <a:ext cx="1752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9141" y="3303494"/>
              <a:ext cx="1600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61882" y="3551569"/>
              <a:ext cx="6835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2546" y="3336416"/>
              <a:ext cx="11676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2546" y="5204012"/>
              <a:ext cx="6252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98393" y="5446059"/>
              <a:ext cx="6252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69141" y="5204012"/>
              <a:ext cx="19408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61882" y="5446059"/>
              <a:ext cx="174811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61882" y="5674659"/>
              <a:ext cx="110041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59641" y="5925671"/>
              <a:ext cx="8763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6243</TotalTime>
  <Words>429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宋体</vt:lpstr>
      <vt:lpstr>Arial</vt:lpstr>
      <vt:lpstr>Calibri</vt:lpstr>
      <vt:lpstr>Gulim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HP</cp:lastModifiedBy>
  <cp:revision>669</cp:revision>
  <dcterms:created xsi:type="dcterms:W3CDTF">2017-01-10T13:47:40Z</dcterms:created>
  <dcterms:modified xsi:type="dcterms:W3CDTF">2019-04-07T06:18:33Z</dcterms:modified>
</cp:coreProperties>
</file>