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C560E-62F3-4BF5-82F9-8DA2C90B22E1}" type="datetimeFigureOut">
              <a:rPr lang="en-US" smtClean="0"/>
              <a:t>01-Aug-18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7FEB2-BCCA-407F-A615-030A1D7FE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77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7F12-DAAD-4941-BB82-C105469020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0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80CA-35B2-4BD1-9E87-90FB6F7746E7}" type="datetimeFigureOut">
              <a:rPr lang="en-US" smtClean="0"/>
              <a:t>01-Aug-18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FEE7-D919-4A90-8559-5A7EE2064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4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80CA-35B2-4BD1-9E87-90FB6F7746E7}" type="datetimeFigureOut">
              <a:rPr lang="en-US" smtClean="0"/>
              <a:t>01-Aug-18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FEE7-D919-4A90-8559-5A7EE2064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7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80CA-35B2-4BD1-9E87-90FB6F7746E7}" type="datetimeFigureOut">
              <a:rPr lang="en-US" smtClean="0"/>
              <a:t>01-Aug-18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FEE7-D919-4A90-8559-5A7EE2064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4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80CA-35B2-4BD1-9E87-90FB6F7746E7}" type="datetimeFigureOut">
              <a:rPr lang="en-US" smtClean="0"/>
              <a:t>01-Aug-18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FEE7-D919-4A90-8559-5A7EE2064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3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80CA-35B2-4BD1-9E87-90FB6F7746E7}" type="datetimeFigureOut">
              <a:rPr lang="en-US" smtClean="0"/>
              <a:t>01-Aug-18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FEE7-D919-4A90-8559-5A7EE2064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1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80CA-35B2-4BD1-9E87-90FB6F7746E7}" type="datetimeFigureOut">
              <a:rPr lang="en-US" smtClean="0"/>
              <a:t>01-Aug-18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FEE7-D919-4A90-8559-5A7EE2064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80CA-35B2-4BD1-9E87-90FB6F7746E7}" type="datetimeFigureOut">
              <a:rPr lang="en-US" smtClean="0"/>
              <a:t>01-Aug-18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FEE7-D919-4A90-8559-5A7EE2064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0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80CA-35B2-4BD1-9E87-90FB6F7746E7}" type="datetimeFigureOut">
              <a:rPr lang="en-US" smtClean="0"/>
              <a:t>01-Aug-18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FEE7-D919-4A90-8559-5A7EE2064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0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80CA-35B2-4BD1-9E87-90FB6F7746E7}" type="datetimeFigureOut">
              <a:rPr lang="en-US" smtClean="0"/>
              <a:t>01-Aug-18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FEE7-D919-4A90-8559-5A7EE2064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2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80CA-35B2-4BD1-9E87-90FB6F7746E7}" type="datetimeFigureOut">
              <a:rPr lang="en-US" smtClean="0"/>
              <a:t>01-Aug-18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FEE7-D919-4A90-8559-5A7EE2064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4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80CA-35B2-4BD1-9E87-90FB6F7746E7}" type="datetimeFigureOut">
              <a:rPr lang="en-US" smtClean="0"/>
              <a:t>01-Aug-18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FEE7-D919-4A90-8559-5A7EE2064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7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80CA-35B2-4BD1-9E87-90FB6F7746E7}" type="datetimeFigureOut">
              <a:rPr lang="en-US" smtClean="0"/>
              <a:t>01-Aug-18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9FEE7-D919-4A90-8559-5A7EE2064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7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9588" y="2434107"/>
            <a:ext cx="7506237" cy="897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Chromatography Lab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331698"/>
            <a:ext cx="6400800" cy="1164102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 study about a separation technique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Chemistry Background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Mixture – combo of substances which can be separated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Solution – type of mixture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#1 chlorophyll pigment	#2 carotenoid pigment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Pigment molecules in each – Are the solute molecules in the solution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Liquid organic compound – Is the solvent molecules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Solvents dissolve solutes 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Remember, molecules interact with each other – intermolecular forces</a:t>
            </a:r>
          </a:p>
        </p:txBody>
      </p:sp>
    </p:spTree>
    <p:extLst>
      <p:ext uri="{BB962C8B-B14F-4D97-AF65-F5344CB8AC3E}">
        <p14:creationId xmlns:p14="http://schemas.microsoft.com/office/powerpoint/2010/main" val="383295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What’s involved?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90319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GB" alt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Separation of complex mixtures between two phases:</a:t>
            </a:r>
          </a:p>
          <a:p>
            <a:pPr marL="0" indent="0">
              <a:buFontTx/>
              <a:buNone/>
            </a:pPr>
            <a:endParaRPr lang="en-GB" alt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alt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 stationary phase: </a:t>
            </a:r>
            <a:r>
              <a:rPr lang="en-GB" altLang="en-US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the stationary phase is a thin layer of absorbent particles, in this case silica gel</a:t>
            </a:r>
          </a:p>
          <a:p>
            <a:endParaRPr lang="en-GB" alt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alt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 mobile phase: </a:t>
            </a:r>
            <a:r>
              <a:rPr lang="en-GB" altLang="en-US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the mobile phase is the solvent</a:t>
            </a:r>
          </a:p>
          <a:p>
            <a:pPr marL="457200" lvl="1" indent="0">
              <a:buNone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4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How does it separate?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1"/>
            <a:ext cx="4038600" cy="381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09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Materials Needed: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Two glass vials with lids per pair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One bottle of developing solution and an eyedropper to share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Two bottle of plant pigments:  chlorophyll and carotenoid to share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Vial of capillary tubes to apply on silica gel strip to share</a:t>
            </a:r>
          </a:p>
          <a:p>
            <a:pPr marL="137160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Pair does two chromatography separations:  one does chlorophyll and one does carotenoid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Removing the Chromatograph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Open the vial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Look for the line that marks the wet and the dry area.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Place it on the white paper.  Mark the solvent front similar to the illustration.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Mark origin. </a:t>
            </a:r>
          </a:p>
          <a:p>
            <a:r>
              <a:rPr lang="en-US" smtClean="0">
                <a:latin typeface="Verdana" panose="020B0604030504040204" pitchFamily="34" charset="0"/>
                <a:ea typeface="Verdana" panose="020B0604030504040204" pitchFamily="34" charset="0"/>
              </a:rPr>
              <a:t>Id bands and label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1"/>
            <a:ext cx="4131375" cy="339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7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609600"/>
            <a:ext cx="3290887" cy="516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6229989"/>
            <a:ext cx="6777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Are bands of the same color the same pigment?  Explain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9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4572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How does thin layer chromatography work?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The stationary phase - silica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gel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Silica gel is a form of silicon dioxide (silica). The silicon atoms are joined via oxygen atoms in a giant covalent structure. However, at the surface of the silica gel, the silicon atoms are attached to -OH groups.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53852" y="2286000"/>
            <a:ext cx="617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So, at the surface of the silica gel you have Si-O-H bonds instead of Si-O-Si bonds. The diagram shows a small part of the silica surface.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3852" y="3476314"/>
            <a:ext cx="8433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The surface of the silica gel is very polar and, because of the -OH groups, can form hydrogen bonds with suitable compounds around it as well as van der Waals dispersion forces and dipole-dipole attractions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4572000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The other commonly used stationary phase is alumina -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aluminium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oxide. The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aluminium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atoms on the surface of this also have -OH groups attached. Anything we say about silica gel therefore applies equally to alumina.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7" t="52316" r="47930" b="29252"/>
          <a:stretch/>
        </p:blipFill>
        <p:spPr bwMode="auto">
          <a:xfrm>
            <a:off x="8035578" y="2095057"/>
            <a:ext cx="2289001" cy="134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3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Calculating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Rf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6" t="31293" r="45703" b="12029"/>
          <a:stretch/>
        </p:blipFill>
        <p:spPr bwMode="auto">
          <a:xfrm>
            <a:off x="3124200" y="1524000"/>
            <a:ext cx="6675176" cy="496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1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Widescreen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Office Theme</vt:lpstr>
      <vt:lpstr>Chromatography Lab</vt:lpstr>
      <vt:lpstr>Chemistry Background</vt:lpstr>
      <vt:lpstr>What’s involved?</vt:lpstr>
      <vt:lpstr>How does it separate?</vt:lpstr>
      <vt:lpstr>Materials Needed:</vt:lpstr>
      <vt:lpstr>Removing the Chromatograph</vt:lpstr>
      <vt:lpstr>PowerPoint Presentation</vt:lpstr>
      <vt:lpstr>PowerPoint Presentation</vt:lpstr>
      <vt:lpstr>Calculating Rf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Chromatography Lab</dc:title>
  <dc:creator>HP</dc:creator>
  <cp:lastModifiedBy>HP</cp:lastModifiedBy>
  <cp:revision>1</cp:revision>
  <dcterms:created xsi:type="dcterms:W3CDTF">2018-08-01T11:31:33Z</dcterms:created>
  <dcterms:modified xsi:type="dcterms:W3CDTF">2018-08-01T11:31:58Z</dcterms:modified>
</cp:coreProperties>
</file>