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269" r:id="rId3"/>
    <p:sldId id="270" r:id="rId4"/>
    <p:sldId id="274" r:id="rId5"/>
    <p:sldId id="307" r:id="rId6"/>
    <p:sldId id="30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57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14" autoAdjust="0"/>
  </p:normalViewPr>
  <p:slideViewPr>
    <p:cSldViewPr>
      <p:cViewPr>
        <p:scale>
          <a:sx n="66" d="100"/>
          <a:sy n="66" d="100"/>
        </p:scale>
        <p:origin x="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CF4A-0EAA-4A26-9462-A5FF3FC2816F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862A2-EF4D-4217-AA4C-C2DADEA30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1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Chapter 5: Periodicity and Atomic Structure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E56CF0E-98A9-4E4E-804B-ED7C78E75BF9}" type="datetime1">
              <a:rPr lang="en-US" smtClean="0"/>
              <a:pPr/>
              <a:t>6/1/2017</a:t>
            </a:fld>
            <a:endParaRPr lang="en-US" smtClean="0"/>
          </a:p>
        </p:txBody>
      </p:sp>
      <p:sp>
        <p:nvSpPr>
          <p:cNvPr id="737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2008 Pearson Prentice Hall, Inc.</a:t>
            </a:r>
          </a:p>
        </p:txBody>
      </p:sp>
      <p:sp>
        <p:nvSpPr>
          <p:cNvPr id="737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13587-2C01-45C3-889D-734EA74511F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37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9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Chemistry 140 Fall 2002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1661E-2A2B-46B7-94F3-9AFED289BD2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Metallic character corresponds to conductance of heat and electricity.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129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46D71-CE59-4576-B7A0-BA1C80F071B0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DFDE-D900-4035-B986-08AA201BF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>
                <a:latin typeface="Harrington" pitchFamily="82" charset="0"/>
                <a:cs typeface="Arial" charset="0"/>
              </a:rPr>
              <a:t>The Periodic Table</a:t>
            </a:r>
            <a:endParaRPr lang="en-US" dirty="0">
              <a:latin typeface="Harrington" pitchFamily="82" charset="0"/>
            </a:endParaRPr>
          </a:p>
        </p:txBody>
      </p:sp>
      <p:pic>
        <p:nvPicPr>
          <p:cNvPr id="4" name="Content Placeholder 3" descr="Periodic-tab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1600200"/>
            <a:ext cx="8458200" cy="4953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D0DD7-0FC2-43A8-92ED-D13C930C014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57225" y="58738"/>
            <a:ext cx="7831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Electron Configurations of </a:t>
            </a:r>
            <a:r>
              <a:rPr lang="en-US" sz="2800">
                <a:solidFill>
                  <a:srgbClr val="FF0000"/>
                </a:solidFill>
              </a:rPr>
              <a:t>Cations</a:t>
            </a:r>
            <a:r>
              <a:rPr lang="en-US" sz="2800"/>
              <a:t> and </a:t>
            </a:r>
            <a:r>
              <a:rPr lang="en-US" sz="2800">
                <a:solidFill>
                  <a:srgbClr val="0070C0"/>
                </a:solidFill>
              </a:rPr>
              <a:t>Anions </a:t>
            </a:r>
            <a:r>
              <a:rPr lang="en-US" sz="2800"/>
              <a:t>of Representative Elements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Na  [Ne]3s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819400" y="1676400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Na</a:t>
            </a:r>
            <a:r>
              <a:rPr lang="en-US" sz="2800" baseline="30000"/>
              <a:t>+</a:t>
            </a:r>
            <a:r>
              <a:rPr lang="en-US"/>
              <a:t>  [Ne]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4800" y="224790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Ca  [Ar]4s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749550" y="2247900"/>
            <a:ext cx="149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Ca</a:t>
            </a:r>
            <a:r>
              <a:rPr lang="en-US" sz="2800" baseline="30000"/>
              <a:t>2+</a:t>
            </a:r>
            <a:r>
              <a:rPr lang="en-US"/>
              <a:t>  [Ar]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04800" y="28194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Al   [Ne]3s</a:t>
            </a:r>
            <a:r>
              <a:rPr lang="en-US" baseline="30000"/>
              <a:t>2</a:t>
            </a:r>
            <a:r>
              <a:rPr lang="en-US"/>
              <a:t>3p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794000" y="2819400"/>
            <a:ext cx="145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Al</a:t>
            </a:r>
            <a:r>
              <a:rPr lang="en-US" sz="2800" baseline="30000"/>
              <a:t>3+</a:t>
            </a:r>
            <a:r>
              <a:rPr lang="en-US"/>
              <a:t>  [Ne]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800600" y="1901825"/>
            <a:ext cx="4038600" cy="12001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Atoms lose electrons so that cation has a noble-gas outer electron configuration.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657600" y="39243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  1s</a:t>
            </a:r>
            <a:r>
              <a:rPr lang="en-US" baseline="30000"/>
              <a:t>1</a:t>
            </a:r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715000" y="3924300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</a:t>
            </a:r>
            <a:r>
              <a:rPr lang="en-US" sz="2800" baseline="30000"/>
              <a:t>-</a:t>
            </a:r>
            <a:r>
              <a:rPr lang="en-US"/>
              <a:t>  1s</a:t>
            </a:r>
            <a:r>
              <a:rPr lang="en-US" baseline="30000"/>
              <a:t>2</a:t>
            </a:r>
            <a:r>
              <a:rPr lang="en-US"/>
              <a:t> or [He]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657600" y="45466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F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5</a:t>
            </a:r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715000" y="4546600"/>
            <a:ext cx="314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F</a:t>
            </a:r>
            <a:r>
              <a:rPr lang="en-US" sz="2800" baseline="30000"/>
              <a:t>-</a:t>
            </a:r>
            <a:r>
              <a:rPr lang="en-US"/>
              <a:t>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  or  [Ne]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657600" y="51689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O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4</a:t>
            </a:r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5715000" y="51689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O</a:t>
            </a:r>
            <a:r>
              <a:rPr lang="en-US" sz="2800" baseline="30000"/>
              <a:t>2-</a:t>
            </a:r>
            <a:r>
              <a:rPr lang="en-US"/>
              <a:t>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 or [Ne]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657600" y="57912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3</a:t>
            </a:r>
            <a:endParaRPr lang="en-US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715000" y="57912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</a:t>
            </a:r>
            <a:r>
              <a:rPr lang="en-US" sz="2800" baseline="30000"/>
              <a:t>3-</a:t>
            </a:r>
            <a:r>
              <a:rPr lang="en-US"/>
              <a:t>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 or [Ne]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95250" y="4322763"/>
            <a:ext cx="3429000" cy="15700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70C0"/>
                </a:solidFill>
              </a:rPr>
              <a:t>Atoms gain electrons so that anion has a noble-gas outer electron configuration.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  <p:bldP spid="44037" grpId="0" autoUpdateAnimBg="0"/>
      <p:bldP spid="44038" grpId="0" autoUpdateAnimBg="0"/>
      <p:bldP spid="44039" grpId="0" autoUpdateAnimBg="0"/>
      <p:bldP spid="44040" grpId="0" autoUpdateAnimBg="0"/>
      <p:bldP spid="44041" grpId="0" animBg="1" autoUpdateAnimBg="0"/>
      <p:bldP spid="44042" grpId="0" autoUpdateAnimBg="0"/>
      <p:bldP spid="44043" grpId="0" autoUpdateAnimBg="0"/>
      <p:bldP spid="44044" grpId="0" autoUpdateAnimBg="0"/>
      <p:bldP spid="44045" grpId="0" autoUpdateAnimBg="0"/>
      <p:bldP spid="44046" grpId="0" autoUpdateAnimBg="0"/>
      <p:bldP spid="44047" grpId="0" autoUpdateAnimBg="0"/>
      <p:bldP spid="44048" grpId="0" autoUpdateAnimBg="0"/>
      <p:bldP spid="44049" grpId="0" autoUpdateAnimBg="0"/>
      <p:bldP spid="4405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FAB06-94B2-4BEB-B50A-BC125DF45EB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4508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942975"/>
            <a:ext cx="9220201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809625"/>
            <a:ext cx="457200" cy="3990975"/>
            <a:chOff x="111" y="462"/>
            <a:chExt cx="288" cy="2514"/>
          </a:xfrm>
        </p:grpSpPr>
        <p:sp>
          <p:nvSpPr>
            <p:cNvPr id="18453" name="Text Box 3"/>
            <p:cNvSpPr txBox="1">
              <a:spLocks noChangeArrowheads="1"/>
            </p:cNvSpPr>
            <p:nvPr/>
          </p:nvSpPr>
          <p:spPr bwMode="auto">
            <a:xfrm rot="-5400000">
              <a:off x="87" y="486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+1</a:t>
              </a:r>
            </a:p>
          </p:txBody>
        </p:sp>
        <p:sp>
          <p:nvSpPr>
            <p:cNvPr id="18454" name="Line 4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809625"/>
            <a:ext cx="457200" cy="3990975"/>
            <a:chOff x="111" y="462"/>
            <a:chExt cx="288" cy="2514"/>
          </a:xfrm>
        </p:grpSpPr>
        <p:sp>
          <p:nvSpPr>
            <p:cNvPr id="18451" name="Text Box 8"/>
            <p:cNvSpPr txBox="1">
              <a:spLocks noChangeArrowheads="1"/>
            </p:cNvSpPr>
            <p:nvPr/>
          </p:nvSpPr>
          <p:spPr bwMode="auto">
            <a:xfrm rot="-5400000">
              <a:off x="87" y="486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+2</a:t>
              </a:r>
            </a:p>
          </p:txBody>
        </p:sp>
        <p:sp>
          <p:nvSpPr>
            <p:cNvPr id="18452" name="Line 9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096000" y="809625"/>
            <a:ext cx="457200" cy="3990975"/>
            <a:chOff x="111" y="462"/>
            <a:chExt cx="288" cy="2514"/>
          </a:xfrm>
        </p:grpSpPr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 rot="-5400000">
              <a:off x="87" y="486"/>
              <a:ext cx="3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+3</a:t>
              </a:r>
            </a:p>
          </p:txBody>
        </p:sp>
        <p:sp>
          <p:nvSpPr>
            <p:cNvPr id="18450" name="Line 12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094663" y="846138"/>
            <a:ext cx="457200" cy="3954462"/>
            <a:chOff x="110" y="485"/>
            <a:chExt cx="288" cy="2491"/>
          </a:xfrm>
        </p:grpSpPr>
        <p:sp>
          <p:nvSpPr>
            <p:cNvPr id="18447" name="Text Box 14"/>
            <p:cNvSpPr txBox="1">
              <a:spLocks noChangeArrowheads="1"/>
            </p:cNvSpPr>
            <p:nvPr/>
          </p:nvSpPr>
          <p:spPr bwMode="auto">
            <a:xfrm rot="-5400000">
              <a:off x="110" y="485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18448" name="Line 15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591425" y="846138"/>
            <a:ext cx="457200" cy="3954462"/>
            <a:chOff x="110" y="485"/>
            <a:chExt cx="288" cy="2491"/>
          </a:xfrm>
        </p:grpSpPr>
        <p:sp>
          <p:nvSpPr>
            <p:cNvPr id="18445" name="Text Box 17"/>
            <p:cNvSpPr txBox="1">
              <a:spLocks noChangeArrowheads="1"/>
            </p:cNvSpPr>
            <p:nvPr/>
          </p:nvSpPr>
          <p:spPr bwMode="auto">
            <a:xfrm rot="-5400000">
              <a:off x="110" y="485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-2</a:t>
              </a:r>
            </a:p>
          </p:txBody>
        </p:sp>
        <p:sp>
          <p:nvSpPr>
            <p:cNvPr id="18446" name="Line 18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086600" y="846138"/>
            <a:ext cx="457200" cy="3954462"/>
            <a:chOff x="110" y="485"/>
            <a:chExt cx="288" cy="2491"/>
          </a:xfrm>
        </p:grpSpPr>
        <p:sp>
          <p:nvSpPr>
            <p:cNvPr id="18443" name="Text Box 20"/>
            <p:cNvSpPr txBox="1">
              <a:spLocks noChangeArrowheads="1"/>
            </p:cNvSpPr>
            <p:nvPr/>
          </p:nvSpPr>
          <p:spPr bwMode="auto">
            <a:xfrm rot="-5400000">
              <a:off x="110" y="485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-3</a:t>
              </a:r>
            </a:p>
          </p:txBody>
        </p:sp>
        <p:sp>
          <p:nvSpPr>
            <p:cNvPr id="18444" name="Line 21"/>
            <p:cNvSpPr>
              <a:spLocks noChangeShapeType="1"/>
            </p:cNvSpPr>
            <p:nvPr/>
          </p:nvSpPr>
          <p:spPr bwMode="auto">
            <a:xfrm rot="16200000" flipH="1">
              <a:off x="-822" y="1900"/>
              <a:ext cx="215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2" name="Text Box 22"/>
          <p:cNvSpPr txBox="1">
            <a:spLocks noChangeArrowheads="1"/>
          </p:cNvSpPr>
          <p:nvPr/>
        </p:nvSpPr>
        <p:spPr bwMode="auto">
          <a:xfrm>
            <a:off x="679450" y="90488"/>
            <a:ext cx="7824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Cations and Anions of Representative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888A9-994E-4AB0-8B0E-42CFBE66FB4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52425" y="889000"/>
            <a:ext cx="8437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800" b="1" i="1"/>
              <a:t>Effective nuclear charge</a:t>
            </a:r>
            <a:r>
              <a:rPr lang="en-US" sz="2800"/>
              <a:t> (</a:t>
            </a:r>
            <a:r>
              <a:rPr lang="en-US" sz="2800" i="1"/>
              <a:t>Z</a:t>
            </a:r>
            <a:r>
              <a:rPr lang="en-US" sz="2800" baseline="-25000"/>
              <a:t>eff</a:t>
            </a:r>
            <a:r>
              <a:rPr lang="en-US" sz="2800"/>
              <a:t>) is the “positive charge” felt by an electron.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1763" y="3770313"/>
            <a:ext cx="608012" cy="2705100"/>
            <a:chOff x="384" y="2375"/>
            <a:chExt cx="383" cy="1704"/>
          </a:xfrm>
        </p:grpSpPr>
        <p:sp>
          <p:nvSpPr>
            <p:cNvPr id="20514" name="Text Box 4"/>
            <p:cNvSpPr txBox="1">
              <a:spLocks noChangeArrowheads="1"/>
            </p:cNvSpPr>
            <p:nvPr/>
          </p:nvSpPr>
          <p:spPr bwMode="auto">
            <a:xfrm>
              <a:off x="405" y="2375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Na</a:t>
              </a:r>
            </a:p>
          </p:txBody>
        </p:sp>
        <p:sp>
          <p:nvSpPr>
            <p:cNvPr id="20515" name="Text Box 5"/>
            <p:cNvSpPr txBox="1">
              <a:spLocks noChangeArrowheads="1"/>
            </p:cNvSpPr>
            <p:nvPr/>
          </p:nvSpPr>
          <p:spPr bwMode="auto">
            <a:xfrm>
              <a:off x="384" y="2864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Mg</a:t>
              </a:r>
            </a:p>
          </p:txBody>
        </p:sp>
        <p:sp>
          <p:nvSpPr>
            <p:cNvPr id="20516" name="Text Box 6"/>
            <p:cNvSpPr txBox="1">
              <a:spLocks noChangeArrowheads="1"/>
            </p:cNvSpPr>
            <p:nvPr/>
          </p:nvSpPr>
          <p:spPr bwMode="auto">
            <a:xfrm>
              <a:off x="422" y="3327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Al</a:t>
              </a:r>
            </a:p>
          </p:txBody>
        </p:sp>
        <p:sp>
          <p:nvSpPr>
            <p:cNvPr id="20517" name="Text Box 7"/>
            <p:cNvSpPr txBox="1">
              <a:spLocks noChangeArrowheads="1"/>
            </p:cNvSpPr>
            <p:nvPr/>
          </p:nvSpPr>
          <p:spPr bwMode="auto">
            <a:xfrm>
              <a:off x="438" y="3791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Si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430463" y="3770313"/>
            <a:ext cx="523875" cy="2705100"/>
            <a:chOff x="1032" y="2375"/>
            <a:chExt cx="330" cy="1704"/>
          </a:xfrm>
        </p:grpSpPr>
        <p:sp>
          <p:nvSpPr>
            <p:cNvPr id="20510" name="Text Box 8"/>
            <p:cNvSpPr txBox="1">
              <a:spLocks noChangeArrowheads="1"/>
            </p:cNvSpPr>
            <p:nvPr/>
          </p:nvSpPr>
          <p:spPr bwMode="auto">
            <a:xfrm>
              <a:off x="1032" y="2375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11</a:t>
              </a:r>
            </a:p>
          </p:txBody>
        </p:sp>
        <p:sp>
          <p:nvSpPr>
            <p:cNvPr id="20511" name="Text Box 9"/>
            <p:cNvSpPr txBox="1">
              <a:spLocks noChangeArrowheads="1"/>
            </p:cNvSpPr>
            <p:nvPr/>
          </p:nvSpPr>
          <p:spPr bwMode="auto">
            <a:xfrm>
              <a:off x="1032" y="2863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12</a:t>
              </a:r>
            </a:p>
          </p:txBody>
        </p:sp>
        <p:sp>
          <p:nvSpPr>
            <p:cNvPr id="20512" name="Text Box 10"/>
            <p:cNvSpPr txBox="1">
              <a:spLocks noChangeArrowheads="1"/>
            </p:cNvSpPr>
            <p:nvPr/>
          </p:nvSpPr>
          <p:spPr bwMode="auto">
            <a:xfrm>
              <a:off x="1032" y="3327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13</a:t>
              </a:r>
            </a:p>
          </p:txBody>
        </p:sp>
        <p:sp>
          <p:nvSpPr>
            <p:cNvPr id="20513" name="Text Box 11"/>
            <p:cNvSpPr txBox="1">
              <a:spLocks noChangeArrowheads="1"/>
            </p:cNvSpPr>
            <p:nvPr/>
          </p:nvSpPr>
          <p:spPr bwMode="auto">
            <a:xfrm>
              <a:off x="1032" y="3791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14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589338" y="3770313"/>
            <a:ext cx="523875" cy="2705100"/>
            <a:chOff x="1762" y="2375"/>
            <a:chExt cx="330" cy="1704"/>
          </a:xfrm>
        </p:grpSpPr>
        <p:sp>
          <p:nvSpPr>
            <p:cNvPr id="20506" name="Text Box 12"/>
            <p:cNvSpPr txBox="1">
              <a:spLocks noChangeArrowheads="1"/>
            </p:cNvSpPr>
            <p:nvPr/>
          </p:nvSpPr>
          <p:spPr bwMode="auto">
            <a:xfrm>
              <a:off x="1762" y="2375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10</a:t>
              </a:r>
            </a:p>
          </p:txBody>
        </p:sp>
        <p:sp>
          <p:nvSpPr>
            <p:cNvPr id="20507" name="Text Box 13"/>
            <p:cNvSpPr txBox="1">
              <a:spLocks noChangeArrowheads="1"/>
            </p:cNvSpPr>
            <p:nvPr/>
          </p:nvSpPr>
          <p:spPr bwMode="auto">
            <a:xfrm>
              <a:off x="1762" y="2863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10</a:t>
              </a:r>
            </a:p>
          </p:txBody>
        </p:sp>
        <p:sp>
          <p:nvSpPr>
            <p:cNvPr id="20508" name="Text Box 14"/>
            <p:cNvSpPr txBox="1">
              <a:spLocks noChangeArrowheads="1"/>
            </p:cNvSpPr>
            <p:nvPr/>
          </p:nvSpPr>
          <p:spPr bwMode="auto">
            <a:xfrm>
              <a:off x="1762" y="3327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10</a:t>
              </a:r>
            </a:p>
          </p:txBody>
        </p:sp>
        <p:sp>
          <p:nvSpPr>
            <p:cNvPr id="20509" name="Text Box 15"/>
            <p:cNvSpPr txBox="1">
              <a:spLocks noChangeArrowheads="1"/>
            </p:cNvSpPr>
            <p:nvPr/>
          </p:nvSpPr>
          <p:spPr bwMode="auto">
            <a:xfrm>
              <a:off x="1762" y="3791"/>
              <a:ext cx="3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10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625975" y="3770313"/>
            <a:ext cx="354013" cy="2705100"/>
            <a:chOff x="2415" y="2375"/>
            <a:chExt cx="223" cy="1704"/>
          </a:xfrm>
        </p:grpSpPr>
        <p:sp>
          <p:nvSpPr>
            <p:cNvPr id="20502" name="Text Box 16"/>
            <p:cNvSpPr txBox="1">
              <a:spLocks noChangeArrowheads="1"/>
            </p:cNvSpPr>
            <p:nvPr/>
          </p:nvSpPr>
          <p:spPr bwMode="auto">
            <a:xfrm>
              <a:off x="2415" y="237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</a:t>
              </a:r>
            </a:p>
          </p:txBody>
        </p:sp>
        <p:sp>
          <p:nvSpPr>
            <p:cNvPr id="20503" name="Text Box 17"/>
            <p:cNvSpPr txBox="1">
              <a:spLocks noChangeArrowheads="1"/>
            </p:cNvSpPr>
            <p:nvPr/>
          </p:nvSpPr>
          <p:spPr bwMode="auto">
            <a:xfrm>
              <a:off x="2415" y="286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2</a:t>
              </a:r>
            </a:p>
          </p:txBody>
        </p:sp>
        <p:sp>
          <p:nvSpPr>
            <p:cNvPr id="20504" name="Text Box 18"/>
            <p:cNvSpPr txBox="1">
              <a:spLocks noChangeArrowheads="1"/>
            </p:cNvSpPr>
            <p:nvPr/>
          </p:nvSpPr>
          <p:spPr bwMode="auto">
            <a:xfrm>
              <a:off x="2415" y="332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3</a:t>
              </a:r>
            </a:p>
          </p:txBody>
        </p:sp>
        <p:sp>
          <p:nvSpPr>
            <p:cNvPr id="20505" name="Text Box 19"/>
            <p:cNvSpPr txBox="1">
              <a:spLocks noChangeArrowheads="1"/>
            </p:cNvSpPr>
            <p:nvPr/>
          </p:nvSpPr>
          <p:spPr bwMode="auto">
            <a:xfrm>
              <a:off x="2415" y="379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4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088063" y="3770313"/>
            <a:ext cx="693737" cy="2705100"/>
            <a:chOff x="3149" y="2375"/>
            <a:chExt cx="437" cy="1704"/>
          </a:xfrm>
        </p:grpSpPr>
        <p:sp>
          <p:nvSpPr>
            <p:cNvPr id="20498" name="Text Box 20"/>
            <p:cNvSpPr txBox="1">
              <a:spLocks noChangeArrowheads="1"/>
            </p:cNvSpPr>
            <p:nvPr/>
          </p:nvSpPr>
          <p:spPr bwMode="auto">
            <a:xfrm>
              <a:off x="3149" y="2375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186</a:t>
              </a:r>
            </a:p>
          </p:txBody>
        </p:sp>
        <p:sp>
          <p:nvSpPr>
            <p:cNvPr id="20499" name="Text Box 21"/>
            <p:cNvSpPr txBox="1">
              <a:spLocks noChangeArrowheads="1"/>
            </p:cNvSpPr>
            <p:nvPr/>
          </p:nvSpPr>
          <p:spPr bwMode="auto">
            <a:xfrm>
              <a:off x="3149" y="2863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160</a:t>
              </a:r>
            </a:p>
          </p:txBody>
        </p:sp>
        <p:sp>
          <p:nvSpPr>
            <p:cNvPr id="20500" name="Text Box 22"/>
            <p:cNvSpPr txBox="1">
              <a:spLocks noChangeArrowheads="1"/>
            </p:cNvSpPr>
            <p:nvPr/>
          </p:nvSpPr>
          <p:spPr bwMode="auto">
            <a:xfrm>
              <a:off x="3149" y="3327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143</a:t>
              </a:r>
            </a:p>
          </p:txBody>
        </p:sp>
        <p:sp>
          <p:nvSpPr>
            <p:cNvPr id="20501" name="Text Box 23"/>
            <p:cNvSpPr txBox="1">
              <a:spLocks noChangeArrowheads="1"/>
            </p:cNvSpPr>
            <p:nvPr/>
          </p:nvSpPr>
          <p:spPr bwMode="auto">
            <a:xfrm>
              <a:off x="3149" y="3791"/>
              <a:ext cx="4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/>
                <a:t>132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506663" y="3084513"/>
            <a:ext cx="4910137" cy="458787"/>
            <a:chOff x="1080" y="1943"/>
            <a:chExt cx="3093" cy="289"/>
          </a:xfrm>
        </p:grpSpPr>
        <p:sp>
          <p:nvSpPr>
            <p:cNvPr id="20494" name="Text Box 25"/>
            <p:cNvSpPr txBox="1">
              <a:spLocks noChangeArrowheads="1"/>
            </p:cNvSpPr>
            <p:nvPr/>
          </p:nvSpPr>
          <p:spPr bwMode="auto">
            <a:xfrm>
              <a:off x="2338" y="1944"/>
              <a:ext cx="3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i="1" u="sng"/>
                <a:t>Z</a:t>
              </a:r>
              <a:r>
                <a:rPr lang="en-US" u="sng" baseline="-25000"/>
                <a:t>eff</a:t>
              </a:r>
              <a:endParaRPr lang="en-US" u="sng"/>
            </a:p>
          </p:txBody>
        </p:sp>
        <p:sp>
          <p:nvSpPr>
            <p:cNvPr id="20495" name="Text Box 26"/>
            <p:cNvSpPr txBox="1">
              <a:spLocks noChangeArrowheads="1"/>
            </p:cNvSpPr>
            <p:nvPr/>
          </p:nvSpPr>
          <p:spPr bwMode="auto">
            <a:xfrm>
              <a:off x="1661" y="1943"/>
              <a:ext cx="5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u="sng"/>
                <a:t>Core</a:t>
              </a:r>
            </a:p>
          </p:txBody>
        </p:sp>
        <p:sp>
          <p:nvSpPr>
            <p:cNvPr id="20496" name="Text Box 27"/>
            <p:cNvSpPr txBox="1">
              <a:spLocks noChangeArrowheads="1"/>
            </p:cNvSpPr>
            <p:nvPr/>
          </p:nvSpPr>
          <p:spPr bwMode="auto">
            <a:xfrm>
              <a:off x="1080" y="194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i="1" u="sng"/>
                <a:t>Z</a:t>
              </a:r>
            </a:p>
          </p:txBody>
        </p:sp>
        <p:sp>
          <p:nvSpPr>
            <p:cNvPr id="20497" name="Text Box 28"/>
            <p:cNvSpPr txBox="1">
              <a:spLocks noChangeArrowheads="1"/>
            </p:cNvSpPr>
            <p:nvPr/>
          </p:nvSpPr>
          <p:spPr bwMode="auto">
            <a:xfrm>
              <a:off x="3010" y="1943"/>
              <a:ext cx="11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u="sng"/>
                <a:t>Radius (pm)</a:t>
              </a:r>
            </a:p>
          </p:txBody>
        </p:sp>
      </p:grp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1000125" y="1843088"/>
            <a:ext cx="158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i="1"/>
              <a:t>Z</a:t>
            </a:r>
            <a:r>
              <a:rPr lang="en-US" baseline="-25000"/>
              <a:t>eff</a:t>
            </a:r>
            <a:r>
              <a:rPr lang="en-US"/>
              <a:t> = </a:t>
            </a:r>
            <a:r>
              <a:rPr lang="en-US" i="1"/>
              <a:t>Z </a:t>
            </a:r>
            <a:r>
              <a:rPr lang="en-US"/>
              <a:t>- </a:t>
            </a:r>
            <a:r>
              <a:rPr lang="en-US" i="1">
                <a:latin typeface="Symbol" pitchFamily="18" charset="2"/>
              </a:rPr>
              <a:t>s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3008313" y="1843088"/>
            <a:ext cx="4760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/>
              <a:t>0 &lt; </a:t>
            </a:r>
            <a:r>
              <a:rPr lang="en-US" i="1">
                <a:latin typeface="Symbol" pitchFamily="18" charset="2"/>
              </a:rPr>
              <a:t>s</a:t>
            </a:r>
            <a:r>
              <a:rPr lang="en-US"/>
              <a:t> &lt; </a:t>
            </a:r>
            <a:r>
              <a:rPr lang="en-US" i="1"/>
              <a:t>Z</a:t>
            </a:r>
            <a:r>
              <a:rPr lang="en-US"/>
              <a:t> (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= shielding constant) 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990600" y="2379663"/>
            <a:ext cx="5948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i="1"/>
              <a:t>Z</a:t>
            </a:r>
            <a:r>
              <a:rPr lang="en-US" baseline="-25000"/>
              <a:t>eff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</a:t>
            </a:r>
            <a:r>
              <a:rPr lang="en-US" i="1">
                <a:sym typeface="Symbol" pitchFamily="18" charset="2"/>
              </a:rPr>
              <a:t>Z</a:t>
            </a:r>
            <a:r>
              <a:rPr lang="en-US">
                <a:sym typeface="Symbol" pitchFamily="18" charset="2"/>
              </a:rPr>
              <a:t> – number of inner or core electrons</a:t>
            </a:r>
            <a:endParaRPr lang="en-US"/>
          </a:p>
        </p:txBody>
      </p:sp>
      <p:sp>
        <p:nvSpPr>
          <p:cNvPr id="20493" name="Text Box 2"/>
          <p:cNvSpPr txBox="1">
            <a:spLocks noChangeArrowheads="1"/>
          </p:cNvSpPr>
          <p:nvPr/>
        </p:nvSpPr>
        <p:spPr bwMode="auto">
          <a:xfrm>
            <a:off x="2008188" y="242888"/>
            <a:ext cx="512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Effective Nuclear Charge (Z</a:t>
            </a:r>
            <a:r>
              <a:rPr lang="en-US" sz="2800" baseline="-25000"/>
              <a:t>eff</a:t>
            </a:r>
            <a:r>
              <a:rPr lang="en-US" sz="2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7" grpId="0" autoUpdateAnimBg="0"/>
      <p:bldP spid="48158" grpId="0" autoUpdateAnimBg="0"/>
      <p:bldP spid="481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5/</a:t>
            </a:r>
            <a:fld id="{93170514-8083-4C4C-8499-185E3E1D1F4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1733550"/>
            <a:ext cx="5511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066800"/>
            <a:ext cx="93621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r>
              <a:rPr lang="en-US" sz="3200" i="1" dirty="0" err="1"/>
              <a:t>Z</a:t>
            </a:r>
            <a:r>
              <a:rPr lang="en-US" sz="3200" baseline="-25000" dirty="0" err="1"/>
              <a:t>eff</a:t>
            </a:r>
            <a:r>
              <a:rPr lang="en-US" sz="3200" dirty="0"/>
              <a:t> = </a:t>
            </a:r>
            <a:r>
              <a:rPr lang="en-US" sz="3200" i="1" dirty="0" err="1"/>
              <a:t>Z</a:t>
            </a:r>
            <a:r>
              <a:rPr lang="en-US" sz="3200" baseline="-25000" dirty="0" err="1"/>
              <a:t>actual</a:t>
            </a:r>
            <a:r>
              <a:rPr lang="en-US" sz="3200" dirty="0"/>
              <a:t> – No. of Core Electrons </a:t>
            </a:r>
            <a:r>
              <a:rPr lang="en-US" sz="3200" b="1" dirty="0"/>
              <a:t>or</a:t>
            </a:r>
            <a:r>
              <a:rPr lang="en-US" sz="3200" dirty="0"/>
              <a:t> Electron shielding</a:t>
            </a:r>
            <a:endParaRPr lang="en-US" sz="3200" i="1" dirty="0"/>
          </a:p>
        </p:txBody>
      </p:sp>
      <p:sp>
        <p:nvSpPr>
          <p:cNvPr id="21510" name="Text Box 2"/>
          <p:cNvSpPr txBox="1">
            <a:spLocks noChangeArrowheads="1"/>
          </p:cNvSpPr>
          <p:nvPr/>
        </p:nvSpPr>
        <p:spPr bwMode="auto">
          <a:xfrm>
            <a:off x="2008188" y="242888"/>
            <a:ext cx="512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Effective Nuclear Charge (Z</a:t>
            </a:r>
            <a:r>
              <a:rPr lang="en-US" sz="2800" baseline="-25000"/>
              <a:t>eff</a:t>
            </a:r>
            <a:r>
              <a:rPr lang="en-US" sz="2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5E162-EEEB-4D0E-B107-C606A1737ED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63725"/>
            <a:ext cx="83200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109788" y="457200"/>
            <a:ext cx="4965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Effective Nuclear Charge (</a:t>
            </a:r>
            <a:r>
              <a:rPr lang="en-US" sz="2800" i="1"/>
              <a:t>Z</a:t>
            </a:r>
            <a:r>
              <a:rPr lang="en-US" sz="2800" baseline="-25000"/>
              <a:t>eff</a:t>
            </a:r>
            <a:r>
              <a:rPr lang="en-US" sz="2800"/>
              <a:t>)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543300" y="1382713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increasing </a:t>
            </a:r>
            <a:r>
              <a:rPr lang="en-US" i="1">
                <a:solidFill>
                  <a:schemeClr val="tx2"/>
                </a:solidFill>
              </a:rPr>
              <a:t>Z</a:t>
            </a:r>
            <a:r>
              <a:rPr lang="en-US" baseline="-25000">
                <a:solidFill>
                  <a:schemeClr val="tx2"/>
                </a:solidFill>
              </a:rPr>
              <a:t>eff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 rot="-5400000">
            <a:off x="-676274" y="3657600"/>
            <a:ext cx="2190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decreasing </a:t>
            </a:r>
            <a:r>
              <a:rPr lang="en-US" i="1">
                <a:solidFill>
                  <a:schemeClr val="tx2"/>
                </a:solidFill>
              </a:rPr>
              <a:t>Z</a:t>
            </a:r>
            <a:r>
              <a:rPr lang="en-US" baseline="-25000">
                <a:solidFill>
                  <a:schemeClr val="tx2"/>
                </a:solidFill>
              </a:rPr>
              <a:t>eff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D2B02-50E3-40DE-9CF5-F0BD6FF8064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07950"/>
            <a:ext cx="6731000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81085-76F0-42C1-AA88-6DDB2FD78BB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6950" y="609600"/>
            <a:ext cx="2127250" cy="1371600"/>
            <a:chOff x="2426" y="480"/>
            <a:chExt cx="1340" cy="864"/>
          </a:xfrm>
        </p:grpSpPr>
        <p:sp>
          <p:nvSpPr>
            <p:cNvPr id="26681" name="Oval 3"/>
            <p:cNvSpPr>
              <a:spLocks noChangeArrowheads="1"/>
            </p:cNvSpPr>
            <p:nvPr/>
          </p:nvSpPr>
          <p:spPr bwMode="auto">
            <a:xfrm>
              <a:off x="2939" y="976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4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39" y="750"/>
              <a:ext cx="714" cy="368"/>
              <a:chOff x="480" y="3168"/>
              <a:chExt cx="1200" cy="624"/>
            </a:xfrm>
          </p:grpSpPr>
          <p:sp>
            <p:nvSpPr>
              <p:cNvPr id="26687" name="Arc 5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8" name="Arc 6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83" name="Arc 7"/>
            <p:cNvSpPr>
              <a:spLocks/>
            </p:cNvSpPr>
            <p:nvPr/>
          </p:nvSpPr>
          <p:spPr bwMode="auto">
            <a:xfrm>
              <a:off x="3069" y="523"/>
              <a:ext cx="697" cy="6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Arc 8"/>
            <p:cNvSpPr>
              <a:spLocks/>
            </p:cNvSpPr>
            <p:nvPr/>
          </p:nvSpPr>
          <p:spPr bwMode="auto">
            <a:xfrm flipH="1">
              <a:off x="2426" y="523"/>
              <a:ext cx="697" cy="6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Text Box 9"/>
            <p:cNvSpPr txBox="1">
              <a:spLocks noChangeArrowheads="1"/>
            </p:cNvSpPr>
            <p:nvPr/>
          </p:nvSpPr>
          <p:spPr bwMode="auto">
            <a:xfrm>
              <a:off x="3120" y="720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6686" name="Text Box 10"/>
            <p:cNvSpPr txBox="1">
              <a:spLocks noChangeArrowheads="1"/>
            </p:cNvSpPr>
            <p:nvPr/>
          </p:nvSpPr>
          <p:spPr bwMode="auto">
            <a:xfrm>
              <a:off x="3216" y="480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19600" y="2362200"/>
            <a:ext cx="3124200" cy="1752600"/>
            <a:chOff x="2448" y="1488"/>
            <a:chExt cx="1968" cy="1104"/>
          </a:xfrm>
        </p:grpSpPr>
        <p:sp>
          <p:nvSpPr>
            <p:cNvPr id="26668" name="Oval 12"/>
            <p:cNvSpPr>
              <a:spLocks noChangeArrowheads="1"/>
            </p:cNvSpPr>
            <p:nvPr/>
          </p:nvSpPr>
          <p:spPr bwMode="auto">
            <a:xfrm>
              <a:off x="3275" y="2224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12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075" y="1998"/>
              <a:ext cx="714" cy="368"/>
              <a:chOff x="480" y="3168"/>
              <a:chExt cx="1200" cy="624"/>
            </a:xfrm>
          </p:grpSpPr>
          <p:sp>
            <p:nvSpPr>
              <p:cNvPr id="26679" name="Arc 14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Arc 15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762" y="1771"/>
              <a:ext cx="1340" cy="651"/>
              <a:chOff x="480" y="3168"/>
              <a:chExt cx="1200" cy="624"/>
            </a:xfrm>
          </p:grpSpPr>
          <p:sp>
            <p:nvSpPr>
              <p:cNvPr id="26677" name="Arc 17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Arc 18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448" y="1488"/>
              <a:ext cx="1968" cy="991"/>
              <a:chOff x="480" y="3168"/>
              <a:chExt cx="1200" cy="624"/>
            </a:xfrm>
          </p:grpSpPr>
          <p:sp>
            <p:nvSpPr>
              <p:cNvPr id="26675" name="Arc 20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Arc 21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72" name="Text Box 22"/>
            <p:cNvSpPr txBox="1">
              <a:spLocks noChangeArrowheads="1"/>
            </p:cNvSpPr>
            <p:nvPr/>
          </p:nvSpPr>
          <p:spPr bwMode="auto">
            <a:xfrm>
              <a:off x="3408" y="196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6673" name="Text Box 23"/>
            <p:cNvSpPr txBox="1">
              <a:spLocks noChangeArrowheads="1"/>
            </p:cNvSpPr>
            <p:nvPr/>
          </p:nvSpPr>
          <p:spPr bwMode="auto">
            <a:xfrm>
              <a:off x="3504" y="172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8e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6674" name="Text Box 24"/>
            <p:cNvSpPr txBox="1">
              <a:spLocks noChangeArrowheads="1"/>
            </p:cNvSpPr>
            <p:nvPr/>
          </p:nvSpPr>
          <p:spPr bwMode="auto">
            <a:xfrm>
              <a:off x="3696" y="148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</p:grpSp>
      <p:sp>
        <p:nvSpPr>
          <p:cNvPr id="26629" name="Text Box 25"/>
          <p:cNvSpPr txBox="1">
            <a:spLocks noChangeArrowheads="1"/>
          </p:cNvSpPr>
          <p:nvPr/>
        </p:nvSpPr>
        <p:spPr bwMode="auto">
          <a:xfrm>
            <a:off x="1776413" y="1304925"/>
            <a:ext cx="21018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Be</a:t>
            </a:r>
            <a:r>
              <a:rPr lang="en-US"/>
              <a:t> (4p</a:t>
            </a:r>
            <a:r>
              <a:rPr lang="en-US" baseline="30000"/>
              <a:t>+</a:t>
            </a:r>
            <a:r>
              <a:rPr lang="en-US"/>
              <a:t> &amp; 4e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26630" name="Text Box 26"/>
          <p:cNvSpPr txBox="1">
            <a:spLocks noChangeArrowheads="1"/>
          </p:cNvSpPr>
          <p:nvPr/>
        </p:nvSpPr>
        <p:spPr bwMode="auto">
          <a:xfrm>
            <a:off x="60325" y="709613"/>
            <a:ext cx="158432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Group IIA</a:t>
            </a:r>
          </a:p>
        </p:txBody>
      </p:sp>
      <p:sp>
        <p:nvSpPr>
          <p:cNvPr id="26631" name="Text Box 27"/>
          <p:cNvSpPr txBox="1">
            <a:spLocks noChangeArrowheads="1"/>
          </p:cNvSpPr>
          <p:nvPr/>
        </p:nvSpPr>
        <p:spPr bwMode="auto">
          <a:xfrm>
            <a:off x="1423988" y="3362325"/>
            <a:ext cx="2497137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Mg</a:t>
            </a:r>
            <a:r>
              <a:rPr lang="en-US"/>
              <a:t> (12p</a:t>
            </a:r>
            <a:r>
              <a:rPr lang="en-US" baseline="30000"/>
              <a:t>+</a:t>
            </a:r>
            <a:r>
              <a:rPr lang="en-US"/>
              <a:t> &amp; 12e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26632" name="Text Box 28"/>
          <p:cNvSpPr txBox="1">
            <a:spLocks noChangeArrowheads="1"/>
          </p:cNvSpPr>
          <p:nvPr/>
        </p:nvSpPr>
        <p:spPr bwMode="auto">
          <a:xfrm>
            <a:off x="1384300" y="5724525"/>
            <a:ext cx="2463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Ca</a:t>
            </a:r>
            <a:r>
              <a:rPr lang="en-US"/>
              <a:t> (20p</a:t>
            </a:r>
            <a:r>
              <a:rPr lang="en-US" baseline="30000"/>
              <a:t>+</a:t>
            </a:r>
            <a:r>
              <a:rPr lang="en-US"/>
              <a:t> &amp; 20e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114800" y="4343400"/>
            <a:ext cx="3962400" cy="2209800"/>
            <a:chOff x="2208" y="2736"/>
            <a:chExt cx="2496" cy="1392"/>
          </a:xfrm>
        </p:grpSpPr>
        <p:sp>
          <p:nvSpPr>
            <p:cNvPr id="26651" name="Oval 30"/>
            <p:cNvSpPr>
              <a:spLocks noChangeArrowheads="1"/>
            </p:cNvSpPr>
            <p:nvPr/>
          </p:nvSpPr>
          <p:spPr bwMode="auto">
            <a:xfrm>
              <a:off x="3275" y="3760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20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075" y="3534"/>
              <a:ext cx="714" cy="368"/>
              <a:chOff x="480" y="3168"/>
              <a:chExt cx="1200" cy="624"/>
            </a:xfrm>
          </p:grpSpPr>
          <p:sp>
            <p:nvSpPr>
              <p:cNvPr id="26666" name="Arc 32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Arc 33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2762" y="3307"/>
              <a:ext cx="1340" cy="651"/>
              <a:chOff x="480" y="3168"/>
              <a:chExt cx="1200" cy="624"/>
            </a:xfrm>
          </p:grpSpPr>
          <p:sp>
            <p:nvSpPr>
              <p:cNvPr id="26664" name="Arc 35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5" name="Arc 36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448" y="3024"/>
              <a:ext cx="1968" cy="991"/>
              <a:chOff x="480" y="3168"/>
              <a:chExt cx="1200" cy="624"/>
            </a:xfrm>
          </p:grpSpPr>
          <p:sp>
            <p:nvSpPr>
              <p:cNvPr id="26662" name="Arc 38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Arc 39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5" name="Text Box 40"/>
            <p:cNvSpPr txBox="1">
              <a:spLocks noChangeArrowheads="1"/>
            </p:cNvSpPr>
            <p:nvPr/>
          </p:nvSpPr>
          <p:spPr bwMode="auto">
            <a:xfrm>
              <a:off x="3304" y="3522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6656" name="Text Box 41"/>
            <p:cNvSpPr txBox="1">
              <a:spLocks noChangeArrowheads="1"/>
            </p:cNvSpPr>
            <p:nvPr/>
          </p:nvSpPr>
          <p:spPr bwMode="auto">
            <a:xfrm>
              <a:off x="3418" y="326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8e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6657" name="Text Box 42"/>
            <p:cNvSpPr txBox="1">
              <a:spLocks noChangeArrowheads="1"/>
            </p:cNvSpPr>
            <p:nvPr/>
          </p:nvSpPr>
          <p:spPr bwMode="auto">
            <a:xfrm>
              <a:off x="3936" y="2784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208" y="2736"/>
              <a:ext cx="2496" cy="1200"/>
              <a:chOff x="480" y="3168"/>
              <a:chExt cx="1200" cy="624"/>
            </a:xfrm>
          </p:grpSpPr>
          <p:sp>
            <p:nvSpPr>
              <p:cNvPr id="26660" name="Arc 44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Arc 45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9" name="Text Box 46"/>
            <p:cNvSpPr txBox="1">
              <a:spLocks noChangeArrowheads="1"/>
            </p:cNvSpPr>
            <p:nvPr/>
          </p:nvSpPr>
          <p:spPr bwMode="auto">
            <a:xfrm>
              <a:off x="3600" y="2976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8e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</p:grpSp>
      <p:sp>
        <p:nvSpPr>
          <p:cNvPr id="26634" name="Text Box 3"/>
          <p:cNvSpPr txBox="1">
            <a:spLocks noChangeArrowheads="1"/>
          </p:cNvSpPr>
          <p:nvPr/>
        </p:nvSpPr>
        <p:spPr bwMode="auto">
          <a:xfrm>
            <a:off x="1281113" y="25400"/>
            <a:ext cx="658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Atomic Radii Increases Down the Group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60363" y="1241425"/>
          <a:ext cx="762000" cy="3407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/>
              </a:tblGrid>
              <a:tr h="567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Mg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Sr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Tro's</a:t>
            </a:r>
            <a:r>
              <a:rPr lang="en-US" dirty="0"/>
              <a:t> Introductory Chemistry, Chapter 9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F301E-B5DA-4AAE-BFBD-55F9084014D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630238" y="3133725"/>
            <a:ext cx="19653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Li</a:t>
            </a:r>
            <a:r>
              <a:rPr lang="en-US"/>
              <a:t> (3p</a:t>
            </a:r>
            <a:r>
              <a:rPr lang="en-US" baseline="30000"/>
              <a:t>+</a:t>
            </a:r>
            <a:r>
              <a:rPr lang="en-US"/>
              <a:t> &amp; 3e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970088" y="766763"/>
            <a:ext cx="1398587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Period 2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679825" y="3133725"/>
            <a:ext cx="21018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Be</a:t>
            </a:r>
            <a:r>
              <a:rPr lang="en-US"/>
              <a:t> (4p</a:t>
            </a:r>
            <a:r>
              <a:rPr lang="en-US" baseline="30000"/>
              <a:t>+</a:t>
            </a:r>
            <a:r>
              <a:rPr lang="en-US"/>
              <a:t> &amp; 4e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6637338" y="3133725"/>
            <a:ext cx="19304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</a:t>
            </a:r>
            <a:r>
              <a:rPr lang="en-US"/>
              <a:t> (5p</a:t>
            </a:r>
            <a:r>
              <a:rPr lang="en-US" baseline="30000"/>
              <a:t>+</a:t>
            </a:r>
            <a:r>
              <a:rPr lang="en-US"/>
              <a:t> &amp; 5e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9263" y="3886200"/>
            <a:ext cx="1989137" cy="1371600"/>
            <a:chOff x="283" y="2208"/>
            <a:chExt cx="1253" cy="864"/>
          </a:xfrm>
        </p:grpSpPr>
        <p:sp>
          <p:nvSpPr>
            <p:cNvPr id="27723" name="Oval 7"/>
            <p:cNvSpPr>
              <a:spLocks noChangeArrowheads="1"/>
            </p:cNvSpPr>
            <p:nvPr/>
          </p:nvSpPr>
          <p:spPr bwMode="auto">
            <a:xfrm>
              <a:off x="753" y="2704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6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72" y="2496"/>
              <a:ext cx="676" cy="332"/>
              <a:chOff x="480" y="3168"/>
              <a:chExt cx="1200" cy="624"/>
            </a:xfrm>
          </p:grpSpPr>
          <p:sp>
            <p:nvSpPr>
              <p:cNvPr id="27729" name="Arc 9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0" name="Arc 10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25" name="Arc 11"/>
            <p:cNvSpPr>
              <a:spLocks/>
            </p:cNvSpPr>
            <p:nvPr/>
          </p:nvSpPr>
          <p:spPr bwMode="auto">
            <a:xfrm>
              <a:off x="926" y="2304"/>
              <a:ext cx="610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6" name="Arc 12"/>
            <p:cNvSpPr>
              <a:spLocks/>
            </p:cNvSpPr>
            <p:nvPr/>
          </p:nvSpPr>
          <p:spPr bwMode="auto">
            <a:xfrm flipH="1">
              <a:off x="283" y="2304"/>
              <a:ext cx="610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7" name="Text Box 13"/>
            <p:cNvSpPr txBox="1">
              <a:spLocks noChangeArrowheads="1"/>
            </p:cNvSpPr>
            <p:nvPr/>
          </p:nvSpPr>
          <p:spPr bwMode="auto">
            <a:xfrm>
              <a:off x="934" y="244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728" name="Text Box 14"/>
            <p:cNvSpPr txBox="1">
              <a:spLocks noChangeArrowheads="1"/>
            </p:cNvSpPr>
            <p:nvPr/>
          </p:nvSpPr>
          <p:spPr bwMode="auto">
            <a:xfrm>
              <a:off x="1030" y="220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4e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</p:grpSp>
      <p:sp>
        <p:nvSpPr>
          <p:cNvPr id="27657" name="Text Box 15"/>
          <p:cNvSpPr txBox="1">
            <a:spLocks noChangeArrowheads="1"/>
          </p:cNvSpPr>
          <p:nvPr/>
        </p:nvSpPr>
        <p:spPr bwMode="auto">
          <a:xfrm>
            <a:off x="452438" y="5343525"/>
            <a:ext cx="1947862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C</a:t>
            </a:r>
            <a:r>
              <a:rPr lang="en-US"/>
              <a:t> (6p</a:t>
            </a:r>
            <a:r>
              <a:rPr lang="en-US" baseline="30000"/>
              <a:t>+</a:t>
            </a:r>
            <a:r>
              <a:rPr lang="en-US"/>
              <a:t> &amp; 6e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509963" y="3886200"/>
            <a:ext cx="2051050" cy="1371600"/>
            <a:chOff x="2208" y="2208"/>
            <a:chExt cx="1292" cy="864"/>
          </a:xfrm>
        </p:grpSpPr>
        <p:sp>
          <p:nvSpPr>
            <p:cNvPr id="27715" name="Oval 17"/>
            <p:cNvSpPr>
              <a:spLocks noChangeArrowheads="1"/>
            </p:cNvSpPr>
            <p:nvPr/>
          </p:nvSpPr>
          <p:spPr bwMode="auto">
            <a:xfrm>
              <a:off x="2673" y="2704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8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544" y="2496"/>
              <a:ext cx="643" cy="350"/>
              <a:chOff x="480" y="3168"/>
              <a:chExt cx="1200" cy="624"/>
            </a:xfrm>
          </p:grpSpPr>
          <p:sp>
            <p:nvSpPr>
              <p:cNvPr id="27721" name="Arc 19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2" name="Arc 20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17" name="Arc 21"/>
            <p:cNvSpPr>
              <a:spLocks/>
            </p:cNvSpPr>
            <p:nvPr/>
          </p:nvSpPr>
          <p:spPr bwMode="auto">
            <a:xfrm>
              <a:off x="2851" y="2304"/>
              <a:ext cx="649" cy="5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8" name="Arc 22"/>
            <p:cNvSpPr>
              <a:spLocks/>
            </p:cNvSpPr>
            <p:nvPr/>
          </p:nvSpPr>
          <p:spPr bwMode="auto">
            <a:xfrm flipH="1">
              <a:off x="2208" y="2304"/>
              <a:ext cx="649" cy="5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Text Box 23"/>
            <p:cNvSpPr txBox="1">
              <a:spLocks noChangeArrowheads="1"/>
            </p:cNvSpPr>
            <p:nvPr/>
          </p:nvSpPr>
          <p:spPr bwMode="auto">
            <a:xfrm>
              <a:off x="2854" y="244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720" name="Text Box 24"/>
            <p:cNvSpPr txBox="1">
              <a:spLocks noChangeArrowheads="1"/>
            </p:cNvSpPr>
            <p:nvPr/>
          </p:nvSpPr>
          <p:spPr bwMode="auto">
            <a:xfrm>
              <a:off x="2950" y="220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6e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</p:grpSp>
      <p:sp>
        <p:nvSpPr>
          <p:cNvPr id="27659" name="Text Box 25"/>
          <p:cNvSpPr txBox="1">
            <a:spLocks noChangeArrowheads="1"/>
          </p:cNvSpPr>
          <p:nvPr/>
        </p:nvSpPr>
        <p:spPr bwMode="auto">
          <a:xfrm>
            <a:off x="3594100" y="5343525"/>
            <a:ext cx="1963738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O</a:t>
            </a:r>
            <a:r>
              <a:rPr lang="en-US"/>
              <a:t> (8p</a:t>
            </a:r>
            <a:r>
              <a:rPr lang="en-US" baseline="30000"/>
              <a:t>+</a:t>
            </a:r>
            <a:r>
              <a:rPr lang="en-US"/>
              <a:t> &amp; 8e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629400" y="3962400"/>
            <a:ext cx="1600200" cy="1295400"/>
            <a:chOff x="4176" y="2256"/>
            <a:chExt cx="1008" cy="816"/>
          </a:xfrm>
        </p:grpSpPr>
        <p:sp>
          <p:nvSpPr>
            <p:cNvPr id="27706" name="Oval 27"/>
            <p:cNvSpPr>
              <a:spLocks noChangeArrowheads="1"/>
            </p:cNvSpPr>
            <p:nvPr/>
          </p:nvSpPr>
          <p:spPr bwMode="auto">
            <a:xfrm>
              <a:off x="4506" y="2704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10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4416" y="2544"/>
              <a:ext cx="476" cy="236"/>
              <a:chOff x="480" y="3168"/>
              <a:chExt cx="1200" cy="624"/>
            </a:xfrm>
          </p:grpSpPr>
          <p:sp>
            <p:nvSpPr>
              <p:cNvPr id="27713" name="Arc 29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4" name="Arc 30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176" y="2352"/>
              <a:ext cx="1008" cy="496"/>
              <a:chOff x="3984" y="2251"/>
              <a:chExt cx="1340" cy="651"/>
            </a:xfrm>
          </p:grpSpPr>
          <p:sp>
            <p:nvSpPr>
              <p:cNvPr id="27711" name="Arc 32"/>
              <p:cNvSpPr>
                <a:spLocks/>
              </p:cNvSpPr>
              <p:nvPr/>
            </p:nvSpPr>
            <p:spPr bwMode="auto">
              <a:xfrm>
                <a:off x="4627" y="2251"/>
                <a:ext cx="697" cy="6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2" name="Arc 33"/>
              <p:cNvSpPr>
                <a:spLocks/>
              </p:cNvSpPr>
              <p:nvPr/>
            </p:nvSpPr>
            <p:spPr bwMode="auto">
              <a:xfrm flipH="1">
                <a:off x="3984" y="2251"/>
                <a:ext cx="697" cy="6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09" name="Text Box 34"/>
            <p:cNvSpPr txBox="1">
              <a:spLocks noChangeArrowheads="1"/>
            </p:cNvSpPr>
            <p:nvPr/>
          </p:nvSpPr>
          <p:spPr bwMode="auto">
            <a:xfrm>
              <a:off x="4678" y="2448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710" name="Text Box 35"/>
            <p:cNvSpPr txBox="1">
              <a:spLocks noChangeArrowheads="1"/>
            </p:cNvSpPr>
            <p:nvPr/>
          </p:nvSpPr>
          <p:spPr bwMode="auto">
            <a:xfrm>
              <a:off x="4752" y="2256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8e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</p:grpSp>
      <p:sp>
        <p:nvSpPr>
          <p:cNvPr id="27661" name="Text Box 36"/>
          <p:cNvSpPr txBox="1">
            <a:spLocks noChangeArrowheads="1"/>
          </p:cNvSpPr>
          <p:nvPr/>
        </p:nvSpPr>
        <p:spPr bwMode="auto">
          <a:xfrm>
            <a:off x="6246813" y="5343525"/>
            <a:ext cx="24638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Ne</a:t>
            </a:r>
            <a:r>
              <a:rPr lang="en-US"/>
              <a:t> (10p</a:t>
            </a:r>
            <a:r>
              <a:rPr lang="en-US" baseline="30000"/>
              <a:t>+</a:t>
            </a:r>
            <a:r>
              <a:rPr lang="en-US"/>
              <a:t> &amp; 10e</a:t>
            </a:r>
            <a:r>
              <a:rPr lang="en-US" baseline="30000"/>
              <a:t>-</a:t>
            </a:r>
            <a:r>
              <a:rPr lang="en-US"/>
              <a:t>)</a:t>
            </a: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228600" y="1397000"/>
            <a:ext cx="2749550" cy="1727200"/>
            <a:chOff x="144" y="576"/>
            <a:chExt cx="1732" cy="1088"/>
          </a:xfrm>
        </p:grpSpPr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549" y="936"/>
              <a:ext cx="922" cy="491"/>
              <a:chOff x="480" y="3168"/>
              <a:chExt cx="1200" cy="624"/>
            </a:xfrm>
          </p:grpSpPr>
          <p:sp>
            <p:nvSpPr>
              <p:cNvPr id="27704" name="Arc 39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5" name="Arc 40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99" name="Arc 41"/>
            <p:cNvSpPr>
              <a:spLocks/>
            </p:cNvSpPr>
            <p:nvPr/>
          </p:nvSpPr>
          <p:spPr bwMode="auto">
            <a:xfrm>
              <a:off x="975" y="633"/>
              <a:ext cx="901" cy="8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Arc 42"/>
            <p:cNvSpPr>
              <a:spLocks/>
            </p:cNvSpPr>
            <p:nvPr/>
          </p:nvSpPr>
          <p:spPr bwMode="auto">
            <a:xfrm flipH="1">
              <a:off x="144" y="633"/>
              <a:ext cx="901" cy="8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Text Box 43"/>
            <p:cNvSpPr txBox="1">
              <a:spLocks noChangeArrowheads="1"/>
            </p:cNvSpPr>
            <p:nvPr/>
          </p:nvSpPr>
          <p:spPr bwMode="auto">
            <a:xfrm>
              <a:off x="1041" y="896"/>
              <a:ext cx="302" cy="2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702" name="Text Box 44"/>
            <p:cNvSpPr txBox="1">
              <a:spLocks noChangeArrowheads="1"/>
            </p:cNvSpPr>
            <p:nvPr/>
          </p:nvSpPr>
          <p:spPr bwMode="auto">
            <a:xfrm>
              <a:off x="1165" y="576"/>
              <a:ext cx="303" cy="2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1e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703" name="Oval 45"/>
            <p:cNvSpPr>
              <a:spLocks noChangeArrowheads="1"/>
            </p:cNvSpPr>
            <p:nvPr/>
          </p:nvSpPr>
          <p:spPr bwMode="auto">
            <a:xfrm>
              <a:off x="864" y="1296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3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3398838" y="1473200"/>
            <a:ext cx="2597150" cy="1651000"/>
            <a:chOff x="2012" y="624"/>
            <a:chExt cx="1636" cy="1040"/>
          </a:xfrm>
        </p:grpSpPr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2394" y="954"/>
              <a:ext cx="872" cy="450"/>
              <a:chOff x="480" y="3168"/>
              <a:chExt cx="1200" cy="624"/>
            </a:xfrm>
          </p:grpSpPr>
          <p:sp>
            <p:nvSpPr>
              <p:cNvPr id="27696" name="Arc 48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7" name="Arc 49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91" name="Arc 50"/>
            <p:cNvSpPr>
              <a:spLocks/>
            </p:cNvSpPr>
            <p:nvPr/>
          </p:nvSpPr>
          <p:spPr bwMode="auto">
            <a:xfrm>
              <a:off x="2797" y="677"/>
              <a:ext cx="851" cy="7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Arc 51"/>
            <p:cNvSpPr>
              <a:spLocks/>
            </p:cNvSpPr>
            <p:nvPr/>
          </p:nvSpPr>
          <p:spPr bwMode="auto">
            <a:xfrm flipH="1">
              <a:off x="2012" y="677"/>
              <a:ext cx="851" cy="79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Text Box 52"/>
            <p:cNvSpPr txBox="1">
              <a:spLocks noChangeArrowheads="1"/>
            </p:cNvSpPr>
            <p:nvPr/>
          </p:nvSpPr>
          <p:spPr bwMode="auto">
            <a:xfrm>
              <a:off x="2859" y="917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694" name="Text Box 53"/>
            <p:cNvSpPr txBox="1">
              <a:spLocks noChangeArrowheads="1"/>
            </p:cNvSpPr>
            <p:nvPr/>
          </p:nvSpPr>
          <p:spPr bwMode="auto">
            <a:xfrm>
              <a:off x="2977" y="624"/>
              <a:ext cx="302" cy="2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695" name="Oval 54"/>
            <p:cNvSpPr>
              <a:spLocks noChangeArrowheads="1"/>
            </p:cNvSpPr>
            <p:nvPr/>
          </p:nvSpPr>
          <p:spPr bwMode="auto">
            <a:xfrm>
              <a:off x="2640" y="1296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4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6410325" y="1549400"/>
            <a:ext cx="2292350" cy="1574800"/>
            <a:chOff x="3932" y="672"/>
            <a:chExt cx="1444" cy="992"/>
          </a:xfrm>
        </p:grpSpPr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4269" y="972"/>
              <a:ext cx="770" cy="409"/>
              <a:chOff x="480" y="3168"/>
              <a:chExt cx="1200" cy="624"/>
            </a:xfrm>
          </p:grpSpPr>
          <p:sp>
            <p:nvSpPr>
              <p:cNvPr id="27688" name="Arc 57"/>
              <p:cNvSpPr>
                <a:spLocks/>
              </p:cNvSpPr>
              <p:nvPr/>
            </p:nvSpPr>
            <p:spPr bwMode="auto">
              <a:xfrm>
                <a:off x="1056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9" name="Arc 58"/>
              <p:cNvSpPr>
                <a:spLocks/>
              </p:cNvSpPr>
              <p:nvPr/>
            </p:nvSpPr>
            <p:spPr bwMode="auto">
              <a:xfrm flipH="1">
                <a:off x="480" y="3168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83" name="Arc 59"/>
            <p:cNvSpPr>
              <a:spLocks/>
            </p:cNvSpPr>
            <p:nvPr/>
          </p:nvSpPr>
          <p:spPr bwMode="auto">
            <a:xfrm>
              <a:off x="4625" y="720"/>
              <a:ext cx="751" cy="7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Arc 60"/>
            <p:cNvSpPr>
              <a:spLocks/>
            </p:cNvSpPr>
            <p:nvPr/>
          </p:nvSpPr>
          <p:spPr bwMode="auto">
            <a:xfrm flipH="1">
              <a:off x="3932" y="720"/>
              <a:ext cx="751" cy="7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Text Box 61"/>
            <p:cNvSpPr txBox="1">
              <a:spLocks noChangeArrowheads="1"/>
            </p:cNvSpPr>
            <p:nvPr/>
          </p:nvSpPr>
          <p:spPr bwMode="auto">
            <a:xfrm>
              <a:off x="4680" y="939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2e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686" name="Text Box 62"/>
            <p:cNvSpPr txBox="1">
              <a:spLocks noChangeArrowheads="1"/>
            </p:cNvSpPr>
            <p:nvPr/>
          </p:nvSpPr>
          <p:spPr bwMode="auto">
            <a:xfrm>
              <a:off x="4783" y="672"/>
              <a:ext cx="30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1"/>
                  </a:solidFill>
                </a:rPr>
                <a:t>3e</a:t>
              </a:r>
              <a:r>
                <a:rPr lang="en-US" sz="2000" baseline="30000">
                  <a:solidFill>
                    <a:schemeClr val="accent1"/>
                  </a:solidFill>
                </a:rPr>
                <a:t>-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27687" name="Oval 63"/>
            <p:cNvSpPr>
              <a:spLocks noChangeArrowheads="1"/>
            </p:cNvSpPr>
            <p:nvPr/>
          </p:nvSpPr>
          <p:spPr bwMode="auto">
            <a:xfrm>
              <a:off x="4464" y="1296"/>
              <a:ext cx="371" cy="36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olidFill>
                    <a:schemeClr val="bg1"/>
                  </a:solidFill>
                </a:rPr>
                <a:t>5 p</a:t>
              </a:r>
              <a:r>
                <a:rPr lang="en-US" sz="2000" baseline="30000">
                  <a:solidFill>
                    <a:schemeClr val="bg1"/>
                  </a:solidFill>
                </a:rPr>
                <a:t>+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27665" name="Text Box 3"/>
          <p:cNvSpPr txBox="1">
            <a:spLocks noChangeArrowheads="1"/>
          </p:cNvSpPr>
          <p:nvPr/>
        </p:nvSpPr>
        <p:spPr bwMode="auto">
          <a:xfrm>
            <a:off x="1111250" y="25400"/>
            <a:ext cx="692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Atomic Radii Decreases Across the Period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3416300" y="730250"/>
          <a:ext cx="4419600" cy="58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/>
                <a:gridCol w="736600"/>
                <a:gridCol w="736600"/>
                <a:gridCol w="736600"/>
                <a:gridCol w="736600"/>
                <a:gridCol w="736600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Be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24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A893-C011-4270-8FC1-9F69ADA0963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143000" y="4143375"/>
            <a:ext cx="698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Cation</a:t>
            </a:r>
            <a:r>
              <a:rPr lang="en-US" sz="2800" dirty="0"/>
              <a:t> is always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smaller</a:t>
            </a:r>
            <a:r>
              <a:rPr lang="en-US" sz="2800" dirty="0"/>
              <a:t> than atom from which it is formed.</a:t>
            </a:r>
          </a:p>
          <a:p>
            <a:pPr algn="l">
              <a:defRPr/>
            </a:pPr>
            <a:r>
              <a:rPr lang="en-US" sz="2800" b="1" dirty="0">
                <a:solidFill>
                  <a:srgbClr val="00FF00"/>
                </a:solidFill>
              </a:rPr>
              <a:t>Anion</a:t>
            </a:r>
            <a:r>
              <a:rPr lang="en-US" sz="2800" dirty="0"/>
              <a:t> is always </a:t>
            </a:r>
            <a:r>
              <a:rPr lang="en-US" sz="2800" b="1" dirty="0">
                <a:solidFill>
                  <a:srgbClr val="00FF00"/>
                </a:solidFill>
              </a:rPr>
              <a:t>larger</a:t>
            </a:r>
            <a:r>
              <a:rPr lang="en-US" sz="2800" dirty="0"/>
              <a:t> than atom from which it is formed.</a:t>
            </a:r>
            <a:endParaRPr lang="en-US" sz="2800" b="1" i="1" dirty="0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762000"/>
            <a:ext cx="8658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411413" y="161925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Atomic Radii &amp; Ionic Radii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6AAA8-3AA7-4877-B6FF-6C952214CAD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066800" y="1828800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:  [Ne]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819400" y="1828800"/>
            <a:ext cx="149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Al</a:t>
            </a:r>
            <a:r>
              <a:rPr lang="en-US" baseline="30000" dirty="0"/>
              <a:t>3+</a:t>
            </a:r>
            <a:r>
              <a:rPr lang="en-US" dirty="0"/>
              <a:t>:  [Ne]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724400" y="1828800"/>
            <a:ext cx="314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F</a:t>
            </a:r>
            <a:r>
              <a:rPr lang="en-US" baseline="30000" dirty="0"/>
              <a:t>-</a:t>
            </a:r>
            <a:r>
              <a:rPr lang="en-US" dirty="0"/>
              <a:t>:  1s</a:t>
            </a:r>
            <a:r>
              <a:rPr lang="en-US" baseline="30000" dirty="0"/>
              <a:t>2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2p</a:t>
            </a:r>
            <a:r>
              <a:rPr lang="en-US" baseline="30000" dirty="0"/>
              <a:t>6</a:t>
            </a:r>
            <a:r>
              <a:rPr lang="en-US" dirty="0"/>
              <a:t> or [Ne]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90600" y="23622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O</a:t>
            </a:r>
            <a:r>
              <a:rPr lang="en-US" baseline="30000" dirty="0"/>
              <a:t>2-</a:t>
            </a:r>
            <a:r>
              <a:rPr lang="en-US" dirty="0"/>
              <a:t>:  1s</a:t>
            </a:r>
            <a:r>
              <a:rPr lang="en-US" baseline="30000" dirty="0"/>
              <a:t>2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2p</a:t>
            </a:r>
            <a:r>
              <a:rPr lang="en-US" baseline="30000" dirty="0"/>
              <a:t>6</a:t>
            </a:r>
            <a:r>
              <a:rPr lang="en-US" dirty="0"/>
              <a:t> or [Ne]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724400" y="2362200"/>
            <a:ext cx="344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</a:t>
            </a:r>
            <a:r>
              <a:rPr lang="en-US" baseline="30000"/>
              <a:t>3-</a:t>
            </a:r>
            <a:r>
              <a:rPr lang="en-US"/>
              <a:t>:  1s</a:t>
            </a:r>
            <a:r>
              <a:rPr lang="en-US" baseline="30000"/>
              <a:t>2</a:t>
            </a:r>
            <a:r>
              <a:rPr lang="en-US"/>
              <a:t>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 or [Ne]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12800" y="3352800"/>
            <a:ext cx="751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Na</a:t>
            </a:r>
            <a:r>
              <a:rPr lang="en-US" baseline="30000"/>
              <a:t>+</a:t>
            </a:r>
            <a:r>
              <a:rPr lang="en-US"/>
              <a:t>, Al</a:t>
            </a:r>
            <a:r>
              <a:rPr lang="en-US" baseline="30000"/>
              <a:t>3+</a:t>
            </a:r>
            <a:r>
              <a:rPr lang="en-US"/>
              <a:t>, F</a:t>
            </a:r>
            <a:r>
              <a:rPr lang="en-US" baseline="30000"/>
              <a:t>-</a:t>
            </a:r>
            <a:r>
              <a:rPr lang="en-US"/>
              <a:t>, O</a:t>
            </a:r>
            <a:r>
              <a:rPr lang="en-US" baseline="30000"/>
              <a:t>2-</a:t>
            </a:r>
            <a:r>
              <a:rPr lang="en-US"/>
              <a:t>, and N</a:t>
            </a:r>
            <a:r>
              <a:rPr lang="en-US" baseline="30000"/>
              <a:t>3-</a:t>
            </a:r>
            <a:r>
              <a:rPr lang="en-US"/>
              <a:t> are all </a:t>
            </a:r>
            <a:r>
              <a:rPr lang="en-US" b="1" i="1"/>
              <a:t>isoelectronic</a:t>
            </a:r>
            <a:r>
              <a:rPr lang="en-US"/>
              <a:t> with Ne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81000" y="4343400"/>
            <a:ext cx="602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What neutral atom is isoelectronic with H</a:t>
            </a:r>
            <a:r>
              <a:rPr lang="en-US" sz="2800" baseline="30000">
                <a:solidFill>
                  <a:schemeClr val="accent2"/>
                </a:solidFill>
              </a:rPr>
              <a:t>-</a:t>
            </a:r>
            <a:r>
              <a:rPr lang="en-US">
                <a:solidFill>
                  <a:schemeClr val="accent2"/>
                </a:solidFill>
              </a:rPr>
              <a:t> ?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889125" y="5334000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30000"/>
              <a:t>-</a:t>
            </a:r>
            <a:r>
              <a:rPr lang="en-US"/>
              <a:t>: 1s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276600" y="5334000"/>
            <a:ext cx="481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same electron configuration as He</a:t>
            </a: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457200" y="152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 i="1" dirty="0" err="1"/>
              <a:t>Isoelectronic</a:t>
            </a:r>
            <a:r>
              <a:rPr lang="en-US" sz="3200" b="1" i="1" dirty="0"/>
              <a:t>: </a:t>
            </a:r>
            <a:r>
              <a:rPr lang="en-US" sz="3200" dirty="0"/>
              <a:t>have the same number of electrons, and hence the same ground-state electron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/>
      <p:bldP spid="46085" grpId="0"/>
      <p:bldP spid="46086" grpId="0"/>
      <p:bldP spid="46087" grpId="0" autoUpdateAnimBg="0"/>
      <p:bldP spid="46089" grpId="0"/>
      <p:bldP spid="46092" grpId="0" autoUpdateAnimBg="0"/>
      <p:bldP spid="4609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609600"/>
          </a:xfrm>
        </p:spPr>
        <p:txBody>
          <a:bodyPr/>
          <a:lstStyle/>
          <a:p>
            <a:pPr eaLnBrk="1" hangingPunct="1"/>
            <a:r>
              <a:rPr lang="de-DE" sz="3200" dirty="0" smtClean="0">
                <a:latin typeface="Arial" charset="0"/>
                <a:cs typeface="Arial" charset="0"/>
              </a:rPr>
              <a:t>T</a:t>
            </a:r>
            <a:r>
              <a:rPr lang="de-DE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 Periodic Table</a:t>
            </a:r>
            <a:endParaRPr lang="en-GB" sz="32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The most popular version of the periodic table shows the elements arranged in order of </a:t>
            </a:r>
            <a:r>
              <a:rPr lang="en-US" sz="2400" b="1" dirty="0" smtClean="0">
                <a:latin typeface="Arial" charset="0"/>
                <a:cs typeface="Arial" charset="0"/>
              </a:rPr>
              <a:t>increasing atomic number</a:t>
            </a:r>
            <a:r>
              <a:rPr lang="en-US" sz="2400" dirty="0" smtClean="0">
                <a:latin typeface="Arial" charset="0"/>
                <a:cs typeface="Arial" charset="0"/>
              </a:rPr>
              <a:t> and grouped into </a:t>
            </a:r>
            <a:r>
              <a:rPr lang="en-US" sz="2400" b="1" dirty="0" smtClean="0">
                <a:latin typeface="Arial" charset="0"/>
                <a:cs typeface="Arial" charset="0"/>
              </a:rPr>
              <a:t>periods</a:t>
            </a:r>
            <a:r>
              <a:rPr lang="en-US" sz="2400" dirty="0" smtClean="0">
                <a:latin typeface="Arial" charset="0"/>
                <a:cs typeface="Arial" charset="0"/>
              </a:rPr>
              <a:t> and </a:t>
            </a:r>
            <a:r>
              <a:rPr lang="en-US" sz="2400" b="1" dirty="0" smtClean="0">
                <a:latin typeface="Arial" charset="0"/>
                <a:cs typeface="Arial" charset="0"/>
              </a:rPr>
              <a:t>groups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Each group contains elements with </a:t>
            </a:r>
            <a:r>
              <a:rPr lang="en-US" sz="2400" b="1" dirty="0" smtClean="0">
                <a:latin typeface="Arial" charset="0"/>
                <a:cs typeface="Arial" charset="0"/>
              </a:rPr>
              <a:t>similar chemical properties</a:t>
            </a:r>
            <a:r>
              <a:rPr lang="en-US" sz="2400" dirty="0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In most cases, the elements in a column also have </a:t>
            </a:r>
            <a:r>
              <a:rPr lang="en-US" sz="2400" b="1" dirty="0" smtClean="0">
                <a:latin typeface="Arial" charset="0"/>
                <a:cs typeface="Arial" charset="0"/>
              </a:rPr>
              <a:t>similar electronic configuration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The two most important exceptions are hydrogen and helium.</a:t>
            </a:r>
            <a:endParaRPr lang="en-GB" sz="24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24F2B-EE2A-417C-A122-2EC1835D5AE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Arial" charset="0"/>
                <a:cs typeface="Arial" charset="0"/>
              </a:rPr>
              <a:t>Radii for Isoelectronic atoms or ions</a:t>
            </a:r>
            <a:endParaRPr lang="en-GB" sz="32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2300" smtClean="0">
                <a:latin typeface="Arial" charset="0"/>
                <a:cs typeface="Arial" charset="0"/>
              </a:rPr>
              <a:t>	</a:t>
            </a:r>
            <a:r>
              <a:rPr lang="en-US" sz="2300" u="sng" smtClean="0">
                <a:latin typeface="Arial" charset="0"/>
                <a:cs typeface="Arial" charset="0"/>
              </a:rPr>
              <a:t>Atom or Ion</a:t>
            </a:r>
            <a:r>
              <a:rPr lang="en-US" sz="2300" smtClean="0">
                <a:latin typeface="Arial" charset="0"/>
                <a:cs typeface="Arial" charset="0"/>
              </a:rPr>
              <a:t>	</a:t>
            </a:r>
            <a:r>
              <a:rPr lang="en-US" sz="2300" u="sng" smtClean="0">
                <a:latin typeface="Arial" charset="0"/>
                <a:cs typeface="Arial" charset="0"/>
              </a:rPr>
              <a:t>Radius</a:t>
            </a:r>
            <a:r>
              <a:rPr lang="en-US" sz="2300" smtClean="0">
                <a:latin typeface="Arial" charset="0"/>
                <a:cs typeface="Arial" charset="0"/>
              </a:rPr>
              <a:t> (nm)		</a:t>
            </a:r>
            <a:r>
              <a:rPr lang="en-US" sz="2300" u="sng" smtClean="0">
                <a:latin typeface="Arial" charset="0"/>
                <a:cs typeface="Arial" charset="0"/>
              </a:rPr>
              <a:t>Electron config</a:t>
            </a:r>
            <a:r>
              <a:rPr lang="en-US" sz="2300" smtClean="0">
                <a:latin typeface="Arial" charset="0"/>
                <a:cs typeface="Arial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en-US" sz="2300" smtClean="0">
                <a:latin typeface="Arial" charset="0"/>
                <a:cs typeface="Arial" charset="0"/>
              </a:rPr>
              <a:t> 	C</a:t>
            </a:r>
            <a:r>
              <a:rPr lang="en-US" sz="2300" baseline="30000" smtClean="0">
                <a:latin typeface="Arial" charset="0"/>
                <a:cs typeface="Arial" charset="0"/>
              </a:rPr>
              <a:t>4-</a:t>
            </a:r>
            <a:r>
              <a:rPr lang="en-US" sz="2300" smtClean="0">
                <a:latin typeface="Arial" charset="0"/>
                <a:cs typeface="Arial" charset="0"/>
              </a:rPr>
              <a:t>			0.260			1s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2p</a:t>
            </a:r>
            <a:r>
              <a:rPr lang="en-US" sz="2300" baseline="30000" smtClean="0">
                <a:latin typeface="Arial" charset="0"/>
                <a:cs typeface="Arial" charset="0"/>
              </a:rPr>
              <a:t>6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en-US" sz="2300" smtClean="0">
                <a:latin typeface="Arial" charset="0"/>
                <a:cs typeface="Arial" charset="0"/>
              </a:rPr>
              <a:t>	N</a:t>
            </a:r>
            <a:r>
              <a:rPr lang="en-US" sz="2300" baseline="30000" smtClean="0">
                <a:latin typeface="Arial" charset="0"/>
                <a:cs typeface="Arial" charset="0"/>
              </a:rPr>
              <a:t>3-</a:t>
            </a:r>
            <a:r>
              <a:rPr lang="en-US" sz="2300" smtClean="0">
                <a:latin typeface="Arial" charset="0"/>
                <a:cs typeface="Arial" charset="0"/>
              </a:rPr>
              <a:t>			0.171			1s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2p</a:t>
            </a:r>
            <a:r>
              <a:rPr lang="en-US" sz="2300" baseline="30000" smtClean="0">
                <a:latin typeface="Arial" charset="0"/>
                <a:cs typeface="Arial" charset="0"/>
              </a:rPr>
              <a:t>6</a:t>
            </a:r>
            <a:endParaRPr lang="en-US" sz="23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en-US" sz="2300" smtClean="0">
                <a:latin typeface="Arial" charset="0"/>
                <a:cs typeface="Arial" charset="0"/>
              </a:rPr>
              <a:t>	O</a:t>
            </a:r>
            <a:r>
              <a:rPr lang="en-US" sz="2300" baseline="30000" smtClean="0">
                <a:latin typeface="Arial" charset="0"/>
                <a:cs typeface="Arial" charset="0"/>
              </a:rPr>
              <a:t>-2</a:t>
            </a:r>
            <a:r>
              <a:rPr lang="en-US" sz="2300" smtClean="0">
                <a:latin typeface="Arial" charset="0"/>
                <a:cs typeface="Arial" charset="0"/>
              </a:rPr>
              <a:t>			0.140			1s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2p</a:t>
            </a:r>
            <a:r>
              <a:rPr lang="en-US" sz="2300" baseline="30000" smtClean="0">
                <a:latin typeface="Arial" charset="0"/>
                <a:cs typeface="Arial" charset="0"/>
              </a:rPr>
              <a:t>6</a:t>
            </a:r>
            <a:endParaRPr lang="en-US" sz="23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en-US" sz="2300" smtClean="0">
                <a:latin typeface="Arial" charset="0"/>
                <a:cs typeface="Arial" charset="0"/>
              </a:rPr>
              <a:t>	F</a:t>
            </a:r>
            <a:r>
              <a:rPr lang="en-US" sz="2300" baseline="30000" smtClean="0">
                <a:latin typeface="Arial" charset="0"/>
                <a:cs typeface="Arial" charset="0"/>
              </a:rPr>
              <a:t>-</a:t>
            </a:r>
            <a:r>
              <a:rPr lang="en-US" sz="2300" smtClean="0">
                <a:latin typeface="Arial" charset="0"/>
                <a:cs typeface="Arial" charset="0"/>
              </a:rPr>
              <a:t>			0.136			1s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2p</a:t>
            </a:r>
            <a:r>
              <a:rPr lang="en-US" sz="2300" baseline="30000" smtClean="0">
                <a:latin typeface="Arial" charset="0"/>
                <a:cs typeface="Arial" charset="0"/>
              </a:rPr>
              <a:t>6</a:t>
            </a:r>
            <a:endParaRPr lang="en-US" sz="23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en-US" sz="2300" smtClean="0">
                <a:latin typeface="Arial" charset="0"/>
                <a:cs typeface="Arial" charset="0"/>
              </a:rPr>
              <a:t>	Ne			0.112			1s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2p</a:t>
            </a:r>
            <a:r>
              <a:rPr lang="en-US" sz="2300" baseline="30000" smtClean="0">
                <a:latin typeface="Arial" charset="0"/>
                <a:cs typeface="Arial" charset="0"/>
              </a:rPr>
              <a:t>6</a:t>
            </a:r>
            <a:endParaRPr lang="en-US" sz="23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en-US" sz="2300" smtClean="0">
                <a:latin typeface="Arial" charset="0"/>
                <a:cs typeface="Arial" charset="0"/>
              </a:rPr>
              <a:t>	Na</a:t>
            </a:r>
            <a:r>
              <a:rPr lang="en-US" sz="2300" baseline="30000" smtClean="0">
                <a:latin typeface="Arial" charset="0"/>
                <a:cs typeface="Arial" charset="0"/>
              </a:rPr>
              <a:t>+</a:t>
            </a:r>
            <a:r>
              <a:rPr lang="en-US" sz="2300" smtClean="0">
                <a:latin typeface="Arial" charset="0"/>
                <a:cs typeface="Arial" charset="0"/>
              </a:rPr>
              <a:t>			0.095			1s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2p</a:t>
            </a:r>
            <a:r>
              <a:rPr lang="en-US" sz="2300" baseline="30000" smtClean="0">
                <a:latin typeface="Arial" charset="0"/>
                <a:cs typeface="Arial" charset="0"/>
              </a:rPr>
              <a:t>6</a:t>
            </a:r>
            <a:endParaRPr lang="en-US" sz="23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en-US" sz="2300" smtClean="0">
                <a:latin typeface="Arial" charset="0"/>
                <a:cs typeface="Arial" charset="0"/>
              </a:rPr>
              <a:t>	Mg</a:t>
            </a:r>
            <a:r>
              <a:rPr lang="en-US" sz="2300" baseline="30000" smtClean="0">
                <a:latin typeface="Arial" charset="0"/>
                <a:cs typeface="Arial" charset="0"/>
              </a:rPr>
              <a:t>2+</a:t>
            </a:r>
            <a:r>
              <a:rPr lang="en-US" sz="2300" smtClean="0">
                <a:latin typeface="Arial" charset="0"/>
                <a:cs typeface="Arial" charset="0"/>
              </a:rPr>
              <a:t>		0.065			1s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2p</a:t>
            </a:r>
            <a:r>
              <a:rPr lang="en-US" sz="2300" baseline="30000" smtClean="0">
                <a:latin typeface="Arial" charset="0"/>
                <a:cs typeface="Arial" charset="0"/>
              </a:rPr>
              <a:t>6</a:t>
            </a:r>
            <a:endParaRPr lang="en-US" sz="230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 3" pitchFamily="18" charset="2"/>
              <a:buNone/>
            </a:pPr>
            <a:r>
              <a:rPr lang="en-US" sz="2300" smtClean="0">
                <a:latin typeface="Arial" charset="0"/>
                <a:cs typeface="Arial" charset="0"/>
              </a:rPr>
              <a:t>	Al</a:t>
            </a:r>
            <a:r>
              <a:rPr lang="en-US" sz="2300" baseline="30000" smtClean="0">
                <a:latin typeface="Arial" charset="0"/>
                <a:cs typeface="Arial" charset="0"/>
              </a:rPr>
              <a:t>3+	</a:t>
            </a:r>
            <a:r>
              <a:rPr lang="en-US" sz="2300" smtClean="0">
                <a:latin typeface="Arial" charset="0"/>
                <a:cs typeface="Arial" charset="0"/>
              </a:rPr>
              <a:t>		0.050			1s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2s</a:t>
            </a:r>
            <a:r>
              <a:rPr lang="en-US" sz="2300" baseline="30000" smtClean="0">
                <a:latin typeface="Arial" charset="0"/>
                <a:cs typeface="Arial" charset="0"/>
              </a:rPr>
              <a:t>2</a:t>
            </a:r>
            <a:r>
              <a:rPr lang="en-US" sz="2300" smtClean="0">
                <a:latin typeface="Arial" charset="0"/>
                <a:cs typeface="Arial" charset="0"/>
              </a:rPr>
              <a:t>2p</a:t>
            </a:r>
            <a:r>
              <a:rPr lang="en-US" sz="2300" baseline="30000" smtClean="0">
                <a:latin typeface="Arial" charset="0"/>
                <a:cs typeface="Arial" charset="0"/>
              </a:rPr>
              <a:t>6</a:t>
            </a:r>
            <a:endParaRPr lang="en-US" sz="2300" smtClean="0">
              <a:latin typeface="Arial" charset="0"/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8B0C1-77E2-414B-B2A9-7053F4C7994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698F-B6F7-4697-A604-F672C953AC2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/>
              <a:t>Ionization energy</a:t>
            </a:r>
            <a:r>
              <a:rPr lang="en-US" sz="2800" dirty="0"/>
              <a:t> is the minimum energy (kJ/mol) required to remove an electron from a gaseous atom in its ground state.</a:t>
            </a:r>
            <a:endParaRPr lang="en-US" sz="2800" b="1" i="1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533650"/>
            <a:ext cx="3333750" cy="519112"/>
            <a:chOff x="528" y="1200"/>
            <a:chExt cx="2100" cy="327"/>
          </a:xfrm>
        </p:grpSpPr>
        <p:sp>
          <p:nvSpPr>
            <p:cNvPr id="31760" name="Text Box 3"/>
            <p:cNvSpPr txBox="1">
              <a:spLocks noChangeArrowheads="1"/>
            </p:cNvSpPr>
            <p:nvPr/>
          </p:nvSpPr>
          <p:spPr bwMode="auto">
            <a:xfrm>
              <a:off x="528" y="1200"/>
              <a:ext cx="21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/>
                <a:t>I</a:t>
              </a:r>
              <a:r>
                <a:rPr lang="en-US" baseline="-25000"/>
                <a:t>1</a:t>
              </a:r>
              <a:r>
                <a:rPr lang="en-US"/>
                <a:t> + X 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/>
                <a:t>          X</a:t>
              </a:r>
              <a:r>
                <a:rPr lang="en-US" sz="2800" baseline="30000"/>
                <a:t>+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/>
                <a:t> + e</a:t>
              </a:r>
              <a:r>
                <a:rPr lang="en-US" sz="2800" baseline="30000"/>
                <a:t>-</a:t>
              </a:r>
              <a:endParaRPr lang="en-US" sz="2800" b="1" i="1"/>
            </a:p>
          </p:txBody>
        </p:sp>
        <p:sp>
          <p:nvSpPr>
            <p:cNvPr id="31761" name="Line 4"/>
            <p:cNvSpPr>
              <a:spLocks noChangeShapeType="1"/>
            </p:cNvSpPr>
            <p:nvPr/>
          </p:nvSpPr>
          <p:spPr bwMode="auto">
            <a:xfrm>
              <a:off x="960" y="138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33400" y="3324225"/>
            <a:ext cx="3657600" cy="519113"/>
            <a:chOff x="528" y="1717"/>
            <a:chExt cx="2304" cy="327"/>
          </a:xfrm>
        </p:grpSpPr>
        <p:sp>
          <p:nvSpPr>
            <p:cNvPr id="31758" name="Text Box 7"/>
            <p:cNvSpPr txBox="1">
              <a:spLocks noChangeArrowheads="1"/>
            </p:cNvSpPr>
            <p:nvPr/>
          </p:nvSpPr>
          <p:spPr bwMode="auto">
            <a:xfrm>
              <a:off x="528" y="1717"/>
              <a:ext cx="23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/>
                <a:t>I</a:t>
              </a:r>
              <a:r>
                <a:rPr lang="en-US" baseline="-25000"/>
                <a:t>2</a:t>
              </a:r>
              <a:r>
                <a:rPr lang="en-US"/>
                <a:t> + X</a:t>
              </a:r>
              <a:r>
                <a:rPr lang="en-US" baseline="30000"/>
                <a:t>+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/>
                <a:t>          X</a:t>
              </a:r>
              <a:r>
                <a:rPr lang="en-US" baseline="30000"/>
                <a:t>2</a:t>
              </a:r>
              <a:r>
                <a:rPr lang="en-US" sz="2800" baseline="30000"/>
                <a:t>+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/>
                <a:t> + e</a:t>
              </a:r>
              <a:r>
                <a:rPr lang="en-US" sz="2800" baseline="30000"/>
                <a:t>-</a:t>
              </a:r>
              <a:endParaRPr lang="en-US" sz="2800" b="1" i="1"/>
            </a:p>
          </p:txBody>
        </p:sp>
        <p:sp>
          <p:nvSpPr>
            <p:cNvPr id="31759" name="Line 8"/>
            <p:cNvSpPr>
              <a:spLocks noChangeShapeType="1"/>
            </p:cNvSpPr>
            <p:nvPr/>
          </p:nvSpPr>
          <p:spPr bwMode="auto">
            <a:xfrm>
              <a:off x="960" y="1893"/>
              <a:ext cx="42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09600" y="4129088"/>
            <a:ext cx="3581400" cy="519112"/>
            <a:chOff x="528" y="2224"/>
            <a:chExt cx="2256" cy="327"/>
          </a:xfrm>
        </p:grpSpPr>
        <p:sp>
          <p:nvSpPr>
            <p:cNvPr id="31756" name="Text Box 11"/>
            <p:cNvSpPr txBox="1">
              <a:spLocks noChangeArrowheads="1"/>
            </p:cNvSpPr>
            <p:nvPr/>
          </p:nvSpPr>
          <p:spPr bwMode="auto">
            <a:xfrm>
              <a:off x="528" y="2224"/>
              <a:ext cx="22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/>
                <a:t>I</a:t>
              </a:r>
              <a:r>
                <a:rPr lang="en-US" baseline="-25000"/>
                <a:t>3</a:t>
              </a:r>
              <a:r>
                <a:rPr lang="en-US"/>
                <a:t> + X</a:t>
              </a:r>
              <a:r>
                <a:rPr lang="en-US" baseline="30000"/>
                <a:t>2+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/>
                <a:t>          X</a:t>
              </a:r>
              <a:r>
                <a:rPr lang="en-US" baseline="30000"/>
                <a:t>3</a:t>
              </a:r>
              <a:r>
                <a:rPr lang="en-US" sz="2800" baseline="30000"/>
                <a:t>+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/>
                <a:t> + e</a:t>
              </a:r>
              <a:r>
                <a:rPr lang="en-US" sz="2800" baseline="30000"/>
                <a:t>-</a:t>
              </a:r>
              <a:endParaRPr lang="en-US" sz="2800" b="1" i="1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>
              <a:off x="986" y="2407"/>
              <a:ext cx="4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403725" y="2533650"/>
            <a:ext cx="334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/>
              <a:t>I</a:t>
            </a:r>
            <a:r>
              <a:rPr lang="en-US" baseline="-25000"/>
              <a:t>1</a:t>
            </a:r>
            <a:r>
              <a:rPr lang="en-US"/>
              <a:t> first ionization energy</a:t>
            </a:r>
            <a:endParaRPr lang="en-US" b="1" i="1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403725" y="3354388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/>
              <a:t>I</a:t>
            </a:r>
            <a:r>
              <a:rPr lang="en-US" baseline="-25000"/>
              <a:t>2</a:t>
            </a:r>
            <a:r>
              <a:rPr lang="en-US"/>
              <a:t> second ionization energy</a:t>
            </a:r>
            <a:endParaRPr lang="en-US" b="1" i="1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403725" y="4159250"/>
            <a:ext cx="345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/>
              <a:t>I</a:t>
            </a:r>
            <a:r>
              <a:rPr lang="en-US" baseline="-25000"/>
              <a:t>3</a:t>
            </a:r>
            <a:r>
              <a:rPr lang="en-US"/>
              <a:t> third ionization energy</a:t>
            </a:r>
            <a:endParaRPr lang="en-US" b="1" i="1"/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3781425" y="5334000"/>
            <a:ext cx="1524000" cy="5143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I</a:t>
            </a:r>
            <a:r>
              <a:rPr lang="en-US" baseline="-25000"/>
              <a:t>1</a:t>
            </a:r>
            <a:r>
              <a:rPr lang="en-US"/>
              <a:t> &lt; </a:t>
            </a:r>
            <a:r>
              <a:rPr lang="en-US" b="1" i="1"/>
              <a:t>I</a:t>
            </a:r>
            <a:r>
              <a:rPr lang="en-US" baseline="-25000"/>
              <a:t>2</a:t>
            </a:r>
            <a:r>
              <a:rPr lang="en-US"/>
              <a:t> &lt; </a:t>
            </a:r>
            <a:r>
              <a:rPr lang="en-US" b="1" i="1"/>
              <a:t>I</a:t>
            </a:r>
            <a:r>
              <a:rPr lang="en-US" baseline="-25000"/>
              <a:t>3</a:t>
            </a:r>
            <a:endParaRPr lang="en-US" b="1" i="1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kern="0" dirty="0">
                <a:latin typeface="Adobe Gothic Std B" pitchFamily="34" charset="-128"/>
                <a:ea typeface="Adobe Gothic Std B" pitchFamily="34" charset="-128"/>
                <a:cs typeface="Arial" charset="0"/>
              </a:rPr>
              <a:t>Ionization Energy</a:t>
            </a:r>
            <a:endParaRPr lang="en-GB" sz="3200" kern="0" dirty="0">
              <a:latin typeface="Adobe Gothic Std B" pitchFamily="34" charset="-128"/>
              <a:ea typeface="Adobe Gothic Std B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autoUpdateAnimBg="0"/>
      <p:bldP spid="54286" grpId="0" autoUpdateAnimBg="0"/>
      <p:bldP spid="54287" grpId="0" autoUpdateAnimBg="0"/>
      <p:bldP spid="5429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786A4-5833-420C-8CD3-91BD94186F7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03188"/>
            <a:ext cx="7477125" cy="66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9C11F-BC60-4974-90CA-AF50AEC4D82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1600200"/>
            <a:ext cx="8305800" cy="4572000"/>
            <a:chOff x="1377" y="1362"/>
            <a:chExt cx="3006" cy="1488"/>
          </a:xfrm>
        </p:grpSpPr>
        <p:pic>
          <p:nvPicPr>
            <p:cNvPr id="33803" name="Picture 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77" y="1470"/>
              <a:ext cx="3006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4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8" y="1362"/>
              <a:ext cx="24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093788" y="547688"/>
            <a:ext cx="695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General Trends in First Ionization Energies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0" y="1508125"/>
            <a:ext cx="8077200" cy="396875"/>
            <a:chOff x="480" y="462"/>
            <a:chExt cx="5088" cy="250"/>
          </a:xfrm>
        </p:grpSpPr>
        <p:sp>
          <p:nvSpPr>
            <p:cNvPr id="33801" name="Line 10"/>
            <p:cNvSpPr>
              <a:spLocks noChangeShapeType="1"/>
            </p:cNvSpPr>
            <p:nvPr/>
          </p:nvSpPr>
          <p:spPr bwMode="auto">
            <a:xfrm>
              <a:off x="480" y="672"/>
              <a:ext cx="50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Text Box 12"/>
            <p:cNvSpPr txBox="1">
              <a:spLocks noChangeArrowheads="1"/>
            </p:cNvSpPr>
            <p:nvPr/>
          </p:nvSpPr>
          <p:spPr bwMode="auto">
            <a:xfrm>
              <a:off x="1687" y="462"/>
              <a:ext cx="24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Increasing First Ionization Energy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2400" y="1916113"/>
            <a:ext cx="419100" cy="3951287"/>
            <a:chOff x="96" y="672"/>
            <a:chExt cx="264" cy="2489"/>
          </a:xfrm>
        </p:grpSpPr>
        <p:sp>
          <p:nvSpPr>
            <p:cNvPr id="33799" name="Line 9"/>
            <p:cNvSpPr>
              <a:spLocks noChangeShapeType="1"/>
            </p:cNvSpPr>
            <p:nvPr/>
          </p:nvSpPr>
          <p:spPr bwMode="auto">
            <a:xfrm flipV="1">
              <a:off x="360" y="720"/>
              <a:ext cx="0" cy="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Text Box 13"/>
            <p:cNvSpPr txBox="1">
              <a:spLocks noChangeArrowheads="1"/>
            </p:cNvSpPr>
            <p:nvPr/>
          </p:nvSpPr>
          <p:spPr bwMode="auto">
            <a:xfrm rot="-5400000">
              <a:off x="-1024" y="1792"/>
              <a:ext cx="24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Increasing First Ionization 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BF258-53C9-47E2-980D-7672A80D1EA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0" y="7620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Electron affinity</a:t>
            </a:r>
            <a:r>
              <a:rPr lang="en-US" sz="2400" dirty="0">
                <a:solidFill>
                  <a:srgbClr val="00B050"/>
                </a:solidFill>
              </a:rPr>
              <a:t> is defined as the change in energy (in kJ/mole) of a neutral atom (in the gaseous phase) when an electron is added to the atom to form a negative ion. In other words, the neutral atom's likelihood of gaining an electron.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62250" y="2209800"/>
            <a:ext cx="3333750" cy="457200"/>
            <a:chOff x="528" y="1200"/>
            <a:chExt cx="2100" cy="288"/>
          </a:xfrm>
        </p:grpSpPr>
        <p:sp>
          <p:nvSpPr>
            <p:cNvPr id="34839" name="Text Box 4"/>
            <p:cNvSpPr txBox="1">
              <a:spLocks noChangeArrowheads="1"/>
            </p:cNvSpPr>
            <p:nvPr/>
          </p:nvSpPr>
          <p:spPr bwMode="auto">
            <a:xfrm>
              <a:off x="528" y="1200"/>
              <a:ext cx="2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X 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 i="1"/>
                <a:t> + e</a:t>
              </a:r>
              <a:r>
                <a:rPr lang="en-US" i="1" baseline="30000"/>
                <a:t>-</a:t>
              </a:r>
              <a:r>
                <a:rPr lang="en-US"/>
                <a:t>          X</a:t>
              </a:r>
              <a:r>
                <a:rPr lang="en-US" sz="2800" baseline="30000"/>
                <a:t>-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endParaRPr lang="en-US" sz="2800" b="1" i="1"/>
            </a:p>
          </p:txBody>
        </p:sp>
        <p:sp>
          <p:nvSpPr>
            <p:cNvPr id="34840" name="Line 5"/>
            <p:cNvSpPr>
              <a:spLocks noChangeShapeType="1"/>
            </p:cNvSpPr>
            <p:nvPr/>
          </p:nvSpPr>
          <p:spPr bwMode="auto">
            <a:xfrm>
              <a:off x="1584" y="134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" y="3003550"/>
            <a:ext cx="3333750" cy="457200"/>
            <a:chOff x="528" y="1200"/>
            <a:chExt cx="2100" cy="288"/>
          </a:xfrm>
        </p:grpSpPr>
        <p:sp>
          <p:nvSpPr>
            <p:cNvPr id="34837" name="Text Box 20"/>
            <p:cNvSpPr txBox="1">
              <a:spLocks noChangeArrowheads="1"/>
            </p:cNvSpPr>
            <p:nvPr/>
          </p:nvSpPr>
          <p:spPr bwMode="auto">
            <a:xfrm>
              <a:off x="528" y="1200"/>
              <a:ext cx="2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 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 i="1"/>
                <a:t> + e</a:t>
              </a:r>
              <a:r>
                <a:rPr lang="en-US" i="1" baseline="30000"/>
                <a:t>-</a:t>
              </a:r>
              <a:r>
                <a:rPr lang="en-US"/>
                <a:t>          F</a:t>
              </a:r>
              <a:r>
                <a:rPr lang="en-US" sz="2800" baseline="30000"/>
                <a:t>-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endParaRPr lang="en-US" sz="2800" b="1" i="1"/>
            </a:p>
          </p:txBody>
        </p:sp>
        <p:sp>
          <p:nvSpPr>
            <p:cNvPr id="34838" name="Line 21"/>
            <p:cNvSpPr>
              <a:spLocks noChangeShapeType="1"/>
            </p:cNvSpPr>
            <p:nvPr/>
          </p:nvSpPr>
          <p:spPr bwMode="auto">
            <a:xfrm>
              <a:off x="912" y="13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52400" y="3765550"/>
            <a:ext cx="3333750" cy="457200"/>
            <a:chOff x="528" y="1200"/>
            <a:chExt cx="2100" cy="288"/>
          </a:xfrm>
        </p:grpSpPr>
        <p:sp>
          <p:nvSpPr>
            <p:cNvPr id="34835" name="Text Box 23"/>
            <p:cNvSpPr txBox="1">
              <a:spLocks noChangeArrowheads="1"/>
            </p:cNvSpPr>
            <p:nvPr/>
          </p:nvSpPr>
          <p:spPr bwMode="auto">
            <a:xfrm>
              <a:off x="528" y="1200"/>
              <a:ext cx="2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 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 i="1"/>
                <a:t> + e</a:t>
              </a:r>
              <a:r>
                <a:rPr lang="en-US" i="1" baseline="30000"/>
                <a:t>-</a:t>
              </a:r>
              <a:r>
                <a:rPr lang="en-US"/>
                <a:t>          O</a:t>
              </a:r>
              <a:r>
                <a:rPr lang="en-US" sz="2800" baseline="30000"/>
                <a:t>-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endParaRPr lang="en-US" sz="2800" b="1" i="1"/>
            </a:p>
          </p:txBody>
        </p:sp>
        <p:sp>
          <p:nvSpPr>
            <p:cNvPr id="34836" name="Line 24"/>
            <p:cNvSpPr>
              <a:spLocks noChangeShapeType="1"/>
            </p:cNvSpPr>
            <p:nvPr/>
          </p:nvSpPr>
          <p:spPr bwMode="auto">
            <a:xfrm>
              <a:off x="1008" y="134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3430588" y="3003550"/>
            <a:ext cx="2613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H</a:t>
            </a:r>
            <a:r>
              <a:rPr lang="en-US"/>
              <a:t> = </a:t>
            </a:r>
            <a:r>
              <a:rPr lang="en-US">
                <a:solidFill>
                  <a:srgbClr val="FF0000"/>
                </a:solidFill>
              </a:rPr>
              <a:t>−</a:t>
            </a:r>
            <a:r>
              <a:rPr lang="en-US"/>
              <a:t>328 kJ/mol</a:t>
            </a: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6324600" y="3003550"/>
            <a:ext cx="258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 = </a:t>
            </a:r>
            <a:r>
              <a:rPr lang="en-US">
                <a:solidFill>
                  <a:srgbClr val="FF0000"/>
                </a:solidFill>
              </a:rPr>
              <a:t>+</a:t>
            </a:r>
            <a:r>
              <a:rPr lang="en-US"/>
              <a:t>328 kJ/mol</a:t>
            </a:r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3430588" y="3765550"/>
            <a:ext cx="2698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H</a:t>
            </a:r>
            <a:r>
              <a:rPr lang="en-US"/>
              <a:t> = </a:t>
            </a:r>
            <a:r>
              <a:rPr lang="en-US">
                <a:solidFill>
                  <a:srgbClr val="FF0000"/>
                </a:solidFill>
              </a:rPr>
              <a:t>−</a:t>
            </a:r>
            <a:r>
              <a:rPr lang="en-US"/>
              <a:t>141 kJ/mol</a:t>
            </a:r>
          </a:p>
        </p:txBody>
      </p:sp>
      <p:sp>
        <p:nvSpPr>
          <p:cNvPr id="57372" name="Text Box 28"/>
          <p:cNvSpPr txBox="1">
            <a:spLocks noChangeArrowheads="1"/>
          </p:cNvSpPr>
          <p:nvPr/>
        </p:nvSpPr>
        <p:spPr bwMode="auto">
          <a:xfrm>
            <a:off x="6326188" y="3765550"/>
            <a:ext cx="258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 = </a:t>
            </a:r>
            <a:r>
              <a:rPr lang="en-US">
                <a:solidFill>
                  <a:srgbClr val="FF0000"/>
                </a:solidFill>
              </a:rPr>
              <a:t>+</a:t>
            </a:r>
            <a:r>
              <a:rPr lang="en-US"/>
              <a:t>141 kJ/mol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kern="0" dirty="0">
                <a:ea typeface="+mj-ea"/>
                <a:cs typeface="Arial" charset="0"/>
              </a:rPr>
              <a:t>Electron Affinity</a:t>
            </a:r>
            <a:endParaRPr lang="en-GB" sz="3200" kern="0" dirty="0">
              <a:ea typeface="+mj-ea"/>
              <a:cs typeface="Arial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33363" y="4522788"/>
            <a:ext cx="3333750" cy="457200"/>
            <a:chOff x="528" y="1200"/>
            <a:chExt cx="2100" cy="288"/>
          </a:xfrm>
        </p:grpSpPr>
        <p:sp>
          <p:nvSpPr>
            <p:cNvPr id="34833" name="Text Box 23"/>
            <p:cNvSpPr txBox="1">
              <a:spLocks noChangeArrowheads="1"/>
            </p:cNvSpPr>
            <p:nvPr/>
          </p:nvSpPr>
          <p:spPr bwMode="auto">
            <a:xfrm>
              <a:off x="528" y="1200"/>
              <a:ext cx="21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</a:t>
              </a:r>
              <a:r>
                <a:rPr lang="en-US" baseline="30000"/>
                <a:t>-</a:t>
              </a:r>
              <a:r>
                <a:rPr lang="en-US"/>
                <a:t> 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r>
                <a:rPr lang="en-US" i="1"/>
                <a:t> + e</a:t>
              </a:r>
              <a:r>
                <a:rPr lang="en-US" i="1" baseline="30000"/>
                <a:t>-</a:t>
              </a:r>
              <a:r>
                <a:rPr lang="en-US"/>
                <a:t>          O</a:t>
              </a:r>
              <a:r>
                <a:rPr lang="en-US" baseline="30000"/>
                <a:t>2</a:t>
              </a:r>
              <a:r>
                <a:rPr lang="en-US" sz="2800" baseline="30000"/>
                <a:t>-</a:t>
              </a:r>
              <a:r>
                <a:rPr lang="en-US" baseline="-25000"/>
                <a:t>(</a:t>
              </a:r>
              <a:r>
                <a:rPr lang="en-US" i="1" baseline="-25000"/>
                <a:t>g)</a:t>
              </a:r>
              <a:endParaRPr lang="en-US" sz="2800" b="1" i="1"/>
            </a:p>
          </p:txBody>
        </p:sp>
        <p:sp>
          <p:nvSpPr>
            <p:cNvPr id="34834" name="Line 24"/>
            <p:cNvSpPr>
              <a:spLocks noChangeShapeType="1"/>
            </p:cNvSpPr>
            <p:nvPr/>
          </p:nvSpPr>
          <p:spPr bwMode="auto">
            <a:xfrm>
              <a:off x="1005" y="1375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417888" y="4522788"/>
            <a:ext cx="2613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H</a:t>
            </a:r>
            <a:r>
              <a:rPr lang="en-US"/>
              <a:t> = </a:t>
            </a:r>
            <a:r>
              <a:rPr lang="en-US">
                <a:solidFill>
                  <a:srgbClr val="FF0000"/>
                </a:solidFill>
              </a:rPr>
              <a:t>+</a:t>
            </a:r>
            <a:r>
              <a:rPr lang="en-US"/>
              <a:t>780 kJ/mol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313488" y="4522788"/>
            <a:ext cx="2597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 = </a:t>
            </a:r>
            <a:r>
              <a:rPr lang="en-US">
                <a:solidFill>
                  <a:srgbClr val="FF0000"/>
                </a:solidFill>
              </a:rPr>
              <a:t>−</a:t>
            </a:r>
            <a:r>
              <a:rPr lang="en-US"/>
              <a:t>780 kJ/mol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0375" y="5167313"/>
            <a:ext cx="83026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000"/>
              <a:t> EA of O</a:t>
            </a:r>
            <a:r>
              <a:rPr lang="en-US" sz="2000" baseline="30000"/>
              <a:t>−</a:t>
            </a:r>
            <a:r>
              <a:rPr lang="en-US" sz="2000"/>
              <a:t> is highly –ve; </a:t>
            </a:r>
            <a:r>
              <a:rPr lang="en-US" sz="2000" i="1"/>
              <a:t>i.e.</a:t>
            </a:r>
            <a:r>
              <a:rPr lang="en-US" sz="2000"/>
              <a:t>  O</a:t>
            </a:r>
            <a:r>
              <a:rPr lang="en-US" sz="2000" baseline="30000"/>
              <a:t>2−</a:t>
            </a:r>
            <a:r>
              <a:rPr lang="en-US" sz="2000"/>
              <a:t> formation is unfavorable,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/>
              <a:t> electron-electron repulsion (</a:t>
            </a:r>
            <a:r>
              <a:rPr lang="en-US" sz="2000" i="1"/>
              <a:t>g</a:t>
            </a:r>
            <a:r>
              <a:rPr lang="en-US" sz="2000"/>
              <a:t>) &gt; stability from noble gas configuration;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/>
              <a:t> O</a:t>
            </a:r>
            <a:r>
              <a:rPr lang="en-US" sz="2000" baseline="30000"/>
              <a:t>2−</a:t>
            </a:r>
            <a:r>
              <a:rPr lang="en-US" sz="2000"/>
              <a:t> ion stabilized by neighboring cation, </a:t>
            </a:r>
            <a:r>
              <a:rPr lang="en-US" sz="2000" i="1"/>
              <a:t>e.g.</a:t>
            </a:r>
            <a:r>
              <a:rPr lang="en-US" sz="2000"/>
              <a:t> Li</a:t>
            </a:r>
            <a:r>
              <a:rPr lang="en-US" sz="2000" baseline="-25000"/>
              <a:t>2</a:t>
            </a:r>
            <a:r>
              <a:rPr lang="en-US" sz="2000"/>
              <a:t>O, Mg</a:t>
            </a:r>
            <a:r>
              <a:rPr lang="en-US" sz="2000" baseline="-25000"/>
              <a:t>2</a:t>
            </a:r>
            <a:r>
              <a:rPr lang="en-US" sz="2000"/>
              <a:t>O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731250" y="4433888"/>
            <a:ext cx="434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?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9" grpId="0" autoUpdateAnimBg="0"/>
      <p:bldP spid="57370" grpId="0" autoUpdateAnimBg="0"/>
      <p:bldP spid="57371" grpId="0" autoUpdateAnimBg="0"/>
      <p:bldP spid="57372" grpId="0" autoUpdateAnimBg="0"/>
      <p:bldP spid="22" grpId="0" autoUpdateAnimBg="0"/>
      <p:bldP spid="23" grpId="0" autoUpdateAnimBg="0"/>
      <p:bldP spid="24" grpId="0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D64CA-9085-4319-9AE0-89A8293592F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915400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Prentice-Hall </a:t>
            </a:r>
            <a:r>
              <a:rPr lang="en-US">
                <a:cs typeface="Times New Roman" pitchFamily="18" charset="0"/>
              </a:rPr>
              <a:t>© 2002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General Chemistry: Chapter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B9A258-F6FE-44B6-905D-3A330C5D4A6E}" type="slidenum">
              <a:rPr lang="en-US"/>
              <a:pPr>
                <a:defRPr/>
              </a:pPr>
              <a:t>26</a:t>
            </a:fld>
            <a:r>
              <a:rPr lang="en-US"/>
              <a:t> of 35</a:t>
            </a: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14300"/>
            <a:ext cx="8229600" cy="754063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latin typeface="Arial" charset="0"/>
                <a:cs typeface="Arial" charset="0"/>
              </a:rPr>
              <a:t>Periodic Properties of the Elements</a:t>
            </a:r>
          </a:p>
        </p:txBody>
      </p:sp>
      <p:pic>
        <p:nvPicPr>
          <p:cNvPr id="36870" name="Picture 4" descr="FG10_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65200" y="914400"/>
            <a:ext cx="7112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Variation in Chemical Properties of the Representative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Ionization energy (IE) and electron affinity (EA) help us to understand:</a:t>
            </a:r>
          </a:p>
          <a:p>
            <a:pPr lvl="1"/>
            <a:r>
              <a:rPr lang="en-US" sz="2200" smtClean="0">
                <a:latin typeface="Arial" charset="0"/>
                <a:cs typeface="Arial" charset="0"/>
              </a:rPr>
              <a:t>the </a:t>
            </a:r>
            <a:r>
              <a:rPr lang="en-US" sz="2200" b="1" smtClean="0">
                <a:latin typeface="Arial" charset="0"/>
                <a:cs typeface="Arial" charset="0"/>
              </a:rPr>
              <a:t>types</a:t>
            </a:r>
            <a:r>
              <a:rPr lang="en-US" sz="2200" smtClean="0">
                <a:latin typeface="Arial" charset="0"/>
                <a:cs typeface="Arial" charset="0"/>
              </a:rPr>
              <a:t> of reactions an element undergo</a:t>
            </a:r>
          </a:p>
          <a:p>
            <a:pPr lvl="1"/>
            <a:r>
              <a:rPr lang="en-US" sz="2200" smtClean="0">
                <a:latin typeface="Arial" charset="0"/>
                <a:cs typeface="Arial" charset="0"/>
              </a:rPr>
              <a:t>the </a:t>
            </a:r>
            <a:r>
              <a:rPr lang="en-US" sz="2200" b="1" smtClean="0">
                <a:latin typeface="Arial" charset="0"/>
                <a:cs typeface="Arial" charset="0"/>
              </a:rPr>
              <a:t>nature</a:t>
            </a:r>
            <a:r>
              <a:rPr lang="en-US" sz="2200" smtClean="0">
                <a:latin typeface="Arial" charset="0"/>
                <a:cs typeface="Arial" charset="0"/>
              </a:rPr>
              <a:t> of the elements’ compounds formed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IE measures the attraction of an atom for its </a:t>
            </a:r>
            <a:r>
              <a:rPr lang="en-US" sz="2400" b="1" smtClean="0">
                <a:latin typeface="Arial" charset="0"/>
                <a:cs typeface="Arial" charset="0"/>
              </a:rPr>
              <a:t>own</a:t>
            </a:r>
            <a:r>
              <a:rPr lang="en-US" sz="2400" smtClean="0">
                <a:latin typeface="Arial" charset="0"/>
                <a:cs typeface="Arial" charset="0"/>
              </a:rPr>
              <a:t> electrons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EA expresses the attraction of an atom for </a:t>
            </a:r>
            <a:r>
              <a:rPr lang="en-US" sz="2400" b="1" smtClean="0">
                <a:latin typeface="Arial" charset="0"/>
                <a:cs typeface="Arial" charset="0"/>
              </a:rPr>
              <a:t>additional</a:t>
            </a:r>
            <a:r>
              <a:rPr lang="en-US" sz="2400" smtClean="0">
                <a:latin typeface="Arial" charset="0"/>
                <a:cs typeface="Arial" charset="0"/>
              </a:rPr>
              <a:t> electrons</a:t>
            </a:r>
          </a:p>
          <a:p>
            <a:pPr lvl="1"/>
            <a:r>
              <a:rPr lang="en-US" sz="2200" smtClean="0">
                <a:latin typeface="Arial" charset="0"/>
                <a:cs typeface="Arial" charset="0"/>
              </a:rPr>
              <a:t>IE and EA together gives the insight into the </a:t>
            </a:r>
            <a:r>
              <a:rPr lang="en-US" sz="2200" b="1" smtClean="0">
                <a:latin typeface="Arial" charset="0"/>
                <a:cs typeface="Arial" charset="0"/>
              </a:rPr>
              <a:t>general attraction</a:t>
            </a:r>
            <a:r>
              <a:rPr lang="en-US" sz="2200" smtClean="0">
                <a:latin typeface="Arial" charset="0"/>
                <a:cs typeface="Arial" charset="0"/>
              </a:rPr>
              <a:t> of an atom for electron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With these concepts we can survey the chemical behavior of the elements systematically.</a:t>
            </a:r>
            <a:endParaRPr lang="en-US" sz="260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9C1E0-A97C-4ED1-8C98-E6EB7386F56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Variation in Chemical Properties of the Representative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The metallic character of the elements </a:t>
            </a:r>
          </a:p>
          <a:p>
            <a:pPr lvl="1"/>
            <a:r>
              <a:rPr lang="en-US" sz="2200" b="1" smtClean="0">
                <a:latin typeface="Arial" charset="0"/>
                <a:cs typeface="Arial" charset="0"/>
              </a:rPr>
              <a:t>decreases</a:t>
            </a:r>
            <a:r>
              <a:rPr lang="en-US" sz="2200" smtClean="0">
                <a:latin typeface="Arial" charset="0"/>
                <a:cs typeface="Arial" charset="0"/>
              </a:rPr>
              <a:t> from left to right across a period, and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200" b="1" smtClean="0">
                <a:latin typeface="Arial" charset="0"/>
                <a:cs typeface="Arial" charset="0"/>
              </a:rPr>
              <a:t>increases</a:t>
            </a:r>
            <a:r>
              <a:rPr lang="en-US" sz="2200" smtClean="0">
                <a:latin typeface="Arial" charset="0"/>
                <a:cs typeface="Arial" charset="0"/>
              </a:rPr>
              <a:t> from top to bottom within a group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Metals usually have </a:t>
            </a:r>
            <a:r>
              <a:rPr lang="en-US" sz="2400" b="1" smtClean="0">
                <a:latin typeface="Arial" charset="0"/>
                <a:cs typeface="Arial" charset="0"/>
              </a:rPr>
              <a:t>low</a:t>
            </a:r>
            <a:r>
              <a:rPr lang="en-US" sz="2400" smtClean="0">
                <a:latin typeface="Arial" charset="0"/>
                <a:cs typeface="Arial" charset="0"/>
              </a:rPr>
              <a:t> ionization energies, and Nonmetals usually have </a:t>
            </a:r>
            <a:r>
              <a:rPr lang="en-US" sz="2400" b="1" smtClean="0">
                <a:latin typeface="Arial" charset="0"/>
                <a:cs typeface="Arial" charset="0"/>
              </a:rPr>
              <a:t>high</a:t>
            </a:r>
            <a:r>
              <a:rPr lang="en-US" sz="2400" smtClean="0">
                <a:latin typeface="Arial" charset="0"/>
                <a:cs typeface="Arial" charset="0"/>
              </a:rPr>
              <a:t> electron affinity</a:t>
            </a:r>
            <a:endParaRPr lang="en-US" sz="180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smtClean="0">
                <a:latin typeface="Arial" charset="0"/>
                <a:cs typeface="Arial" charset="0"/>
              </a:rPr>
              <a:t>On the basis of these trends we can predict the  outcome of a reaction involving some of these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28EC5-AB64-497C-B8DD-0DDBD315CE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9468E-681C-4C69-9913-0E55476D1FE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271838" y="212725"/>
            <a:ext cx="2600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Hydrogen (1s</a:t>
            </a:r>
            <a:r>
              <a:rPr lang="en-US" sz="2800" baseline="30000"/>
              <a:t>1</a:t>
            </a:r>
            <a:r>
              <a:rPr lang="en-US" sz="2800">
                <a:sym typeface="Symbol" pitchFamily="18" charset="2"/>
              </a:rPr>
              <a:t>)</a:t>
            </a:r>
            <a:endParaRPr lang="en-US" sz="2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38200" y="914400"/>
            <a:ext cx="7467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l">
              <a:spcAft>
                <a:spcPts val="1200"/>
              </a:spcAft>
              <a:buFont typeface="Wingdings" pitchFamily="2" charset="2"/>
              <a:buChar char="§"/>
            </a:pPr>
            <a:r>
              <a:rPr lang="en-US"/>
              <a:t>No suitable position for hydrogen in the periodic table, it really could be a class by itself </a:t>
            </a:r>
          </a:p>
          <a:p>
            <a:pPr marL="273050" indent="-273050" algn="l">
              <a:spcAft>
                <a:spcPts val="1200"/>
              </a:spcAft>
              <a:buFont typeface="Wingdings" pitchFamily="2" charset="2"/>
              <a:buChar char="§"/>
            </a:pPr>
            <a:r>
              <a:rPr lang="en-US"/>
              <a:t>Like alkali metals, has a single </a:t>
            </a:r>
            <a:r>
              <a:rPr lang="en-US" i="1"/>
              <a:t>s</a:t>
            </a:r>
            <a:r>
              <a:rPr lang="en-US"/>
              <a:t> electron and forms H</a:t>
            </a:r>
            <a:r>
              <a:rPr lang="en-US" baseline="30000"/>
              <a:t>+</a:t>
            </a:r>
            <a:r>
              <a:rPr lang="en-US"/>
              <a:t> ion, which is hydrated in solution (H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r>
              <a:rPr lang="en-US"/>
              <a:t>)</a:t>
            </a:r>
          </a:p>
          <a:p>
            <a:pPr marL="273050" indent="-273050" algn="l">
              <a:spcAft>
                <a:spcPts val="1200"/>
              </a:spcAft>
              <a:buFont typeface="Wingdings" pitchFamily="2" charset="2"/>
              <a:buChar char="§"/>
            </a:pPr>
            <a:r>
              <a:rPr lang="en-US"/>
              <a:t>Also forms hydride ion H</a:t>
            </a:r>
            <a:r>
              <a:rPr lang="en-US" baseline="30000"/>
              <a:t>−</a:t>
            </a:r>
            <a:r>
              <a:rPr lang="en-US"/>
              <a:t> in ionic compounds, NaH, CaH</a:t>
            </a:r>
            <a:r>
              <a:rPr lang="en-US" baseline="-25000"/>
              <a:t>2</a:t>
            </a:r>
          </a:p>
          <a:p>
            <a:pPr marL="273050" indent="-273050" algn="l">
              <a:spcAft>
                <a:spcPts val="1200"/>
              </a:spcAft>
              <a:buFont typeface="Wingdings" pitchFamily="2" charset="2"/>
              <a:buChar char="§"/>
            </a:pPr>
            <a:r>
              <a:rPr lang="en-US"/>
              <a:t>Hydrides reacts with water:</a:t>
            </a:r>
          </a:p>
          <a:p>
            <a:pPr marL="273050" indent="-273050" algn="l">
              <a:spcAft>
                <a:spcPts val="1200"/>
              </a:spcAft>
            </a:pPr>
            <a:r>
              <a:rPr lang="en-US"/>
              <a:t>		2NaH(</a:t>
            </a:r>
            <a:r>
              <a:rPr lang="en-US" i="1"/>
              <a:t>s</a:t>
            </a:r>
            <a:r>
              <a:rPr lang="en-US"/>
              <a:t>)  +  2H</a:t>
            </a:r>
            <a:r>
              <a:rPr lang="en-US" baseline="-25000"/>
              <a:t>2</a:t>
            </a:r>
            <a:r>
              <a:rPr lang="en-US"/>
              <a:t>O(</a:t>
            </a:r>
            <a:r>
              <a:rPr lang="en-US" i="1"/>
              <a:t>l</a:t>
            </a:r>
            <a:r>
              <a:rPr lang="en-US"/>
              <a:t>)  </a:t>
            </a:r>
            <a:r>
              <a:rPr lang="en-US">
                <a:sym typeface="Symbol" pitchFamily="18" charset="2"/>
              </a:rPr>
              <a:t>  2NaOH(</a:t>
            </a:r>
            <a:r>
              <a:rPr lang="en-US" i="1">
                <a:sym typeface="Symbol" pitchFamily="18" charset="2"/>
              </a:rPr>
              <a:t>aq</a:t>
            </a:r>
            <a:r>
              <a:rPr lang="en-US">
                <a:sym typeface="Symbol" pitchFamily="18" charset="2"/>
              </a:rPr>
              <a:t>)  +  H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g</a:t>
            </a:r>
            <a:r>
              <a:rPr lang="en-US">
                <a:sym typeface="Symbol" pitchFamily="18" charset="2"/>
              </a:rPr>
              <a:t>)</a:t>
            </a:r>
            <a:r>
              <a:rPr lang="en-US"/>
              <a:t>  </a:t>
            </a:r>
          </a:p>
          <a:p>
            <a:pPr marL="273050" indent="-273050" algn="l">
              <a:spcAft>
                <a:spcPts val="1200"/>
              </a:spcAft>
            </a:pPr>
            <a:r>
              <a:rPr lang="en-US"/>
              <a:t>		 CaH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/>
              <a:t>)  +  2H</a:t>
            </a:r>
            <a:r>
              <a:rPr lang="en-US" baseline="-25000"/>
              <a:t>2</a:t>
            </a:r>
            <a:r>
              <a:rPr lang="en-US"/>
              <a:t>O(</a:t>
            </a:r>
            <a:r>
              <a:rPr lang="en-US" i="1"/>
              <a:t>l</a:t>
            </a:r>
            <a:r>
              <a:rPr lang="en-US"/>
              <a:t>)  </a:t>
            </a:r>
            <a:r>
              <a:rPr lang="en-US">
                <a:sym typeface="Symbol" pitchFamily="18" charset="2"/>
              </a:rPr>
              <a:t>  Ca(OH)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s</a:t>
            </a:r>
            <a:r>
              <a:rPr lang="en-US">
                <a:sym typeface="Symbol" pitchFamily="18" charset="2"/>
              </a:rPr>
              <a:t>)  +  2H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g</a:t>
            </a:r>
            <a:r>
              <a:rPr lang="en-US">
                <a:sym typeface="Symbol" pitchFamily="18" charset="2"/>
              </a:rPr>
              <a:t>)</a:t>
            </a:r>
            <a:endParaRPr lang="en-US"/>
          </a:p>
          <a:p>
            <a:pPr marL="273050" indent="-273050" algn="l">
              <a:spcAft>
                <a:spcPts val="1200"/>
              </a:spcAft>
              <a:buFont typeface="Wingdings" pitchFamily="2" charset="2"/>
              <a:buChar char="§"/>
            </a:pPr>
            <a:r>
              <a:rPr lang="en-US"/>
              <a:t>Most important compound of hydrogen is water,</a:t>
            </a:r>
          </a:p>
          <a:p>
            <a:pPr marL="273050" indent="-273050" algn="l">
              <a:spcAft>
                <a:spcPts val="1200"/>
              </a:spcAft>
            </a:pPr>
            <a:r>
              <a:rPr lang="en-US"/>
              <a:t>		 2H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 +  O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 </a:t>
            </a:r>
            <a:r>
              <a:rPr lang="en-US">
                <a:sym typeface="Symbol" pitchFamily="18" charset="2"/>
              </a:rPr>
              <a:t>  2H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O(</a:t>
            </a:r>
            <a:r>
              <a:rPr lang="en-US" i="1">
                <a:sym typeface="Symbol" pitchFamily="18" charset="2"/>
              </a:rPr>
              <a:t>l</a:t>
            </a:r>
            <a:r>
              <a:rPr lang="en-US">
                <a:sym typeface="Symbol" pitchFamily="18" charset="2"/>
              </a:rPr>
              <a:t>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609600"/>
          </a:xfrm>
        </p:spPr>
        <p:txBody>
          <a:bodyPr/>
          <a:lstStyle/>
          <a:p>
            <a:r>
              <a:rPr lang="de-DE" sz="3200" dirty="0" smtClean="0">
                <a:latin typeface="Arial" charset="0"/>
                <a:cs typeface="Arial" charset="0"/>
              </a:rPr>
              <a:t>The Periodic Table</a:t>
            </a:r>
            <a:endParaRPr lang="en-GB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058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Provides a basis for predicting general trends in a number of physical properties, including</a:t>
            </a:r>
          </a:p>
          <a:p>
            <a:pPr marL="547688" lvl="2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dirty="0" smtClean="0">
                <a:latin typeface="Arial" charset="0"/>
                <a:cs typeface="Arial" charset="0"/>
              </a:rPr>
              <a:t>the relative size of atoms and the ions they form, and</a:t>
            </a:r>
          </a:p>
          <a:p>
            <a:pPr marL="547688" lvl="2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dirty="0" smtClean="0">
                <a:latin typeface="Arial" charset="0"/>
                <a:cs typeface="Arial" charset="0"/>
              </a:rPr>
              <a:t>the relative ease with which atoms either gain or lose electrons.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  <a:cs typeface="Arial" charset="0"/>
              </a:rPr>
              <a:t>These properties, such as:</a:t>
            </a:r>
          </a:p>
          <a:p>
            <a:pPr marL="547688" lvl="2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dirty="0" smtClean="0">
                <a:latin typeface="Arial" charset="0"/>
                <a:cs typeface="Arial" charset="0"/>
              </a:rPr>
              <a:t>the size of the atoms or the ions,</a:t>
            </a:r>
          </a:p>
          <a:p>
            <a:pPr marL="547688" lvl="2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dirty="0" smtClean="0">
                <a:latin typeface="Arial" charset="0"/>
                <a:cs typeface="Arial" charset="0"/>
              </a:rPr>
              <a:t>ionization energies,</a:t>
            </a:r>
          </a:p>
          <a:p>
            <a:pPr marL="547688" lvl="2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dirty="0" smtClean="0">
                <a:latin typeface="Arial" charset="0"/>
                <a:cs typeface="Arial" charset="0"/>
              </a:rPr>
              <a:t>electron affinity,</a:t>
            </a:r>
          </a:p>
          <a:p>
            <a:pPr marL="547688" lvl="2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dirty="0" err="1" smtClean="0">
                <a:latin typeface="Arial" charset="0"/>
                <a:cs typeface="Arial" charset="0"/>
              </a:rPr>
              <a:t>electronegativities</a:t>
            </a:r>
            <a:r>
              <a:rPr lang="en-US" dirty="0" smtClean="0">
                <a:latin typeface="Arial" charset="0"/>
                <a:cs typeface="Arial" charset="0"/>
              </a:rPr>
              <a:t> etc. </a:t>
            </a:r>
          </a:p>
          <a:p>
            <a:pPr marL="547688" lvl="2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smtClean="0">
                <a:latin typeface="Arial" charset="0"/>
                <a:cs typeface="Arial" charset="0"/>
              </a:rPr>
              <a:t>profoundly influence the </a:t>
            </a:r>
            <a:r>
              <a:rPr lang="en-US" b="1" dirty="0" smtClean="0">
                <a:latin typeface="Arial" charset="0"/>
                <a:cs typeface="Arial" charset="0"/>
              </a:rPr>
              <a:t>chemical behavior</a:t>
            </a:r>
            <a:r>
              <a:rPr lang="en-US" dirty="0" smtClean="0">
                <a:latin typeface="Arial" charset="0"/>
                <a:cs typeface="Arial" charset="0"/>
              </a:rPr>
              <a:t> of elements.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78C1D-F8FD-48D7-BDF4-4F989EEE4B2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TW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Periodic law</a:t>
            </a:r>
            <a:r>
              <a:rPr lang="en-US" altLang="zh-TW" sz="2000" b="1" dirty="0" smtClean="0">
                <a:solidFill>
                  <a:srgbClr val="3333CC"/>
                </a:solidFill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en-US" altLang="zh-TW" sz="2000" b="1" dirty="0" smtClean="0">
                <a:latin typeface="Adobe Gothic Std B" pitchFamily="34" charset="-128"/>
                <a:ea typeface="Adobe Gothic Std B" pitchFamily="34" charset="-128"/>
              </a:rPr>
              <a:t>When the elements are arranged in order of increasing atomic mass, certain sets of properties recur periodically.</a:t>
            </a:r>
          </a:p>
          <a:p>
            <a:pPr lvl="1">
              <a:lnSpc>
                <a:spcPct val="110000"/>
              </a:lnSpc>
            </a:pPr>
            <a:r>
              <a:rPr lang="en-US" altLang="zh-TW" sz="2000" b="1" dirty="0" smtClean="0">
                <a:latin typeface="Adobe Gothic Std B" pitchFamily="34" charset="-128"/>
                <a:ea typeface="Adobe Gothic Std B" pitchFamily="34" charset="-128"/>
              </a:rPr>
              <a:t>Elements having similar physical and chemical properties fall within a column.</a:t>
            </a:r>
          </a:p>
          <a:p>
            <a:pPr lvl="1">
              <a:lnSpc>
                <a:spcPct val="110000"/>
              </a:lnSpc>
              <a:buNone/>
            </a:pPr>
            <a:endParaRPr lang="en-US" altLang="zh-TW" sz="20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zh-TW" sz="2000" b="1" dirty="0" smtClean="0">
                <a:latin typeface="Adobe Gothic Std B" pitchFamily="34" charset="-128"/>
                <a:ea typeface="Adobe Gothic Std B" pitchFamily="34" charset="-128"/>
              </a:rPr>
              <a:t>The elements are arranged from left to right in increasing 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ATOMIC NUMBER </a:t>
            </a:r>
            <a:r>
              <a:rPr lang="en-US" altLang="zh-TW" sz="2000" b="1" dirty="0" smtClean="0">
                <a:latin typeface="Adobe Gothic Std B" pitchFamily="34" charset="-128"/>
                <a:ea typeface="Adobe Gothic Std B" pitchFamily="34" charset="-128"/>
              </a:rPr>
              <a:t>(number of protons an element has).</a:t>
            </a:r>
          </a:p>
          <a:p>
            <a:pPr>
              <a:lnSpc>
                <a:spcPct val="80000"/>
              </a:lnSpc>
            </a:pPr>
            <a:endParaRPr lang="en-US" altLang="zh-TW" sz="20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zh-TW" sz="2000" b="1" dirty="0" smtClean="0">
                <a:latin typeface="Adobe Gothic Std B" pitchFamily="34" charset="-128"/>
                <a:ea typeface="Adobe Gothic Std B" pitchFamily="34" charset="-128"/>
              </a:rPr>
              <a:t>Rows in the periodic table are referred to as </a:t>
            </a:r>
            <a:r>
              <a:rPr lang="en-US" altLang="zh-TW" sz="2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PERIODS.</a:t>
            </a:r>
          </a:p>
          <a:p>
            <a:pPr>
              <a:lnSpc>
                <a:spcPct val="80000"/>
              </a:lnSpc>
            </a:pPr>
            <a:endParaRPr lang="en-US" altLang="zh-TW" sz="20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Columns within the periodic table are sometimes referred to as families.</a:t>
            </a:r>
          </a:p>
          <a:p>
            <a:pPr>
              <a:lnSpc>
                <a:spcPct val="80000"/>
              </a:lnSpc>
            </a:pPr>
            <a:endParaRPr lang="en-US" altLang="zh-TW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Families because the elements within the column have similar physical and chemical properties</a:t>
            </a:r>
          </a:p>
          <a:p>
            <a:pPr>
              <a:lnSpc>
                <a:spcPct val="80000"/>
              </a:lnSpc>
            </a:pPr>
            <a:endParaRPr lang="en-US" altLang="zh-TW" sz="20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altLang="zh-TW" sz="2000" b="1" dirty="0" smtClean="0">
                <a:latin typeface="Adobe Gothic Std B" pitchFamily="34" charset="-128"/>
                <a:ea typeface="Adobe Gothic Std B" pitchFamily="34" charset="-128"/>
              </a:rPr>
              <a:t>The elements, their names, and symbols are given on the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PERIODIC TABLE.</a:t>
            </a:r>
          </a:p>
          <a:p>
            <a:endParaRPr lang="en-US" altLang="zh-TW" sz="2000" dirty="0" smtClean="0">
              <a:latin typeface="Adobe Gothic Std B" pitchFamily="34" charset="-128"/>
              <a:ea typeface="Adobe Gothic Std B" pitchFamily="34" charset="-128"/>
            </a:endParaRPr>
          </a:p>
          <a:p>
            <a:pPr lvl="1">
              <a:lnSpc>
                <a:spcPct val="110000"/>
              </a:lnSpc>
            </a:pPr>
            <a:endParaRPr lang="en-US" altLang="zh-TW" sz="1800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Group Names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Group 0 is known as noble gases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Group 1 is called alkali metal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Group 2 metals are known as alkaline earth metals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Group 7 is called Halogens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Group I; Properties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Soft silvery metals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Very reactive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Form ions with single positive charge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Down the group melting point decreases and reactivity increases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All their compounds are soluble in water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Nearly all compounds are stable when heated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Group II;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Soft but not as much as Group I and slivery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Reactive but less than G I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Form ions with double positive charge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Reactivity increases down the group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Many group 2 compounds are insoluble in water as well as unstable when heated</a:t>
            </a:r>
          </a:p>
          <a:p>
            <a:pPr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Transition elements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Has high melting and boiling point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Elements and their compounds often work as catalyst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They form colored compounds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They can react with another element to form more than one compound</a:t>
            </a:r>
          </a:p>
          <a:p>
            <a:endParaRPr lang="en-US" sz="36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Group VII;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Reactive but reactivity decreases down the group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Colored non-metals and exist as diatomic molecule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Melting point and boiling point increase down the group</a:t>
            </a:r>
          </a:p>
          <a:p>
            <a:pPr>
              <a:defRPr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React to form anions with single negative charge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Group VIII;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Colorless gases and found in small amounts in the air</a:t>
            </a:r>
          </a:p>
          <a:p>
            <a:pPr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Very uncreative</a:t>
            </a:r>
          </a:p>
          <a:p>
            <a:pPr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Down the group, 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</a:rPr>
              <a:t>b.p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 increases and elements get more dense</a:t>
            </a:r>
          </a:p>
          <a:p>
            <a:pPr>
              <a:buFontTx/>
              <a:buNone/>
              <a:defRPr/>
            </a:pPr>
            <a:r>
              <a:rPr lang="en-US" sz="4000" dirty="0" smtClean="0"/>
              <a:t> </a:t>
            </a:r>
          </a:p>
          <a:p>
            <a:pPr>
              <a:buFontTx/>
              <a:buNone/>
              <a:defRPr/>
            </a:pPr>
            <a:endParaRPr lang="en-US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https://s-media-cache-ak0.pinimg.com/originals/d7/23/13/d72313aeee8540dd43758e89e90c88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9635" name="Picture 4" descr="d72313aeee8540dd43758e89e90c88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28600"/>
            <a:ext cx="83931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eriod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EADAC-08A7-4A89-A2EC-B3E6F0C9935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152650" y="14288"/>
            <a:ext cx="4854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Classification of the Elements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8975"/>
            <a:ext cx="9067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ysical_metals_fig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"/>
          <a:ext cx="9144000" cy="7193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/>
                <a:gridCol w="3048000"/>
                <a:gridCol w="3048000"/>
              </a:tblGrid>
              <a:tr h="40683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Metals</a:t>
                      </a:r>
                      <a:endParaRPr lang="en-US" sz="2400" u="sng" dirty="0">
                        <a:latin typeface="Harringto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Metalloids </a:t>
                      </a:r>
                      <a:endParaRPr lang="en-US" sz="2400" u="sng" dirty="0">
                        <a:latin typeface="Harringto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Non metals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5993969">
                <a:tc>
                  <a:txBody>
                    <a:bodyPr/>
                    <a:lstStyle/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Readily lose electrons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Usually solid at room temperature (mercury is an exception)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High luster (shiny)</a:t>
                      </a:r>
                    </a:p>
                    <a:p>
                      <a:pPr fontAlgn="base"/>
                      <a:r>
                        <a:rPr lang="en-US" sz="2000" kern="1200" dirty="0" smtClean="0"/>
                        <a:t>metallic appearance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Good conductors of heat and electricity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Malleable (can be bent and pounded into thin sheets)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Ductile (can be drawn into wire)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Corrode or oxidize in air and sea water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Usually dense (exceptions include lithium, potassium, and sodium)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000" kern="1200" dirty="0" smtClean="0"/>
                        <a:t>May have very high melting point</a:t>
                      </a:r>
                    </a:p>
                    <a:p>
                      <a:pPr fontAlgn="base"/>
                      <a:endParaRPr lang="en-US" sz="1800" kern="12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</a:rPr>
                        <a:t>Metalloids have some of the properties of metals and some nonmetallic characteristic.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</a:rPr>
                        <a:t>Dull or shiny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</a:rPr>
                        <a:t>Usually conduct heat and electricity, though not as well as metals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</a:rPr>
                        <a:t>Often make good semiconductors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</a:rPr>
                        <a:t>Often ductile</a:t>
                      </a:r>
                      <a:r>
                        <a:rPr lang="en-US" sz="2400" kern="1200" baseline="0" dirty="0" smtClean="0">
                          <a:solidFill>
                            <a:srgbClr val="0070C0"/>
                          </a:solidFill>
                        </a:rPr>
                        <a:t> &amp;</a:t>
                      </a: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</a:rPr>
                        <a:t> malleable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</a:rPr>
                        <a:t>May gain or lose electrons in reactions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</a:rPr>
                        <a:t>Nonmetals exhibit very different properties from metals.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</a:rPr>
                        <a:t>Dull appearance</a:t>
                      </a:r>
                    </a:p>
                    <a:p>
                      <a:pPr fontAlgn="base"/>
                      <a:r>
                        <a:rPr lang="en-US" sz="2400" kern="1200" dirty="0" smtClean="0">
                          <a:solidFill>
                            <a:srgbClr val="FF0000"/>
                          </a:solidFill>
                        </a:rPr>
                        <a:t>usually brittle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</a:rPr>
                        <a:t>Poor conductors of heat and electricity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</a:rPr>
                        <a:t>Usually less dense, compared to metals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</a:rPr>
                        <a:t>Usually low melting point of solids, compared with metals</a:t>
                      </a:r>
                    </a:p>
                    <a:p>
                      <a:pPr fontAlgn="base"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FF0000"/>
                          </a:solidFill>
                        </a:rPr>
                        <a:t> Tend to gain electrons in chemical reactions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Tro's</a:t>
            </a:r>
            <a:r>
              <a:rPr lang="en-US" dirty="0"/>
              <a:t> Introductory Chemistry, Chapter 9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95770-379C-4289-9E0B-4AE76D10528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Trends in Metallic Character</a:t>
            </a:r>
          </a:p>
        </p:txBody>
      </p:sp>
      <p:pic>
        <p:nvPicPr>
          <p:cNvPr id="14341" name="Picture 6" descr="C:\Chemistry\Tro Presentations\pics\ch09\09_39.jpg"/>
          <p:cNvPicPr>
            <a:picLocks noChangeAspect="1" noChangeArrowheads="1"/>
          </p:cNvPicPr>
          <p:nvPr/>
        </p:nvPicPr>
        <p:blipFill>
          <a:blip r:embed="rId2"/>
          <a:srcRect b="4440"/>
          <a:stretch>
            <a:fillRect/>
          </a:stretch>
        </p:blipFill>
        <p:spPr bwMode="auto">
          <a:xfrm>
            <a:off x="914400" y="1236663"/>
            <a:ext cx="73152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Prentice-Hall </a:t>
            </a:r>
            <a:r>
              <a:rPr lang="en-US" smtClean="0">
                <a:cs typeface="Times New Roman" pitchFamily="18" charset="0"/>
              </a:rPr>
              <a:t>© 2002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General Chemistry: Chapter 10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1C194C3A-F49E-4411-B54D-07EBA360511F}" type="slidenum">
              <a:rPr lang="en-US" smtClean="0"/>
              <a:pPr/>
              <a:t>8</a:t>
            </a:fld>
            <a:r>
              <a:rPr lang="en-US" smtClean="0"/>
              <a:t> of 35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6538"/>
            <a:ext cx="8077200" cy="64135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Metals Tend to Lose Electrons</a:t>
            </a:r>
          </a:p>
        </p:txBody>
      </p:sp>
      <p:pic>
        <p:nvPicPr>
          <p:cNvPr id="15366" name="Picture 5" descr="FG10_02_01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715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Prentice-Hall </a:t>
            </a:r>
            <a:r>
              <a:rPr lang="en-US" smtClean="0">
                <a:cs typeface="Times New Roman" pitchFamily="18" charset="0"/>
              </a:rPr>
              <a:t>© 2002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General Chemistry: Chapter 10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32D90F9-DC9D-4AC2-B910-F6DAF9980F6C}" type="slidenum">
              <a:rPr lang="en-US" smtClean="0"/>
              <a:pPr/>
              <a:t>9</a:t>
            </a:fld>
            <a:r>
              <a:rPr lang="en-US" smtClean="0"/>
              <a:t> of 35</a:t>
            </a: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849313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Arial" charset="0"/>
                <a:cs typeface="Arial" charset="0"/>
              </a:rPr>
              <a:t>Nonmetals Tend to Gain Electrons</a:t>
            </a:r>
          </a:p>
        </p:txBody>
      </p:sp>
      <p:pic>
        <p:nvPicPr>
          <p:cNvPr id="16390" name="Picture 4" descr="FG10_02-02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0" y="1368425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1685</Words>
  <Application>Microsoft Office PowerPoint</Application>
  <PresentationFormat>On-screen Show (4:3)</PresentationFormat>
  <Paragraphs>322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Adobe Gothic Std B</vt:lpstr>
      <vt:lpstr>Arial</vt:lpstr>
      <vt:lpstr>Calibri</vt:lpstr>
      <vt:lpstr>Comic Sans MS</vt:lpstr>
      <vt:lpstr>Harrington</vt:lpstr>
      <vt:lpstr>新細明體</vt:lpstr>
      <vt:lpstr>Symbol</vt:lpstr>
      <vt:lpstr>Times New Roman</vt:lpstr>
      <vt:lpstr>Wingdings</vt:lpstr>
      <vt:lpstr>Wingdings 3</vt:lpstr>
      <vt:lpstr>Office Theme</vt:lpstr>
      <vt:lpstr>The Periodic Table</vt:lpstr>
      <vt:lpstr>The Periodic Table</vt:lpstr>
      <vt:lpstr>The Periodic Table</vt:lpstr>
      <vt:lpstr>PowerPoint Presentation</vt:lpstr>
      <vt:lpstr>PowerPoint Presentation</vt:lpstr>
      <vt:lpstr>PowerPoint Presentation</vt:lpstr>
      <vt:lpstr>Trends in Metallic Character</vt:lpstr>
      <vt:lpstr>Metals Tend to Lose Electrons</vt:lpstr>
      <vt:lpstr>Nonmetals Tend to Gain Electrons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Radii for Isoelectronic atoms or 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Periodic Properties of the Elements</vt:lpstr>
      <vt:lpstr>Variation in Chemical Properties of the Representative Elements </vt:lpstr>
      <vt:lpstr>Variation in Chemical Properties of the Representative Elements</vt:lpstr>
      <vt:lpstr>PowerPoint Presentation</vt:lpstr>
      <vt:lpstr>Summary</vt:lpstr>
      <vt:lpstr>Group Names</vt:lpstr>
      <vt:lpstr>Group I; Properties </vt:lpstr>
      <vt:lpstr>Group II; Properties</vt:lpstr>
      <vt:lpstr>Transition elements</vt:lpstr>
      <vt:lpstr>Group VII; Properties</vt:lpstr>
      <vt:lpstr>Group VIII; Properties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ACH</dc:creator>
  <cp:lastModifiedBy>HP</cp:lastModifiedBy>
  <cp:revision>13</cp:revision>
  <dcterms:created xsi:type="dcterms:W3CDTF">2016-01-19T12:35:03Z</dcterms:created>
  <dcterms:modified xsi:type="dcterms:W3CDTF">2017-06-02T01:20:25Z</dcterms:modified>
</cp:coreProperties>
</file>