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3" r:id="rId8"/>
    <p:sldId id="262" r:id="rId9"/>
    <p:sldId id="264" r:id="rId10"/>
    <p:sldId id="270" r:id="rId11"/>
    <p:sldId id="278" r:id="rId12"/>
    <p:sldId id="279" r:id="rId13"/>
    <p:sldId id="280" r:id="rId14"/>
    <p:sldId id="281" r:id="rId15"/>
    <p:sldId id="282" r:id="rId16"/>
    <p:sldId id="283" r:id="rId17"/>
    <p:sldId id="284" r:id="rId18"/>
    <p:sldId id="269" r:id="rId19"/>
    <p:sldId id="268" r:id="rId20"/>
    <p:sldId id="266" r:id="rId21"/>
    <p:sldId id="267" r:id="rId22"/>
    <p:sldId id="265" r:id="rId23"/>
    <p:sldId id="271" r:id="rId24"/>
    <p:sldId id="272" r:id="rId25"/>
    <p:sldId id="273" r:id="rId26"/>
    <p:sldId id="274" r:id="rId27"/>
    <p:sldId id="275" r:id="rId28"/>
    <p:sldId id="276" r:id="rId29"/>
    <p:sldId id="27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EC72ED-3CAF-403E-818D-0ED6BA8B7574}"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CBFEC-03C4-40A2-9969-7BA0E4A37F4B}" type="slidenum">
              <a:rPr lang="en-US" smtClean="0"/>
              <a:t>‹#›</a:t>
            </a:fld>
            <a:endParaRPr lang="en-US"/>
          </a:p>
        </p:txBody>
      </p:sp>
    </p:spTree>
    <p:extLst>
      <p:ext uri="{BB962C8B-B14F-4D97-AF65-F5344CB8AC3E}">
        <p14:creationId xmlns:p14="http://schemas.microsoft.com/office/powerpoint/2010/main" val="2052389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C72ED-3CAF-403E-818D-0ED6BA8B7574}"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CBFEC-03C4-40A2-9969-7BA0E4A37F4B}" type="slidenum">
              <a:rPr lang="en-US" smtClean="0"/>
              <a:t>‹#›</a:t>
            </a:fld>
            <a:endParaRPr lang="en-US"/>
          </a:p>
        </p:txBody>
      </p:sp>
    </p:spTree>
    <p:extLst>
      <p:ext uri="{BB962C8B-B14F-4D97-AF65-F5344CB8AC3E}">
        <p14:creationId xmlns:p14="http://schemas.microsoft.com/office/powerpoint/2010/main" val="502364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C72ED-3CAF-403E-818D-0ED6BA8B7574}"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CBFEC-03C4-40A2-9969-7BA0E4A37F4B}" type="slidenum">
              <a:rPr lang="en-US" smtClean="0"/>
              <a:t>‹#›</a:t>
            </a:fld>
            <a:endParaRPr lang="en-US"/>
          </a:p>
        </p:txBody>
      </p:sp>
    </p:spTree>
    <p:extLst>
      <p:ext uri="{BB962C8B-B14F-4D97-AF65-F5344CB8AC3E}">
        <p14:creationId xmlns:p14="http://schemas.microsoft.com/office/powerpoint/2010/main" val="220280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C72ED-3CAF-403E-818D-0ED6BA8B7574}"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CBFEC-03C4-40A2-9969-7BA0E4A37F4B}" type="slidenum">
              <a:rPr lang="en-US" smtClean="0"/>
              <a:t>‹#›</a:t>
            </a:fld>
            <a:endParaRPr lang="en-US"/>
          </a:p>
        </p:txBody>
      </p:sp>
    </p:spTree>
    <p:extLst>
      <p:ext uri="{BB962C8B-B14F-4D97-AF65-F5344CB8AC3E}">
        <p14:creationId xmlns:p14="http://schemas.microsoft.com/office/powerpoint/2010/main" val="380007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EC72ED-3CAF-403E-818D-0ED6BA8B7574}"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CBFEC-03C4-40A2-9969-7BA0E4A37F4B}" type="slidenum">
              <a:rPr lang="en-US" smtClean="0"/>
              <a:t>‹#›</a:t>
            </a:fld>
            <a:endParaRPr lang="en-US"/>
          </a:p>
        </p:txBody>
      </p:sp>
    </p:spTree>
    <p:extLst>
      <p:ext uri="{BB962C8B-B14F-4D97-AF65-F5344CB8AC3E}">
        <p14:creationId xmlns:p14="http://schemas.microsoft.com/office/powerpoint/2010/main" val="200165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EC72ED-3CAF-403E-818D-0ED6BA8B7574}"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CBFEC-03C4-40A2-9969-7BA0E4A37F4B}" type="slidenum">
              <a:rPr lang="en-US" smtClean="0"/>
              <a:t>‹#›</a:t>
            </a:fld>
            <a:endParaRPr lang="en-US"/>
          </a:p>
        </p:txBody>
      </p:sp>
    </p:spTree>
    <p:extLst>
      <p:ext uri="{BB962C8B-B14F-4D97-AF65-F5344CB8AC3E}">
        <p14:creationId xmlns:p14="http://schemas.microsoft.com/office/powerpoint/2010/main" val="410490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EC72ED-3CAF-403E-818D-0ED6BA8B7574}" type="datetimeFigureOut">
              <a:rPr lang="en-US" smtClean="0"/>
              <a:t>8/8/2017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DCBFEC-03C4-40A2-9969-7BA0E4A37F4B}" type="slidenum">
              <a:rPr lang="en-US" smtClean="0"/>
              <a:t>‹#›</a:t>
            </a:fld>
            <a:endParaRPr lang="en-US"/>
          </a:p>
        </p:txBody>
      </p:sp>
    </p:spTree>
    <p:extLst>
      <p:ext uri="{BB962C8B-B14F-4D97-AF65-F5344CB8AC3E}">
        <p14:creationId xmlns:p14="http://schemas.microsoft.com/office/powerpoint/2010/main" val="3048595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EC72ED-3CAF-403E-818D-0ED6BA8B7574}" type="datetimeFigureOut">
              <a:rPr lang="en-US" smtClean="0"/>
              <a:t>8/8/2017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DCBFEC-03C4-40A2-9969-7BA0E4A37F4B}" type="slidenum">
              <a:rPr lang="en-US" smtClean="0"/>
              <a:t>‹#›</a:t>
            </a:fld>
            <a:endParaRPr lang="en-US"/>
          </a:p>
        </p:txBody>
      </p:sp>
    </p:spTree>
    <p:extLst>
      <p:ext uri="{BB962C8B-B14F-4D97-AF65-F5344CB8AC3E}">
        <p14:creationId xmlns:p14="http://schemas.microsoft.com/office/powerpoint/2010/main" val="2979234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C72ED-3CAF-403E-818D-0ED6BA8B7574}" type="datetimeFigureOut">
              <a:rPr lang="en-US" smtClean="0"/>
              <a:t>8/8/2017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DCBFEC-03C4-40A2-9969-7BA0E4A37F4B}" type="slidenum">
              <a:rPr lang="en-US" smtClean="0"/>
              <a:t>‹#›</a:t>
            </a:fld>
            <a:endParaRPr lang="en-US"/>
          </a:p>
        </p:txBody>
      </p:sp>
    </p:spTree>
    <p:extLst>
      <p:ext uri="{BB962C8B-B14F-4D97-AF65-F5344CB8AC3E}">
        <p14:creationId xmlns:p14="http://schemas.microsoft.com/office/powerpoint/2010/main" val="107925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C72ED-3CAF-403E-818D-0ED6BA8B7574}"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CBFEC-03C4-40A2-9969-7BA0E4A37F4B}" type="slidenum">
              <a:rPr lang="en-US" smtClean="0"/>
              <a:t>‹#›</a:t>
            </a:fld>
            <a:endParaRPr lang="en-US"/>
          </a:p>
        </p:txBody>
      </p:sp>
    </p:spTree>
    <p:extLst>
      <p:ext uri="{BB962C8B-B14F-4D97-AF65-F5344CB8AC3E}">
        <p14:creationId xmlns:p14="http://schemas.microsoft.com/office/powerpoint/2010/main" val="98272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C72ED-3CAF-403E-818D-0ED6BA8B7574}"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CBFEC-03C4-40A2-9969-7BA0E4A37F4B}" type="slidenum">
              <a:rPr lang="en-US" smtClean="0"/>
              <a:t>‹#›</a:t>
            </a:fld>
            <a:endParaRPr lang="en-US"/>
          </a:p>
        </p:txBody>
      </p:sp>
    </p:spTree>
    <p:extLst>
      <p:ext uri="{BB962C8B-B14F-4D97-AF65-F5344CB8AC3E}">
        <p14:creationId xmlns:p14="http://schemas.microsoft.com/office/powerpoint/2010/main" val="363764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C72ED-3CAF-403E-818D-0ED6BA8B7574}" type="datetimeFigureOut">
              <a:rPr lang="en-US" smtClean="0"/>
              <a:t>8/8/2017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CBFEC-03C4-40A2-9969-7BA0E4A37F4B}" type="slidenum">
              <a:rPr lang="en-US" smtClean="0"/>
              <a:t>‹#›</a:t>
            </a:fld>
            <a:endParaRPr lang="en-US"/>
          </a:p>
        </p:txBody>
      </p:sp>
    </p:spTree>
    <p:extLst>
      <p:ext uri="{BB962C8B-B14F-4D97-AF65-F5344CB8AC3E}">
        <p14:creationId xmlns:p14="http://schemas.microsoft.com/office/powerpoint/2010/main" val="1526312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94647" y="3454120"/>
            <a:ext cx="9144000" cy="512762"/>
          </a:xfrm>
        </p:spPr>
        <p:txBody>
          <a:bodyPr/>
          <a:lstStyle/>
          <a:p>
            <a:r>
              <a:rPr lang="en-US" dirty="0" smtClean="0"/>
              <a:t>Ach</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881" y="1465730"/>
            <a:ext cx="6197704" cy="1310808"/>
          </a:xfrm>
          <a:prstGeom prst="rect">
            <a:avLst/>
          </a:prstGeom>
        </p:spPr>
      </p:pic>
    </p:spTree>
    <p:extLst>
      <p:ext uri="{BB962C8B-B14F-4D97-AF65-F5344CB8AC3E}">
        <p14:creationId xmlns:p14="http://schemas.microsoft.com/office/powerpoint/2010/main" val="4145024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0" y="228600"/>
            <a:ext cx="7772400" cy="1143000"/>
          </a:xfrm>
        </p:spPr>
        <p:txBody>
          <a:bodyPr/>
          <a:lstStyle/>
          <a:p>
            <a:pPr eaLnBrk="1" hangingPunct="1"/>
            <a:r>
              <a:rPr lang="en-US" altLang="en-US" dirty="0" smtClean="0">
                <a:solidFill>
                  <a:schemeClr val="bg2"/>
                </a:solidFill>
                <a:cs typeface="Times New Roman" panose="02020603050405020304" pitchFamily="18" charset="0"/>
              </a:rPr>
              <a:t> </a:t>
            </a:r>
          </a:p>
        </p:txBody>
      </p:sp>
      <p:sp>
        <p:nvSpPr>
          <p:cNvPr id="25603" name="Rectangle 3"/>
          <p:cNvSpPr>
            <a:spLocks noGrp="1" noChangeArrowheads="1"/>
          </p:cNvSpPr>
          <p:nvPr>
            <p:ph type="body" idx="1"/>
          </p:nvPr>
        </p:nvSpPr>
        <p:spPr>
          <a:xfrm>
            <a:off x="381188" y="914400"/>
            <a:ext cx="5499659" cy="2667000"/>
          </a:xfrm>
        </p:spPr>
        <p:txBody>
          <a:bodyPr/>
          <a:lstStyle/>
          <a:p>
            <a:pPr marL="0" indent="0">
              <a:buNone/>
            </a:pPr>
            <a:r>
              <a:rPr lang="en-US" altLang="en-US" u="sng" dirty="0" smtClean="0">
                <a:solidFill>
                  <a:srgbClr val="FF0000"/>
                </a:solidFill>
              </a:rPr>
              <a:t>Proteins</a:t>
            </a:r>
          </a:p>
          <a:p>
            <a:pPr marL="609600" indent="-609600">
              <a:buFontTx/>
              <a:buAutoNum type="arabicPeriod"/>
            </a:pPr>
            <a:r>
              <a:rPr lang="en-US" altLang="en-US" sz="2400" dirty="0">
                <a:solidFill>
                  <a:schemeClr val="accent2">
                    <a:lumMod val="50000"/>
                  </a:schemeClr>
                </a:solidFill>
                <a:latin typeface="Agency FB" panose="020B0503020202020204" pitchFamily="34" charset="0"/>
              </a:rPr>
              <a:t>Although the expected amount of protein is 100 g per day, less amount can also maintain health</a:t>
            </a:r>
          </a:p>
          <a:p>
            <a:pPr marL="609600" indent="-609600">
              <a:buFontTx/>
              <a:buAutoNum type="arabicPeriod"/>
            </a:pPr>
            <a:r>
              <a:rPr lang="en-US" altLang="en-US" sz="2400" dirty="0">
                <a:solidFill>
                  <a:schemeClr val="accent2">
                    <a:lumMod val="50000"/>
                  </a:schemeClr>
                </a:solidFill>
                <a:latin typeface="Agency FB" panose="020B0503020202020204" pitchFamily="34" charset="0"/>
              </a:rPr>
              <a:t>Larger amounts are necessary for growth, pregnancy and lactation</a:t>
            </a:r>
          </a:p>
          <a:p>
            <a:pPr marL="609600" indent="-609600">
              <a:buFontTx/>
              <a:buAutoNum type="arabicPeriod"/>
            </a:pPr>
            <a:r>
              <a:rPr lang="en-US" sz="2400" dirty="0">
                <a:solidFill>
                  <a:schemeClr val="accent2">
                    <a:lumMod val="50000"/>
                  </a:schemeClr>
                </a:solidFill>
                <a:latin typeface="Agency FB" panose="020B0503020202020204" pitchFamily="34" charset="0"/>
                <a:cs typeface="Times New Roman" pitchFamily="18" charset="0"/>
              </a:rPr>
              <a:t>Protein gives 4 </a:t>
            </a:r>
            <a:r>
              <a:rPr lang="en-US" sz="2400" dirty="0" smtClean="0">
                <a:solidFill>
                  <a:schemeClr val="accent2">
                    <a:lumMod val="50000"/>
                  </a:schemeClr>
                </a:solidFill>
                <a:latin typeface="Agency FB" panose="020B0503020202020204" pitchFamily="34" charset="0"/>
                <a:cs typeface="Times New Roman" pitchFamily="18" charset="0"/>
              </a:rPr>
              <a:t>  </a:t>
            </a:r>
            <a:r>
              <a:rPr lang="en-US" sz="2400" dirty="0">
                <a:solidFill>
                  <a:schemeClr val="accent2">
                    <a:lumMod val="50000"/>
                  </a:schemeClr>
                </a:solidFill>
                <a:latin typeface="Agency FB" panose="020B0503020202020204" pitchFamily="34" charset="0"/>
                <a:cs typeface="Times New Roman" pitchFamily="18" charset="0"/>
              </a:rPr>
              <a:t>of energy</a:t>
            </a:r>
          </a:p>
          <a:p>
            <a:pPr marL="609600" indent="-609600">
              <a:buFontTx/>
              <a:buAutoNum type="arabicPeriod"/>
            </a:pPr>
            <a:endParaRPr lang="en-US" altLang="en-US" sz="2400" dirty="0">
              <a:solidFill>
                <a:schemeClr val="bg2"/>
              </a:solidFill>
            </a:endParaRPr>
          </a:p>
          <a:p>
            <a:pPr marL="609600" indent="-609600">
              <a:buFont typeface="Wingdings" panose="05000000000000000000" pitchFamily="2" charset="2"/>
              <a:buChar char="Ø"/>
            </a:pPr>
            <a:endParaRPr lang="en-US" altLang="en-US" dirty="0">
              <a:solidFill>
                <a:schemeClr val="bg2"/>
              </a:solidFill>
            </a:endParaRPr>
          </a:p>
          <a:p>
            <a:pPr marL="609600" indent="-609600">
              <a:buNone/>
            </a:pPr>
            <a:endParaRPr lang="en-US" altLang="en-US" dirty="0">
              <a:solidFill>
                <a:schemeClr val="bg2"/>
              </a:solidFill>
            </a:endParaRPr>
          </a:p>
        </p:txBody>
      </p:sp>
      <p:sp>
        <p:nvSpPr>
          <p:cNvPr id="25604" name="Rectangle 4"/>
          <p:cNvSpPr>
            <a:spLocks noChangeArrowheads="1"/>
          </p:cNvSpPr>
          <p:nvPr/>
        </p:nvSpPr>
        <p:spPr bwMode="auto">
          <a:xfrm>
            <a:off x="2286000" y="228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4400">
                <a:solidFill>
                  <a:schemeClr val="bg2"/>
                </a:solidFill>
                <a:cs typeface="Times New Roman" panose="02020603050405020304" pitchFamily="18" charset="0"/>
              </a:rPr>
              <a:t> </a:t>
            </a:r>
            <a:endParaRPr lang="en-US" altLang="en-US" sz="4400" b="1" u="sng">
              <a:solidFill>
                <a:schemeClr val="bg2"/>
              </a:solidFill>
              <a:cs typeface="Times New Roman" panose="02020603050405020304" pitchFamily="18" charset="0"/>
            </a:endParaRPr>
          </a:p>
        </p:txBody>
      </p:sp>
      <p:sp>
        <p:nvSpPr>
          <p:cNvPr id="25605" name="Rectangle 5"/>
          <p:cNvSpPr>
            <a:spLocks noChangeArrowheads="1"/>
          </p:cNvSpPr>
          <p:nvPr/>
        </p:nvSpPr>
        <p:spPr bwMode="auto">
          <a:xfrm>
            <a:off x="2362200" y="4572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endParaRPr lang="en-US" altLang="en-US" sz="4400" b="1" u="sng">
              <a:solidFill>
                <a:schemeClr val="bg2"/>
              </a:solidFill>
              <a:cs typeface="Times New Roman" panose="02020603050405020304" pitchFamily="18" charset="0"/>
            </a:endParaRPr>
          </a:p>
        </p:txBody>
      </p:sp>
      <p:sp>
        <p:nvSpPr>
          <p:cNvPr id="25606" name="Rectangle 6"/>
          <p:cNvSpPr>
            <a:spLocks noChangeArrowheads="1"/>
          </p:cNvSpPr>
          <p:nvPr/>
        </p:nvSpPr>
        <p:spPr bwMode="auto">
          <a:xfrm>
            <a:off x="2514600" y="228600"/>
            <a:ext cx="7620000" cy="609600"/>
          </a:xfrm>
          <a:prstGeom prst="rect">
            <a:avLst/>
          </a:prstGeom>
          <a:solidFill>
            <a:srgbClr val="00B050"/>
          </a:solidFill>
          <a:ln>
            <a:noFill/>
          </a:ln>
        </p:spPr>
        <p:txBody>
          <a:bodyPr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800" b="1" u="sng" dirty="0">
                <a:solidFill>
                  <a:schemeClr val="bg2"/>
                </a:solidFill>
              </a:rPr>
              <a:t>What foods do for you</a:t>
            </a:r>
          </a:p>
        </p:txBody>
      </p:sp>
      <p:sp>
        <p:nvSpPr>
          <p:cNvPr id="7" name="Rectangle 3"/>
          <p:cNvSpPr txBox="1">
            <a:spLocks noChangeArrowheads="1"/>
          </p:cNvSpPr>
          <p:nvPr/>
        </p:nvSpPr>
        <p:spPr bwMode="auto">
          <a:xfrm>
            <a:off x="381187" y="3641328"/>
            <a:ext cx="549965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115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mn-lt"/>
              </a:defRPr>
            </a:lvl5pPr>
            <a:lvl6pPr marL="2514600" indent="-228600" algn="l" rtl="0" fontAlgn="base">
              <a:spcBef>
                <a:spcPct val="20000"/>
              </a:spcBef>
              <a:spcAft>
                <a:spcPct val="0"/>
              </a:spcAft>
              <a:buClr>
                <a:schemeClr val="tx2"/>
              </a:buClr>
              <a:buSzPct val="110000"/>
              <a:buChar char="•"/>
              <a:defRPr sz="2000">
                <a:solidFill>
                  <a:schemeClr val="tx1"/>
                </a:solidFill>
                <a:latin typeface="+mn-lt"/>
              </a:defRPr>
            </a:lvl6pPr>
            <a:lvl7pPr marL="2971800" indent="-228600" algn="l" rtl="0" fontAlgn="base">
              <a:spcBef>
                <a:spcPct val="20000"/>
              </a:spcBef>
              <a:spcAft>
                <a:spcPct val="0"/>
              </a:spcAft>
              <a:buClr>
                <a:schemeClr val="tx2"/>
              </a:buClr>
              <a:buSzPct val="110000"/>
              <a:buChar char="•"/>
              <a:defRPr sz="2000">
                <a:solidFill>
                  <a:schemeClr val="tx1"/>
                </a:solidFill>
                <a:latin typeface="+mn-lt"/>
              </a:defRPr>
            </a:lvl7pPr>
            <a:lvl8pPr marL="3429000" indent="-228600" algn="l" rtl="0" fontAlgn="base">
              <a:spcBef>
                <a:spcPct val="20000"/>
              </a:spcBef>
              <a:spcAft>
                <a:spcPct val="0"/>
              </a:spcAft>
              <a:buClr>
                <a:schemeClr val="tx2"/>
              </a:buClr>
              <a:buSzPct val="110000"/>
              <a:buChar char="•"/>
              <a:defRPr sz="2000">
                <a:solidFill>
                  <a:schemeClr val="tx1"/>
                </a:solidFill>
                <a:latin typeface="+mn-lt"/>
              </a:defRPr>
            </a:lvl8pPr>
            <a:lvl9pPr marL="3886200" indent="-228600" algn="l" rtl="0" fontAlgn="base">
              <a:spcBef>
                <a:spcPct val="20000"/>
              </a:spcBef>
              <a:spcAft>
                <a:spcPct val="0"/>
              </a:spcAft>
              <a:buClr>
                <a:schemeClr val="tx2"/>
              </a:buClr>
              <a:buSzPct val="110000"/>
              <a:buChar char="•"/>
              <a:defRPr sz="2000">
                <a:solidFill>
                  <a:schemeClr val="tx1"/>
                </a:solidFill>
                <a:latin typeface="+mn-lt"/>
              </a:defRPr>
            </a:lvl9pPr>
          </a:lstStyle>
          <a:p>
            <a:pPr marL="609600" indent="-609600" eaLnBrk="1" hangingPunct="1">
              <a:buNone/>
            </a:pPr>
            <a:r>
              <a:rPr lang="en-US" altLang="en-US" sz="2800" b="1" kern="0" dirty="0">
                <a:solidFill>
                  <a:srgbClr val="FF0000"/>
                </a:solidFill>
              </a:rPr>
              <a:t>Carbohydrate:</a:t>
            </a:r>
          </a:p>
          <a:p>
            <a:pPr marL="609600" indent="-609600" eaLnBrk="1" hangingPunct="1">
              <a:buFontTx/>
              <a:buAutoNum type="arabicPeriod"/>
            </a:pPr>
            <a:r>
              <a:rPr lang="en-US" altLang="en-US" sz="2400" kern="0" dirty="0">
                <a:solidFill>
                  <a:schemeClr val="accent2">
                    <a:lumMod val="50000"/>
                  </a:schemeClr>
                </a:solidFill>
                <a:latin typeface="Agency FB" panose="020B0503020202020204" pitchFamily="34" charset="0"/>
              </a:rPr>
              <a:t>Cheapest source of food.</a:t>
            </a:r>
          </a:p>
          <a:p>
            <a:pPr marL="609600" indent="-609600" eaLnBrk="1" hangingPunct="1">
              <a:buFontTx/>
              <a:buAutoNum type="arabicPeriod"/>
            </a:pPr>
            <a:r>
              <a:rPr lang="en-US" altLang="en-US" sz="2400" kern="0" dirty="0">
                <a:solidFill>
                  <a:schemeClr val="accent2">
                    <a:lumMod val="50000"/>
                  </a:schemeClr>
                </a:solidFill>
                <a:latin typeface="Agency FB" panose="020B0503020202020204" pitchFamily="34" charset="0"/>
              </a:rPr>
              <a:t>Easily be digested, absorbed and utilized for producing energy</a:t>
            </a:r>
          </a:p>
          <a:p>
            <a:pPr marL="609600" indent="-609600" eaLnBrk="1" hangingPunct="1">
              <a:buFontTx/>
              <a:buAutoNum type="arabicPeriod"/>
            </a:pPr>
            <a:r>
              <a:rPr lang="en-US" altLang="en-US" sz="2400" kern="0" dirty="0">
                <a:solidFill>
                  <a:schemeClr val="accent2">
                    <a:lumMod val="50000"/>
                  </a:schemeClr>
                </a:solidFill>
                <a:latin typeface="Agency FB" panose="020B0503020202020204" pitchFamily="34" charset="0"/>
              </a:rPr>
              <a:t>Carbohydrate provides 4.4 Kcal/g energy</a:t>
            </a:r>
          </a:p>
          <a:p>
            <a:pPr marL="609600" indent="-609600" eaLnBrk="1" hangingPunct="1">
              <a:buFontTx/>
              <a:buAutoNum type="arabicPeriod"/>
            </a:pPr>
            <a:r>
              <a:rPr lang="en-US" altLang="en-US" sz="2400" kern="0" dirty="0">
                <a:solidFill>
                  <a:schemeClr val="accent2">
                    <a:lumMod val="50000"/>
                  </a:schemeClr>
                </a:solidFill>
                <a:latin typeface="Agency FB" panose="020B0503020202020204" pitchFamily="34" charset="0"/>
              </a:rPr>
              <a:t>Carbohydrates are almost entirely derived from </a:t>
            </a:r>
            <a:r>
              <a:rPr lang="en-US" altLang="en-US" sz="2400" kern="0" dirty="0" err="1">
                <a:solidFill>
                  <a:schemeClr val="accent2">
                    <a:lumMod val="50000"/>
                  </a:schemeClr>
                </a:solidFill>
                <a:latin typeface="Agency FB" panose="020B0503020202020204" pitchFamily="34" charset="0"/>
              </a:rPr>
              <a:t>vagetables</a:t>
            </a:r>
            <a:endParaRPr lang="en-US" altLang="en-US" sz="2400" kern="0" dirty="0">
              <a:solidFill>
                <a:schemeClr val="accent2">
                  <a:lumMod val="50000"/>
                </a:schemeClr>
              </a:solidFill>
              <a:latin typeface="Agency FB" panose="020B0503020202020204" pitchFamily="34" charset="0"/>
            </a:endParaRPr>
          </a:p>
        </p:txBody>
      </p:sp>
      <p:sp>
        <p:nvSpPr>
          <p:cNvPr id="8" name="Rectangle 3"/>
          <p:cNvSpPr txBox="1">
            <a:spLocks noChangeArrowheads="1"/>
          </p:cNvSpPr>
          <p:nvPr/>
        </p:nvSpPr>
        <p:spPr bwMode="auto">
          <a:xfrm>
            <a:off x="6248401" y="1099344"/>
            <a:ext cx="5450113" cy="5421313"/>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115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SzPct val="115000"/>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10000"/>
              <a:buChar char="•"/>
              <a:defRPr sz="2000">
                <a:solidFill>
                  <a:schemeClr val="tx1"/>
                </a:solidFill>
                <a:latin typeface="+mn-lt"/>
              </a:defRPr>
            </a:lvl5pPr>
            <a:lvl6pPr marL="2514600" indent="-228600" algn="l" rtl="0" fontAlgn="base">
              <a:spcBef>
                <a:spcPct val="20000"/>
              </a:spcBef>
              <a:spcAft>
                <a:spcPct val="0"/>
              </a:spcAft>
              <a:buClr>
                <a:schemeClr val="tx2"/>
              </a:buClr>
              <a:buSzPct val="110000"/>
              <a:buChar char="•"/>
              <a:defRPr sz="2000">
                <a:solidFill>
                  <a:schemeClr val="tx1"/>
                </a:solidFill>
                <a:latin typeface="+mn-lt"/>
              </a:defRPr>
            </a:lvl6pPr>
            <a:lvl7pPr marL="2971800" indent="-228600" algn="l" rtl="0" fontAlgn="base">
              <a:spcBef>
                <a:spcPct val="20000"/>
              </a:spcBef>
              <a:spcAft>
                <a:spcPct val="0"/>
              </a:spcAft>
              <a:buClr>
                <a:schemeClr val="tx2"/>
              </a:buClr>
              <a:buSzPct val="110000"/>
              <a:buChar char="•"/>
              <a:defRPr sz="2000">
                <a:solidFill>
                  <a:schemeClr val="tx1"/>
                </a:solidFill>
                <a:latin typeface="+mn-lt"/>
              </a:defRPr>
            </a:lvl7pPr>
            <a:lvl8pPr marL="3429000" indent="-228600" algn="l" rtl="0" fontAlgn="base">
              <a:spcBef>
                <a:spcPct val="20000"/>
              </a:spcBef>
              <a:spcAft>
                <a:spcPct val="0"/>
              </a:spcAft>
              <a:buClr>
                <a:schemeClr val="tx2"/>
              </a:buClr>
              <a:buSzPct val="110000"/>
              <a:buChar char="•"/>
              <a:defRPr sz="2000">
                <a:solidFill>
                  <a:schemeClr val="tx1"/>
                </a:solidFill>
                <a:latin typeface="+mn-lt"/>
              </a:defRPr>
            </a:lvl8pPr>
            <a:lvl9pPr marL="3886200" indent="-228600" algn="l" rtl="0" fontAlgn="base">
              <a:spcBef>
                <a:spcPct val="20000"/>
              </a:spcBef>
              <a:spcAft>
                <a:spcPct val="0"/>
              </a:spcAft>
              <a:buClr>
                <a:schemeClr val="tx2"/>
              </a:buClr>
              <a:buSzPct val="110000"/>
              <a:buChar char="•"/>
              <a:defRPr sz="2000">
                <a:solidFill>
                  <a:schemeClr val="tx1"/>
                </a:solidFill>
                <a:latin typeface="+mn-lt"/>
              </a:defRPr>
            </a:lvl9pPr>
          </a:lstStyle>
          <a:p>
            <a:pPr marL="533400" indent="-533400" eaLnBrk="1" hangingPunct="1">
              <a:lnSpc>
                <a:spcPct val="90000"/>
              </a:lnSpc>
              <a:buNone/>
              <a:defRPr/>
            </a:pPr>
            <a:r>
              <a:rPr lang="en-US" sz="2400" b="1" kern="0" dirty="0">
                <a:solidFill>
                  <a:srgbClr val="FF0000"/>
                </a:solidFill>
                <a:latin typeface="+mj-lt"/>
                <a:cs typeface="Times New Roman" pitchFamily="18" charset="0"/>
              </a:rPr>
              <a:t>FATS:</a:t>
            </a:r>
          </a:p>
          <a:p>
            <a:pPr marL="533400" indent="-533400" eaLnBrk="1" hangingPunct="1">
              <a:lnSpc>
                <a:spcPct val="90000"/>
              </a:lnSpc>
              <a:buAutoNum type="arabicPeriod"/>
              <a:defRPr/>
            </a:pPr>
            <a:r>
              <a:rPr lang="en-US" sz="2400" kern="0" dirty="0" smtClean="0">
                <a:solidFill>
                  <a:srgbClr val="00B050"/>
                </a:solidFill>
                <a:latin typeface="Agency FB" panose="020B0503020202020204" pitchFamily="34" charset="0"/>
                <a:cs typeface="Times New Roman" pitchFamily="18" charset="0"/>
              </a:rPr>
              <a:t>Fats </a:t>
            </a:r>
            <a:r>
              <a:rPr lang="en-US" sz="2400" kern="0" dirty="0">
                <a:solidFill>
                  <a:srgbClr val="00B050"/>
                </a:solidFill>
                <a:latin typeface="Agency FB" panose="020B0503020202020204" pitchFamily="34" charset="0"/>
                <a:cs typeface="Times New Roman" pitchFamily="18" charset="0"/>
              </a:rPr>
              <a:t>are high fuel value (9.3 </a:t>
            </a:r>
            <a:r>
              <a:rPr lang="en-US" sz="2400" kern="0" dirty="0" smtClean="0">
                <a:solidFill>
                  <a:srgbClr val="00B050"/>
                </a:solidFill>
                <a:latin typeface="Agency FB" panose="020B0503020202020204" pitchFamily="34" charset="0"/>
                <a:cs typeface="Times New Roman" pitchFamily="18" charset="0"/>
              </a:rPr>
              <a:t>Kcal/g)</a:t>
            </a:r>
          </a:p>
          <a:p>
            <a:pPr marL="533400" indent="-533400" eaLnBrk="1" hangingPunct="1">
              <a:lnSpc>
                <a:spcPct val="90000"/>
              </a:lnSpc>
              <a:buAutoNum type="arabicPeriod"/>
              <a:defRPr/>
            </a:pPr>
            <a:r>
              <a:rPr lang="en-US" sz="2400" kern="0" dirty="0" smtClean="0">
                <a:solidFill>
                  <a:srgbClr val="00B050"/>
                </a:solidFill>
                <a:latin typeface="Agency FB" panose="020B0503020202020204" pitchFamily="34" charset="0"/>
                <a:cs typeface="Times New Roman" pitchFamily="18" charset="0"/>
              </a:rPr>
              <a:t>Has </a:t>
            </a:r>
            <a:r>
              <a:rPr lang="en-US" sz="2400" kern="0" dirty="0">
                <a:solidFill>
                  <a:srgbClr val="00B050"/>
                </a:solidFill>
                <a:latin typeface="Agency FB" panose="020B0503020202020204" pitchFamily="34" charset="0"/>
                <a:cs typeface="Times New Roman" pitchFamily="18" charset="0"/>
              </a:rPr>
              <a:t>got high capacity to be stored as energy in the </a:t>
            </a:r>
            <a:r>
              <a:rPr lang="en-US" sz="2400" kern="0" dirty="0" smtClean="0">
                <a:solidFill>
                  <a:srgbClr val="00B050"/>
                </a:solidFill>
                <a:latin typeface="Agency FB" panose="020B0503020202020204" pitchFamily="34" charset="0"/>
                <a:cs typeface="Times New Roman" pitchFamily="18" charset="0"/>
              </a:rPr>
              <a:t>body</a:t>
            </a:r>
          </a:p>
          <a:p>
            <a:pPr marL="533400" indent="-533400" eaLnBrk="1" hangingPunct="1">
              <a:lnSpc>
                <a:spcPct val="90000"/>
              </a:lnSpc>
              <a:buAutoNum type="arabicPeriod"/>
              <a:defRPr/>
            </a:pPr>
            <a:r>
              <a:rPr lang="en-US" sz="2400" kern="0" dirty="0" smtClean="0">
                <a:solidFill>
                  <a:srgbClr val="00B050"/>
                </a:solidFill>
                <a:latin typeface="Agency FB" panose="020B0503020202020204" pitchFamily="34" charset="0"/>
                <a:cs typeface="Times New Roman" pitchFamily="18" charset="0"/>
              </a:rPr>
              <a:t>Fats </a:t>
            </a:r>
            <a:r>
              <a:rPr lang="en-US" sz="2400" kern="0" dirty="0">
                <a:solidFill>
                  <a:srgbClr val="00B050"/>
                </a:solidFill>
                <a:latin typeface="Agency FB" panose="020B0503020202020204" pitchFamily="34" charset="0"/>
                <a:cs typeface="Times New Roman" pitchFamily="18" charset="0"/>
              </a:rPr>
              <a:t>provide the essential fatty acids such as linoleic acid, linolenic acid </a:t>
            </a:r>
            <a:r>
              <a:rPr lang="en-US" sz="2400" kern="0" dirty="0" smtClean="0">
                <a:solidFill>
                  <a:srgbClr val="00B050"/>
                </a:solidFill>
                <a:latin typeface="Agency FB" panose="020B0503020202020204" pitchFamily="34" charset="0"/>
                <a:cs typeface="Times New Roman" pitchFamily="18" charset="0"/>
              </a:rPr>
              <a:t>etc.</a:t>
            </a:r>
          </a:p>
          <a:p>
            <a:pPr marL="533400" indent="-533400" eaLnBrk="1" hangingPunct="1">
              <a:lnSpc>
                <a:spcPct val="90000"/>
              </a:lnSpc>
              <a:buAutoNum type="arabicPeriod"/>
              <a:defRPr/>
            </a:pPr>
            <a:r>
              <a:rPr lang="en-US" sz="2400" kern="0" dirty="0" smtClean="0">
                <a:solidFill>
                  <a:srgbClr val="00B050"/>
                </a:solidFill>
                <a:latin typeface="Agency FB" panose="020B0503020202020204" pitchFamily="34" charset="0"/>
                <a:cs typeface="Times New Roman" pitchFamily="18" charset="0"/>
              </a:rPr>
              <a:t>Fats </a:t>
            </a:r>
            <a:r>
              <a:rPr lang="en-US" sz="2400" kern="0" dirty="0">
                <a:solidFill>
                  <a:srgbClr val="00B050"/>
                </a:solidFill>
                <a:latin typeface="Agency FB" panose="020B0503020202020204" pitchFamily="34" charset="0"/>
                <a:cs typeface="Times New Roman" pitchFamily="18" charset="0"/>
              </a:rPr>
              <a:t>are essential for the absorption of fat soluble </a:t>
            </a:r>
            <a:r>
              <a:rPr lang="en-US" sz="2400" kern="0" dirty="0" smtClean="0">
                <a:solidFill>
                  <a:srgbClr val="00B050"/>
                </a:solidFill>
                <a:latin typeface="Agency FB" panose="020B0503020202020204" pitchFamily="34" charset="0"/>
                <a:cs typeface="Times New Roman" pitchFamily="18" charset="0"/>
              </a:rPr>
              <a:t>protein</a:t>
            </a:r>
          </a:p>
          <a:p>
            <a:pPr marL="533400" indent="-533400" eaLnBrk="1" hangingPunct="1">
              <a:lnSpc>
                <a:spcPct val="90000"/>
              </a:lnSpc>
              <a:buAutoNum type="arabicPeriod"/>
              <a:defRPr/>
            </a:pPr>
            <a:r>
              <a:rPr lang="en-US" sz="2400" kern="0" dirty="0" smtClean="0">
                <a:solidFill>
                  <a:srgbClr val="00B050"/>
                </a:solidFill>
                <a:latin typeface="Agency FB" panose="020B0503020202020204" pitchFamily="34" charset="0"/>
                <a:cs typeface="Times New Roman" pitchFamily="18" charset="0"/>
              </a:rPr>
              <a:t> </a:t>
            </a:r>
            <a:r>
              <a:rPr lang="en-US" sz="2400" kern="0" dirty="0">
                <a:solidFill>
                  <a:srgbClr val="00B050"/>
                </a:solidFill>
                <a:latin typeface="Agency FB" panose="020B0503020202020204" pitchFamily="34" charset="0"/>
                <a:cs typeface="Times New Roman" pitchFamily="18" charset="0"/>
              </a:rPr>
              <a:t>The consumption of fat usually is over 80 g per </a:t>
            </a:r>
            <a:r>
              <a:rPr lang="en-US" sz="2400" kern="0" dirty="0" smtClean="0">
                <a:solidFill>
                  <a:srgbClr val="00B050"/>
                </a:solidFill>
                <a:latin typeface="Agency FB" panose="020B0503020202020204" pitchFamily="34" charset="0"/>
                <a:cs typeface="Times New Roman" pitchFamily="18" charset="0"/>
              </a:rPr>
              <a:t>day</a:t>
            </a:r>
          </a:p>
          <a:p>
            <a:pPr marL="533400" indent="-533400" eaLnBrk="1" hangingPunct="1">
              <a:lnSpc>
                <a:spcPct val="90000"/>
              </a:lnSpc>
              <a:buAutoNum type="arabicPeriod"/>
              <a:defRPr/>
            </a:pPr>
            <a:r>
              <a:rPr lang="en-US" sz="2400" kern="0" dirty="0" smtClean="0">
                <a:solidFill>
                  <a:srgbClr val="00B050"/>
                </a:solidFill>
                <a:latin typeface="Agency FB" panose="020B0503020202020204" pitchFamily="34" charset="0"/>
                <a:cs typeface="Times New Roman" pitchFamily="18" charset="0"/>
              </a:rPr>
              <a:t> </a:t>
            </a:r>
            <a:r>
              <a:rPr lang="en-US" sz="2400" kern="0" dirty="0">
                <a:solidFill>
                  <a:srgbClr val="00B050"/>
                </a:solidFill>
                <a:latin typeface="Agency FB" panose="020B0503020202020204" pitchFamily="34" charset="0"/>
                <a:cs typeface="Times New Roman" pitchFamily="18" charset="0"/>
              </a:rPr>
              <a:t>Fat provide fat soluble vitamins i.e. A and </a:t>
            </a:r>
            <a:r>
              <a:rPr lang="en-US" sz="2400" kern="0" dirty="0" smtClean="0">
                <a:solidFill>
                  <a:srgbClr val="00B050"/>
                </a:solidFill>
                <a:latin typeface="Agency FB" panose="020B0503020202020204" pitchFamily="34" charset="0"/>
                <a:cs typeface="Times New Roman" pitchFamily="18" charset="0"/>
              </a:rPr>
              <a:t>D</a:t>
            </a:r>
          </a:p>
          <a:p>
            <a:pPr marL="533400" indent="-533400" eaLnBrk="1" hangingPunct="1">
              <a:lnSpc>
                <a:spcPct val="90000"/>
              </a:lnSpc>
              <a:buAutoNum type="arabicPeriod"/>
              <a:defRPr/>
            </a:pPr>
            <a:r>
              <a:rPr lang="en-US" sz="2400" kern="0" dirty="0" smtClean="0">
                <a:solidFill>
                  <a:srgbClr val="00B050"/>
                </a:solidFill>
                <a:latin typeface="Agency FB" panose="020B0503020202020204" pitchFamily="34" charset="0"/>
                <a:cs typeface="Times New Roman" pitchFamily="18" charset="0"/>
              </a:rPr>
              <a:t>Excess </a:t>
            </a:r>
            <a:r>
              <a:rPr lang="en-US" sz="2400" kern="0" dirty="0">
                <a:solidFill>
                  <a:srgbClr val="00B050"/>
                </a:solidFill>
                <a:latin typeface="Agency FB" panose="020B0503020202020204" pitchFamily="34" charset="0"/>
                <a:cs typeface="Times New Roman" pitchFamily="18" charset="0"/>
              </a:rPr>
              <a:t>fat result to coronary heart disease, obesity. Cancer of bowel and breast </a:t>
            </a:r>
          </a:p>
        </p:txBody>
      </p:sp>
    </p:spTree>
    <p:extLst>
      <p:ext uri="{BB962C8B-B14F-4D97-AF65-F5344CB8AC3E}">
        <p14:creationId xmlns:p14="http://schemas.microsoft.com/office/powerpoint/2010/main" val="614491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WordArt 4"/>
          <p:cNvSpPr>
            <a:spLocks noChangeArrowheads="1" noChangeShapeType="1" noTextEdit="1"/>
          </p:cNvSpPr>
          <p:nvPr/>
        </p:nvSpPr>
        <p:spPr bwMode="auto">
          <a:xfrm>
            <a:off x="3886200" y="2362201"/>
            <a:ext cx="4533900" cy="1920875"/>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Lipid profile</a:t>
            </a:r>
          </a:p>
        </p:txBody>
      </p:sp>
    </p:spTree>
    <p:extLst>
      <p:ext uri="{BB962C8B-B14F-4D97-AF65-F5344CB8AC3E}">
        <p14:creationId xmlns:p14="http://schemas.microsoft.com/office/powerpoint/2010/main" val="3319680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ChangeArrowheads="1"/>
          </p:cNvSpPr>
          <p:nvPr/>
        </p:nvSpPr>
        <p:spPr bwMode="auto">
          <a:xfrm>
            <a:off x="555813" y="717040"/>
            <a:ext cx="771717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dirty="0">
                <a:solidFill>
                  <a:srgbClr val="FF3300"/>
                </a:solidFill>
              </a:rPr>
              <a:t>What is a lipid profile?</a:t>
            </a:r>
            <a:r>
              <a:rPr lang="en-US" altLang="en-US" sz="2800" b="1" dirty="0"/>
              <a:t> </a:t>
            </a:r>
          </a:p>
          <a:p>
            <a:endParaRPr lang="en-US" altLang="en-US" sz="2800" dirty="0"/>
          </a:p>
          <a:p>
            <a:r>
              <a:rPr lang="en-US" altLang="en-US" sz="2800" dirty="0"/>
              <a:t>The lipid profile is a group of tests that are often </a:t>
            </a:r>
          </a:p>
          <a:p>
            <a:r>
              <a:rPr lang="en-US" altLang="en-US" sz="2800" dirty="0"/>
              <a:t>ordered together to determine risk of coronary heart </a:t>
            </a:r>
          </a:p>
          <a:p>
            <a:r>
              <a:rPr lang="en-US" altLang="en-US" sz="2800" dirty="0"/>
              <a:t>disease. The tests that make up a lipid profile are </a:t>
            </a:r>
          </a:p>
          <a:p>
            <a:r>
              <a:rPr lang="en-US" altLang="en-US" sz="2800" dirty="0"/>
              <a:t>tests that have been shown to be good indicators </a:t>
            </a:r>
          </a:p>
          <a:p>
            <a:r>
              <a:rPr lang="en-US" altLang="en-US" sz="2800" dirty="0"/>
              <a:t>of whether someone is likely to have a heart attack </a:t>
            </a:r>
          </a:p>
          <a:p>
            <a:r>
              <a:rPr lang="en-US" altLang="en-US" sz="2800" dirty="0"/>
              <a:t>or stroke caused by blockage of blood vessels </a:t>
            </a:r>
          </a:p>
          <a:p>
            <a:r>
              <a:rPr lang="en-US" altLang="en-US" sz="2800" dirty="0"/>
              <a:t>(hardening of the arteries).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097" y="3845859"/>
            <a:ext cx="4178888" cy="293145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2387" y="1264024"/>
            <a:ext cx="3251200" cy="1828800"/>
          </a:xfrm>
          <a:prstGeom prst="rect">
            <a:avLst/>
          </a:prstGeom>
        </p:spPr>
      </p:pic>
    </p:spTree>
    <p:extLst>
      <p:ext uri="{BB962C8B-B14F-4D97-AF65-F5344CB8AC3E}">
        <p14:creationId xmlns:p14="http://schemas.microsoft.com/office/powerpoint/2010/main" val="3505022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174811" y="388879"/>
            <a:ext cx="654871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b="1" dirty="0">
                <a:solidFill>
                  <a:srgbClr val="FF3300"/>
                </a:solidFill>
              </a:rPr>
              <a:t>Your Lipid Profile</a:t>
            </a:r>
            <a:r>
              <a:rPr lang="en-US" altLang="en-US" sz="2800" dirty="0"/>
              <a:t> </a:t>
            </a:r>
          </a:p>
          <a:p>
            <a:r>
              <a:rPr lang="en-US" altLang="en-US" sz="2000" dirty="0"/>
              <a:t>When doctors order a lab test called a lipid profile (sometimes called a lipid panel), they are looking for information about the amounts of four types of fats in the blood. </a:t>
            </a:r>
            <a:endParaRPr lang="en-US" altLang="en-US" sz="2000" dirty="0" smtClean="0"/>
          </a:p>
          <a:p>
            <a:endParaRPr lang="en-US" altLang="en-US" sz="2000" dirty="0"/>
          </a:p>
          <a:p>
            <a:r>
              <a:rPr lang="en-US" altLang="en-US" sz="2000" dirty="0" smtClean="0"/>
              <a:t>You </a:t>
            </a:r>
            <a:r>
              <a:rPr lang="en-US" altLang="en-US" sz="2000" dirty="0"/>
              <a:t>will be asked to give a small sample of blood from your arm. The results can help your doctor evaluate your risk for heart disease.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8715" y="554823"/>
            <a:ext cx="4319531" cy="24688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6259" y="3429000"/>
            <a:ext cx="4841987" cy="3267075"/>
          </a:xfrm>
          <a:prstGeom prst="rect">
            <a:avLst/>
          </a:prstGeom>
        </p:spPr>
      </p:pic>
      <p:sp>
        <p:nvSpPr>
          <p:cNvPr id="5" name="Rectangle 4"/>
          <p:cNvSpPr>
            <a:spLocks noChangeArrowheads="1"/>
          </p:cNvSpPr>
          <p:nvPr/>
        </p:nvSpPr>
        <p:spPr bwMode="auto">
          <a:xfrm>
            <a:off x="174811" y="3189646"/>
            <a:ext cx="676387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dirty="0">
                <a:solidFill>
                  <a:srgbClr val="FF3300"/>
                </a:solidFill>
              </a:rPr>
              <a:t>What tests are included in a lipid profile? </a:t>
            </a:r>
          </a:p>
          <a:p>
            <a:endParaRPr lang="en-US" altLang="en-US" sz="2000" dirty="0">
              <a:solidFill>
                <a:srgbClr val="FF3300"/>
              </a:solidFill>
            </a:endParaRPr>
          </a:p>
          <a:p>
            <a:r>
              <a:rPr lang="en-US" altLang="en-US" sz="2000" dirty="0">
                <a:latin typeface="Agency FB" panose="020B0503020202020204" pitchFamily="34" charset="0"/>
              </a:rPr>
              <a:t>The lipid profile includes total cholesterol, </a:t>
            </a:r>
            <a:endParaRPr lang="en-US" altLang="en-US" sz="2000" dirty="0" smtClean="0">
              <a:latin typeface="Agency FB" panose="020B0503020202020204" pitchFamily="34" charset="0"/>
            </a:endParaRPr>
          </a:p>
          <a:p>
            <a:pPr marL="457200" indent="-457200">
              <a:buFont typeface="Arial" panose="020B0604020202020204" pitchFamily="34" charset="0"/>
              <a:buChar char="•"/>
            </a:pPr>
            <a:r>
              <a:rPr lang="en-US" altLang="en-US" sz="2000" dirty="0" smtClean="0">
                <a:latin typeface="Agency FB" panose="020B0503020202020204" pitchFamily="34" charset="0"/>
              </a:rPr>
              <a:t>HDL-cholesterol </a:t>
            </a:r>
            <a:r>
              <a:rPr lang="en-US" altLang="en-US" sz="2000" dirty="0">
                <a:latin typeface="Agency FB" panose="020B0503020202020204" pitchFamily="34" charset="0"/>
              </a:rPr>
              <a:t>(often called good cholesterol), </a:t>
            </a:r>
            <a:endParaRPr lang="en-US" altLang="en-US" sz="2000" dirty="0" smtClean="0">
              <a:latin typeface="Agency FB" panose="020B0503020202020204" pitchFamily="34" charset="0"/>
            </a:endParaRPr>
          </a:p>
          <a:p>
            <a:pPr marL="457200" indent="-457200">
              <a:buFont typeface="Arial" panose="020B0604020202020204" pitchFamily="34" charset="0"/>
              <a:buChar char="•"/>
            </a:pPr>
            <a:r>
              <a:rPr lang="en-US" altLang="en-US" sz="2000" dirty="0" smtClean="0">
                <a:latin typeface="Agency FB" panose="020B0503020202020204" pitchFamily="34" charset="0"/>
              </a:rPr>
              <a:t>LDL-cholesterol </a:t>
            </a:r>
            <a:r>
              <a:rPr lang="en-US" altLang="en-US" sz="2000" dirty="0">
                <a:latin typeface="Agency FB" panose="020B0503020202020204" pitchFamily="34" charset="0"/>
              </a:rPr>
              <a:t>(often called bad cholesterol), </a:t>
            </a:r>
            <a:endParaRPr lang="en-US" altLang="en-US" sz="2000" dirty="0" smtClean="0">
              <a:latin typeface="Agency FB" panose="020B0503020202020204" pitchFamily="34" charset="0"/>
            </a:endParaRPr>
          </a:p>
          <a:p>
            <a:pPr marL="457200" indent="-457200">
              <a:buFont typeface="Arial" panose="020B0604020202020204" pitchFamily="34" charset="0"/>
              <a:buChar char="•"/>
            </a:pPr>
            <a:r>
              <a:rPr lang="en-US" altLang="en-US" sz="2000" dirty="0" smtClean="0">
                <a:latin typeface="Agency FB" panose="020B0503020202020204" pitchFamily="34" charset="0"/>
              </a:rPr>
              <a:t>Triglycerides</a:t>
            </a:r>
            <a:r>
              <a:rPr lang="en-US" altLang="en-US" sz="2000" dirty="0">
                <a:latin typeface="Agency FB" panose="020B0503020202020204" pitchFamily="34" charset="0"/>
              </a:rPr>
              <a:t>. </a:t>
            </a:r>
          </a:p>
          <a:p>
            <a:endParaRPr lang="en-US" altLang="en-US" sz="2000" dirty="0">
              <a:latin typeface="Agency FB" panose="020B0503020202020204" pitchFamily="34" charset="0"/>
            </a:endParaRPr>
          </a:p>
          <a:p>
            <a:r>
              <a:rPr lang="en-US" altLang="en-US" sz="2000" dirty="0">
                <a:latin typeface="Agency FB" panose="020B0503020202020204" pitchFamily="34" charset="0"/>
              </a:rPr>
              <a:t>Sometimes the report will include additional calculated values such as the Cholesterol/HDL ratio or a risk score based on lipid profile results, age, sex, and other risk factors. </a:t>
            </a:r>
          </a:p>
        </p:txBody>
      </p:sp>
    </p:spTree>
    <p:extLst>
      <p:ext uri="{BB962C8B-B14F-4D97-AF65-F5344CB8AC3E}">
        <p14:creationId xmlns:p14="http://schemas.microsoft.com/office/powerpoint/2010/main" val="317818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246530" y="295835"/>
            <a:ext cx="6302188" cy="6124754"/>
          </a:xfrm>
          <a:prstGeom prst="rect">
            <a:avLst/>
          </a:prstGeom>
          <a:solidFill>
            <a:schemeClr val="accent2">
              <a:lumMod val="20000"/>
              <a:lumOff val="80000"/>
            </a:schemeClr>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800" b="1" i="1" dirty="0">
                <a:solidFill>
                  <a:srgbClr val="FF3300"/>
                </a:solidFill>
              </a:rPr>
              <a:t>Cholesterol</a:t>
            </a:r>
            <a:r>
              <a:rPr lang="en-US" altLang="en-US" sz="2800" b="1" dirty="0">
                <a:solidFill>
                  <a:srgbClr val="FF3300"/>
                </a:solidFill>
              </a:rPr>
              <a:t> </a:t>
            </a:r>
            <a:r>
              <a:rPr lang="en-US" altLang="en-US" sz="2800" dirty="0"/>
              <a:t>helps the body form hormones, vitamin D and other important substances, but too much of it in the blood can clog and damage the blood vessels. Because it is a fat-like substance that doesn't mix with blood, cholesterol has to combine with proteins to form lipoproteins. Lipoproteins can travel in the blood to all the organs and tissues of the body. </a:t>
            </a:r>
          </a:p>
          <a:p>
            <a:endParaRPr lang="en-US" altLang="en-US" sz="2800" b="1" dirty="0"/>
          </a:p>
          <a:p>
            <a:r>
              <a:rPr lang="en-US" altLang="en-US" sz="2800" b="1" i="1" dirty="0">
                <a:solidFill>
                  <a:srgbClr val="FF3300"/>
                </a:solidFill>
              </a:rPr>
              <a:t>Low-density lipoproteins</a:t>
            </a:r>
            <a:r>
              <a:rPr lang="en-US" altLang="en-US" sz="2800" b="1" dirty="0"/>
              <a:t> </a:t>
            </a:r>
            <a:r>
              <a:rPr lang="en-US" altLang="en-US" sz="2800" dirty="0"/>
              <a:t>(LDLs, or "bad" cholesterol) build up in the blood and increase your risk of heart disease. </a:t>
            </a:r>
            <a:endParaRPr lang="en-US" altLang="en-US" sz="4000" dirty="0"/>
          </a:p>
        </p:txBody>
      </p:sp>
      <p:sp>
        <p:nvSpPr>
          <p:cNvPr id="3" name="Rectangle 4"/>
          <p:cNvSpPr>
            <a:spLocks noChangeArrowheads="1"/>
          </p:cNvSpPr>
          <p:nvPr/>
        </p:nvSpPr>
        <p:spPr bwMode="auto">
          <a:xfrm>
            <a:off x="6584577" y="181957"/>
            <a:ext cx="5526741" cy="6494085"/>
          </a:xfrm>
          <a:prstGeom prst="rect">
            <a:avLst/>
          </a:prstGeom>
          <a:solidFill>
            <a:schemeClr val="accent1">
              <a:lumMod val="40000"/>
              <a:lumOff val="60000"/>
            </a:schemeClr>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i="1" dirty="0">
                <a:solidFill>
                  <a:srgbClr val="FF3300"/>
                </a:solidFill>
              </a:rPr>
              <a:t>High-density lipoproteins</a:t>
            </a:r>
            <a:r>
              <a:rPr lang="en-US" altLang="en-US" sz="3200" b="1" dirty="0"/>
              <a:t> </a:t>
            </a:r>
            <a:r>
              <a:rPr lang="en-US" altLang="en-US" sz="3200" dirty="0"/>
              <a:t>(HDLs, or "good" cholesterol) carry cholesterol to the liver, where it is removed from the body. </a:t>
            </a:r>
          </a:p>
          <a:p>
            <a:endParaRPr lang="en-US" altLang="en-US" sz="3200" b="1" dirty="0"/>
          </a:p>
          <a:p>
            <a:r>
              <a:rPr lang="en-US" altLang="en-US" sz="3200" b="1" i="1" dirty="0">
                <a:solidFill>
                  <a:srgbClr val="FF3300"/>
                </a:solidFill>
              </a:rPr>
              <a:t>Triglycerides</a:t>
            </a:r>
            <a:r>
              <a:rPr lang="en-US" altLang="en-US" sz="3200" b="1" dirty="0"/>
              <a:t> </a:t>
            </a:r>
            <a:endParaRPr lang="en-US" altLang="en-US" sz="3200" b="1" dirty="0" smtClean="0"/>
          </a:p>
          <a:p>
            <a:r>
              <a:rPr lang="en-US" altLang="en-US" sz="3200" dirty="0" smtClean="0"/>
              <a:t>Stores </a:t>
            </a:r>
            <a:r>
              <a:rPr lang="en-US" altLang="en-US" sz="3200" dirty="0"/>
              <a:t>energy for your body to use when it is needed. If there is too much, it can block blood vessels and cause other health problems such as abdominal pain and pancreatitis. </a:t>
            </a:r>
          </a:p>
        </p:txBody>
      </p:sp>
    </p:spTree>
    <p:extLst>
      <p:ext uri="{BB962C8B-B14F-4D97-AF65-F5344CB8AC3E}">
        <p14:creationId xmlns:p14="http://schemas.microsoft.com/office/powerpoint/2010/main" val="1962254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cholesterol ldl vs hd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060" y="730688"/>
            <a:ext cx="7852229" cy="5396623"/>
          </a:xfrm>
          <a:prstGeom prst="rect">
            <a:avLst/>
          </a:prstGeom>
          <a:noFill/>
          <a:effectLst>
            <a:glow rad="228600">
              <a:schemeClr val="accent1">
                <a:satMod val="175000"/>
                <a:alpha val="40000"/>
              </a:schemeClr>
            </a:glow>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319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345141" y="273423"/>
            <a:ext cx="11846859"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dirty="0">
                <a:solidFill>
                  <a:srgbClr val="FF3300"/>
                </a:solidFill>
              </a:rPr>
              <a:t>How is a lipid profile used? </a:t>
            </a:r>
            <a:endParaRPr lang="en-US" altLang="en-US" sz="3200" dirty="0">
              <a:solidFill>
                <a:srgbClr val="FF3300"/>
              </a:solidFill>
            </a:endParaRPr>
          </a:p>
          <a:p>
            <a:pPr algn="ctr"/>
            <a:r>
              <a:rPr lang="en-US" altLang="en-US" sz="2800" dirty="0"/>
              <a:t>The lipid profile is used to guide providers in deciding how a person at risk should be treated. The results of the lipid profile are considered along with other known risk factors of heart disease to develop a plan of treatment and follow-up. </a:t>
            </a:r>
          </a:p>
        </p:txBody>
      </p:sp>
      <p:sp>
        <p:nvSpPr>
          <p:cNvPr id="3" name="Rectangle 4"/>
          <p:cNvSpPr>
            <a:spLocks noChangeArrowheads="1"/>
          </p:cNvSpPr>
          <p:nvPr/>
        </p:nvSpPr>
        <p:spPr bwMode="auto">
          <a:xfrm>
            <a:off x="6893858" y="3429000"/>
            <a:ext cx="372931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Swis721 BT" panose="020B0504020202020204" pitchFamily="34" charset="0"/>
              </a:rPr>
              <a:t>LDL Cholesterol (</a:t>
            </a:r>
            <a:r>
              <a:rPr lang="en-US" altLang="en-US" sz="1800" dirty="0">
                <a:solidFill>
                  <a:schemeClr val="hlink"/>
                </a:solidFill>
                <a:latin typeface="Swis721 BT" panose="020B0504020202020204" pitchFamily="34" charset="0"/>
              </a:rPr>
              <a:t>lower is better</a:t>
            </a:r>
            <a:r>
              <a:rPr lang="en-US" altLang="en-US" sz="1800" dirty="0">
                <a:latin typeface="Swis721 BT" panose="020B0504020202020204" pitchFamily="34" charset="0"/>
              </a:rPr>
              <a:t>) </a:t>
            </a:r>
          </a:p>
          <a:p>
            <a:r>
              <a:rPr lang="en-US" altLang="en-US" sz="1800" dirty="0">
                <a:latin typeface="Swis721 BT" panose="020B0504020202020204" pitchFamily="34" charset="0"/>
              </a:rPr>
              <a:t>Best = &lt;100 mg/</a:t>
            </a:r>
            <a:r>
              <a:rPr lang="en-US" altLang="en-US" sz="1800" dirty="0" err="1">
                <a:latin typeface="Swis721 BT" panose="020B0504020202020204" pitchFamily="34" charset="0"/>
              </a:rPr>
              <a:t>dL</a:t>
            </a:r>
            <a:r>
              <a:rPr lang="en-US" altLang="en-US" sz="1800" dirty="0">
                <a:latin typeface="Swis721 BT" panose="020B0504020202020204" pitchFamily="34" charset="0"/>
              </a:rPr>
              <a:t/>
            </a:r>
            <a:br>
              <a:rPr lang="en-US" altLang="en-US" sz="1800" dirty="0">
                <a:latin typeface="Swis721 BT" panose="020B0504020202020204" pitchFamily="34" charset="0"/>
              </a:rPr>
            </a:br>
            <a:r>
              <a:rPr lang="en-US" altLang="en-US" sz="1800" dirty="0">
                <a:latin typeface="Swis721 BT" panose="020B0504020202020204" pitchFamily="34" charset="0"/>
              </a:rPr>
              <a:t>Good = 100-129 mg/</a:t>
            </a:r>
            <a:r>
              <a:rPr lang="en-US" altLang="en-US" sz="1800" dirty="0" err="1">
                <a:latin typeface="Swis721 BT" panose="020B0504020202020204" pitchFamily="34" charset="0"/>
              </a:rPr>
              <a:t>dL</a:t>
            </a:r>
            <a:r>
              <a:rPr lang="en-US" altLang="en-US" sz="1800" dirty="0">
                <a:latin typeface="Swis721 BT" panose="020B0504020202020204" pitchFamily="34" charset="0"/>
              </a:rPr>
              <a:t/>
            </a:r>
            <a:br>
              <a:rPr lang="en-US" altLang="en-US" sz="1800" dirty="0">
                <a:latin typeface="Swis721 BT" panose="020B0504020202020204" pitchFamily="34" charset="0"/>
              </a:rPr>
            </a:br>
            <a:r>
              <a:rPr lang="en-US" altLang="en-US" sz="1800" dirty="0">
                <a:latin typeface="Swis721 BT" panose="020B0504020202020204" pitchFamily="34" charset="0"/>
              </a:rPr>
              <a:t>Borderline high = 130-159 mg/</a:t>
            </a:r>
            <a:r>
              <a:rPr lang="en-US" altLang="en-US" sz="1800" dirty="0" err="1">
                <a:latin typeface="Swis721 BT" panose="020B0504020202020204" pitchFamily="34" charset="0"/>
              </a:rPr>
              <a:t>dL</a:t>
            </a:r>
            <a:r>
              <a:rPr lang="en-US" altLang="en-US" sz="1800" dirty="0">
                <a:latin typeface="Swis721 BT" panose="020B0504020202020204" pitchFamily="34" charset="0"/>
              </a:rPr>
              <a:t/>
            </a:r>
            <a:br>
              <a:rPr lang="en-US" altLang="en-US" sz="1800" dirty="0">
                <a:latin typeface="Swis721 BT" panose="020B0504020202020204" pitchFamily="34" charset="0"/>
              </a:rPr>
            </a:br>
            <a:r>
              <a:rPr lang="en-US" altLang="en-US" sz="1800" dirty="0">
                <a:latin typeface="Swis721 BT" panose="020B0504020202020204" pitchFamily="34" charset="0"/>
              </a:rPr>
              <a:t>High = 160-189 mg/</a:t>
            </a:r>
            <a:r>
              <a:rPr lang="en-US" altLang="en-US" sz="1800" dirty="0" err="1">
                <a:latin typeface="Swis721 BT" panose="020B0504020202020204" pitchFamily="34" charset="0"/>
              </a:rPr>
              <a:t>dL</a:t>
            </a:r>
            <a:r>
              <a:rPr lang="en-US" altLang="en-US" sz="1800" dirty="0">
                <a:latin typeface="Swis721 BT" panose="020B0504020202020204" pitchFamily="34" charset="0"/>
              </a:rPr>
              <a:t/>
            </a:r>
            <a:br>
              <a:rPr lang="en-US" altLang="en-US" sz="1800" dirty="0">
                <a:latin typeface="Swis721 BT" panose="020B0504020202020204" pitchFamily="34" charset="0"/>
              </a:rPr>
            </a:br>
            <a:r>
              <a:rPr lang="en-US" altLang="en-US" sz="1800" dirty="0">
                <a:latin typeface="Swis721 BT" panose="020B0504020202020204" pitchFamily="34" charset="0"/>
              </a:rPr>
              <a:t>Very high = 190 mg/</a:t>
            </a:r>
            <a:r>
              <a:rPr lang="en-US" altLang="en-US" sz="1800" dirty="0" err="1">
                <a:latin typeface="Swis721 BT" panose="020B0504020202020204" pitchFamily="34" charset="0"/>
              </a:rPr>
              <a:t>dL</a:t>
            </a:r>
            <a:r>
              <a:rPr lang="en-US" altLang="en-US" sz="1800" dirty="0">
                <a:latin typeface="Swis721 BT" panose="020B0504020202020204" pitchFamily="34" charset="0"/>
              </a:rPr>
              <a:t> or higher </a:t>
            </a:r>
          </a:p>
          <a:p>
            <a:endParaRPr lang="en-US" altLang="en-US" sz="1800" dirty="0">
              <a:latin typeface="Swis721 BT" panose="020B0504020202020204" pitchFamily="34" charset="0"/>
            </a:endParaRPr>
          </a:p>
          <a:p>
            <a:r>
              <a:rPr lang="en-US" altLang="en-US" sz="1800" dirty="0">
                <a:latin typeface="Swis721 BT" panose="020B0504020202020204" pitchFamily="34" charset="0"/>
              </a:rPr>
              <a:t>HDL Cholesterol (</a:t>
            </a:r>
            <a:r>
              <a:rPr lang="en-US" altLang="en-US" sz="1800" dirty="0">
                <a:solidFill>
                  <a:schemeClr val="hlink"/>
                </a:solidFill>
                <a:latin typeface="Swis721 BT" panose="020B0504020202020204" pitchFamily="34" charset="0"/>
              </a:rPr>
              <a:t>higher is better</a:t>
            </a:r>
            <a:r>
              <a:rPr lang="en-US" altLang="en-US" sz="1800" dirty="0">
                <a:latin typeface="Swis721 BT" panose="020B0504020202020204" pitchFamily="34" charset="0"/>
              </a:rPr>
              <a:t>) </a:t>
            </a:r>
          </a:p>
          <a:p>
            <a:r>
              <a:rPr lang="en-US" altLang="en-US" sz="1800" dirty="0">
                <a:latin typeface="Swis721 BT" panose="020B0504020202020204" pitchFamily="34" charset="0"/>
              </a:rPr>
              <a:t>Low = &lt;40 mg/</a:t>
            </a:r>
            <a:r>
              <a:rPr lang="en-US" altLang="en-US" sz="1800" dirty="0" err="1">
                <a:latin typeface="Swis721 BT" panose="020B0504020202020204" pitchFamily="34" charset="0"/>
              </a:rPr>
              <a:t>dL</a:t>
            </a:r>
            <a:r>
              <a:rPr lang="en-US" altLang="en-US" sz="1800" dirty="0">
                <a:latin typeface="Swis721 BT" panose="020B0504020202020204" pitchFamily="34" charset="0"/>
              </a:rPr>
              <a:t/>
            </a:r>
            <a:br>
              <a:rPr lang="en-US" altLang="en-US" sz="1800" dirty="0">
                <a:latin typeface="Swis721 BT" panose="020B0504020202020204" pitchFamily="34" charset="0"/>
              </a:rPr>
            </a:br>
            <a:r>
              <a:rPr lang="en-US" altLang="en-US" sz="1800" dirty="0">
                <a:latin typeface="Swis721 BT" panose="020B0504020202020204" pitchFamily="34" charset="0"/>
              </a:rPr>
              <a:t>Best = 60 mg/</a:t>
            </a:r>
            <a:r>
              <a:rPr lang="en-US" altLang="en-US" sz="1800" dirty="0" err="1">
                <a:latin typeface="Swis721 BT" panose="020B0504020202020204" pitchFamily="34" charset="0"/>
              </a:rPr>
              <a:t>dL</a:t>
            </a:r>
            <a:r>
              <a:rPr lang="en-US" altLang="en-US" sz="1800" dirty="0">
                <a:latin typeface="Swis721 BT" panose="020B0504020202020204" pitchFamily="34" charset="0"/>
              </a:rPr>
              <a:t> or higher </a:t>
            </a:r>
          </a:p>
        </p:txBody>
      </p:sp>
      <p:sp>
        <p:nvSpPr>
          <p:cNvPr id="4" name="Rectangle 4"/>
          <p:cNvSpPr>
            <a:spLocks noChangeArrowheads="1"/>
          </p:cNvSpPr>
          <p:nvPr/>
        </p:nvSpPr>
        <p:spPr bwMode="auto">
          <a:xfrm>
            <a:off x="1107141" y="3429000"/>
            <a:ext cx="362156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Swis721 BT" panose="020B0504020202020204" pitchFamily="34" charset="0"/>
                <a:cs typeface="Arial" panose="020B0604020202020204" pitchFamily="34" charset="0"/>
              </a:rPr>
              <a:t>Total Cholesterol (</a:t>
            </a:r>
            <a:r>
              <a:rPr lang="en-US" altLang="en-US" sz="1800" dirty="0">
                <a:solidFill>
                  <a:schemeClr val="hlink"/>
                </a:solidFill>
                <a:latin typeface="Swis721 BT" panose="020B0504020202020204" pitchFamily="34" charset="0"/>
                <a:cs typeface="Arial" panose="020B0604020202020204" pitchFamily="34" charset="0"/>
              </a:rPr>
              <a:t>lower is better</a:t>
            </a:r>
            <a:r>
              <a:rPr lang="en-US" altLang="en-US" sz="1800" dirty="0">
                <a:latin typeface="Swis721 BT" panose="020B0504020202020204" pitchFamily="34" charset="0"/>
                <a:cs typeface="Arial" panose="020B0604020202020204" pitchFamily="34" charset="0"/>
              </a:rPr>
              <a:t>) </a:t>
            </a:r>
          </a:p>
          <a:p>
            <a:r>
              <a:rPr lang="en-US" altLang="en-US" sz="1800" dirty="0">
                <a:latin typeface="Swis721 BT" panose="020B0504020202020204" pitchFamily="34" charset="0"/>
                <a:cs typeface="Arial" panose="020B0604020202020204" pitchFamily="34" charset="0"/>
              </a:rPr>
              <a:t>Best = &lt;200 mg/</a:t>
            </a:r>
            <a:r>
              <a:rPr lang="en-US" altLang="en-US" sz="1800" dirty="0" err="1">
                <a:latin typeface="Swis721 BT" panose="020B0504020202020204" pitchFamily="34" charset="0"/>
                <a:cs typeface="Arial" panose="020B0604020202020204" pitchFamily="34" charset="0"/>
              </a:rPr>
              <a:t>dL</a:t>
            </a:r>
            <a:r>
              <a:rPr lang="en-US" altLang="en-US" sz="1800" dirty="0">
                <a:latin typeface="Swis721 BT" panose="020B0504020202020204" pitchFamily="34" charset="0"/>
                <a:cs typeface="Arial" panose="020B0604020202020204" pitchFamily="34" charset="0"/>
              </a:rPr>
              <a:t/>
            </a:r>
            <a:br>
              <a:rPr lang="en-US" altLang="en-US" sz="1800" dirty="0">
                <a:latin typeface="Swis721 BT" panose="020B0504020202020204" pitchFamily="34" charset="0"/>
                <a:cs typeface="Arial" panose="020B0604020202020204" pitchFamily="34" charset="0"/>
              </a:rPr>
            </a:br>
            <a:r>
              <a:rPr lang="en-US" altLang="en-US" sz="1800" dirty="0">
                <a:latin typeface="Swis721 BT" panose="020B0504020202020204" pitchFamily="34" charset="0"/>
                <a:cs typeface="Arial" panose="020B0604020202020204" pitchFamily="34" charset="0"/>
              </a:rPr>
              <a:t>Borderline high = 200-239 mg/</a:t>
            </a:r>
            <a:r>
              <a:rPr lang="en-US" altLang="en-US" sz="1800" dirty="0" err="1">
                <a:latin typeface="Swis721 BT" panose="020B0504020202020204" pitchFamily="34" charset="0"/>
                <a:cs typeface="Arial" panose="020B0604020202020204" pitchFamily="34" charset="0"/>
              </a:rPr>
              <a:t>dL</a:t>
            </a:r>
            <a:r>
              <a:rPr lang="en-US" altLang="en-US" sz="1800" dirty="0">
                <a:latin typeface="Swis721 BT" panose="020B0504020202020204" pitchFamily="34" charset="0"/>
                <a:cs typeface="Arial" panose="020B0604020202020204" pitchFamily="34" charset="0"/>
              </a:rPr>
              <a:t/>
            </a:r>
            <a:br>
              <a:rPr lang="en-US" altLang="en-US" sz="1800" dirty="0">
                <a:latin typeface="Swis721 BT" panose="020B0504020202020204" pitchFamily="34" charset="0"/>
                <a:cs typeface="Arial" panose="020B0604020202020204" pitchFamily="34" charset="0"/>
              </a:rPr>
            </a:br>
            <a:r>
              <a:rPr lang="en-US" altLang="en-US" sz="1800" dirty="0">
                <a:latin typeface="Swis721 BT" panose="020B0504020202020204" pitchFamily="34" charset="0"/>
                <a:cs typeface="Arial" panose="020B0604020202020204" pitchFamily="34" charset="0"/>
              </a:rPr>
              <a:t>High = 240 mg/</a:t>
            </a:r>
            <a:r>
              <a:rPr lang="en-US" altLang="en-US" sz="1800" dirty="0" err="1">
                <a:latin typeface="Swis721 BT" panose="020B0504020202020204" pitchFamily="34" charset="0"/>
                <a:cs typeface="Arial" panose="020B0604020202020204" pitchFamily="34" charset="0"/>
              </a:rPr>
              <a:t>dL</a:t>
            </a:r>
            <a:r>
              <a:rPr lang="en-US" altLang="en-US" sz="1800" dirty="0">
                <a:latin typeface="Swis721 BT" panose="020B0504020202020204" pitchFamily="34" charset="0"/>
                <a:cs typeface="Arial" panose="020B0604020202020204" pitchFamily="34" charset="0"/>
              </a:rPr>
              <a:t> or higher </a:t>
            </a:r>
          </a:p>
          <a:p>
            <a:endParaRPr lang="en-US" altLang="en-US" sz="1800" dirty="0">
              <a:latin typeface="Swis721 BT" panose="020B0504020202020204" pitchFamily="34" charset="0"/>
              <a:cs typeface="Arial" panose="020B0604020202020204" pitchFamily="34" charset="0"/>
            </a:endParaRPr>
          </a:p>
          <a:p>
            <a:r>
              <a:rPr lang="en-US" altLang="en-US" sz="1800" dirty="0">
                <a:latin typeface="Swis721 BT" panose="020B0504020202020204" pitchFamily="34" charset="0"/>
                <a:cs typeface="Arial" panose="020B0604020202020204" pitchFamily="34" charset="0"/>
              </a:rPr>
              <a:t>Triglycerides (</a:t>
            </a:r>
            <a:r>
              <a:rPr lang="en-US" altLang="en-US" sz="1800" dirty="0">
                <a:solidFill>
                  <a:schemeClr val="hlink"/>
                </a:solidFill>
                <a:latin typeface="Swis721 BT" panose="020B0504020202020204" pitchFamily="34" charset="0"/>
                <a:cs typeface="Arial" panose="020B0604020202020204" pitchFamily="34" charset="0"/>
              </a:rPr>
              <a:t>lower is better</a:t>
            </a:r>
            <a:r>
              <a:rPr lang="en-US" altLang="en-US" sz="1800" dirty="0">
                <a:latin typeface="Swis721 BT" panose="020B0504020202020204" pitchFamily="34" charset="0"/>
                <a:cs typeface="Arial" panose="020B0604020202020204" pitchFamily="34" charset="0"/>
              </a:rPr>
              <a:t>) </a:t>
            </a:r>
          </a:p>
          <a:p>
            <a:r>
              <a:rPr lang="en-US" altLang="en-US" sz="1800" dirty="0">
                <a:latin typeface="Swis721 BT" panose="020B0504020202020204" pitchFamily="34" charset="0"/>
                <a:cs typeface="Arial" panose="020B0604020202020204" pitchFamily="34" charset="0"/>
              </a:rPr>
              <a:t>Best = &lt;150 mg/</a:t>
            </a:r>
            <a:r>
              <a:rPr lang="en-US" altLang="en-US" sz="1800" dirty="0" err="1">
                <a:latin typeface="Swis721 BT" panose="020B0504020202020204" pitchFamily="34" charset="0"/>
                <a:cs typeface="Arial" panose="020B0604020202020204" pitchFamily="34" charset="0"/>
              </a:rPr>
              <a:t>dL</a:t>
            </a:r>
            <a:r>
              <a:rPr lang="en-US" altLang="en-US" sz="1800" dirty="0">
                <a:latin typeface="Swis721 BT" panose="020B0504020202020204" pitchFamily="34" charset="0"/>
                <a:cs typeface="Arial" panose="020B0604020202020204" pitchFamily="34" charset="0"/>
              </a:rPr>
              <a:t/>
            </a:r>
            <a:br>
              <a:rPr lang="en-US" altLang="en-US" sz="1800" dirty="0">
                <a:latin typeface="Swis721 BT" panose="020B0504020202020204" pitchFamily="34" charset="0"/>
                <a:cs typeface="Arial" panose="020B0604020202020204" pitchFamily="34" charset="0"/>
              </a:rPr>
            </a:br>
            <a:r>
              <a:rPr lang="en-US" altLang="en-US" sz="1800" dirty="0">
                <a:latin typeface="Swis721 BT" panose="020B0504020202020204" pitchFamily="34" charset="0"/>
                <a:cs typeface="Arial" panose="020B0604020202020204" pitchFamily="34" charset="0"/>
              </a:rPr>
              <a:t>Borderline high = 150-199 mg/</a:t>
            </a:r>
            <a:r>
              <a:rPr lang="en-US" altLang="en-US" sz="1800" dirty="0" err="1">
                <a:latin typeface="Swis721 BT" panose="020B0504020202020204" pitchFamily="34" charset="0"/>
                <a:cs typeface="Arial" panose="020B0604020202020204" pitchFamily="34" charset="0"/>
              </a:rPr>
              <a:t>dL</a:t>
            </a:r>
            <a:r>
              <a:rPr lang="en-US" altLang="en-US" sz="1800" dirty="0">
                <a:latin typeface="Swis721 BT" panose="020B0504020202020204" pitchFamily="34" charset="0"/>
                <a:cs typeface="Arial" panose="020B0604020202020204" pitchFamily="34" charset="0"/>
              </a:rPr>
              <a:t/>
            </a:r>
            <a:br>
              <a:rPr lang="en-US" altLang="en-US" sz="1800" dirty="0">
                <a:latin typeface="Swis721 BT" panose="020B0504020202020204" pitchFamily="34" charset="0"/>
                <a:cs typeface="Arial" panose="020B0604020202020204" pitchFamily="34" charset="0"/>
              </a:rPr>
            </a:br>
            <a:r>
              <a:rPr lang="en-US" altLang="en-US" sz="1800" dirty="0">
                <a:latin typeface="Swis721 BT" panose="020B0504020202020204" pitchFamily="34" charset="0"/>
                <a:cs typeface="Arial" panose="020B0604020202020204" pitchFamily="34" charset="0"/>
              </a:rPr>
              <a:t>High = 200-499 mg/</a:t>
            </a:r>
            <a:r>
              <a:rPr lang="en-US" altLang="en-US" sz="1800" dirty="0" err="1">
                <a:latin typeface="Swis721 BT" panose="020B0504020202020204" pitchFamily="34" charset="0"/>
                <a:cs typeface="Arial" panose="020B0604020202020204" pitchFamily="34" charset="0"/>
              </a:rPr>
              <a:t>dL</a:t>
            </a:r>
            <a:r>
              <a:rPr lang="en-US" altLang="en-US" sz="1800" dirty="0">
                <a:latin typeface="Swis721 BT" panose="020B0504020202020204" pitchFamily="34" charset="0"/>
                <a:cs typeface="Arial" panose="020B0604020202020204" pitchFamily="34" charset="0"/>
              </a:rPr>
              <a:t/>
            </a:r>
            <a:br>
              <a:rPr lang="en-US" altLang="en-US" sz="1800" dirty="0">
                <a:latin typeface="Swis721 BT" panose="020B0504020202020204" pitchFamily="34" charset="0"/>
                <a:cs typeface="Arial" panose="020B0604020202020204" pitchFamily="34" charset="0"/>
              </a:rPr>
            </a:br>
            <a:r>
              <a:rPr lang="en-US" altLang="en-US" sz="1800" dirty="0">
                <a:latin typeface="Swis721 BT" panose="020B0504020202020204" pitchFamily="34" charset="0"/>
                <a:cs typeface="Arial" panose="020B0604020202020204" pitchFamily="34" charset="0"/>
              </a:rPr>
              <a:t>Very high = 500 mg/dl or higher </a:t>
            </a:r>
          </a:p>
        </p:txBody>
      </p:sp>
    </p:spTree>
    <p:extLst>
      <p:ext uri="{BB962C8B-B14F-4D97-AF65-F5344CB8AC3E}">
        <p14:creationId xmlns:p14="http://schemas.microsoft.com/office/powerpoint/2010/main" val="1609660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70" y="156883"/>
            <a:ext cx="6477000"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495" y="2171700"/>
            <a:ext cx="7164833" cy="3749040"/>
          </a:xfrm>
          <a:prstGeom prst="rect">
            <a:avLst/>
          </a:prstGeom>
        </p:spPr>
      </p:pic>
    </p:spTree>
    <p:extLst>
      <p:ext uri="{BB962C8B-B14F-4D97-AF65-F5344CB8AC3E}">
        <p14:creationId xmlns:p14="http://schemas.microsoft.com/office/powerpoint/2010/main" val="1277699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03" y="370050"/>
            <a:ext cx="5840697" cy="607109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391" y="249027"/>
            <a:ext cx="5232868" cy="294470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3429" y="3193735"/>
            <a:ext cx="5908583" cy="3556690"/>
          </a:xfrm>
          <a:prstGeom prst="rect">
            <a:avLst/>
          </a:prstGeom>
        </p:spPr>
      </p:pic>
    </p:spTree>
    <p:extLst>
      <p:ext uri="{BB962C8B-B14F-4D97-AF65-F5344CB8AC3E}">
        <p14:creationId xmlns:p14="http://schemas.microsoft.com/office/powerpoint/2010/main" val="3200924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964" y="405932"/>
            <a:ext cx="9318812" cy="6262969"/>
          </a:xfrm>
          <a:prstGeom prst="rect">
            <a:avLst/>
          </a:prstGeom>
        </p:spPr>
      </p:pic>
    </p:spTree>
    <p:extLst>
      <p:ext uri="{BB962C8B-B14F-4D97-AF65-F5344CB8AC3E}">
        <p14:creationId xmlns:p14="http://schemas.microsoft.com/office/powerpoint/2010/main" val="72170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9pPr>
          </a:lstStyle>
          <a:p>
            <a:pPr eaLnBrk="1" hangingPunct="1"/>
            <a:fld id="{4BE50CB4-A29C-49B6-824A-822062C2E575}" type="slidenum">
              <a:rPr lang="en-US" altLang="en-US" sz="1400">
                <a:solidFill>
                  <a:schemeClr val="bg2"/>
                </a:solidFill>
              </a:rPr>
              <a:pPr eaLnBrk="1" hangingPunct="1"/>
              <a:t>2</a:t>
            </a:fld>
            <a:endParaRPr lang="en-US" altLang="en-US" sz="1400">
              <a:solidFill>
                <a:schemeClr val="bg2"/>
              </a:solidFill>
            </a:endParaRPr>
          </a:p>
        </p:txBody>
      </p:sp>
      <p:sp>
        <p:nvSpPr>
          <p:cNvPr id="14339" name="Rectangle 2"/>
          <p:cNvSpPr>
            <a:spLocks noChangeArrowheads="1"/>
          </p:cNvSpPr>
          <p:nvPr/>
        </p:nvSpPr>
        <p:spPr bwMode="auto">
          <a:xfrm>
            <a:off x="510988" y="349624"/>
            <a:ext cx="11228294" cy="344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9pPr>
          </a:lstStyle>
          <a:p>
            <a:pPr eaLnBrk="1" hangingPunct="1">
              <a:lnSpc>
                <a:spcPct val="80000"/>
              </a:lnSpc>
              <a:buClr>
                <a:schemeClr val="accent2">
                  <a:lumMod val="50000"/>
                </a:schemeClr>
              </a:buClr>
            </a:pPr>
            <a:r>
              <a:rPr lang="en-US" altLang="en-US" sz="3600" b="1" dirty="0"/>
              <a:t>Food</a:t>
            </a:r>
          </a:p>
          <a:p>
            <a:pPr marL="457200" indent="-457200" eaLnBrk="1" hangingPunct="1">
              <a:spcBef>
                <a:spcPct val="40000"/>
              </a:spcBef>
              <a:buClr>
                <a:schemeClr val="accent2">
                  <a:lumMod val="50000"/>
                </a:schemeClr>
              </a:buClr>
              <a:buFont typeface="Arial" panose="020B0604020202020204" pitchFamily="34" charset="0"/>
              <a:buChar char="•"/>
            </a:pPr>
            <a:r>
              <a:rPr lang="en-US" altLang="en-US" dirty="0"/>
              <a:t>Any materials that provides the </a:t>
            </a:r>
            <a:r>
              <a:rPr lang="en-US" altLang="en-US" dirty="0" smtClean="0"/>
              <a:t>nutritive requirements </a:t>
            </a:r>
            <a:r>
              <a:rPr lang="en-US" altLang="en-US" dirty="0"/>
              <a:t>of an organism to </a:t>
            </a:r>
            <a:r>
              <a:rPr lang="en-US" altLang="en-US" dirty="0" smtClean="0"/>
              <a:t>maintain growth </a:t>
            </a:r>
            <a:r>
              <a:rPr lang="en-US" altLang="en-US" dirty="0"/>
              <a:t>and well being. </a:t>
            </a:r>
          </a:p>
          <a:p>
            <a:pPr marL="457200" indent="-457200" eaLnBrk="1" hangingPunct="1">
              <a:spcBef>
                <a:spcPct val="50000"/>
              </a:spcBef>
              <a:buClr>
                <a:schemeClr val="accent2">
                  <a:lumMod val="50000"/>
                </a:schemeClr>
              </a:buClr>
              <a:buFont typeface="Arial" panose="020B0604020202020204" pitchFamily="34" charset="0"/>
              <a:buChar char="•"/>
            </a:pPr>
            <a:r>
              <a:rPr lang="en-US" altLang="en-US" dirty="0"/>
              <a:t> Foods are those chemical substances which an </a:t>
            </a:r>
            <a:r>
              <a:rPr lang="en-US" altLang="en-US" dirty="0" smtClean="0"/>
              <a:t>individual </a:t>
            </a:r>
            <a:r>
              <a:rPr lang="en-US" altLang="en-US" dirty="0"/>
              <a:t>takes, digests, assimilates and </a:t>
            </a:r>
            <a:r>
              <a:rPr lang="en-US" altLang="en-US" dirty="0" smtClean="0"/>
              <a:t>that provides </a:t>
            </a:r>
            <a:r>
              <a:rPr lang="en-US" altLang="en-US" dirty="0"/>
              <a:t>the nutritive requirements of </a:t>
            </a:r>
            <a:r>
              <a:rPr lang="en-US" altLang="en-US" dirty="0" smtClean="0"/>
              <a:t>an individual </a:t>
            </a:r>
            <a:r>
              <a:rPr lang="en-US" altLang="en-US" dirty="0"/>
              <a:t>to maintain growth and </a:t>
            </a:r>
            <a:r>
              <a:rPr lang="en-US" altLang="en-US" dirty="0" smtClean="0"/>
              <a:t>physical well </a:t>
            </a:r>
            <a:r>
              <a:rPr lang="en-US" altLang="en-US" dirty="0"/>
              <a:t>being. </a:t>
            </a:r>
            <a:endParaRPr lang="en-US" altLang="en-US"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8764" y="3904641"/>
            <a:ext cx="4232742" cy="2816834"/>
          </a:xfrm>
          <a:prstGeom prst="rect">
            <a:avLst/>
          </a:prstGeom>
        </p:spPr>
      </p:pic>
    </p:spTree>
    <p:extLst>
      <p:ext uri="{BB962C8B-B14F-4D97-AF65-F5344CB8AC3E}">
        <p14:creationId xmlns:p14="http://schemas.microsoft.com/office/powerpoint/2010/main" val="807412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212725"/>
            <a:ext cx="10515600" cy="396875"/>
          </a:xfrm>
        </p:spPr>
        <p:txBody>
          <a:bodyPr>
            <a:normAutofit fontScale="90000"/>
          </a:bodyPr>
          <a:lstStyle/>
          <a:p>
            <a:r>
              <a:rPr lang="en-US" dirty="0" smtClean="0">
                <a:solidFill>
                  <a:srgbClr val="FF0000"/>
                </a:solidFill>
              </a:rPr>
              <a:t>Vitamin, Sources and Deficiency </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750" y="807591"/>
            <a:ext cx="10839450" cy="6050409"/>
          </a:xfrm>
          <a:prstGeom prst="rect">
            <a:avLst/>
          </a:prstGeom>
        </p:spPr>
      </p:pic>
      <p:sp>
        <p:nvSpPr>
          <p:cNvPr id="5" name="Right Arrow 4"/>
          <p:cNvSpPr/>
          <p:nvPr/>
        </p:nvSpPr>
        <p:spPr>
          <a:xfrm>
            <a:off x="228600" y="1689100"/>
            <a:ext cx="33020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28600" y="3403600"/>
            <a:ext cx="33020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28600" y="3943350"/>
            <a:ext cx="33020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28600" y="4533900"/>
            <a:ext cx="33020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28600" y="5549900"/>
            <a:ext cx="33020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28600" y="6124575"/>
            <a:ext cx="33020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795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644" y="200025"/>
            <a:ext cx="10515600" cy="434975"/>
          </a:xfrm>
        </p:spPr>
        <p:txBody>
          <a:bodyPr>
            <a:normAutofit fontScale="90000"/>
          </a:bodyPr>
          <a:lstStyle/>
          <a:p>
            <a:r>
              <a:rPr lang="en-US" dirty="0" smtClean="0">
                <a:solidFill>
                  <a:srgbClr val="FF0000"/>
                </a:solidFill>
              </a:rPr>
              <a:t>Micro Nutrient Deficiency </a:t>
            </a:r>
            <a:endParaRPr lang="en-US" dirty="0">
              <a:solidFill>
                <a:srgbClr val="FF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8094" y="774700"/>
            <a:ext cx="7934406" cy="446405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2457" y="947034"/>
            <a:ext cx="2806443" cy="277406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200" y="3883930"/>
            <a:ext cx="2781301" cy="2834370"/>
          </a:xfrm>
          <a:prstGeom prst="rect">
            <a:avLst/>
          </a:prstGeom>
        </p:spPr>
      </p:pic>
    </p:spTree>
    <p:extLst>
      <p:ext uri="{BB962C8B-B14F-4D97-AF65-F5344CB8AC3E}">
        <p14:creationId xmlns:p14="http://schemas.microsoft.com/office/powerpoint/2010/main" val="511214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11" y="147918"/>
            <a:ext cx="11214847" cy="6602506"/>
          </a:xfrm>
          <a:prstGeom prst="rect">
            <a:avLst/>
          </a:prstGeom>
        </p:spPr>
      </p:pic>
    </p:spTree>
    <p:extLst>
      <p:ext uri="{BB962C8B-B14F-4D97-AF65-F5344CB8AC3E}">
        <p14:creationId xmlns:p14="http://schemas.microsoft.com/office/powerpoint/2010/main" val="3716246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533400"/>
            <a:ext cx="7851648" cy="1066800"/>
          </a:xfrm>
        </p:spPr>
        <p:txBody>
          <a:bodyPr/>
          <a:lstStyle/>
          <a:p>
            <a:pPr>
              <a:defRPr/>
            </a:pPr>
            <a:r>
              <a:rPr lang="en-US" dirty="0" smtClean="0"/>
              <a:t>Body Mass Index</a:t>
            </a:r>
            <a:endParaRPr lang="en-US" dirty="0"/>
          </a:p>
        </p:txBody>
      </p:sp>
      <p:pic>
        <p:nvPicPr>
          <p:cNvPr id="5123" name="Picture 3" descr="bmi-comparison.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676401"/>
            <a:ext cx="38100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526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81200" y="704850"/>
            <a:ext cx="8229600" cy="1143000"/>
          </a:xfrm>
        </p:spPr>
        <p:txBody>
          <a:bodyPr/>
          <a:lstStyle/>
          <a:p>
            <a:pPr algn="ctr"/>
            <a:r>
              <a:rPr lang="en-US" altLang="en-US" smtClean="0"/>
              <a:t>Introduction</a:t>
            </a:r>
          </a:p>
        </p:txBody>
      </p:sp>
      <p:sp>
        <p:nvSpPr>
          <p:cNvPr id="6147" name="Content Placeholder 2"/>
          <p:cNvSpPr>
            <a:spLocks noGrp="1"/>
          </p:cNvSpPr>
          <p:nvPr>
            <p:ph sz="half" idx="1"/>
          </p:nvPr>
        </p:nvSpPr>
        <p:spPr>
          <a:xfrm>
            <a:off x="1981200" y="1920876"/>
            <a:ext cx="8458200" cy="1508125"/>
          </a:xfrm>
        </p:spPr>
        <p:txBody>
          <a:bodyPr/>
          <a:lstStyle/>
          <a:p>
            <a:r>
              <a:rPr lang="en-US" altLang="en-US" smtClean="0"/>
              <a:t>The </a:t>
            </a:r>
            <a:r>
              <a:rPr lang="en-US" altLang="en-US" smtClean="0">
                <a:solidFill>
                  <a:srgbClr val="FF0000"/>
                </a:solidFill>
              </a:rPr>
              <a:t>body mass index (BMI) </a:t>
            </a:r>
            <a:r>
              <a:rPr lang="en-US" altLang="en-US" smtClean="0"/>
              <a:t>is a statistical measurement using a person’s height and weight to determine their “healthy” body weight.</a:t>
            </a:r>
          </a:p>
        </p:txBody>
      </p:sp>
      <p:pic>
        <p:nvPicPr>
          <p:cNvPr id="6148" name="Content Placeholder 4" descr="bmi_chart.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09800" y="3276601"/>
            <a:ext cx="7696200" cy="3203575"/>
          </a:xfrm>
        </p:spPr>
      </p:pic>
    </p:spTree>
    <p:extLst>
      <p:ext uri="{BB962C8B-B14F-4D97-AF65-F5344CB8AC3E}">
        <p14:creationId xmlns:p14="http://schemas.microsoft.com/office/powerpoint/2010/main" val="2789929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81200" y="704850"/>
            <a:ext cx="8229600" cy="1143000"/>
          </a:xfrm>
        </p:spPr>
        <p:txBody>
          <a:bodyPr/>
          <a:lstStyle/>
          <a:p>
            <a:pPr algn="ctr"/>
            <a:r>
              <a:rPr lang="en-US" altLang="en-US" smtClean="0"/>
              <a:t>Introduction</a:t>
            </a:r>
          </a:p>
        </p:txBody>
      </p:sp>
      <p:sp>
        <p:nvSpPr>
          <p:cNvPr id="7171" name="Content Placeholder 2"/>
          <p:cNvSpPr>
            <a:spLocks noGrp="1"/>
          </p:cNvSpPr>
          <p:nvPr>
            <p:ph sz="half" idx="1"/>
          </p:nvPr>
        </p:nvSpPr>
        <p:spPr>
          <a:xfrm>
            <a:off x="1981200" y="1920875"/>
            <a:ext cx="4038600" cy="4433888"/>
          </a:xfrm>
        </p:spPr>
        <p:txBody>
          <a:bodyPr/>
          <a:lstStyle/>
          <a:p>
            <a:r>
              <a:rPr lang="en-US" altLang="en-US" smtClean="0"/>
              <a:t>BMI is controversial, because it does not actually measure a person’s percentage body fat.</a:t>
            </a:r>
          </a:p>
          <a:p>
            <a:r>
              <a:rPr lang="en-US" altLang="en-US" smtClean="0"/>
              <a:t>It just displays what a healthy weight range would be for a person’s height.</a:t>
            </a:r>
          </a:p>
        </p:txBody>
      </p:sp>
      <p:pic>
        <p:nvPicPr>
          <p:cNvPr id="7172" name="Content Placeholder 4" descr="bmi-comparison.gif"/>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86500" y="2189164"/>
            <a:ext cx="3810000" cy="3895725"/>
          </a:xfrm>
        </p:spPr>
      </p:pic>
    </p:spTree>
    <p:extLst>
      <p:ext uri="{BB962C8B-B14F-4D97-AF65-F5344CB8AC3E}">
        <p14:creationId xmlns:p14="http://schemas.microsoft.com/office/powerpoint/2010/main" val="135693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81200" y="704850"/>
            <a:ext cx="8229600" cy="1143000"/>
          </a:xfrm>
        </p:spPr>
        <p:txBody>
          <a:bodyPr/>
          <a:lstStyle/>
          <a:p>
            <a:pPr algn="ctr"/>
            <a:r>
              <a:rPr lang="en-US" altLang="en-US" smtClean="0"/>
              <a:t>Introduction</a:t>
            </a:r>
          </a:p>
        </p:txBody>
      </p:sp>
      <p:sp>
        <p:nvSpPr>
          <p:cNvPr id="8195" name="Content Placeholder 2"/>
          <p:cNvSpPr>
            <a:spLocks noGrp="1"/>
          </p:cNvSpPr>
          <p:nvPr>
            <p:ph sz="half" idx="1"/>
          </p:nvPr>
        </p:nvSpPr>
        <p:spPr>
          <a:xfrm>
            <a:off x="1981200" y="1920875"/>
            <a:ext cx="4038600" cy="4433888"/>
          </a:xfrm>
        </p:spPr>
        <p:txBody>
          <a:bodyPr/>
          <a:lstStyle/>
          <a:p>
            <a:r>
              <a:rPr lang="en-US" altLang="en-US" smtClean="0"/>
              <a:t>It is so easy to determine, which makes it so widespread in use.</a:t>
            </a:r>
          </a:p>
          <a:p>
            <a:r>
              <a:rPr lang="en-US" altLang="en-US" smtClean="0"/>
              <a:t>Mathematically it is figured out by the equation on the right.</a:t>
            </a:r>
          </a:p>
          <a:p>
            <a:r>
              <a:rPr lang="en-US" altLang="en-US" smtClean="0"/>
              <a:t>Most people, however, just use a BMI chart which are widely published.</a:t>
            </a:r>
          </a:p>
        </p:txBody>
      </p:sp>
      <p:pic>
        <p:nvPicPr>
          <p:cNvPr id="8196" name="Content Placeholder 4" descr="BMI equation.pn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43601" y="2971800"/>
            <a:ext cx="4181475" cy="1252538"/>
          </a:xfrm>
        </p:spPr>
      </p:pic>
    </p:spTree>
    <p:extLst>
      <p:ext uri="{BB962C8B-B14F-4D97-AF65-F5344CB8AC3E}">
        <p14:creationId xmlns:p14="http://schemas.microsoft.com/office/powerpoint/2010/main" val="3941483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704850"/>
            <a:ext cx="8229600" cy="1143000"/>
          </a:xfrm>
        </p:spPr>
        <p:txBody>
          <a:bodyPr/>
          <a:lstStyle/>
          <a:p>
            <a:pPr algn="ctr"/>
            <a:r>
              <a:rPr lang="en-US" altLang="en-US" smtClean="0"/>
              <a:t>International BMI Categories</a:t>
            </a:r>
          </a:p>
        </p:txBody>
      </p:sp>
      <p:sp>
        <p:nvSpPr>
          <p:cNvPr id="15363" name="Content Placeholder 2"/>
          <p:cNvSpPr>
            <a:spLocks noGrp="1"/>
          </p:cNvSpPr>
          <p:nvPr>
            <p:ph sz="half" idx="1"/>
          </p:nvPr>
        </p:nvSpPr>
        <p:spPr>
          <a:xfrm>
            <a:off x="1981200" y="1920875"/>
            <a:ext cx="4038600" cy="4433888"/>
          </a:xfrm>
        </p:spPr>
        <p:txBody>
          <a:bodyPr/>
          <a:lstStyle/>
          <a:p>
            <a:r>
              <a:rPr lang="en-US" altLang="en-US" smtClean="0"/>
              <a:t>Unfortunately our world is one of have and have not and consequently the WHO has added the categories of “Starvation” to anyone who has a BMI under 15 and “morbidly obese” to anyone who has a BMI over 40.</a:t>
            </a:r>
          </a:p>
        </p:txBody>
      </p:sp>
      <p:graphicFrame>
        <p:nvGraphicFramePr>
          <p:cNvPr id="5" name="Content Placeholder 4"/>
          <p:cNvGraphicFramePr>
            <a:graphicFrameLocks noGrp="1"/>
          </p:cNvGraphicFramePr>
          <p:nvPr>
            <p:ph sz="half" idx="2"/>
          </p:nvPr>
        </p:nvGraphicFramePr>
        <p:xfrm>
          <a:off x="6172200" y="1920876"/>
          <a:ext cx="4267200" cy="3794127"/>
        </p:xfrm>
        <a:graphic>
          <a:graphicData uri="http://schemas.openxmlformats.org/drawingml/2006/table">
            <a:tbl>
              <a:tblPr firstRow="1" bandRow="1">
                <a:tableStyleId>{5C22544A-7EE6-4342-B048-85BDC9FD1C3A}</a:tableStyleId>
              </a:tblPr>
              <a:tblGrid>
                <a:gridCol w="2133600"/>
                <a:gridCol w="2133600"/>
              </a:tblGrid>
              <a:tr h="847623">
                <a:tc>
                  <a:txBody>
                    <a:bodyPr/>
                    <a:lstStyle/>
                    <a:p>
                      <a:r>
                        <a:rPr lang="en-US" sz="1800" dirty="0"/>
                        <a:t>Category</a:t>
                      </a:r>
                    </a:p>
                  </a:txBody>
                  <a:tcPr anchor="ctr"/>
                </a:tc>
                <a:tc>
                  <a:txBody>
                    <a:bodyPr/>
                    <a:lstStyle/>
                    <a:p>
                      <a:r>
                        <a:rPr lang="en-US" sz="1800"/>
                        <a:t>BMI range – kg/m</a:t>
                      </a:r>
                      <a:r>
                        <a:rPr lang="en-US" sz="1800" baseline="30000"/>
                        <a:t>2</a:t>
                      </a:r>
                      <a:endParaRPr lang="en-US" sz="1800"/>
                    </a:p>
                  </a:txBody>
                  <a:tcPr anchor="ctr"/>
                </a:tc>
              </a:tr>
              <a:tr h="491084">
                <a:tc>
                  <a:txBody>
                    <a:bodyPr/>
                    <a:lstStyle/>
                    <a:p>
                      <a:r>
                        <a:rPr lang="en-US" sz="1800"/>
                        <a:t>Starvation</a:t>
                      </a:r>
                    </a:p>
                  </a:txBody>
                  <a:tcPr anchor="ctr"/>
                </a:tc>
                <a:tc>
                  <a:txBody>
                    <a:bodyPr/>
                    <a:lstStyle/>
                    <a:p>
                      <a:r>
                        <a:rPr lang="en-US" sz="1800"/>
                        <a:t>less than 14.9</a:t>
                      </a:r>
                    </a:p>
                  </a:txBody>
                  <a:tcPr anchor="ctr"/>
                </a:tc>
              </a:tr>
              <a:tr h="491084">
                <a:tc>
                  <a:txBody>
                    <a:bodyPr/>
                    <a:lstStyle/>
                    <a:p>
                      <a:r>
                        <a:rPr lang="en-US" sz="1800"/>
                        <a:t>Underweight</a:t>
                      </a:r>
                    </a:p>
                  </a:txBody>
                  <a:tcPr anchor="ctr"/>
                </a:tc>
                <a:tc>
                  <a:txBody>
                    <a:bodyPr/>
                    <a:lstStyle/>
                    <a:p>
                      <a:r>
                        <a:rPr lang="en-US" sz="1800"/>
                        <a:t>from 15 to 18.4</a:t>
                      </a:r>
                    </a:p>
                  </a:txBody>
                  <a:tcPr anchor="ctr"/>
                </a:tc>
              </a:tr>
              <a:tr h="491084">
                <a:tc>
                  <a:txBody>
                    <a:bodyPr/>
                    <a:lstStyle/>
                    <a:p>
                      <a:r>
                        <a:rPr lang="en-US" sz="1800"/>
                        <a:t>Normal</a:t>
                      </a:r>
                    </a:p>
                  </a:txBody>
                  <a:tcPr anchor="ctr"/>
                </a:tc>
                <a:tc>
                  <a:txBody>
                    <a:bodyPr/>
                    <a:lstStyle/>
                    <a:p>
                      <a:r>
                        <a:rPr lang="en-US" sz="1800"/>
                        <a:t>from 18.5 to 22.9</a:t>
                      </a:r>
                    </a:p>
                  </a:txBody>
                  <a:tcPr anchor="ctr"/>
                </a:tc>
              </a:tr>
              <a:tr h="491084">
                <a:tc>
                  <a:txBody>
                    <a:bodyPr/>
                    <a:lstStyle/>
                    <a:p>
                      <a:r>
                        <a:rPr lang="en-US" sz="1800"/>
                        <a:t>Overweight</a:t>
                      </a:r>
                    </a:p>
                  </a:txBody>
                  <a:tcPr anchor="ctr"/>
                </a:tc>
                <a:tc>
                  <a:txBody>
                    <a:bodyPr/>
                    <a:lstStyle/>
                    <a:p>
                      <a:r>
                        <a:rPr lang="en-US" sz="1800"/>
                        <a:t>from 23 to 27.5</a:t>
                      </a:r>
                    </a:p>
                  </a:txBody>
                  <a:tcPr anchor="ctr"/>
                </a:tc>
              </a:tr>
              <a:tr h="491084">
                <a:tc>
                  <a:txBody>
                    <a:bodyPr/>
                    <a:lstStyle/>
                    <a:p>
                      <a:r>
                        <a:rPr lang="en-US" sz="1800"/>
                        <a:t>Obese</a:t>
                      </a:r>
                    </a:p>
                  </a:txBody>
                  <a:tcPr anchor="ctr"/>
                </a:tc>
                <a:tc>
                  <a:txBody>
                    <a:bodyPr/>
                    <a:lstStyle/>
                    <a:p>
                      <a:r>
                        <a:rPr lang="en-US" sz="1800"/>
                        <a:t>from 27.6 to 40</a:t>
                      </a:r>
                    </a:p>
                  </a:txBody>
                  <a:tcPr anchor="ctr"/>
                </a:tc>
              </a:tr>
              <a:tr h="491084">
                <a:tc>
                  <a:txBody>
                    <a:bodyPr/>
                    <a:lstStyle/>
                    <a:p>
                      <a:r>
                        <a:rPr lang="en-US" sz="1800"/>
                        <a:t>Morbidly Obese</a:t>
                      </a:r>
                    </a:p>
                  </a:txBody>
                  <a:tcPr anchor="ctr"/>
                </a:tc>
                <a:tc>
                  <a:txBody>
                    <a:bodyPr/>
                    <a:lstStyle/>
                    <a:p>
                      <a:r>
                        <a:rPr lang="en-US" sz="1800" dirty="0"/>
                        <a:t>greater than 40</a:t>
                      </a:r>
                    </a:p>
                  </a:txBody>
                  <a:tcPr anchor="ctr"/>
                </a:tc>
              </a:tr>
            </a:tbl>
          </a:graphicData>
        </a:graphic>
      </p:graphicFrame>
    </p:spTree>
    <p:extLst>
      <p:ext uri="{BB962C8B-B14F-4D97-AF65-F5344CB8AC3E}">
        <p14:creationId xmlns:p14="http://schemas.microsoft.com/office/powerpoint/2010/main" val="3657612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1200" y="704850"/>
            <a:ext cx="8229600" cy="1143000"/>
          </a:xfrm>
        </p:spPr>
        <p:txBody>
          <a:bodyPr/>
          <a:lstStyle/>
          <a:p>
            <a:pPr algn="ctr"/>
            <a:r>
              <a:rPr lang="en-US" altLang="en-US" smtClean="0"/>
              <a:t>Conclusion</a:t>
            </a:r>
          </a:p>
        </p:txBody>
      </p:sp>
      <p:sp>
        <p:nvSpPr>
          <p:cNvPr id="3" name="Content Placeholder 2"/>
          <p:cNvSpPr>
            <a:spLocks noGrp="1"/>
          </p:cNvSpPr>
          <p:nvPr>
            <p:ph sz="half" idx="1"/>
          </p:nvPr>
        </p:nvSpPr>
        <p:spPr>
          <a:xfrm>
            <a:off x="1981200" y="1920875"/>
            <a:ext cx="4038600" cy="4433888"/>
          </a:xfrm>
        </p:spPr>
        <p:txBody>
          <a:bodyPr>
            <a:normAutofit fontScale="92500" lnSpcReduction="10000"/>
          </a:bodyPr>
          <a:lstStyle/>
          <a:p>
            <a:pPr marL="274320" indent="-274320">
              <a:buClr>
                <a:schemeClr val="accent3"/>
              </a:buClr>
              <a:buFont typeface="Wingdings 2"/>
              <a:buChar char=""/>
              <a:defRPr/>
            </a:pPr>
            <a:r>
              <a:rPr lang="en-US" dirty="0" smtClean="0"/>
              <a:t>While BMI is fast and easy to calculate, it should not be the be all end all of determining whether or not someone is at a healthy weight.</a:t>
            </a:r>
          </a:p>
          <a:p>
            <a:pPr marL="274320" indent="-274320">
              <a:buClr>
                <a:schemeClr val="accent3"/>
              </a:buClr>
              <a:buFont typeface="Wingdings 2"/>
              <a:buChar char=""/>
              <a:defRPr/>
            </a:pPr>
            <a:r>
              <a:rPr lang="en-US" dirty="0" smtClean="0"/>
              <a:t>However, if someone has a low BMI or a really high BMI, that should signal the potential for health problems and that person should see their doctor to discuss this.</a:t>
            </a:r>
            <a:endParaRPr lang="en-US" dirty="0"/>
          </a:p>
        </p:txBody>
      </p:sp>
      <p:pic>
        <p:nvPicPr>
          <p:cNvPr id="16388" name="Content Placeholder 4" descr="doctor visit.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19801" y="2133600"/>
            <a:ext cx="4183063" cy="3138488"/>
          </a:xfrm>
        </p:spPr>
      </p:pic>
    </p:spTree>
    <p:extLst>
      <p:ext uri="{BB962C8B-B14F-4D97-AF65-F5344CB8AC3E}">
        <p14:creationId xmlns:p14="http://schemas.microsoft.com/office/powerpoint/2010/main" val="4099755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US" altLang="en-US" smtClean="0"/>
              <a:t>Homework</a:t>
            </a:r>
          </a:p>
        </p:txBody>
      </p:sp>
      <p:sp>
        <p:nvSpPr>
          <p:cNvPr id="5" name="Content Placeholder 4"/>
          <p:cNvSpPr>
            <a:spLocks noGrp="1"/>
          </p:cNvSpPr>
          <p:nvPr>
            <p:ph idx="1"/>
          </p:nvPr>
        </p:nvSpPr>
        <p:spPr/>
        <p:txBody>
          <a:bodyPr>
            <a:normAutofit/>
          </a:bodyPr>
          <a:lstStyle/>
          <a:p>
            <a:pPr marL="514350" indent="-514350">
              <a:buClr>
                <a:schemeClr val="accent3"/>
              </a:buClr>
              <a:buFont typeface="Wingdings 2"/>
              <a:buAutoNum type="arabicParenR"/>
              <a:defRPr/>
            </a:pPr>
            <a:r>
              <a:rPr lang="en-US" dirty="0" smtClean="0"/>
              <a:t>What does BMI stand for?  What does it calculate?</a:t>
            </a:r>
          </a:p>
          <a:p>
            <a:pPr marL="514350" indent="-514350">
              <a:buClr>
                <a:schemeClr val="accent3"/>
              </a:buClr>
              <a:buFont typeface="Wingdings 2"/>
              <a:buAutoNum type="arabicParenR"/>
              <a:defRPr/>
            </a:pPr>
            <a:r>
              <a:rPr lang="en-US" dirty="0" smtClean="0"/>
              <a:t>What does BMI take into consideration in its calculation?</a:t>
            </a:r>
          </a:p>
          <a:p>
            <a:pPr marL="514350" indent="-514350">
              <a:buClr>
                <a:schemeClr val="accent3"/>
              </a:buClr>
              <a:buFont typeface="Wingdings 2"/>
              <a:buAutoNum type="arabicParenR"/>
              <a:defRPr/>
            </a:pPr>
            <a:r>
              <a:rPr lang="en-US" dirty="0" smtClean="0"/>
              <a:t>What are three limitations of the BMI calculation?  Another way of saying this is what are three things BMI does not take into consideration.</a:t>
            </a:r>
          </a:p>
          <a:p>
            <a:pPr marL="514350" indent="-514350">
              <a:buClr>
                <a:schemeClr val="accent3"/>
              </a:buClr>
              <a:buFont typeface="Wingdings 2"/>
              <a:buAutoNum type="arabicParenR"/>
              <a:defRPr/>
            </a:pPr>
            <a:r>
              <a:rPr lang="en-US" dirty="0" smtClean="0"/>
              <a:t>Calculate your BMI using the BMI index and compare the category you are in with the percentile you are in on the BMI for the U20s.  Are you in the same category on both charts?</a:t>
            </a:r>
          </a:p>
        </p:txBody>
      </p:sp>
    </p:spTree>
    <p:extLst>
      <p:ext uri="{BB962C8B-B14F-4D97-AF65-F5344CB8AC3E}">
        <p14:creationId xmlns:p14="http://schemas.microsoft.com/office/powerpoint/2010/main" val="3002714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944" y="551712"/>
            <a:ext cx="9376228" cy="559395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7686" y="4145415"/>
            <a:ext cx="2286000" cy="2000250"/>
          </a:xfrm>
          <a:prstGeom prst="rect">
            <a:avLst/>
          </a:prstGeom>
          <a:ln>
            <a:noFill/>
          </a:ln>
          <a:effectLst>
            <a:softEdge rad="112500"/>
          </a:effectLst>
        </p:spPr>
      </p:pic>
    </p:spTree>
    <p:extLst>
      <p:ext uri="{BB962C8B-B14F-4D97-AF65-F5344CB8AC3E}">
        <p14:creationId xmlns:p14="http://schemas.microsoft.com/office/powerpoint/2010/main" val="1254120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87" y="660581"/>
            <a:ext cx="8660088" cy="5217703"/>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29213">
            <a:off x="8974038" y="2172084"/>
            <a:ext cx="2926259" cy="21946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58652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9pPr>
          </a:lstStyle>
          <a:p>
            <a:pPr eaLnBrk="1" hangingPunct="1"/>
            <a:fld id="{28E4B62A-7F81-44AC-964A-08F37DCFE092}" type="slidenum">
              <a:rPr lang="en-US" altLang="en-US" sz="1400"/>
              <a:pPr eaLnBrk="1" hangingPunct="1"/>
              <a:t>5</a:t>
            </a:fld>
            <a:endParaRPr lang="en-US" altLang="en-US" sz="1400"/>
          </a:p>
        </p:txBody>
      </p:sp>
      <p:sp>
        <p:nvSpPr>
          <p:cNvPr id="3" name="Rectangle 3"/>
          <p:cNvSpPr txBox="1">
            <a:spLocks noChangeArrowheads="1"/>
          </p:cNvSpPr>
          <p:nvPr/>
        </p:nvSpPr>
        <p:spPr>
          <a:xfrm>
            <a:off x="1981200" y="286872"/>
            <a:ext cx="8229600" cy="2532529"/>
          </a:xfrm>
          <a:prstGeom prst="rect">
            <a:avLst/>
          </a:prstGeom>
          <a:solidFill>
            <a:schemeClr val="accent1">
              <a:lumMod val="75000"/>
            </a:schemeClr>
          </a:solidFill>
        </p:spPr>
        <p:txBody>
          <a:bodyPr/>
          <a:lstStyle/>
          <a:p>
            <a:pPr marL="342900" indent="-342900">
              <a:defRPr/>
            </a:pPr>
            <a:r>
              <a:rPr lang="en-US" sz="2800" b="1" kern="0" dirty="0">
                <a:solidFill>
                  <a:schemeClr val="accent6">
                    <a:lumMod val="40000"/>
                    <a:lumOff val="60000"/>
                  </a:schemeClr>
                </a:solidFill>
              </a:rPr>
              <a:t>Calorie value of food : </a:t>
            </a:r>
            <a:endParaRPr lang="en-US" sz="2800" kern="0" dirty="0">
              <a:solidFill>
                <a:schemeClr val="accent6">
                  <a:lumMod val="40000"/>
                  <a:lumOff val="60000"/>
                </a:schemeClr>
              </a:solidFill>
            </a:endParaRPr>
          </a:p>
          <a:p>
            <a:pPr marL="342900" indent="-342900" algn="ctr">
              <a:defRPr/>
            </a:pPr>
            <a:r>
              <a:rPr lang="en-US" sz="2800" kern="0" dirty="0">
                <a:solidFill>
                  <a:srgbClr val="FFFF00"/>
                </a:solidFill>
              </a:rPr>
              <a:t>a) Carbohydrate 	    -   4.4 k.cal/g.</a:t>
            </a:r>
          </a:p>
          <a:p>
            <a:pPr marL="342900" indent="-342900" algn="ctr">
              <a:defRPr/>
            </a:pPr>
            <a:r>
              <a:rPr lang="en-US" sz="2800" kern="0" dirty="0">
                <a:solidFill>
                  <a:srgbClr val="FFFF00"/>
                </a:solidFill>
              </a:rPr>
              <a:t>b) Fat		    -   9.3 k.cal/g. </a:t>
            </a:r>
          </a:p>
          <a:p>
            <a:pPr marL="342900" indent="-342900" algn="ctr">
              <a:defRPr/>
            </a:pPr>
            <a:r>
              <a:rPr lang="en-US" sz="2800" kern="0" dirty="0">
                <a:solidFill>
                  <a:srgbClr val="FFFF00"/>
                </a:solidFill>
              </a:rPr>
              <a:t>c) Protein 		    -   4.0 </a:t>
            </a:r>
            <a:r>
              <a:rPr lang="en-US" sz="2800" kern="0" dirty="0" err="1">
                <a:solidFill>
                  <a:srgbClr val="FFFF00"/>
                </a:solidFill>
              </a:rPr>
              <a:t>k.cal</a:t>
            </a:r>
            <a:r>
              <a:rPr lang="en-US" sz="2800" kern="0" dirty="0">
                <a:solidFill>
                  <a:srgbClr val="FFFF00"/>
                </a:solidFill>
              </a:rPr>
              <a:t>/g. </a:t>
            </a:r>
          </a:p>
        </p:txBody>
      </p:sp>
      <p:graphicFrame>
        <p:nvGraphicFramePr>
          <p:cNvPr id="2" name="Table 1"/>
          <p:cNvGraphicFramePr>
            <a:graphicFrameLocks noGrp="1"/>
          </p:cNvGraphicFramePr>
          <p:nvPr>
            <p:extLst>
              <p:ext uri="{D42A27DB-BD31-4B8C-83A1-F6EECF244321}">
                <p14:modId xmlns:p14="http://schemas.microsoft.com/office/powerpoint/2010/main" val="538056987"/>
              </p:ext>
            </p:extLst>
          </p:nvPr>
        </p:nvGraphicFramePr>
        <p:xfrm>
          <a:off x="2032000" y="2876231"/>
          <a:ext cx="8178801" cy="3685933"/>
        </p:xfrm>
        <a:graphic>
          <a:graphicData uri="http://schemas.openxmlformats.org/drawingml/2006/table">
            <a:tbl>
              <a:tblPr firstRow="1" bandRow="1">
                <a:tableStyleId>{46F890A9-2807-4EBB-B81D-B2AA78EC7F39}</a:tableStyleId>
              </a:tblPr>
              <a:tblGrid>
                <a:gridCol w="2726267"/>
                <a:gridCol w="2726267"/>
                <a:gridCol w="2726267"/>
              </a:tblGrid>
              <a:tr h="86005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kern="0" dirty="0" smtClean="0"/>
                        <a:t>Classification of foods: (with example)</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r>
              <a:tr h="1228644">
                <a:tc>
                  <a:txBody>
                    <a:bodyPr/>
                    <a:lstStyle/>
                    <a:p>
                      <a:pPr algn="ctr"/>
                      <a:r>
                        <a:rPr lang="en-US" kern="0" dirty="0" smtClean="0"/>
                        <a:t>According to the source of origin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kern="0" dirty="0" smtClean="0"/>
                        <a:t>According to the </a:t>
                      </a:r>
                      <a:r>
                        <a:rPr lang="en-US" kern="0" dirty="0" err="1" smtClean="0"/>
                        <a:t>calorigenicity</a:t>
                      </a:r>
                      <a:endParaRPr lang="en-US" kern="0" dirty="0" smtClean="0"/>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kern="0" dirty="0" smtClean="0"/>
                        <a:t>  According to the main function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7238">
                <a:tc>
                  <a:txBody>
                    <a:bodyPr/>
                    <a:lstStyle/>
                    <a:p>
                      <a:pPr marL="342900" indent="-342900" algn="ctr">
                        <a:buAutoNum type="arabicPeriod"/>
                        <a:defRPr/>
                      </a:pPr>
                      <a:r>
                        <a:rPr lang="en-US" kern="0" dirty="0" smtClean="0"/>
                        <a:t>Animal foods</a:t>
                      </a:r>
                    </a:p>
                    <a:p>
                      <a:pPr marL="342900" indent="-342900" algn="ctr">
                        <a:buAutoNum type="arabicPeriod"/>
                        <a:defRPr/>
                      </a:pPr>
                      <a:r>
                        <a:rPr lang="en-US" kern="0" dirty="0" smtClean="0"/>
                        <a:t>2. Plant foods</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defRPr/>
                      </a:pPr>
                      <a:r>
                        <a:rPr lang="en-US" kern="0" dirty="0" smtClean="0"/>
                        <a:t> 1. </a:t>
                      </a:r>
                      <a:r>
                        <a:rPr lang="en-US" kern="0" dirty="0" err="1" smtClean="0"/>
                        <a:t>Calorigenic</a:t>
                      </a:r>
                      <a:r>
                        <a:rPr lang="en-US" kern="0" dirty="0" smtClean="0"/>
                        <a:t> foods</a:t>
                      </a:r>
                    </a:p>
                    <a:p>
                      <a:pPr algn="ctr">
                        <a:buNone/>
                        <a:defRPr/>
                      </a:pPr>
                      <a:r>
                        <a:rPr lang="en-US" kern="0" dirty="0" smtClean="0"/>
                        <a:t>   2. Non- </a:t>
                      </a:r>
                      <a:r>
                        <a:rPr lang="en-US" kern="0" dirty="0" err="1" smtClean="0"/>
                        <a:t>Calorigenic</a:t>
                      </a:r>
                      <a:r>
                        <a:rPr lang="en-US" kern="0" dirty="0" smtClean="0"/>
                        <a:t> foods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defRPr/>
                      </a:pPr>
                      <a:r>
                        <a:rPr lang="en-US" kern="0" dirty="0" smtClean="0"/>
                        <a:t> 1. Energy yielding foods</a:t>
                      </a:r>
                    </a:p>
                    <a:p>
                      <a:pPr algn="ctr">
                        <a:buNone/>
                        <a:defRPr/>
                      </a:pPr>
                      <a:r>
                        <a:rPr lang="en-US" kern="0" dirty="0" smtClean="0"/>
                        <a:t>2. Body building food</a:t>
                      </a:r>
                    </a:p>
                    <a:p>
                      <a:pPr algn="ctr">
                        <a:buNone/>
                        <a:defRPr/>
                      </a:pPr>
                      <a:r>
                        <a:rPr lang="en-US" kern="0" dirty="0" smtClean="0"/>
                        <a:t> 3. Protective foods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97001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438150"/>
            <a:ext cx="7943850" cy="452431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What Is a Balanced Diet?</a:t>
            </a:r>
          </a:p>
          <a:p>
            <a:r>
              <a:rPr lang="en-US" sz="2400" dirty="0">
                <a:latin typeface="Arial" panose="020B0604020202020204" pitchFamily="34" charset="0"/>
                <a:cs typeface="Arial" panose="020B0604020202020204" pitchFamily="34" charset="0"/>
              </a:rPr>
              <a:t>A balanced diet is one that gives your body the nutrients it needs to function correctly. In order to get the proper nutrition from your diet, you should obtain </a:t>
            </a:r>
            <a:r>
              <a:rPr lang="en-US" sz="2400" kern="0" dirty="0" smtClean="0">
                <a:solidFill>
                  <a:schemeClr val="tx1">
                    <a:lumMod val="85000"/>
                    <a:lumOff val="15000"/>
                  </a:schemeClr>
                </a:solidFill>
                <a:latin typeface="Arial" panose="020B0604020202020204" pitchFamily="34" charset="0"/>
                <a:cs typeface="Arial" panose="020B0604020202020204" pitchFamily="34" charset="0"/>
              </a:rPr>
              <a:t>adequate and proportionate amounts</a:t>
            </a:r>
            <a:r>
              <a:rPr lang="en-US" sz="2400" dirty="0" smtClean="0">
                <a:latin typeface="Arial" panose="020B0604020202020204" pitchFamily="34" charset="0"/>
                <a:cs typeface="Arial" panose="020B0604020202020204" pitchFamily="34" charset="0"/>
              </a:rPr>
              <a:t> majority </a:t>
            </a:r>
            <a:r>
              <a:rPr lang="en-US" sz="2400" dirty="0">
                <a:latin typeface="Arial" panose="020B0604020202020204" pitchFamily="34" charset="0"/>
                <a:cs typeface="Arial" panose="020B0604020202020204" pitchFamily="34" charset="0"/>
              </a:rPr>
              <a:t>of your daily calories from:</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fresh fruits </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fresh vegetables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whole grains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legumes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nuts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lean proteins</a:t>
            </a:r>
          </a:p>
        </p:txBody>
      </p:sp>
      <p:pic>
        <p:nvPicPr>
          <p:cNvPr id="5" name="Picture 4"/>
          <p:cNvPicPr>
            <a:picLocks noChangeAspect="1"/>
          </p:cNvPicPr>
          <p:nvPr/>
        </p:nvPicPr>
        <p:blipFill>
          <a:blip r:embed="rId2"/>
          <a:stretch>
            <a:fillRect/>
          </a:stretch>
        </p:blipFill>
        <p:spPr>
          <a:xfrm>
            <a:off x="5125693" y="2266950"/>
            <a:ext cx="6704357" cy="4362582"/>
          </a:xfrm>
          <a:prstGeom prst="rect">
            <a:avLst/>
          </a:prstGeom>
        </p:spPr>
      </p:pic>
    </p:spTree>
    <p:extLst>
      <p:ext uri="{BB962C8B-B14F-4D97-AF65-F5344CB8AC3E}">
        <p14:creationId xmlns:p14="http://schemas.microsoft.com/office/powerpoint/2010/main" val="3767568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740" y="67235"/>
            <a:ext cx="10619047" cy="6593108"/>
          </a:xfrm>
          <a:prstGeom prst="rect">
            <a:avLst/>
          </a:prstGeom>
        </p:spPr>
      </p:pic>
    </p:spTree>
    <p:extLst>
      <p:ext uri="{BB962C8B-B14F-4D97-AF65-F5344CB8AC3E}">
        <p14:creationId xmlns:p14="http://schemas.microsoft.com/office/powerpoint/2010/main" val="394624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Grp="1" noChangeArrowheads="1"/>
          </p:cNvSpPr>
          <p:nvPr>
            <p:ph idx="1"/>
          </p:nvPr>
        </p:nvSpPr>
        <p:spPr>
          <a:xfrm>
            <a:off x="6096000" y="699246"/>
            <a:ext cx="5226423" cy="5840787"/>
          </a:xfrm>
          <a:prstGeom prst="rect">
            <a:avLst/>
          </a:prstGeom>
        </p:spPr>
        <p:txBody>
          <a:bodyPr/>
          <a:lstStyle/>
          <a:p>
            <a:pPr marL="812800" indent="-812800">
              <a:lnSpc>
                <a:spcPct val="90000"/>
              </a:lnSpc>
              <a:buFont typeface="Wingdings" pitchFamily="2" charset="2"/>
              <a:buNone/>
              <a:defRPr/>
            </a:pPr>
            <a:r>
              <a:rPr lang="en-US" sz="2800" b="1" u="sng" kern="0" dirty="0" smtClean="0">
                <a:solidFill>
                  <a:srgbClr val="FF0000"/>
                </a:solidFill>
                <a:latin typeface="Arial" panose="020B0604020202020204" pitchFamily="34" charset="0"/>
                <a:cs typeface="Arial" panose="020B0604020202020204" pitchFamily="34" charset="0"/>
              </a:rPr>
              <a:t>Factors considered to </a:t>
            </a:r>
          </a:p>
          <a:p>
            <a:pPr marL="812800" indent="-812800">
              <a:lnSpc>
                <a:spcPct val="90000"/>
              </a:lnSpc>
              <a:buFont typeface="Wingdings" pitchFamily="2" charset="2"/>
              <a:buNone/>
              <a:defRPr/>
            </a:pPr>
            <a:r>
              <a:rPr lang="en-US" sz="2800" b="1" u="sng" kern="0" dirty="0" smtClean="0">
                <a:solidFill>
                  <a:srgbClr val="FF0000"/>
                </a:solidFill>
                <a:latin typeface="Arial" panose="020B0604020202020204" pitchFamily="34" charset="0"/>
                <a:cs typeface="Arial" panose="020B0604020202020204" pitchFamily="34" charset="0"/>
              </a:rPr>
              <a:t>formulate a balanced diet:  </a:t>
            </a:r>
            <a:endParaRPr lang="en-US" sz="2800" u="sng" kern="0" dirty="0" smtClean="0">
              <a:solidFill>
                <a:srgbClr val="FF0000"/>
              </a:solidFill>
              <a:latin typeface="Arial" panose="020B0604020202020204" pitchFamily="34" charset="0"/>
              <a:cs typeface="Arial" panose="020B0604020202020204" pitchFamily="34" charset="0"/>
            </a:endParaRPr>
          </a:p>
          <a:p>
            <a:pPr marL="812800" indent="-812800">
              <a:lnSpc>
                <a:spcPct val="90000"/>
              </a:lnSpc>
              <a:defRPr/>
            </a:pPr>
            <a:r>
              <a:rPr lang="en-US" sz="2800" kern="0" dirty="0" smtClean="0">
                <a:solidFill>
                  <a:srgbClr val="0070C0"/>
                </a:solidFill>
                <a:latin typeface="Arial" panose="020B0604020202020204" pitchFamily="34" charset="0"/>
                <a:cs typeface="Arial" panose="020B0604020202020204" pitchFamily="34" charset="0"/>
              </a:rPr>
              <a:t>Age</a:t>
            </a:r>
          </a:p>
          <a:p>
            <a:pPr marL="812800" indent="-812800">
              <a:lnSpc>
                <a:spcPct val="90000"/>
              </a:lnSpc>
              <a:defRPr/>
            </a:pPr>
            <a:r>
              <a:rPr lang="en-US" sz="2800" kern="0" dirty="0" smtClean="0">
                <a:solidFill>
                  <a:srgbClr val="0070C0"/>
                </a:solidFill>
                <a:latin typeface="Arial" panose="020B0604020202020204" pitchFamily="34" charset="0"/>
                <a:cs typeface="Arial" panose="020B0604020202020204" pitchFamily="34" charset="0"/>
              </a:rPr>
              <a:t>Sex, height, weight</a:t>
            </a:r>
          </a:p>
          <a:p>
            <a:pPr marL="812800" indent="-812800">
              <a:lnSpc>
                <a:spcPct val="90000"/>
              </a:lnSpc>
              <a:defRPr/>
            </a:pPr>
            <a:r>
              <a:rPr lang="en-US" sz="2800" kern="0" dirty="0" smtClean="0">
                <a:solidFill>
                  <a:srgbClr val="0070C0"/>
                </a:solidFill>
                <a:latin typeface="Arial" panose="020B0604020202020204" pitchFamily="34" charset="0"/>
                <a:cs typeface="Arial" panose="020B0604020202020204" pitchFamily="34" charset="0"/>
              </a:rPr>
              <a:t>Quality and quantity of food. </a:t>
            </a:r>
          </a:p>
          <a:p>
            <a:pPr marL="812800" indent="-812800">
              <a:lnSpc>
                <a:spcPct val="90000"/>
              </a:lnSpc>
              <a:defRPr/>
            </a:pPr>
            <a:r>
              <a:rPr lang="en-US" sz="2800" kern="0" dirty="0" smtClean="0">
                <a:solidFill>
                  <a:srgbClr val="0070C0"/>
                </a:solidFill>
                <a:latin typeface="Arial" panose="020B0604020202020204" pitchFamily="34" charset="0"/>
                <a:cs typeface="Arial" panose="020B0604020202020204" pitchFamily="34" charset="0"/>
              </a:rPr>
              <a:t>Socio-economical value</a:t>
            </a:r>
          </a:p>
          <a:p>
            <a:pPr marL="812800" indent="-812800">
              <a:lnSpc>
                <a:spcPct val="90000"/>
              </a:lnSpc>
              <a:defRPr/>
            </a:pPr>
            <a:r>
              <a:rPr lang="en-US" sz="2800" kern="0" dirty="0" smtClean="0">
                <a:solidFill>
                  <a:srgbClr val="0070C0"/>
                </a:solidFill>
                <a:latin typeface="Arial" panose="020B0604020202020204" pitchFamily="34" charset="0"/>
                <a:cs typeface="Arial" panose="020B0604020202020204" pitchFamily="34" charset="0"/>
              </a:rPr>
              <a:t>Seasonal factor </a:t>
            </a:r>
          </a:p>
          <a:p>
            <a:pPr marL="812800" indent="-812800">
              <a:lnSpc>
                <a:spcPct val="90000"/>
              </a:lnSpc>
              <a:defRPr/>
            </a:pPr>
            <a:r>
              <a:rPr lang="en-US" sz="2800" kern="0" dirty="0" smtClean="0">
                <a:solidFill>
                  <a:srgbClr val="0070C0"/>
                </a:solidFill>
                <a:latin typeface="Arial" panose="020B0604020202020204" pitchFamily="34" charset="0"/>
                <a:cs typeface="Arial" panose="020B0604020202020204" pitchFamily="34" charset="0"/>
              </a:rPr>
              <a:t>Geographical </a:t>
            </a:r>
          </a:p>
          <a:p>
            <a:pPr marL="812800" indent="-812800">
              <a:lnSpc>
                <a:spcPct val="90000"/>
              </a:lnSpc>
              <a:defRPr/>
            </a:pPr>
            <a:r>
              <a:rPr lang="en-US" sz="2800" kern="0" dirty="0" smtClean="0">
                <a:solidFill>
                  <a:srgbClr val="0070C0"/>
                </a:solidFill>
                <a:latin typeface="Arial" panose="020B0604020202020204" pitchFamily="34" charset="0"/>
                <a:cs typeface="Arial" panose="020B0604020202020204" pitchFamily="34" charset="0"/>
              </a:rPr>
              <a:t>Allergic condition </a:t>
            </a:r>
            <a:endParaRPr lang="en-US" sz="2800" kern="0" dirty="0">
              <a:solidFill>
                <a:srgbClr val="0070C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457200" y="699246"/>
            <a:ext cx="5638800" cy="5431679"/>
          </a:xfrm>
          <a:prstGeom prst="rect">
            <a:avLst/>
          </a:prstGeom>
          <a:solidFill>
            <a:srgbClr val="92D050"/>
          </a:solidFill>
        </p:spPr>
        <p:txBody>
          <a:bodyPr/>
          <a:lstStyle/>
          <a:p>
            <a:pPr marL="660400" indent="-660400">
              <a:lnSpc>
                <a:spcPct val="90000"/>
              </a:lnSpc>
              <a:buFont typeface="Wingdings" pitchFamily="2" charset="2"/>
              <a:buNone/>
              <a:defRPr/>
            </a:pPr>
            <a:r>
              <a:rPr lang="en-US" sz="2800" b="1" u="sng" kern="0" dirty="0">
                <a:solidFill>
                  <a:srgbClr val="FF0000"/>
                </a:solidFill>
                <a:latin typeface="Arial" panose="020B0604020202020204" pitchFamily="34" charset="0"/>
                <a:cs typeface="Arial" panose="020B0604020202020204" pitchFamily="34" charset="0"/>
              </a:rPr>
              <a:t>Criteria of a balanced diet : </a:t>
            </a:r>
            <a:endParaRPr lang="en-US" sz="2800" b="1" u="sng" kern="0" dirty="0" smtClean="0">
              <a:solidFill>
                <a:srgbClr val="FF0000"/>
              </a:solidFill>
              <a:latin typeface="Arial" panose="020B0604020202020204" pitchFamily="34" charset="0"/>
              <a:cs typeface="Arial" panose="020B0604020202020204" pitchFamily="34" charset="0"/>
            </a:endParaRPr>
          </a:p>
          <a:p>
            <a:pPr marL="660400" indent="-660400">
              <a:lnSpc>
                <a:spcPct val="90000"/>
              </a:lnSpc>
              <a:buFont typeface="Wingdings" pitchFamily="2" charset="2"/>
              <a:buNone/>
              <a:defRPr/>
            </a:pPr>
            <a:endParaRPr lang="en-US" sz="2800" kern="0" dirty="0">
              <a:solidFill>
                <a:srgbClr val="FF0000"/>
              </a:solidFill>
              <a:latin typeface="Arial" panose="020B0604020202020204" pitchFamily="34" charset="0"/>
              <a:cs typeface="Arial" panose="020B0604020202020204" pitchFamily="34" charset="0"/>
            </a:endParaRPr>
          </a:p>
          <a:p>
            <a:pPr marL="660400" indent="-660400">
              <a:lnSpc>
                <a:spcPct val="90000"/>
              </a:lnSpc>
              <a:buFont typeface="Arial" panose="020B0604020202020204" pitchFamily="34" charset="0"/>
              <a:buChar char="•"/>
              <a:defRPr/>
            </a:pPr>
            <a:r>
              <a:rPr lang="en-US" sz="2400" kern="0" dirty="0">
                <a:solidFill>
                  <a:srgbClr val="0070C0"/>
                </a:solidFill>
                <a:latin typeface="Arial" panose="020B0604020202020204" pitchFamily="34" charset="0"/>
                <a:cs typeface="Arial" panose="020B0604020202020204" pitchFamily="34" charset="0"/>
              </a:rPr>
              <a:t>It should contain all the proximate principles of food in </a:t>
            </a:r>
            <a:r>
              <a:rPr lang="en-US" sz="2400" kern="0" dirty="0" smtClean="0">
                <a:solidFill>
                  <a:srgbClr val="0070C0"/>
                </a:solidFill>
                <a:latin typeface="Arial" panose="020B0604020202020204" pitchFamily="34" charset="0"/>
                <a:cs typeface="Arial" panose="020B0604020202020204" pitchFamily="34" charset="0"/>
              </a:rPr>
              <a:t>adequate and proportionate </a:t>
            </a:r>
            <a:r>
              <a:rPr lang="en-US" sz="2400" kern="0" dirty="0">
                <a:solidFill>
                  <a:srgbClr val="0070C0"/>
                </a:solidFill>
                <a:latin typeface="Arial" panose="020B0604020202020204" pitchFamily="34" charset="0"/>
                <a:cs typeface="Arial" panose="020B0604020202020204" pitchFamily="34" charset="0"/>
              </a:rPr>
              <a:t>amount. </a:t>
            </a:r>
          </a:p>
          <a:p>
            <a:pPr marL="660400" indent="-660400">
              <a:lnSpc>
                <a:spcPct val="90000"/>
              </a:lnSpc>
              <a:buFont typeface="Arial" panose="020B0604020202020204" pitchFamily="34" charset="0"/>
              <a:buChar char="•"/>
              <a:defRPr/>
            </a:pPr>
            <a:r>
              <a:rPr lang="en-US" sz="2400" kern="0" dirty="0">
                <a:solidFill>
                  <a:srgbClr val="0070C0"/>
                </a:solidFill>
                <a:latin typeface="Arial" panose="020B0604020202020204" pitchFamily="34" charset="0"/>
                <a:cs typeface="Arial" panose="020B0604020202020204" pitchFamily="34" charset="0"/>
              </a:rPr>
              <a:t>One third to half of protein</a:t>
            </a:r>
          </a:p>
          <a:p>
            <a:pPr marL="660400" indent="-660400">
              <a:lnSpc>
                <a:spcPct val="90000"/>
              </a:lnSpc>
              <a:buFont typeface="Arial" panose="020B0604020202020204" pitchFamily="34" charset="0"/>
              <a:buChar char="•"/>
              <a:defRPr/>
            </a:pPr>
            <a:r>
              <a:rPr lang="en-US" sz="2400" kern="0" dirty="0">
                <a:solidFill>
                  <a:srgbClr val="0070C0"/>
                </a:solidFill>
                <a:latin typeface="Arial" panose="020B0604020202020204" pitchFamily="34" charset="0"/>
                <a:cs typeface="Arial" panose="020B0604020202020204" pitchFamily="34" charset="0"/>
              </a:rPr>
              <a:t>And fat should come from animal sources. </a:t>
            </a:r>
          </a:p>
          <a:p>
            <a:pPr marL="660400" indent="-660400">
              <a:lnSpc>
                <a:spcPct val="90000"/>
              </a:lnSpc>
              <a:buFont typeface="Arial" panose="020B0604020202020204" pitchFamily="34" charset="0"/>
              <a:buChar char="•"/>
              <a:defRPr/>
            </a:pPr>
            <a:r>
              <a:rPr lang="en-US" sz="2400" kern="0" dirty="0">
                <a:solidFill>
                  <a:srgbClr val="0070C0"/>
                </a:solidFill>
                <a:latin typeface="Arial" panose="020B0604020202020204" pitchFamily="34" charset="0"/>
                <a:cs typeface="Arial" panose="020B0604020202020204" pitchFamily="34" charset="0"/>
              </a:rPr>
              <a:t>It should contain sufficient fruits and vegetables. </a:t>
            </a:r>
          </a:p>
          <a:p>
            <a:pPr marL="660400" indent="-660400">
              <a:lnSpc>
                <a:spcPct val="90000"/>
              </a:lnSpc>
              <a:buFont typeface="Arial" panose="020B0604020202020204" pitchFamily="34" charset="0"/>
              <a:buChar char="•"/>
              <a:defRPr/>
            </a:pPr>
            <a:r>
              <a:rPr lang="en-US" sz="2400" kern="0" dirty="0">
                <a:solidFill>
                  <a:srgbClr val="0070C0"/>
                </a:solidFill>
                <a:latin typeface="Arial" panose="020B0604020202020204" pitchFamily="34" charset="0"/>
                <a:cs typeface="Arial" panose="020B0604020202020204" pitchFamily="34" charset="0"/>
              </a:rPr>
              <a:t>It should be easily </a:t>
            </a:r>
            <a:r>
              <a:rPr lang="en-US" sz="2400" kern="0" dirty="0" smtClean="0">
                <a:solidFill>
                  <a:srgbClr val="0070C0"/>
                </a:solidFill>
                <a:latin typeface="Arial" panose="020B0604020202020204" pitchFamily="34" charset="0"/>
                <a:cs typeface="Arial" panose="020B0604020202020204" pitchFamily="34" charset="0"/>
              </a:rPr>
              <a:t>digestible </a:t>
            </a:r>
            <a:r>
              <a:rPr lang="en-US" sz="2400" kern="0" dirty="0">
                <a:solidFill>
                  <a:srgbClr val="0070C0"/>
                </a:solidFill>
                <a:latin typeface="Arial" panose="020B0604020202020204" pitchFamily="34" charset="0"/>
                <a:cs typeface="Arial" panose="020B0604020202020204" pitchFamily="34" charset="0"/>
              </a:rPr>
              <a:t>, absorbable and </a:t>
            </a:r>
            <a:r>
              <a:rPr lang="en-US" sz="2400" kern="0" dirty="0" smtClean="0">
                <a:solidFill>
                  <a:srgbClr val="0070C0"/>
                </a:solidFill>
                <a:latin typeface="Arial" panose="020B0604020202020204" pitchFamily="34" charset="0"/>
                <a:cs typeface="Arial" panose="020B0604020202020204" pitchFamily="34" charset="0"/>
              </a:rPr>
              <a:t>assailable.</a:t>
            </a:r>
            <a:endParaRPr lang="en-US" sz="2400" kern="0" dirty="0">
              <a:solidFill>
                <a:srgbClr val="0070C0"/>
              </a:solidFill>
              <a:latin typeface="Arial" panose="020B0604020202020204" pitchFamily="34" charset="0"/>
              <a:cs typeface="Arial" panose="020B0604020202020204" pitchFamily="34" charset="0"/>
            </a:endParaRPr>
          </a:p>
          <a:p>
            <a:pPr marL="660400" indent="-660400">
              <a:lnSpc>
                <a:spcPct val="90000"/>
              </a:lnSpc>
              <a:buFont typeface="Arial" panose="020B0604020202020204" pitchFamily="34" charset="0"/>
              <a:buChar char="•"/>
              <a:defRPr/>
            </a:pPr>
            <a:r>
              <a:rPr lang="en-US" sz="2400" kern="0" dirty="0">
                <a:solidFill>
                  <a:srgbClr val="0070C0"/>
                </a:solidFill>
                <a:latin typeface="Arial" panose="020B0604020202020204" pitchFamily="34" charset="0"/>
                <a:cs typeface="Arial" panose="020B0604020202020204" pitchFamily="34" charset="0"/>
              </a:rPr>
              <a:t>It should be easily available. </a:t>
            </a:r>
          </a:p>
          <a:p>
            <a:pPr marL="660400" indent="-660400">
              <a:lnSpc>
                <a:spcPct val="90000"/>
              </a:lnSpc>
              <a:buFont typeface="Arial" panose="020B0604020202020204" pitchFamily="34" charset="0"/>
              <a:buChar char="•"/>
              <a:defRPr/>
            </a:pPr>
            <a:r>
              <a:rPr lang="en-US" sz="2400" kern="0" dirty="0">
                <a:solidFill>
                  <a:srgbClr val="0070C0"/>
                </a:solidFill>
                <a:latin typeface="Arial" panose="020B0604020202020204" pitchFamily="34" charset="0"/>
                <a:cs typeface="Arial" panose="020B0604020202020204" pitchFamily="34" charset="0"/>
              </a:rPr>
              <a:t>It should contain certain amount of cellulose to promote peristalsis.</a:t>
            </a:r>
          </a:p>
        </p:txBody>
      </p:sp>
    </p:spTree>
    <p:extLst>
      <p:ext uri="{BB962C8B-B14F-4D97-AF65-F5344CB8AC3E}">
        <p14:creationId xmlns:p14="http://schemas.microsoft.com/office/powerpoint/2010/main" val="1808327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115000"/>
              <a:buChar char="•"/>
              <a:defRPr sz="3200">
                <a:solidFill>
                  <a:schemeClr val="tx1"/>
                </a:solidFill>
                <a:latin typeface="Times New Roman" panose="02020603050405020304" pitchFamily="18" charset="0"/>
              </a:defRPr>
            </a:lvl9pPr>
          </a:lstStyle>
          <a:p>
            <a:pPr eaLnBrk="1" hangingPunct="1"/>
            <a:fld id="{8762795A-F41E-452A-8A25-1AF740B464EB}" type="slidenum">
              <a:rPr lang="en-US" altLang="en-US" sz="1400"/>
              <a:pPr eaLnBrk="1" hangingPunct="1"/>
              <a:t>9</a:t>
            </a:fld>
            <a:endParaRPr lang="en-US" altLang="en-US" sz="1400"/>
          </a:p>
        </p:txBody>
      </p:sp>
      <p:sp>
        <p:nvSpPr>
          <p:cNvPr id="3" name="Rectangle 3"/>
          <p:cNvSpPr txBox="1">
            <a:spLocks noChangeArrowheads="1"/>
          </p:cNvSpPr>
          <p:nvPr/>
        </p:nvSpPr>
        <p:spPr>
          <a:xfrm>
            <a:off x="537883" y="363072"/>
            <a:ext cx="11443446" cy="3361764"/>
          </a:xfrm>
          <a:prstGeom prst="rect">
            <a:avLst/>
          </a:prstGeom>
        </p:spPr>
        <p:txBody>
          <a:bodyPr/>
          <a:lstStyle/>
          <a:p>
            <a:pPr marL="342900" indent="-342900">
              <a:lnSpc>
                <a:spcPct val="80000"/>
              </a:lnSpc>
              <a:defRPr/>
            </a:pPr>
            <a:r>
              <a:rPr lang="en-US" sz="2800" kern="0" dirty="0">
                <a:solidFill>
                  <a:schemeClr val="accent2">
                    <a:lumMod val="50000"/>
                  </a:schemeClr>
                </a:solidFill>
                <a:latin typeface="Arial Rounded MT Bold" panose="020F0704030504030204" pitchFamily="34" charset="0"/>
              </a:rPr>
              <a:t>Balanced diet chart : </a:t>
            </a:r>
            <a:endParaRPr lang="en-US" sz="2800" kern="0" dirty="0" smtClean="0">
              <a:solidFill>
                <a:schemeClr val="accent2">
                  <a:lumMod val="50000"/>
                </a:schemeClr>
              </a:solidFill>
              <a:latin typeface="Arial Rounded MT Bold" panose="020F0704030504030204" pitchFamily="34" charset="0"/>
            </a:endParaRPr>
          </a:p>
          <a:p>
            <a:pPr marL="342900" indent="-342900">
              <a:lnSpc>
                <a:spcPct val="80000"/>
              </a:lnSpc>
              <a:defRPr/>
            </a:pPr>
            <a:endParaRPr lang="en-US" sz="2500" kern="0" dirty="0">
              <a:solidFill>
                <a:schemeClr val="accent2">
                  <a:lumMod val="50000"/>
                </a:schemeClr>
              </a:solidFill>
              <a:latin typeface="Arial Rounded MT Bold" panose="020F0704030504030204" pitchFamily="34" charset="0"/>
            </a:endParaRPr>
          </a:p>
          <a:p>
            <a:pPr marL="342900" indent="-342900">
              <a:lnSpc>
                <a:spcPct val="80000"/>
              </a:lnSpc>
              <a:defRPr/>
            </a:pPr>
            <a:r>
              <a:rPr lang="en-US" sz="2500" kern="0" dirty="0">
                <a:solidFill>
                  <a:srgbClr val="0070C0"/>
                </a:solidFill>
                <a:latin typeface="Arial Rounded MT Bold" panose="020F0704030504030204" pitchFamily="34" charset="0"/>
              </a:rPr>
              <a:t>=&gt;	Protein 	    50 gm 		       </a:t>
            </a:r>
            <a:r>
              <a:rPr lang="en-US" sz="2500" kern="0" dirty="0" smtClean="0">
                <a:solidFill>
                  <a:srgbClr val="0070C0"/>
                </a:solidFill>
                <a:latin typeface="Arial Rounded MT Bold" panose="020F0704030504030204" pitchFamily="34" charset="0"/>
              </a:rPr>
              <a:t>        200 </a:t>
            </a:r>
            <a:r>
              <a:rPr lang="en-US" sz="2500" kern="0" dirty="0">
                <a:solidFill>
                  <a:srgbClr val="0070C0"/>
                </a:solidFill>
                <a:latin typeface="Arial Rounded MT Bold" panose="020F0704030504030204" pitchFamily="34" charset="0"/>
              </a:rPr>
              <a:t>k cal. </a:t>
            </a:r>
          </a:p>
          <a:p>
            <a:pPr marL="342900" indent="-342900">
              <a:lnSpc>
                <a:spcPct val="80000"/>
              </a:lnSpc>
              <a:defRPr/>
            </a:pPr>
            <a:r>
              <a:rPr lang="en-US" sz="2500" kern="0" dirty="0">
                <a:solidFill>
                  <a:srgbClr val="0070C0"/>
                </a:solidFill>
                <a:latin typeface="Arial Rounded MT Bold" panose="020F0704030504030204" pitchFamily="34" charset="0"/>
              </a:rPr>
              <a:t>=&gt;	Fat	               40 gm 	                 </a:t>
            </a:r>
            <a:r>
              <a:rPr lang="en-US" sz="2500" kern="0" dirty="0" smtClean="0">
                <a:solidFill>
                  <a:srgbClr val="0070C0"/>
                </a:solidFill>
                <a:latin typeface="Arial Rounded MT Bold" panose="020F0704030504030204" pitchFamily="34" charset="0"/>
              </a:rPr>
              <a:t>         </a:t>
            </a:r>
            <a:r>
              <a:rPr lang="en-US" sz="2500" kern="0" dirty="0">
                <a:solidFill>
                  <a:srgbClr val="0070C0"/>
                </a:solidFill>
                <a:latin typeface="Arial Rounded MT Bold" panose="020F0704030504030204" pitchFamily="34" charset="0"/>
              </a:rPr>
              <a:t>360 k cal. </a:t>
            </a:r>
          </a:p>
          <a:p>
            <a:pPr marL="342900" indent="-342900">
              <a:lnSpc>
                <a:spcPct val="80000"/>
              </a:lnSpc>
              <a:defRPr/>
            </a:pPr>
            <a:r>
              <a:rPr lang="en-US" sz="2500" kern="0" dirty="0">
                <a:solidFill>
                  <a:srgbClr val="0070C0"/>
                </a:solidFill>
                <a:latin typeface="Arial Rounded MT Bold" panose="020F0704030504030204" pitchFamily="34" charset="0"/>
              </a:rPr>
              <a:t>=&gt;	</a:t>
            </a:r>
            <a:r>
              <a:rPr lang="en-US" sz="2500" kern="0" dirty="0" smtClean="0">
                <a:solidFill>
                  <a:srgbClr val="0070C0"/>
                </a:solidFill>
                <a:latin typeface="Arial Rounded MT Bold" panose="020F0704030504030204" pitchFamily="34" charset="0"/>
              </a:rPr>
              <a:t>Carbohydrate  </a:t>
            </a:r>
            <a:r>
              <a:rPr lang="en-US" sz="2500" kern="0" dirty="0">
                <a:solidFill>
                  <a:srgbClr val="0070C0"/>
                </a:solidFill>
                <a:latin typeface="Arial Rounded MT Bold" panose="020F0704030504030204" pitchFamily="34" charset="0"/>
              </a:rPr>
              <a:t>310 gm 		     </a:t>
            </a:r>
            <a:r>
              <a:rPr lang="en-US" sz="2500" kern="0" dirty="0" smtClean="0">
                <a:solidFill>
                  <a:srgbClr val="0070C0"/>
                </a:solidFill>
                <a:latin typeface="Arial Rounded MT Bold" panose="020F0704030504030204" pitchFamily="34" charset="0"/>
              </a:rPr>
              <a:t>	   1364 </a:t>
            </a:r>
            <a:r>
              <a:rPr lang="en-US" sz="2500" kern="0" dirty="0">
                <a:solidFill>
                  <a:srgbClr val="0070C0"/>
                </a:solidFill>
                <a:latin typeface="Arial Rounded MT Bold" panose="020F0704030504030204" pitchFamily="34" charset="0"/>
              </a:rPr>
              <a:t>k cal. </a:t>
            </a:r>
          </a:p>
          <a:p>
            <a:pPr marL="342900" indent="-342900">
              <a:lnSpc>
                <a:spcPct val="80000"/>
              </a:lnSpc>
              <a:defRPr/>
            </a:pPr>
            <a:r>
              <a:rPr lang="en-US" sz="2500" kern="0" dirty="0">
                <a:solidFill>
                  <a:srgbClr val="0070C0"/>
                </a:solidFill>
                <a:latin typeface="Arial Rounded MT Bold" panose="020F0704030504030204" pitchFamily="34" charset="0"/>
              </a:rPr>
              <a:t>=&gt;	Green leafy vegetables 100 gm 	     </a:t>
            </a:r>
            <a:r>
              <a:rPr lang="en-US" sz="2500" kern="0" dirty="0" smtClean="0">
                <a:solidFill>
                  <a:srgbClr val="0070C0"/>
                </a:solidFill>
                <a:latin typeface="Arial Rounded MT Bold" panose="020F0704030504030204" pitchFamily="34" charset="0"/>
              </a:rPr>
              <a:t>25 </a:t>
            </a:r>
            <a:r>
              <a:rPr lang="en-US" sz="2500" kern="0" dirty="0">
                <a:solidFill>
                  <a:srgbClr val="0070C0"/>
                </a:solidFill>
                <a:latin typeface="Arial Rounded MT Bold" panose="020F0704030504030204" pitchFamily="34" charset="0"/>
              </a:rPr>
              <a:t>k cal. </a:t>
            </a:r>
          </a:p>
          <a:p>
            <a:pPr marL="342900" indent="-342900">
              <a:lnSpc>
                <a:spcPct val="80000"/>
              </a:lnSpc>
              <a:defRPr/>
            </a:pPr>
            <a:r>
              <a:rPr lang="en-US" sz="2500" kern="0" dirty="0">
                <a:solidFill>
                  <a:srgbClr val="0070C0"/>
                </a:solidFill>
                <a:latin typeface="Arial Rounded MT Bold" panose="020F0704030504030204" pitchFamily="34" charset="0"/>
              </a:rPr>
              <a:t>=&gt;	Fruits 		   30 gm 		      </a:t>
            </a:r>
            <a:r>
              <a:rPr lang="en-US" sz="2500" kern="0" dirty="0" smtClean="0">
                <a:solidFill>
                  <a:srgbClr val="0070C0"/>
                </a:solidFill>
                <a:latin typeface="Arial Rounded MT Bold" panose="020F0704030504030204" pitchFamily="34" charset="0"/>
              </a:rPr>
              <a:t>15 </a:t>
            </a:r>
            <a:r>
              <a:rPr lang="en-US" sz="2500" kern="0" dirty="0">
                <a:solidFill>
                  <a:srgbClr val="0070C0"/>
                </a:solidFill>
                <a:latin typeface="Arial Rounded MT Bold" panose="020F0704030504030204" pitchFamily="34" charset="0"/>
              </a:rPr>
              <a:t>k cal . </a:t>
            </a:r>
          </a:p>
          <a:p>
            <a:pPr marL="342900" indent="-342900">
              <a:lnSpc>
                <a:spcPct val="80000"/>
              </a:lnSpc>
              <a:defRPr/>
            </a:pPr>
            <a:r>
              <a:rPr lang="en-US" sz="2500" kern="0" dirty="0">
                <a:solidFill>
                  <a:srgbClr val="0070C0"/>
                </a:solidFill>
                <a:latin typeface="Arial Rounded MT Bold" panose="020F0704030504030204" pitchFamily="34" charset="0"/>
              </a:rPr>
              <a:t>=&gt;	Others vegetable 	75 gm 		      </a:t>
            </a:r>
            <a:r>
              <a:rPr lang="en-US" sz="2500" kern="0" dirty="0" smtClean="0">
                <a:solidFill>
                  <a:srgbClr val="0070C0"/>
                </a:solidFill>
                <a:latin typeface="Arial Rounded MT Bold" panose="020F0704030504030204" pitchFamily="34" charset="0"/>
              </a:rPr>
              <a:t>45 </a:t>
            </a:r>
            <a:r>
              <a:rPr lang="en-US" sz="2500" kern="0" dirty="0">
                <a:solidFill>
                  <a:srgbClr val="0070C0"/>
                </a:solidFill>
                <a:latin typeface="Arial Rounded MT Bold" panose="020F0704030504030204" pitchFamily="34" charset="0"/>
              </a:rPr>
              <a:t>k cal. </a:t>
            </a:r>
          </a:p>
          <a:p>
            <a:pPr marL="342900" indent="-342900">
              <a:lnSpc>
                <a:spcPct val="80000"/>
              </a:lnSpc>
              <a:defRPr/>
            </a:pPr>
            <a:endParaRPr lang="en-US" sz="2500" kern="0" dirty="0">
              <a:solidFill>
                <a:srgbClr val="0070C0"/>
              </a:solidFill>
              <a:latin typeface="Arial Rounded MT Bold" panose="020F0704030504030204" pitchFamily="34" charset="0"/>
            </a:endParaRPr>
          </a:p>
          <a:p>
            <a:pPr marL="342900" indent="-342900">
              <a:lnSpc>
                <a:spcPct val="80000"/>
              </a:lnSpc>
              <a:defRPr/>
            </a:pPr>
            <a:r>
              <a:rPr lang="en-US" sz="2500" b="1" kern="0" dirty="0">
                <a:solidFill>
                  <a:srgbClr val="0070C0"/>
                </a:solidFill>
                <a:latin typeface="Arial Rounded MT Bold" panose="020F0704030504030204" pitchFamily="34" charset="0"/>
              </a:rPr>
              <a:t>   </a:t>
            </a:r>
            <a:r>
              <a:rPr lang="en-US" sz="2500" b="1" kern="0" dirty="0" smtClean="0">
                <a:solidFill>
                  <a:srgbClr val="0070C0"/>
                </a:solidFill>
                <a:latin typeface="Arial Rounded MT Bold" panose="020F0704030504030204" pitchFamily="34" charset="0"/>
              </a:rPr>
              <a:t> </a:t>
            </a:r>
            <a:r>
              <a:rPr lang="en-US" sz="2500" b="1" kern="0" dirty="0">
                <a:solidFill>
                  <a:srgbClr val="0070C0"/>
                </a:solidFill>
                <a:latin typeface="Arial Rounded MT Bold" panose="020F0704030504030204" pitchFamily="34" charset="0"/>
              </a:rPr>
              <a:t>=    2000 </a:t>
            </a:r>
            <a:r>
              <a:rPr lang="en-US" sz="2500" b="1" kern="0" dirty="0" smtClean="0">
                <a:solidFill>
                  <a:srgbClr val="0070C0"/>
                </a:solidFill>
                <a:latin typeface="Arial Rounded MT Bold" panose="020F0704030504030204" pitchFamily="34" charset="0"/>
              </a:rPr>
              <a:t>kcal for females and 2500Kcal for males per day</a:t>
            </a:r>
            <a:endParaRPr lang="en-US" sz="2500" b="1" kern="0" dirty="0">
              <a:solidFill>
                <a:srgbClr val="0070C0"/>
              </a:solidFill>
              <a:latin typeface="Arial Rounded MT Bold" panose="020F0704030504030204" pitchFamily="34" charset="0"/>
            </a:endParaRPr>
          </a:p>
          <a:p>
            <a:pPr marL="342900" indent="-342900">
              <a:lnSpc>
                <a:spcPct val="80000"/>
              </a:lnSpc>
              <a:defRPr/>
            </a:pPr>
            <a:endParaRPr lang="en-US" sz="2500" b="1" kern="0" dirty="0">
              <a:solidFill>
                <a:schemeClr val="bg2"/>
              </a:solidFill>
            </a:endParaRPr>
          </a:p>
          <a:p>
            <a:pPr marL="2057400" lvl="4" indent="-228600">
              <a:lnSpc>
                <a:spcPct val="80000"/>
              </a:lnSpc>
              <a:buSzPct val="110000"/>
              <a:defRPr/>
            </a:pPr>
            <a:r>
              <a:rPr lang="en-US" sz="1700" b="1" kern="0" dirty="0">
                <a:solidFill>
                  <a:schemeClr val="bg2"/>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83" y="3476810"/>
            <a:ext cx="5511800" cy="3244665"/>
          </a:xfrm>
          <a:prstGeom prst="rect">
            <a:avLst/>
          </a:prstGeom>
        </p:spPr>
      </p:pic>
    </p:spTree>
    <p:extLst>
      <p:ext uri="{BB962C8B-B14F-4D97-AF65-F5344CB8AC3E}">
        <p14:creationId xmlns:p14="http://schemas.microsoft.com/office/powerpoint/2010/main" val="2806928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1205</Words>
  <Application>Microsoft Office PowerPoint</Application>
  <PresentationFormat>Widescreen</PresentationFormat>
  <Paragraphs>158</Paragraphs>
  <Slides>29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Agency FB</vt:lpstr>
      <vt:lpstr>Arial</vt:lpstr>
      <vt:lpstr>Arial Black</vt:lpstr>
      <vt:lpstr>Arial Rounded MT Bold</vt:lpstr>
      <vt:lpstr>Calibri</vt:lpstr>
      <vt:lpstr>Calibri Light</vt:lpstr>
      <vt:lpstr>Swis721 BT</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Vitamin, Sources and Deficiency </vt:lpstr>
      <vt:lpstr>Micro Nutrient Deficiency </vt:lpstr>
      <vt:lpstr>PowerPoint Presentation</vt:lpstr>
      <vt:lpstr>Body Mass Index</vt:lpstr>
      <vt:lpstr>Introduction</vt:lpstr>
      <vt:lpstr>Introduction</vt:lpstr>
      <vt:lpstr>Introduction</vt:lpstr>
      <vt:lpstr>International BMI Categories</vt:lpstr>
      <vt:lpstr>Conclusion</vt:lpstr>
      <vt:lpstr>Homework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15</cp:revision>
  <dcterms:created xsi:type="dcterms:W3CDTF">2016-12-03T01:11:13Z</dcterms:created>
  <dcterms:modified xsi:type="dcterms:W3CDTF">2017-08-09T00:52:11Z</dcterms:modified>
</cp:coreProperties>
</file>