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6" r:id="rId3"/>
    <p:sldId id="453" r:id="rId4"/>
    <p:sldId id="454" r:id="rId5"/>
    <p:sldId id="455" r:id="rId6"/>
    <p:sldId id="456" r:id="rId7"/>
    <p:sldId id="457" r:id="rId8"/>
    <p:sldId id="458" r:id="rId9"/>
    <p:sldId id="452" r:id="rId10"/>
    <p:sldId id="441" r:id="rId11"/>
    <p:sldId id="442" r:id="rId12"/>
    <p:sldId id="443" r:id="rId13"/>
    <p:sldId id="459" r:id="rId14"/>
    <p:sldId id="460" r:id="rId15"/>
    <p:sldId id="461" r:id="rId16"/>
    <p:sldId id="450" r:id="rId17"/>
    <p:sldId id="451" r:id="rId18"/>
    <p:sldId id="41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F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7790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BIO201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&amp; Biotechnology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971800" y="4267200"/>
            <a:ext cx="3810000" cy="190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#9</a:t>
            </a:r>
          </a:p>
        </p:txBody>
      </p:sp>
    </p:spTree>
    <p:extLst>
      <p:ext uri="{BB962C8B-B14F-4D97-AF65-F5344CB8AC3E}">
        <p14:creationId xmlns:p14="http://schemas.microsoft.com/office/powerpoint/2010/main" val="1029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1400" y="2498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 cloning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Plasmids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838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Plasmids: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plasmid is a small, circular, double-stranded DNA molecule that is distinct from a cell's chromosomal DNA. 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Plasmids naturally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 in bacterial cells, and they also occur in some eukaryotes. Often, the genes carried in plasmids provide bacteria with genetic advantages, such as antibiotic resistance.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9400" y="2209800"/>
            <a:ext cx="4358031" cy="3268524"/>
            <a:chOff x="2819400" y="2209800"/>
            <a:chExt cx="4358031" cy="3268524"/>
          </a:xfrm>
        </p:grpSpPr>
        <p:pic>
          <p:nvPicPr>
            <p:cNvPr id="13318" name="Picture 6" descr="http://images.slideplayer.com/24/7282037/slides/slide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09800"/>
              <a:ext cx="4358031" cy="326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114675" y="4886325"/>
              <a:ext cx="34385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24200" y="5076825"/>
              <a:ext cx="34385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26"/>
          <p:cNvSpPr/>
          <p:nvPr/>
        </p:nvSpPr>
        <p:spPr>
          <a:xfrm>
            <a:off x="4647028" y="6211669"/>
            <a:ext cx="4496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plasmids?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benefit of bacteria in nature to keep plasmids?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Why plasmids are important in molecular biology?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54657" y="-1"/>
            <a:ext cx="202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 Cloning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Cloning plasmids or Cloning vectors</a:t>
            </a:r>
          </a:p>
        </p:txBody>
      </p:sp>
      <p:sp>
        <p:nvSpPr>
          <p:cNvPr id="23" name="Rectangle 40"/>
          <p:cNvSpPr/>
          <p:nvPr/>
        </p:nvSpPr>
        <p:spPr>
          <a:xfrm>
            <a:off x="101157" y="872849"/>
            <a:ext cx="89416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Cloning plasmids: A vector that is used for cloning of a DNA fragment is called a cloning plasmid.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three major parts: 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origin for replication; 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selection marker (for example, an antibiotic-resistance gene like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</a:t>
            </a:r>
            <a:r>
              <a:rPr lang="en-US" sz="2000" b="1" baseline="30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Multi-cloning site for inserting the gene-of-interest.  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7"/>
          <p:cNvGrpSpPr/>
          <p:nvPr/>
        </p:nvGrpSpPr>
        <p:grpSpPr>
          <a:xfrm>
            <a:off x="3203754" y="3035686"/>
            <a:ext cx="2587444" cy="2875533"/>
            <a:chOff x="6813589" y="1862651"/>
            <a:chExt cx="2499913" cy="2954558"/>
          </a:xfrm>
        </p:grpSpPr>
        <p:grpSp>
          <p:nvGrpSpPr>
            <p:cNvPr id="33" name="Group 44"/>
            <p:cNvGrpSpPr/>
            <p:nvPr/>
          </p:nvGrpSpPr>
          <p:grpSpPr>
            <a:xfrm>
              <a:off x="6813589" y="1862651"/>
              <a:ext cx="2499913" cy="2626610"/>
              <a:chOff x="6813589" y="1862651"/>
              <a:chExt cx="2499913" cy="2626610"/>
            </a:xfrm>
          </p:grpSpPr>
          <p:sp>
            <p:nvSpPr>
              <p:cNvPr id="35" name="Rectangle 45"/>
              <p:cNvSpPr/>
              <p:nvPr/>
            </p:nvSpPr>
            <p:spPr>
              <a:xfrm>
                <a:off x="7306531" y="1862651"/>
                <a:ext cx="2006971" cy="41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 cloning vector</a:t>
                </a:r>
                <a:endPara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6" name="Picture 8" descr="Figure 7-1. Diagram of a simple cloning vector derived from a plasmid, a circular, double-stranded DNA molecule that can replicate within an E. coli cell.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3589" y="2596896"/>
                <a:ext cx="2499912" cy="1892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Rectangle 4"/>
            <p:cNvSpPr/>
            <p:nvPr/>
          </p:nvSpPr>
          <p:spPr>
            <a:xfrm>
              <a:off x="7535579" y="4632543"/>
              <a:ext cx="177792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https://www.ncbi.nlm.nih.gov/books/NBK21498/</a:t>
              </a:r>
            </a:p>
          </p:txBody>
        </p:sp>
      </p:grpSp>
      <p:sp>
        <p:nvSpPr>
          <p:cNvPr id="63" name="矩形 17"/>
          <p:cNvSpPr/>
          <p:nvPr/>
        </p:nvSpPr>
        <p:spPr>
          <a:xfrm>
            <a:off x="5587559" y="6384707"/>
            <a:ext cx="3556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cloning plasmid or cloning vector?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Show the essential parts of a cloning plasmid. </a:t>
            </a:r>
          </a:p>
        </p:txBody>
      </p:sp>
    </p:spTree>
    <p:extLst>
      <p:ext uri="{BB962C8B-B14F-4D97-AF65-F5344CB8AC3E}">
        <p14:creationId xmlns:p14="http://schemas.microsoft.com/office/powerpoint/2010/main" val="18353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60207" y="-13648"/>
            <a:ext cx="202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 Cloning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 large amounts of a protein using Expression plasmid</a:t>
            </a:r>
          </a:p>
        </p:txBody>
      </p:sp>
      <p:sp>
        <p:nvSpPr>
          <p:cNvPr id="18" name="Rectangle 40"/>
          <p:cNvSpPr/>
          <p:nvPr/>
        </p:nvSpPr>
        <p:spPr>
          <a:xfrm>
            <a:off x="0" y="872849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plasmids or vectors not only allow the isolation and purification of a plasmid DNA but also drives the expression of gene within the insert DNA resulting in the production of the gene-product or protein.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2276489"/>
            <a:ext cx="3819525" cy="3700470"/>
            <a:chOff x="228600" y="2276489"/>
            <a:chExt cx="3819525" cy="3700470"/>
          </a:xfrm>
        </p:grpSpPr>
        <p:grpSp>
          <p:nvGrpSpPr>
            <p:cNvPr id="50" name="组合 49"/>
            <p:cNvGrpSpPr/>
            <p:nvPr/>
          </p:nvGrpSpPr>
          <p:grpSpPr>
            <a:xfrm>
              <a:off x="228600" y="2276489"/>
              <a:ext cx="3819525" cy="3700470"/>
              <a:chOff x="737764" y="4157861"/>
              <a:chExt cx="3148435" cy="2905846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737764" y="4157861"/>
                <a:ext cx="3148435" cy="2905846"/>
                <a:chOff x="737764" y="4157861"/>
                <a:chExt cx="3148435" cy="2905846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737764" y="4157861"/>
                  <a:ext cx="3148435" cy="2905846"/>
                  <a:chOff x="737764" y="4157861"/>
                  <a:chExt cx="3148435" cy="2905846"/>
                </a:xfrm>
              </p:grpSpPr>
              <p:pic>
                <p:nvPicPr>
                  <p:cNvPr id="58" name="Picture 6" descr="http://cdn2.hubspot.net/hub/306096/file-404153303-png/Plasmid_Map.pn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7764" y="4157861"/>
                    <a:ext cx="3148435" cy="254393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9" name="矩形 58"/>
                  <p:cNvSpPr/>
                  <p:nvPr/>
                </p:nvSpPr>
                <p:spPr>
                  <a:xfrm>
                    <a:off x="1174406" y="6879041"/>
                    <a:ext cx="2101280" cy="18466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http://blog.addgene.org/plasmid-101-origin-of-replication</a:t>
                    </a:r>
                  </a:p>
                </p:txBody>
              </p:sp>
            </p:grpSp>
            <p:sp>
              <p:nvSpPr>
                <p:cNvPr id="57" name="矩形 56"/>
                <p:cNvSpPr/>
                <p:nvPr/>
              </p:nvSpPr>
              <p:spPr>
                <a:xfrm>
                  <a:off x="1524000" y="5105400"/>
                  <a:ext cx="1143000" cy="3244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Rectangle 40"/>
              <p:cNvSpPr/>
              <p:nvPr/>
            </p:nvSpPr>
            <p:spPr>
              <a:xfrm>
                <a:off x="1270863" y="5097536"/>
                <a:ext cx="15906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Example of Expression Plasmid Map </a:t>
                </a:r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3009900" y="2895600"/>
              <a:ext cx="4191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59"/>
          <p:cNvGrpSpPr/>
          <p:nvPr/>
        </p:nvGrpSpPr>
        <p:grpSpPr>
          <a:xfrm>
            <a:off x="4343400" y="1989876"/>
            <a:ext cx="4745502" cy="4182324"/>
            <a:chOff x="4940790" y="2473656"/>
            <a:chExt cx="4203003" cy="3369754"/>
          </a:xfrm>
        </p:grpSpPr>
        <p:pic>
          <p:nvPicPr>
            <p:cNvPr id="28" name="Picture 2" descr="http://images.slideplayer.com/18/5673384/slides/slide_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790" y="2473656"/>
              <a:ext cx="4156943" cy="3117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61"/>
            <p:cNvSpPr/>
            <p:nvPr/>
          </p:nvSpPr>
          <p:spPr>
            <a:xfrm>
              <a:off x="7816185" y="5658744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http://slideplayer.com/slide/5673384/</a:t>
              </a:r>
            </a:p>
          </p:txBody>
        </p:sp>
      </p:grpSp>
      <p:sp>
        <p:nvSpPr>
          <p:cNvPr id="30" name="矩形 17"/>
          <p:cNvSpPr/>
          <p:nvPr/>
        </p:nvSpPr>
        <p:spPr>
          <a:xfrm>
            <a:off x="4048125" y="6214782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an expression plasmid?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key difference between a cloning and an expression vector?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the image of the expression plasmid.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63534" y="0"/>
            <a:ext cx="1947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 Cloning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bacteria with plasmid DNA</a:t>
            </a:r>
          </a:p>
        </p:txBody>
      </p:sp>
      <p:sp>
        <p:nvSpPr>
          <p:cNvPr id="12" name="Rectangle 40"/>
          <p:cNvSpPr/>
          <p:nvPr/>
        </p:nvSpPr>
        <p:spPr>
          <a:xfrm>
            <a:off x="35255" y="860791"/>
            <a:ext cx="8803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transformation: The process of transferring exogenous DNA into cells is called bacterial transformation. Various commercially available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strains are used for this purpose.  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0"/>
          <p:cNvSpPr/>
          <p:nvPr/>
        </p:nvSpPr>
        <p:spPr>
          <a:xfrm>
            <a:off x="7959" y="1502569"/>
            <a:ext cx="910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cells have cell wall and they do not take up DNA molecules from solution readily. 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0"/>
          <p:cNvSpPr/>
          <p:nvPr/>
        </p:nvSpPr>
        <p:spPr>
          <a:xfrm>
            <a:off x="6824" y="1981200"/>
            <a:ext cx="912412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methods to transform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plasmid DNA: </a:t>
            </a:r>
          </a:p>
          <a:p>
            <a:pPr marL="400050" indent="-400050">
              <a:buAutoNum type="romanLcParenBoth"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heat-shock transformation (chemical transformation with CaCl</a:t>
            </a:r>
            <a:r>
              <a:rPr lang="en-US" sz="1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00050" indent="-400050">
              <a:buAutoNum type="romanLcParenBoth"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lectroporation.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96" y="3048000"/>
            <a:ext cx="4607856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27296" y="3102593"/>
            <a:ext cx="4311561" cy="3000359"/>
            <a:chOff x="0" y="3276600"/>
            <a:chExt cx="4570808" cy="3272147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600"/>
              <a:ext cx="4570808" cy="301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685800" y="6364081"/>
              <a:ext cx="247934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http://www.slideshare.net/TapeshwarYadav1/dna-cloning-49765396</a:t>
              </a:r>
            </a:p>
          </p:txBody>
        </p:sp>
      </p:grpSp>
      <p:sp>
        <p:nvSpPr>
          <p:cNvPr id="29" name="矩形 17"/>
          <p:cNvSpPr/>
          <p:nvPr/>
        </p:nvSpPr>
        <p:spPr>
          <a:xfrm>
            <a:off x="4311561" y="6374739"/>
            <a:ext cx="4800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bacterial transformation?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the two methods to transform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plasmid DNA?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4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63534" y="0"/>
            <a:ext cx="1947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 Cloning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Transfecting animal cells with plasmid DNA </a:t>
            </a:r>
          </a:p>
        </p:txBody>
      </p:sp>
      <p:sp>
        <p:nvSpPr>
          <p:cNvPr id="12" name="Rectangle 40"/>
          <p:cNvSpPr/>
          <p:nvPr/>
        </p:nvSpPr>
        <p:spPr>
          <a:xfrm>
            <a:off x="6680" y="851266"/>
            <a:ext cx="9137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Transfection: The process of transferring exogenous DNA into animal cells is called transfection. In animals, the word “transformation” means progression of animal cells into a cancerous state, and this why the word “transfection” is used when exogenous DNA is introduced into an animal cell. 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921796"/>
            <a:ext cx="5146346" cy="3963715"/>
            <a:chOff x="35255" y="2096195"/>
            <a:chExt cx="5146346" cy="3963715"/>
          </a:xfrm>
        </p:grpSpPr>
        <p:grpSp>
          <p:nvGrpSpPr>
            <p:cNvPr id="5" name="组合 4"/>
            <p:cNvGrpSpPr/>
            <p:nvPr/>
          </p:nvGrpSpPr>
          <p:grpSpPr>
            <a:xfrm>
              <a:off x="35255" y="2096195"/>
              <a:ext cx="5146346" cy="3963715"/>
              <a:chOff x="35255" y="2096195"/>
              <a:chExt cx="5146346" cy="396371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35255" y="2099480"/>
                <a:ext cx="5146346" cy="3960430"/>
                <a:chOff x="35254" y="2099480"/>
                <a:chExt cx="5575515" cy="4321872"/>
              </a:xfrm>
            </p:grpSpPr>
            <p:pic>
              <p:nvPicPr>
                <p:cNvPr id="6146" name="Picture 2" descr="http://cdn.biologydiscussion.com/wp-content/uploads/2015/10/clip_image0021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54" y="2099480"/>
                  <a:ext cx="5575515" cy="41223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矩形 1"/>
                <p:cNvSpPr/>
                <p:nvPr/>
              </p:nvSpPr>
              <p:spPr>
                <a:xfrm>
                  <a:off x="780034" y="6236686"/>
                  <a:ext cx="4085953" cy="1846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http://www.biologydiscussion.com/animals-2/transgenic-animals/methods-used-for-creation-of-transgenic-animals/12123</a:t>
                  </a:r>
                </a:p>
              </p:txBody>
            </p:sp>
          </p:grpSp>
          <p:sp>
            <p:nvSpPr>
              <p:cNvPr id="18" name="Rectangle 40"/>
              <p:cNvSpPr/>
              <p:nvPr/>
            </p:nvSpPr>
            <p:spPr>
              <a:xfrm>
                <a:off x="1219200" y="2096195"/>
                <a:ext cx="12954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Electroporation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右箭头 3"/>
            <p:cNvSpPr/>
            <p:nvPr/>
          </p:nvSpPr>
          <p:spPr>
            <a:xfrm rot="346324">
              <a:off x="994123" y="2434435"/>
              <a:ext cx="2402573" cy="17132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71" y="1682263"/>
            <a:ext cx="2971800" cy="25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120771" y="4446367"/>
            <a:ext cx="2286000" cy="1573433"/>
            <a:chOff x="6120771" y="4446367"/>
            <a:chExt cx="2286000" cy="1573433"/>
          </a:xfrm>
        </p:grpSpPr>
        <p:pic>
          <p:nvPicPr>
            <p:cNvPr id="10244" name="Picture 4" descr="http://www.biology4friends.org/uploads/1/0/0/4/10044856/_1660701_ori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51" y="4446367"/>
              <a:ext cx="2142240" cy="135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120771" y="5835134"/>
              <a:ext cx="2286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http://www.biology4friends.org/bacterial-transformation-lab1.html</a:t>
              </a:r>
            </a:p>
          </p:txBody>
        </p:sp>
      </p:grpSp>
      <p:sp>
        <p:nvSpPr>
          <p:cNvPr id="31" name="矩形 17"/>
          <p:cNvSpPr/>
          <p:nvPr/>
        </p:nvSpPr>
        <p:spPr>
          <a:xfrm>
            <a:off x="3417704" y="6210300"/>
            <a:ext cx="572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transfection of animal cells?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Mention at least five methods of transferring exogenous DNA into animal cells.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Figure 9-33 of this slide in exam.  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63534" y="0"/>
            <a:ext cx="1947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 Cloning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plant cells with plasmid DNA</a:t>
            </a:r>
          </a:p>
        </p:txBody>
      </p:sp>
      <p:sp>
        <p:nvSpPr>
          <p:cNvPr id="12" name="Rectangle 40"/>
          <p:cNvSpPr/>
          <p:nvPr/>
        </p:nvSpPr>
        <p:spPr>
          <a:xfrm>
            <a:off x="-2" y="833495"/>
            <a:ext cx="914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most-widely used method to create transgenic (genetically modified) plants is to use the bacterium,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Agrobacterium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tumefaciens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Ti (tumor-inducing) plasmid of 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tumefaciens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modified so that it carries the “gene-of-interest”. The bacterium then delivers the gene-of-interest to the target plant. </a:t>
            </a:r>
            <a:endParaRPr lang="en-US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2874" y="1910713"/>
            <a:ext cx="3984352" cy="2204267"/>
            <a:chOff x="452874" y="1910713"/>
            <a:chExt cx="3984352" cy="2204267"/>
          </a:xfrm>
        </p:grpSpPr>
        <p:pic>
          <p:nvPicPr>
            <p:cNvPr id="6148" name="Picture 4" descr="http://lh4.ggpht.com/-LVLwj4SnKeM/ULsNAoHm4eI/AAAAAAAAAhM/IgldutlXYJY/clip_image002_thumb4.jpg?imgmax=8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74" y="1910713"/>
              <a:ext cx="3984352" cy="1892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111908" y="3930314"/>
              <a:ext cx="266628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http://www.biologyexams4u.com/2012/12/steps-involved-in-agrobacterium.html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3823" y="4343400"/>
            <a:ext cx="4280499" cy="2436439"/>
            <a:chOff x="380999" y="3389509"/>
            <a:chExt cx="4280499" cy="2436439"/>
          </a:xfrm>
        </p:grpSpPr>
        <p:pic>
          <p:nvPicPr>
            <p:cNvPr id="21" name="Picture 2" descr="http://2010.igem.org/wiki/images/d/d0/Agro_theor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3389509"/>
              <a:ext cx="4280499" cy="2015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341001" y="5641282"/>
              <a:ext cx="236049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http://2010.igem.org/Team:Nevada/Agrobacterium_Transformations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7935" y="1910713"/>
            <a:ext cx="3487575" cy="4044136"/>
            <a:chOff x="5387935" y="1910713"/>
            <a:chExt cx="3487575" cy="4044136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392" y="1910713"/>
              <a:ext cx="3474118" cy="330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387935" y="5216185"/>
              <a:ext cx="34875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Golden Rice colors. (a)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Wild-type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rice; (b)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Golden Rice 1 (GR1);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(c)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GR2.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29967" y="5677850"/>
              <a:ext cx="29319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https://www.researchgate.net/figure/7470279_fig2_Figure-3-Golden-Rice-colors-a-Wild-tape-rice-b-GR1-expressing-the-phytoene</a:t>
              </a:r>
            </a:p>
          </p:txBody>
        </p:sp>
      </p:grpSp>
      <p:sp>
        <p:nvSpPr>
          <p:cNvPr id="27" name="矩形 17"/>
          <p:cNvSpPr/>
          <p:nvPr/>
        </p:nvSpPr>
        <p:spPr>
          <a:xfrm>
            <a:off x="3889914" y="6396335"/>
            <a:ext cx="525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Which bacterium is used to create transgenic plants? What is Ti plasmid?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the images of this slide in exam.  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09900" y="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Amplification of DNA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Polymerase Chain Reaction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83349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PCR: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polymerase chain reaction (PCR) is a process used in molecular biology to amplify a single copy or a few copies of a piece of DNA across several orders of magnitude, generating thousands to millions of copies of a particular DNA sequence.</a:t>
            </a:r>
          </a:p>
        </p:txBody>
      </p:sp>
      <p:sp>
        <p:nvSpPr>
          <p:cNvPr id="26" name="Rectangle 40"/>
          <p:cNvSpPr/>
          <p:nvPr/>
        </p:nvSpPr>
        <p:spPr>
          <a:xfrm>
            <a:off x="0" y="1727854"/>
            <a:ext cx="5159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Steps in PCR: There are three steps in PCR. </a:t>
            </a:r>
          </a:p>
          <a:p>
            <a:pPr marL="400050" indent="-400050">
              <a:buAutoNum type="romanLcParenBoth"/>
            </a:pP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Heat denaturation step at 90-95°C. </a:t>
            </a:r>
          </a:p>
          <a:p>
            <a:pPr marL="400050" indent="-400050">
              <a:buAutoNum type="romanLcParenBoth"/>
            </a:pP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Primer annealing step at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40-60°C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marL="400050" indent="-400050">
              <a:buAutoNum type="romanLcParenBoth"/>
            </a:pP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Extension step at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70-75°C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by 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Pfu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polymerase.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组合 2"/>
          <p:cNvGrpSpPr/>
          <p:nvPr/>
        </p:nvGrpSpPr>
        <p:grpSpPr>
          <a:xfrm>
            <a:off x="5144535" y="1469905"/>
            <a:ext cx="3868674" cy="2915719"/>
            <a:chOff x="-21609" y="2667000"/>
            <a:chExt cx="3868674" cy="2915719"/>
          </a:xfrm>
        </p:grpSpPr>
        <p:pic>
          <p:nvPicPr>
            <p:cNvPr id="43" name="Picture 2" descr="https://www.researchgate.net/profile/Nathaniel_Cady/publication/223138442/figure/fig5/AS:203030206128136@1425417581527/Polymerase-chain-reaction-PCR-is-an-amplification-based-technique-for-DNA-detect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09" y="2667000"/>
              <a:ext cx="3868674" cy="24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矩形 1"/>
            <p:cNvSpPr/>
            <p:nvPr/>
          </p:nvSpPr>
          <p:spPr>
            <a:xfrm>
              <a:off x="0" y="5305720"/>
              <a:ext cx="37162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https://www.researchgate.net/figure/223138442_fig5_Polymerase-chain-reaction-PCR-is-an-amplification-based-technique-for-DNA-detection</a:t>
              </a:r>
            </a:p>
          </p:txBody>
        </p:sp>
      </p:grpSp>
      <p:grpSp>
        <p:nvGrpSpPr>
          <p:cNvPr id="49" name="组合 30"/>
          <p:cNvGrpSpPr/>
          <p:nvPr/>
        </p:nvGrpSpPr>
        <p:grpSpPr>
          <a:xfrm>
            <a:off x="0" y="3076918"/>
            <a:ext cx="5029200" cy="3363032"/>
            <a:chOff x="2702090" y="4744519"/>
            <a:chExt cx="5029200" cy="3363032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534" y="5782401"/>
              <a:ext cx="2105605" cy="195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矩形 32"/>
            <p:cNvSpPr/>
            <p:nvPr/>
          </p:nvSpPr>
          <p:spPr>
            <a:xfrm>
              <a:off x="4264533" y="7922885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http://slideplayer.com/slide/7463460/</a:t>
              </a:r>
            </a:p>
          </p:txBody>
        </p:sp>
        <p:sp>
          <p:nvSpPr>
            <p:cNvPr id="52" name="Rectangle 40"/>
            <p:cNvSpPr/>
            <p:nvPr/>
          </p:nvSpPr>
          <p:spPr>
            <a:xfrm>
              <a:off x="2702090" y="4744519"/>
              <a:ext cx="5029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The PCR machine repeats the denaturing, annealing and elongating temperatures ~ 30 times. 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组合 20"/>
          <p:cNvGrpSpPr/>
          <p:nvPr/>
        </p:nvGrpSpPr>
        <p:grpSpPr>
          <a:xfrm>
            <a:off x="5989161" y="4477242"/>
            <a:ext cx="3129150" cy="1870375"/>
            <a:chOff x="1148823" y="4753329"/>
            <a:chExt cx="3129150" cy="1870375"/>
          </a:xfrm>
        </p:grpSpPr>
        <p:pic>
          <p:nvPicPr>
            <p:cNvPr id="54" name="Picture 4" descr="http://www.paulvanouse.com/02_insert_tubes_into_PCR_machine_P2193042crp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956" y="5246673"/>
              <a:ext cx="1561963" cy="128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40"/>
            <p:cNvSpPr/>
            <p:nvPr/>
          </p:nvSpPr>
          <p:spPr>
            <a:xfrm>
              <a:off x="1148823" y="4753329"/>
              <a:ext cx="1778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 typical thermal cycler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 PCR machine</a:t>
              </a:r>
              <a:endPara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矩形 23"/>
            <p:cNvSpPr/>
            <p:nvPr/>
          </p:nvSpPr>
          <p:spPr>
            <a:xfrm>
              <a:off x="2818919" y="6439038"/>
              <a:ext cx="145905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http://www.paulvanouse.com/dwpcr.html</a:t>
              </a:r>
            </a:p>
          </p:txBody>
        </p:sp>
      </p:grpSp>
      <p:sp>
        <p:nvSpPr>
          <p:cNvPr id="57" name="矩形 17"/>
          <p:cNvSpPr/>
          <p:nvPr/>
        </p:nvSpPr>
        <p:spPr>
          <a:xfrm>
            <a:off x="5213444" y="6401051"/>
            <a:ext cx="393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PCR? How many steps are there in a PCR?</a:t>
            </a:r>
          </a:p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the images of this slide in exam. 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09900" y="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Amplification of DNA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PCR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2452" y="852830"/>
            <a:ext cx="4153611" cy="2684636"/>
            <a:chOff x="112452" y="852830"/>
            <a:chExt cx="4153611" cy="2684636"/>
          </a:xfrm>
        </p:grpSpPr>
        <p:pic>
          <p:nvPicPr>
            <p:cNvPr id="8196" name="Picture 4" descr="https://image.slidesharecdn.com/polymerasechainreactionyazd1011-140513033958-phpapp01/95/polymerase-chain-reaction-yazd1011-2-638.jpg?cb=13999618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52" y="852830"/>
              <a:ext cx="4153611" cy="233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28374" y="3352800"/>
              <a:ext cx="4137689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http://www.slideshare.net/giumtell_2000/polymerase-chain-reaction-yazd1011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67200" y="2587062"/>
            <a:ext cx="4876800" cy="3816145"/>
            <a:chOff x="2438400" y="1219200"/>
            <a:chExt cx="6650502" cy="4993090"/>
          </a:xfrm>
        </p:grpSpPr>
        <p:pic>
          <p:nvPicPr>
            <p:cNvPr id="44" name="Picture 2" descr="https://image.slidesharecdn.com/differentpcrtechniquesandtheirapplication-140814125916-phpapp01/95/different-pcr-techniques-and-their-application-5-638.jpg?cb=14080212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219200"/>
              <a:ext cx="6650502" cy="4993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矩形 44"/>
            <p:cNvSpPr/>
            <p:nvPr/>
          </p:nvSpPr>
          <p:spPr>
            <a:xfrm>
              <a:off x="2898223" y="5207894"/>
              <a:ext cx="4571999" cy="1846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http://www.slideshare.net/saurabh784/different-pcr-techniques-and-their-application-38000297</a:t>
              </a:r>
            </a:p>
          </p:txBody>
        </p:sp>
      </p:grpSp>
      <p:sp>
        <p:nvSpPr>
          <p:cNvPr id="46" name="矩形 17"/>
          <p:cNvSpPr/>
          <p:nvPr/>
        </p:nvSpPr>
        <p:spPr>
          <a:xfrm>
            <a:off x="6181866" y="6374632"/>
            <a:ext cx="2924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Who invented PCR?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Write any three applications of PCR.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53400" cy="2362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Lecture: 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Membranes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457200" y="4114800"/>
            <a:ext cx="8153400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 of Biochemistry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11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L. Nelson, Michael M. Cox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Freeman &amp; Company,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828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Biochemistry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9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DNA-based information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3360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Genomics &amp; Proteomics</a:t>
            </a:r>
          </a:p>
        </p:txBody>
      </p:sp>
      <p:sp>
        <p:nvSpPr>
          <p:cNvPr id="4" name="矩形 3"/>
          <p:cNvSpPr/>
          <p:nvPr/>
        </p:nvSpPr>
        <p:spPr>
          <a:xfrm>
            <a:off x="824552" y="4863152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084" y="1114485"/>
            <a:ext cx="9122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Genome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 genome is the complete set of genetic information in an organism.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Genomics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Genomics is an area within genetics that concerns the sequencing and analysis of an organism's genome.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Proteome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 proteome is the complete set of proteins expressed by an organism.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Proteomics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Proteomics is the large-scale study of proteomes.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7"/>
          <p:cNvSpPr/>
          <p:nvPr/>
        </p:nvSpPr>
        <p:spPr>
          <a:xfrm>
            <a:off x="6893257" y="6448335"/>
            <a:ext cx="224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Define genome and genomics.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Define proteome and proteomics.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5"/>
          <p:cNvSpPr/>
          <p:nvPr/>
        </p:nvSpPr>
        <p:spPr>
          <a:xfrm>
            <a:off x="1981200" y="-3604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DNA-Based Information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22014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81200" y="-3604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DNA-Based Information Technologies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is the major source of molecular insights</a:t>
            </a:r>
          </a:p>
        </p:txBody>
      </p:sp>
      <p:sp>
        <p:nvSpPr>
          <p:cNvPr id="4" name="矩形 3"/>
          <p:cNvSpPr/>
          <p:nvPr/>
        </p:nvSpPr>
        <p:spPr>
          <a:xfrm>
            <a:off x="824552" y="4863152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4900" y="1274829"/>
            <a:ext cx="6934200" cy="3346375"/>
            <a:chOff x="1104900" y="1274829"/>
            <a:chExt cx="6934200" cy="3346375"/>
          </a:xfrm>
        </p:grpSpPr>
        <p:grpSp>
          <p:nvGrpSpPr>
            <p:cNvPr id="3" name="Group 2"/>
            <p:cNvGrpSpPr/>
            <p:nvPr/>
          </p:nvGrpSpPr>
          <p:grpSpPr>
            <a:xfrm>
              <a:off x="1104900" y="1274829"/>
              <a:ext cx="6934200" cy="3346375"/>
              <a:chOff x="1104900" y="843020"/>
              <a:chExt cx="6934200" cy="33463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900" y="843020"/>
                <a:ext cx="6934200" cy="2071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424" y="2867024"/>
                <a:ext cx="6924675" cy="1322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Connector 10"/>
            <p:cNvCxnSpPr/>
            <p:nvPr/>
          </p:nvCxnSpPr>
          <p:spPr>
            <a:xfrm>
              <a:off x="1152524" y="2971800"/>
              <a:ext cx="68865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43000" y="3289396"/>
              <a:ext cx="7143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85450" y="2628900"/>
              <a:ext cx="275364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7"/>
          <p:cNvSpPr/>
          <p:nvPr/>
        </p:nvSpPr>
        <p:spPr>
          <a:xfrm>
            <a:off x="5642638" y="6611779"/>
            <a:ext cx="35013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major source of molecular insights of cells?</a:t>
            </a:r>
          </a:p>
        </p:txBody>
      </p:sp>
    </p:spTree>
    <p:extLst>
      <p:ext uri="{BB962C8B-B14F-4D97-AF65-F5344CB8AC3E}">
        <p14:creationId xmlns:p14="http://schemas.microsoft.com/office/powerpoint/2010/main" val="6019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81200" y="-3604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DNA-Based Information Technologies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Pioneers of DNA Cloning</a:t>
            </a:r>
          </a:p>
        </p:txBody>
      </p:sp>
      <p:sp>
        <p:nvSpPr>
          <p:cNvPr id="4" name="矩形 3"/>
          <p:cNvSpPr/>
          <p:nvPr/>
        </p:nvSpPr>
        <p:spPr>
          <a:xfrm>
            <a:off x="824552" y="4863152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285165" y="914400"/>
            <a:ext cx="2573669" cy="1393950"/>
            <a:chOff x="3285165" y="833496"/>
            <a:chExt cx="2573669" cy="1393950"/>
          </a:xfrm>
        </p:grpSpPr>
        <p:pic>
          <p:nvPicPr>
            <p:cNvPr id="2054" name="Picture 6" descr="http://elte.prompt.hu/sites/default/files/tananyagok/Gentechnologia/images/image00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165" y="833496"/>
              <a:ext cx="2573669" cy="114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251" y="2011954"/>
              <a:ext cx="621187" cy="21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156" y="2011954"/>
              <a:ext cx="811687" cy="215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367" y="2035443"/>
              <a:ext cx="862012" cy="168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393990" y="2367478"/>
            <a:ext cx="6591300" cy="4206201"/>
            <a:chOff x="1393990" y="2434153"/>
            <a:chExt cx="6591300" cy="4206201"/>
          </a:xfrm>
        </p:grpSpPr>
        <p:grpSp>
          <p:nvGrpSpPr>
            <p:cNvPr id="11" name="Group 10"/>
            <p:cNvGrpSpPr/>
            <p:nvPr/>
          </p:nvGrpSpPr>
          <p:grpSpPr>
            <a:xfrm>
              <a:off x="1393990" y="2434153"/>
              <a:ext cx="6591300" cy="4206201"/>
              <a:chOff x="1276350" y="847451"/>
              <a:chExt cx="6591300" cy="420620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350" y="847451"/>
                <a:ext cx="6591300" cy="4206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7305675" y="1762125"/>
                <a:ext cx="5524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291277" y="2105025"/>
                <a:ext cx="488092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291277" y="3429000"/>
                <a:ext cx="602392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>
              <a:off x="2656052" y="4686300"/>
              <a:ext cx="53197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17"/>
          <p:cNvSpPr/>
          <p:nvPr/>
        </p:nvSpPr>
        <p:spPr>
          <a:xfrm>
            <a:off x="5290673" y="6611778"/>
            <a:ext cx="38787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Name the three scientists who are the pioneers of DNA cloning. </a:t>
            </a:r>
          </a:p>
        </p:txBody>
      </p:sp>
    </p:spTree>
    <p:extLst>
      <p:ext uri="{BB962C8B-B14F-4D97-AF65-F5344CB8AC3E}">
        <p14:creationId xmlns:p14="http://schemas.microsoft.com/office/powerpoint/2010/main" val="170063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81200" y="-3604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DNA-Based Information Technologies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Cloning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20673" y="1552141"/>
            <a:ext cx="6702654" cy="3544318"/>
            <a:chOff x="1220673" y="1552141"/>
            <a:chExt cx="6702654" cy="3544318"/>
          </a:xfrm>
        </p:grpSpPr>
        <p:grpSp>
          <p:nvGrpSpPr>
            <p:cNvPr id="15" name="Group 14"/>
            <p:cNvGrpSpPr/>
            <p:nvPr/>
          </p:nvGrpSpPr>
          <p:grpSpPr>
            <a:xfrm>
              <a:off x="1220673" y="1552141"/>
              <a:ext cx="6702654" cy="3544318"/>
              <a:chOff x="1205552" y="1151942"/>
              <a:chExt cx="6702654" cy="3544318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94" y="1151942"/>
                <a:ext cx="6672412" cy="2671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5552" y="3758434"/>
                <a:ext cx="4491537" cy="32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238250" y="4053379"/>
                <a:ext cx="6316090" cy="345156"/>
                <a:chOff x="1238250" y="3734931"/>
                <a:chExt cx="6316090" cy="345156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1238250" y="3734931"/>
                  <a:ext cx="2752260" cy="345156"/>
                  <a:chOff x="1238250" y="3734931"/>
                  <a:chExt cx="2752260" cy="345156"/>
                </a:xfrm>
              </p:grpSpPr>
              <p:pic>
                <p:nvPicPr>
                  <p:cNvPr id="4102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62125" y="3805239"/>
                    <a:ext cx="2228385" cy="26009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104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38250" y="3734931"/>
                    <a:ext cx="514350" cy="3451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4105" name="Picture 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9793" y="3778586"/>
                  <a:ext cx="2718153" cy="2919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8" name="Picture 1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18422" y="3782557"/>
                  <a:ext cx="835918" cy="297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4109" name="Picture 1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6825" y="4383782"/>
                <a:ext cx="2771543" cy="312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2" name="Straight Connector 31"/>
              <p:cNvCxnSpPr/>
              <p:nvPr/>
            </p:nvCxnSpPr>
            <p:spPr>
              <a:xfrm>
                <a:off x="1257795" y="1476375"/>
                <a:ext cx="331420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266825" y="2487794"/>
                <a:ext cx="6641381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266825" y="2800350"/>
                <a:ext cx="6641381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266825" y="3124200"/>
                <a:ext cx="6641381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66825" y="3467100"/>
                <a:ext cx="6641381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66825" y="3776021"/>
                <a:ext cx="6641381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266825" y="4092822"/>
                <a:ext cx="4430264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/>
            <p:nvPr/>
          </p:nvCxnSpPr>
          <p:spPr>
            <a:xfrm>
              <a:off x="7138843" y="2514600"/>
              <a:ext cx="78448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17"/>
          <p:cNvSpPr/>
          <p:nvPr/>
        </p:nvSpPr>
        <p:spPr>
          <a:xfrm>
            <a:off x="6048375" y="6457890"/>
            <a:ext cx="3086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a clone?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the three stages of DNA cloning? </a:t>
            </a:r>
          </a:p>
        </p:txBody>
      </p:sp>
    </p:spTree>
    <p:extLst>
      <p:ext uri="{BB962C8B-B14F-4D97-AF65-F5344CB8AC3E}">
        <p14:creationId xmlns:p14="http://schemas.microsoft.com/office/powerpoint/2010/main" val="18563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81200" y="-3604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DNA-Based Information Technologies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General Procedures/Steps of DNA Cloning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-9525" y="9023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Cloning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DNA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from any organism entails five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procedures: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1440418"/>
            <a:ext cx="9134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Cutting DNA at precise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locations. Sequence-specific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endonucleases (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restriction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endonucleases) provide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necessary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molecular scissors.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108537"/>
            <a:ext cx="9134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Selecting a small molecule of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DNA capable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self-replication.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These DNAs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are called cloning vectors (a vector is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delivery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agent). They are typically plasmids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 viral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DNAs.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9526" y="3048000"/>
            <a:ext cx="9153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Joining two DNA fragments covalently.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enzyme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 ligase links the cloning vector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DNA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be cloned. Composite DNA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molecules comprising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covalently linked segments from two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 more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sources are called recombinant DNAs.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038600"/>
            <a:ext cx="9134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Moving recombinant DNA from the test tube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host cell that will provide the enzymatic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machinery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 DNA replication.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9525" y="4724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Selecting or identifying host cells that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contain recombinant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526" y="5124450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methods used to accomplish these and related 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tasks are 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collectively referred to as recombinant DNA 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technology 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or, more informally, genetic engineering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Genetic Engineering: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Genetic engineering, also called genetic modification, is the direct manipulation of an organism's genome using biotechnology.</a:t>
            </a:r>
          </a:p>
        </p:txBody>
      </p:sp>
      <p:sp>
        <p:nvSpPr>
          <p:cNvPr id="33" name="矩形 17"/>
          <p:cNvSpPr/>
          <p:nvPr/>
        </p:nvSpPr>
        <p:spPr>
          <a:xfrm>
            <a:off x="6048374" y="6499622"/>
            <a:ext cx="3086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the five general steps of DNA cloning?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genetic engineering? </a:t>
            </a:r>
          </a:p>
        </p:txBody>
      </p:sp>
    </p:spTree>
    <p:extLst>
      <p:ext uri="{BB962C8B-B14F-4D97-AF65-F5344CB8AC3E}">
        <p14:creationId xmlns:p14="http://schemas.microsoft.com/office/powerpoint/2010/main" val="25848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7" grpId="0"/>
      <p:bldP spid="9" grpId="0"/>
      <p:bldP spid="10" grpId="0"/>
      <p:bldP spid="11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81200" y="-3604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DNA-Based Information Technologies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General Procedures/Steps of DNA Cloning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575" y="886858"/>
            <a:ext cx="9105899" cy="5117998"/>
            <a:chOff x="28575" y="886858"/>
            <a:chExt cx="9105899" cy="511799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895350"/>
              <a:ext cx="4724400" cy="4760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886858"/>
              <a:ext cx="3952874" cy="3472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599" y="4495799"/>
              <a:ext cx="3952875" cy="1509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矩形 17"/>
          <p:cNvSpPr/>
          <p:nvPr/>
        </p:nvSpPr>
        <p:spPr>
          <a:xfrm>
            <a:off x="5610225" y="6611779"/>
            <a:ext cx="3543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the five general steps of DNA cloning. </a:t>
            </a:r>
          </a:p>
        </p:txBody>
      </p:sp>
    </p:spTree>
    <p:extLst>
      <p:ext uri="{BB962C8B-B14F-4D97-AF65-F5344CB8AC3E}">
        <p14:creationId xmlns:p14="http://schemas.microsoft.com/office/powerpoint/2010/main" val="10560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24274" y="-3604"/>
            <a:ext cx="2219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DNA Cloning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methods in Biotechnology</a:t>
            </a:r>
          </a:p>
        </p:txBody>
      </p:sp>
      <p:sp>
        <p:nvSpPr>
          <p:cNvPr id="4" name="矩形 3"/>
          <p:cNvSpPr/>
          <p:nvPr/>
        </p:nvSpPr>
        <p:spPr>
          <a:xfrm>
            <a:off x="824552" y="4863152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" y="833495"/>
            <a:ext cx="9122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biotechnology industry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employs genetic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to develop and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mass-produce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 of commercial value. </a:t>
            </a:r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sz="2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hormone, </a:t>
            </a:r>
            <a:r>
              <a:rPr lang="en-US" sz="20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en-US" sz="2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clotting factor are now produced commercially </a:t>
            </a:r>
            <a:r>
              <a:rPr lang="en-US" sz="20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genetically engineered </a:t>
            </a:r>
            <a:r>
              <a:rPr lang="en-US" sz="20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bacteria. </a:t>
            </a:r>
            <a:endParaRPr lang="en-US" sz="2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29999" y="2156934"/>
            <a:ext cx="5320492" cy="4300956"/>
            <a:chOff x="152399" y="2645175"/>
            <a:chExt cx="5181601" cy="4188090"/>
          </a:xfrm>
        </p:grpSpPr>
        <p:pic>
          <p:nvPicPr>
            <p:cNvPr id="3" name="Picture 2" descr="http://biotech4you.com/images/RECOMBINANTDNATECHNOLOGY/health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2645175"/>
              <a:ext cx="5181601" cy="377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894507" y="6648599"/>
              <a:ext cx="3948752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http://biotech4you.com/biotech-notes/recombinant-dna-technology/83-human-insulin-production-by-genetic-engineering</a:t>
              </a:r>
            </a:p>
          </p:txBody>
        </p:sp>
      </p:grpSp>
      <p:sp>
        <p:nvSpPr>
          <p:cNvPr id="12" name="矩形 17"/>
          <p:cNvSpPr/>
          <p:nvPr/>
        </p:nvSpPr>
        <p:spPr>
          <a:xfrm>
            <a:off x="5687705" y="6457890"/>
            <a:ext cx="3456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Give an example of the successful use of genetically engineered bacteria in biotechnology.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</TotalTime>
  <Words>1056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Gulim</vt:lpstr>
      <vt:lpstr>Times New Roman</vt:lpstr>
      <vt:lpstr>Office 主题​​</vt:lpstr>
      <vt:lpstr>BIO201   Introduction to  Biochemistry &amp; Biotechnology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Lecture:  Biological Membranes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HP</cp:lastModifiedBy>
  <cp:revision>561</cp:revision>
  <dcterms:created xsi:type="dcterms:W3CDTF">2017-01-10T13:47:40Z</dcterms:created>
  <dcterms:modified xsi:type="dcterms:W3CDTF">2018-07-10T06:33:31Z</dcterms:modified>
</cp:coreProperties>
</file>