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16" r:id="rId3"/>
    <p:sldId id="417" r:id="rId4"/>
    <p:sldId id="331" r:id="rId5"/>
    <p:sldId id="449" r:id="rId6"/>
    <p:sldId id="450" r:id="rId7"/>
    <p:sldId id="428" r:id="rId8"/>
    <p:sldId id="427" r:id="rId9"/>
    <p:sldId id="431" r:id="rId10"/>
    <p:sldId id="429" r:id="rId11"/>
    <p:sldId id="430" r:id="rId12"/>
    <p:sldId id="433" r:id="rId13"/>
    <p:sldId id="432" r:id="rId14"/>
    <p:sldId id="434" r:id="rId15"/>
    <p:sldId id="435" r:id="rId16"/>
    <p:sldId id="438" r:id="rId17"/>
    <p:sldId id="436" r:id="rId18"/>
    <p:sldId id="437" r:id="rId19"/>
    <p:sldId id="426" r:id="rId20"/>
    <p:sldId id="440" r:id="rId21"/>
    <p:sldId id="441" r:id="rId22"/>
    <p:sldId id="442" r:id="rId23"/>
    <p:sldId id="443" r:id="rId24"/>
    <p:sldId id="444" r:id="rId25"/>
    <p:sldId id="445" r:id="rId26"/>
    <p:sldId id="446" r:id="rId27"/>
    <p:sldId id="439" r:id="rId28"/>
    <p:sldId id="425" r:id="rId29"/>
    <p:sldId id="447" r:id="rId30"/>
    <p:sldId id="448" r:id="rId31"/>
    <p:sldId id="41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FB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7790" autoAdjust="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58912-6797-492A-8053-CF5D87B4DD5D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9AAB-7849-4BBF-8FA4-88DF66ED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8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0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7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7081E-470D-403E-A44C-F5DA8DD429AB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3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BIO201 FALL 2017</a:t>
            </a:r>
            <a:r>
              <a:rPr 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Biochemistry &amp; Biotechnology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2884583" y="4255265"/>
            <a:ext cx="3810000" cy="1905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#8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2017-10-22</a:t>
            </a:r>
          </a:p>
        </p:txBody>
      </p:sp>
    </p:spTree>
    <p:extLst>
      <p:ext uri="{BB962C8B-B14F-4D97-AF65-F5344CB8AC3E}">
        <p14:creationId xmlns:p14="http://schemas.microsoft.com/office/powerpoint/2010/main" val="10294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Bases of Nucleotides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9352" y="813154"/>
            <a:ext cx="8087873" cy="5118336"/>
            <a:chOff x="-11476" y="813154"/>
            <a:chExt cx="8087873" cy="511833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450" y="813154"/>
              <a:ext cx="3467100" cy="3026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572" y="4146872"/>
              <a:ext cx="2409825" cy="126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76" y="4131265"/>
              <a:ext cx="4362450" cy="18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矩形 17"/>
          <p:cNvSpPr/>
          <p:nvPr/>
        </p:nvSpPr>
        <p:spPr>
          <a:xfrm>
            <a:off x="5618290" y="6214023"/>
            <a:ext cx="3525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Draw the structures of pyrimidine and purine.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are the pyrimidine bases in cells?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What are the purine bases in cells? </a:t>
            </a:r>
          </a:p>
        </p:txBody>
      </p:sp>
    </p:spTree>
    <p:extLst>
      <p:ext uri="{BB962C8B-B14F-4D97-AF65-F5344CB8AC3E}">
        <p14:creationId xmlns:p14="http://schemas.microsoft.com/office/powerpoint/2010/main" val="331879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of the Bases of Nucleotides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44" y="793873"/>
            <a:ext cx="5963401" cy="563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17"/>
          <p:cNvSpPr/>
          <p:nvPr/>
        </p:nvSpPr>
        <p:spPr>
          <a:xfrm>
            <a:off x="5486400" y="6397128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Draw the structures of the purine bases of cells.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Draw the structures of pyrimidine bases of cells.</a:t>
            </a:r>
          </a:p>
        </p:txBody>
      </p:sp>
    </p:spTree>
    <p:extLst>
      <p:ext uri="{BB962C8B-B14F-4D97-AF65-F5344CB8AC3E}">
        <p14:creationId xmlns:p14="http://schemas.microsoft.com/office/powerpoint/2010/main" val="32618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of the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Deoxyribonucleotides</a:t>
            </a: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95438"/>
            <a:ext cx="91059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17"/>
          <p:cNvSpPr/>
          <p:nvPr/>
        </p:nvSpPr>
        <p:spPr>
          <a:xfrm>
            <a:off x="5715000" y="6581001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Draw the structures of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deoxyribonucleotides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930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of the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Ribonucleotides</a:t>
            </a: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" y="1523999"/>
            <a:ext cx="9128393" cy="363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17"/>
          <p:cNvSpPr/>
          <p:nvPr/>
        </p:nvSpPr>
        <p:spPr>
          <a:xfrm>
            <a:off x="6095999" y="6581000"/>
            <a:ext cx="304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Draw the structures of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ribonucleotides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820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of the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Ribonucleotides</a:t>
            </a: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838200"/>
            <a:ext cx="9143999" cy="3546778"/>
            <a:chOff x="0" y="1752600"/>
            <a:chExt cx="9143999" cy="354677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52600"/>
              <a:ext cx="7086602" cy="3546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421" y="2827641"/>
              <a:ext cx="2066578" cy="2316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490050" y="4412714"/>
            <a:ext cx="5182287" cy="2445286"/>
            <a:chOff x="490050" y="4412714"/>
            <a:chExt cx="5182287" cy="2445286"/>
          </a:xfrm>
        </p:grpSpPr>
        <p:grpSp>
          <p:nvGrpSpPr>
            <p:cNvPr id="11" name="Group 10"/>
            <p:cNvGrpSpPr/>
            <p:nvPr/>
          </p:nvGrpSpPr>
          <p:grpSpPr>
            <a:xfrm>
              <a:off x="490050" y="4412714"/>
              <a:ext cx="5182287" cy="2286843"/>
              <a:chOff x="490050" y="4412714"/>
              <a:chExt cx="5182287" cy="228684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90050" y="4412714"/>
                <a:ext cx="5182287" cy="2286843"/>
                <a:chOff x="0" y="4428321"/>
                <a:chExt cx="5182287" cy="2286843"/>
              </a:xfrm>
            </p:grpSpPr>
            <p:pic>
              <p:nvPicPr>
                <p:cNvPr id="2053" name="Picture 5" descr="https://i2.wp.com/selfhacked.com/wp-content/uploads/2015/10/nucleo.gif?zoom=2&amp;resize=450%2C22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3237" y="4515140"/>
                  <a:ext cx="3829050" cy="18719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TextBox 2"/>
                <p:cNvSpPr txBox="1"/>
                <p:nvPr/>
              </p:nvSpPr>
              <p:spPr>
                <a:xfrm>
                  <a:off x="0" y="4428321"/>
                  <a:ext cx="1133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Times New Roman" pitchFamily="18" charset="0"/>
                      <a:cs typeface="Times New Roman" pitchFamily="18" charset="0"/>
                    </a:rPr>
                    <a:t>Example:</a:t>
                  </a:r>
                  <a:endParaRPr lang="en-US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548344" y="6438165"/>
                  <a:ext cx="6330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Times New Roman" pitchFamily="18" charset="0"/>
                      <a:cs typeface="Times New Roman" pitchFamily="18" charset="0"/>
                    </a:rPr>
                    <a:t>A Base</a:t>
                  </a:r>
                  <a:endParaRPr lang="en-US" sz="12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400207" y="6431477"/>
                  <a:ext cx="103541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Times New Roman" pitchFamily="18" charset="0"/>
                      <a:cs typeface="Times New Roman" pitchFamily="18" charset="0"/>
                    </a:rPr>
                    <a:t>A Nucleoside</a:t>
                  </a:r>
                  <a:endParaRPr lang="en-US" sz="12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931128" y="6401409"/>
                  <a:ext cx="103541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Times New Roman" pitchFamily="18" charset="0"/>
                      <a:cs typeface="Times New Roman" pitchFamily="18" charset="0"/>
                    </a:rPr>
                    <a:t>A Nucleotide</a:t>
                  </a:r>
                  <a:endParaRPr lang="en-US" sz="12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1871370" y="6408270"/>
                <a:ext cx="96710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906782" y="6408270"/>
                <a:ext cx="96710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455331" y="6385802"/>
                <a:ext cx="96710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2185819" y="6673334"/>
              <a:ext cx="3376137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https://selfhacked.com/2015/10/06/about-adenosine-and-the-adenosine-deaminase-gene-rs73598374/</a:t>
              </a:r>
            </a:p>
          </p:txBody>
        </p:sp>
      </p:grpSp>
      <p:sp>
        <p:nvSpPr>
          <p:cNvPr id="25" name="矩形 17"/>
          <p:cNvSpPr/>
          <p:nvPr/>
        </p:nvSpPr>
        <p:spPr>
          <a:xfrm>
            <a:off x="6719645" y="6408270"/>
            <a:ext cx="242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Draw the structures of a base, a nucleoside, a nucleotide. </a:t>
            </a:r>
          </a:p>
        </p:txBody>
      </p:sp>
    </p:spTree>
    <p:extLst>
      <p:ext uri="{BB962C8B-B14F-4D97-AF65-F5344CB8AC3E}">
        <p14:creationId xmlns:p14="http://schemas.microsoft.com/office/powerpoint/2010/main" val="282779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of the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Ribonucleotides</a:t>
            </a: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791119"/>
            <a:ext cx="9144000" cy="6011014"/>
            <a:chOff x="0" y="791119"/>
            <a:chExt cx="9144000" cy="601101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93874"/>
              <a:ext cx="4191000" cy="6008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791119"/>
              <a:ext cx="5181600" cy="1511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矩形 17"/>
          <p:cNvSpPr/>
          <p:nvPr/>
        </p:nvSpPr>
        <p:spPr>
          <a:xfrm>
            <a:off x="6019800" y="6211669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Diagrammatically show the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phosphodiester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linkages in the covalent backbone of DNA and RNA. </a:t>
            </a:r>
          </a:p>
        </p:txBody>
      </p:sp>
    </p:spTree>
    <p:extLst>
      <p:ext uri="{BB962C8B-B14F-4D97-AF65-F5344CB8AC3E}">
        <p14:creationId xmlns:p14="http://schemas.microsoft.com/office/powerpoint/2010/main" val="6878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of the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Ribonucleotides</a:t>
            </a: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79208" y="887876"/>
            <a:ext cx="4785583" cy="1662829"/>
            <a:chOff x="4321694" y="3200400"/>
            <a:chExt cx="4785583" cy="1662829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694" y="3200400"/>
              <a:ext cx="4785583" cy="1662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6248400" y="4125817"/>
              <a:ext cx="285887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321694" y="4386549"/>
              <a:ext cx="478558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321694" y="4648200"/>
              <a:ext cx="93610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utoShape 2" descr="https://dlc.dcccd.edu/images/biology/lesson3/phosphodiester_linkages_mod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dlc.dcccd.edu/images/biology/lesson3/phosphodiester_linkages_mode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dlc.dcccd.edu/images/biology/lesson3/phosphodiester_linkages_model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505200" y="2875200"/>
            <a:ext cx="4432799" cy="3416207"/>
            <a:chOff x="3505200" y="2875200"/>
            <a:chExt cx="4432799" cy="3416207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875200"/>
              <a:ext cx="2866345" cy="306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371545" y="6106741"/>
              <a:ext cx="156645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https://dlc.dcccd.edu/biology1-3/nucleic-acid</a:t>
              </a:r>
            </a:p>
          </p:txBody>
        </p:sp>
      </p:grpSp>
      <p:sp>
        <p:nvSpPr>
          <p:cNvPr id="19" name="矩形 17"/>
          <p:cNvSpPr/>
          <p:nvPr/>
        </p:nvSpPr>
        <p:spPr>
          <a:xfrm>
            <a:off x="6029898" y="6396335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Diagrammatically show the 5’-end and 3’-end of nucleic acids. </a:t>
            </a:r>
          </a:p>
        </p:txBody>
      </p:sp>
    </p:spTree>
    <p:extLst>
      <p:ext uri="{BB962C8B-B14F-4D97-AF65-F5344CB8AC3E}">
        <p14:creationId xmlns:p14="http://schemas.microsoft.com/office/powerpoint/2010/main" val="142590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Hydrolysis of RNA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790248"/>
            <a:ext cx="9144000" cy="4533534"/>
            <a:chOff x="0" y="790248"/>
            <a:chExt cx="9144000" cy="4533534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790248"/>
              <a:ext cx="8905875" cy="4533534"/>
              <a:chOff x="0" y="790248"/>
              <a:chExt cx="8905875" cy="4533534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90248"/>
                <a:ext cx="5715000" cy="4533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1468915"/>
                <a:ext cx="3190875" cy="971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3877" y="3733800"/>
              <a:ext cx="3140123" cy="144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矩形 17"/>
          <p:cNvSpPr/>
          <p:nvPr/>
        </p:nvSpPr>
        <p:spPr>
          <a:xfrm>
            <a:off x="6019800" y="638794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Diagrammatically show the hydrolysis of RNA in an alkaline condition. </a:t>
            </a:r>
          </a:p>
        </p:txBody>
      </p:sp>
    </p:spTree>
    <p:extLst>
      <p:ext uri="{BB962C8B-B14F-4D97-AF65-F5344CB8AC3E}">
        <p14:creationId xmlns:p14="http://schemas.microsoft.com/office/powerpoint/2010/main" val="343494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Oligonucleotides and Polynucleotides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793874"/>
            <a:ext cx="9144000" cy="5621603"/>
            <a:chOff x="0" y="793874"/>
            <a:chExt cx="9144000" cy="562160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793874"/>
              <a:ext cx="9144000" cy="5621603"/>
              <a:chOff x="0" y="793874"/>
              <a:chExt cx="9144000" cy="562160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1173" y="3376364"/>
                <a:ext cx="3712628" cy="685936"/>
                <a:chOff x="21173" y="3376364"/>
                <a:chExt cx="3712628" cy="685936"/>
              </a:xfrm>
            </p:grpSpPr>
            <p:pic>
              <p:nvPicPr>
                <p:cNvPr id="7170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173" y="3821018"/>
                  <a:ext cx="3712628" cy="241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28460" y="3376364"/>
                  <a:ext cx="32303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Times New Roman" pitchFamily="18" charset="0"/>
                      <a:cs typeface="Times New Roman" pitchFamily="18" charset="0"/>
                    </a:rPr>
                    <a:t>Example of an oligonucleotide:</a:t>
                  </a:r>
                  <a:endParaRPr lang="en-US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0" y="793874"/>
                <a:ext cx="9144000" cy="5621603"/>
                <a:chOff x="0" y="793874"/>
                <a:chExt cx="9144000" cy="5621603"/>
              </a:xfrm>
            </p:grpSpPr>
            <p:pic>
              <p:nvPicPr>
                <p:cNvPr id="7169" name="Picture 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93874"/>
                  <a:ext cx="9144000" cy="22341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5531844" y="3376364"/>
                  <a:ext cx="30508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Times New Roman" pitchFamily="18" charset="0"/>
                      <a:cs typeface="Times New Roman" pitchFamily="18" charset="0"/>
                    </a:rPr>
                    <a:t>Example of a polynucleotide:</a:t>
                  </a:r>
                  <a:endParaRPr lang="en-US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pic>
              <p:nvPicPr>
                <p:cNvPr id="7174" name="Picture 6" descr="https://patentimages.storage.googleapis.com/EP1002071B1/imgb0007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8200" y="3784294"/>
                  <a:ext cx="4495800" cy="26311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cxnSp>
          <p:nvCxnSpPr>
            <p:cNvPr id="21" name="Straight Connector 20"/>
            <p:cNvCxnSpPr/>
            <p:nvPr/>
          </p:nvCxnSpPr>
          <p:spPr>
            <a:xfrm>
              <a:off x="7620000" y="1187068"/>
              <a:ext cx="152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0" y="1600200"/>
              <a:ext cx="152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544584" y="3028027"/>
              <a:ext cx="27894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17"/>
          <p:cNvSpPr/>
          <p:nvPr/>
        </p:nvSpPr>
        <p:spPr>
          <a:xfrm>
            <a:off x="5531844" y="6442501"/>
            <a:ext cx="3612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oligonucleotides and polynucleotides? 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about the examples in the exam.</a:t>
            </a:r>
          </a:p>
        </p:txBody>
      </p:sp>
    </p:spTree>
    <p:extLst>
      <p:ext uri="{BB962C8B-B14F-4D97-AF65-F5344CB8AC3E}">
        <p14:creationId xmlns:p14="http://schemas.microsoft.com/office/powerpoint/2010/main" val="427156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13" name="矩形 12"/>
          <p:cNvSpPr/>
          <p:nvPr/>
        </p:nvSpPr>
        <p:spPr>
          <a:xfrm>
            <a:off x="14513" y="762000"/>
            <a:ext cx="910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In DNA, </a:t>
            </a:r>
            <a:r>
              <a:rPr lang="en-US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adenine and thymine bases make two hydrogen bonds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, whereas </a:t>
            </a:r>
            <a:r>
              <a:rPr lang="en-US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guanine and cytosine make three hydrogen bonds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bonding patterns in base pairs of DNA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8330"/>
            <a:ext cx="8610600" cy="517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17"/>
          <p:cNvSpPr/>
          <p:nvPr/>
        </p:nvSpPr>
        <p:spPr>
          <a:xfrm>
            <a:off x="5251374" y="6411048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How many H bonds between A &amp; T, G &amp; C in DNA?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on the images of this slide in exam.</a:t>
            </a:r>
          </a:p>
        </p:txBody>
      </p:sp>
    </p:spTree>
    <p:extLst>
      <p:ext uri="{BB962C8B-B14F-4D97-AF65-F5344CB8AC3E}">
        <p14:creationId xmlns:p14="http://schemas.microsoft.com/office/powerpoint/2010/main" val="365969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18288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Biochemistry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8 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Nucleic Acids</a:t>
            </a:r>
          </a:p>
        </p:txBody>
      </p:sp>
    </p:spTree>
    <p:extLst>
      <p:ext uri="{BB962C8B-B14F-4D97-AF65-F5344CB8AC3E}">
        <p14:creationId xmlns:p14="http://schemas.microsoft.com/office/powerpoint/2010/main" val="33603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13" name="矩形 12"/>
          <p:cNvSpPr/>
          <p:nvPr/>
        </p:nvSpPr>
        <p:spPr>
          <a:xfrm>
            <a:off x="14513" y="762000"/>
            <a:ext cx="910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Rosalind Franklin, while working in the lab of Maurice Wilkins, took the first X-ray diffraction image of DNA.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is a double helix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5838" y="1550338"/>
            <a:ext cx="2331162" cy="4923855"/>
            <a:chOff x="335838" y="1550338"/>
            <a:chExt cx="2331162" cy="4923855"/>
          </a:xfrm>
        </p:grpSpPr>
        <p:grpSp>
          <p:nvGrpSpPr>
            <p:cNvPr id="2" name="Group 1"/>
            <p:cNvGrpSpPr/>
            <p:nvPr/>
          </p:nvGrpSpPr>
          <p:grpSpPr>
            <a:xfrm>
              <a:off x="335838" y="1550338"/>
              <a:ext cx="2331162" cy="3295045"/>
              <a:chOff x="335838" y="1550338"/>
              <a:chExt cx="2331162" cy="3295045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95" y="1550338"/>
                <a:ext cx="2093848" cy="1695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9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838" y="3253621"/>
                <a:ext cx="2331162" cy="1591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86" y="4965078"/>
              <a:ext cx="2230866" cy="1509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468476" y="1219200"/>
            <a:ext cx="5675524" cy="4948685"/>
            <a:chOff x="3468476" y="1219200"/>
            <a:chExt cx="5675524" cy="4948685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476" y="1219200"/>
              <a:ext cx="5675524" cy="3390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691" y="4615280"/>
              <a:ext cx="5519738" cy="1552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矩形 17"/>
          <p:cNvSpPr/>
          <p:nvPr/>
        </p:nvSpPr>
        <p:spPr>
          <a:xfrm>
            <a:off x="5251374" y="624336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Who took the first X-ray diffraction image of DNA?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type of helix is present in DNA?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on the images of this slide in exam.</a:t>
            </a:r>
          </a:p>
        </p:txBody>
      </p:sp>
    </p:spTree>
    <p:extLst>
      <p:ext uri="{BB962C8B-B14F-4D97-AF65-F5344CB8AC3E}">
        <p14:creationId xmlns:p14="http://schemas.microsoft.com/office/powerpoint/2010/main" val="147653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strands are complementary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36" y="831516"/>
            <a:ext cx="7315617" cy="539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7"/>
          <p:cNvSpPr/>
          <p:nvPr/>
        </p:nvSpPr>
        <p:spPr>
          <a:xfrm>
            <a:off x="5251374" y="624336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Are the two strands of DNA complementary?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Are the two strands of DNA differ in sequence?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on the images of this slide in exam.</a:t>
            </a:r>
          </a:p>
        </p:txBody>
      </p:sp>
    </p:spTree>
    <p:extLst>
      <p:ext uri="{BB962C8B-B14F-4D97-AF65-F5344CB8AC3E}">
        <p14:creationId xmlns:p14="http://schemas.microsoft.com/office/powerpoint/2010/main" val="87579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 DNA sequences adopt unusual structure: Palindromes, Mirror repeats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525" y="3190555"/>
            <a:ext cx="9065599" cy="3438845"/>
            <a:chOff x="16525" y="2514600"/>
            <a:chExt cx="9065599" cy="343884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5" y="2514600"/>
              <a:ext cx="4752975" cy="3438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810000"/>
              <a:ext cx="4205324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矩形 17"/>
          <p:cNvSpPr/>
          <p:nvPr/>
        </p:nvSpPr>
        <p:spPr>
          <a:xfrm>
            <a:off x="556260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palindrome and mirror repeat of DNA?</a:t>
            </a:r>
          </a:p>
        </p:txBody>
      </p:sp>
      <p:sp>
        <p:nvSpPr>
          <p:cNvPr id="8" name="Rectangle 7"/>
          <p:cNvSpPr/>
          <p:nvPr/>
        </p:nvSpPr>
        <p:spPr>
          <a:xfrm>
            <a:off x="-11936" y="756735"/>
            <a:ext cx="91559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rather common type of DNA sequence is a </a:t>
            </a:r>
            <a:r>
              <a:rPr lang="en-US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palindrome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A palindrome is a word, phrase, or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sentence that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 spelled identically read either forward or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backward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two examples are ROTATOR and NURSES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RUN.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term is applied to regions of DNA with  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inverted repeats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base sequence having twofold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symmetry over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strands of DNA (Fig. 8–20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When the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inverted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repeat occurs within each individual strand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DNA, the sequence is called a  </a:t>
            </a:r>
            <a:r>
              <a:rPr lang="en-US" sz="20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mirror repeat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764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 DNA sequences adopt unusual structure: Hairpin structure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986455" cy="461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1936" y="756735"/>
            <a:ext cx="9155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single DNA strand with a self-complementary sequences can form </a:t>
            </a:r>
            <a:r>
              <a:rPr lang="en-US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hairpin structure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7"/>
          <p:cNvSpPr/>
          <p:nvPr/>
        </p:nvSpPr>
        <p:spPr>
          <a:xfrm>
            <a:off x="6385649" y="6581001"/>
            <a:ext cx="2758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hairpin structure of DNA?</a:t>
            </a:r>
          </a:p>
        </p:txBody>
      </p:sp>
    </p:spTree>
    <p:extLst>
      <p:ext uri="{BB962C8B-B14F-4D97-AF65-F5344CB8AC3E}">
        <p14:creationId xmlns:p14="http://schemas.microsoft.com/office/powerpoint/2010/main" val="278464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 DNA sequences adopt unusual structure: Cruciform structure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93874"/>
            <a:ext cx="7467600" cy="581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17"/>
          <p:cNvSpPr/>
          <p:nvPr/>
        </p:nvSpPr>
        <p:spPr>
          <a:xfrm>
            <a:off x="6172200" y="6581001"/>
            <a:ext cx="2971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cruciform structure of DNA?</a:t>
            </a:r>
          </a:p>
        </p:txBody>
      </p:sp>
    </p:spTree>
    <p:extLst>
      <p:ext uri="{BB962C8B-B14F-4D97-AF65-F5344CB8AC3E}">
        <p14:creationId xmlns:p14="http://schemas.microsoft.com/office/powerpoint/2010/main" val="14865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Messenger RNAs (mRNAs) code for polypeptide chains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793874"/>
            <a:ext cx="8397349" cy="5683126"/>
            <a:chOff x="1082739" y="793874"/>
            <a:chExt cx="8397349" cy="5683126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739" y="793874"/>
              <a:ext cx="7339012" cy="5151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939" y="5239755"/>
              <a:ext cx="5273149" cy="1237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矩形 17"/>
          <p:cNvSpPr/>
          <p:nvPr/>
        </p:nvSpPr>
        <p:spPr>
          <a:xfrm>
            <a:off x="3867179" y="6594125"/>
            <a:ext cx="52731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the difference between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monocistronic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polycistronic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mRNAs?</a:t>
            </a:r>
          </a:p>
        </p:txBody>
      </p:sp>
    </p:spTree>
    <p:extLst>
      <p:ext uri="{BB962C8B-B14F-4D97-AF65-F5344CB8AC3E}">
        <p14:creationId xmlns:p14="http://schemas.microsoft.com/office/powerpoint/2010/main" val="222812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RNAs can form secondary structures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825875"/>
            <a:ext cx="894397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17"/>
          <p:cNvSpPr/>
          <p:nvPr/>
        </p:nvSpPr>
        <p:spPr>
          <a:xfrm>
            <a:off x="6126425" y="6396235"/>
            <a:ext cx="3017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Are RNAs single-stranded?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Can RNAs form base pairs internally?</a:t>
            </a:r>
          </a:p>
        </p:txBody>
      </p:sp>
    </p:spTree>
    <p:extLst>
      <p:ext uri="{BB962C8B-B14F-4D97-AF65-F5344CB8AC3E}">
        <p14:creationId xmlns:p14="http://schemas.microsoft.com/office/powerpoint/2010/main" val="37471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Reversible physical changes in DNA by extreme pH or high temperature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34194" y="885884"/>
            <a:ext cx="4705005" cy="5693968"/>
            <a:chOff x="3580169" y="1524000"/>
            <a:chExt cx="4705005" cy="5693968"/>
          </a:xfrm>
        </p:grpSpPr>
        <p:pic>
          <p:nvPicPr>
            <p:cNvPr id="2050" name="Picture 2" descr="http://cbc.arizona.edu/classes/bioc462/462a/NOTES/Nucleic_Acids/Fig10_29DNADenatRenat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468" y="1524000"/>
              <a:ext cx="3714405" cy="5281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169" y="6693571"/>
              <a:ext cx="4705005" cy="524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矩形 12"/>
          <p:cNvSpPr/>
          <p:nvPr/>
        </p:nvSpPr>
        <p:spPr>
          <a:xfrm>
            <a:off x="-38100" y="4872841"/>
            <a:ext cx="403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Extreme pH or high temperature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(80°C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) reduces the viscosity indicating DNA has undergone physical changes.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793874"/>
            <a:ext cx="3962400" cy="3687818"/>
            <a:chOff x="0" y="793874"/>
            <a:chExt cx="3962400" cy="3687818"/>
          </a:xfrm>
        </p:grpSpPr>
        <p:sp>
          <p:nvSpPr>
            <p:cNvPr id="13" name="矩形 12"/>
            <p:cNvSpPr/>
            <p:nvPr/>
          </p:nvSpPr>
          <p:spPr>
            <a:xfrm>
              <a:off x="0" y="793874"/>
              <a:ext cx="39624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Native DNA at 25°C and pH 7.0 is highly viscous. </a:t>
              </a:r>
              <a:endPara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340" name="Picture 4" descr="https://s-media-cache-ak0.pinimg.com/736x/5e/85/a9/5e85a9c779e68eaf5660280baca8082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525630"/>
              <a:ext cx="2004610" cy="2863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61610" y="4297026"/>
              <a:ext cx="1981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https://www.pinterest.com/pin/343469909060304814/</a:t>
              </a:r>
            </a:p>
          </p:txBody>
        </p:sp>
      </p:grpSp>
      <p:sp>
        <p:nvSpPr>
          <p:cNvPr id="14" name="矩形 17"/>
          <p:cNvSpPr/>
          <p:nvPr/>
        </p:nvSpPr>
        <p:spPr>
          <a:xfrm>
            <a:off x="4800600" y="6581001"/>
            <a:ext cx="434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Schematically show denaturation and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renaturation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DNA. </a:t>
            </a:r>
          </a:p>
        </p:txBody>
      </p:sp>
    </p:spTree>
    <p:extLst>
      <p:ext uri="{BB962C8B-B14F-4D97-AF65-F5344CB8AC3E}">
        <p14:creationId xmlns:p14="http://schemas.microsoft.com/office/powerpoint/2010/main" val="180615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Abbreviation of Nucleotides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793874"/>
            <a:ext cx="2466975" cy="225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32" y="3071990"/>
            <a:ext cx="59912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17"/>
          <p:cNvSpPr/>
          <p:nvPr/>
        </p:nvSpPr>
        <p:spPr>
          <a:xfrm>
            <a:off x="3352800" y="6583966"/>
            <a:ext cx="5760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the abbreviations of deoxyadenosine-5’-mono-, di-, and tri-phosphates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70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Adenine is present in some coenzymes that are important for biological functions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20" y="793874"/>
            <a:ext cx="6153880" cy="569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7"/>
          <p:cNvSpPr/>
          <p:nvPr/>
        </p:nvSpPr>
        <p:spPr>
          <a:xfrm>
            <a:off x="4783180" y="6589475"/>
            <a:ext cx="43608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Draw the structure of a coenzyme that contains adenine. </a:t>
            </a:r>
          </a:p>
        </p:txBody>
      </p:sp>
    </p:spTree>
    <p:extLst>
      <p:ext uri="{BB962C8B-B14F-4D97-AF65-F5344CB8AC3E}">
        <p14:creationId xmlns:p14="http://schemas.microsoft.com/office/powerpoint/2010/main" val="219304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71800" y="27432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Nucleic Acids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Nucleotides are Regulatory Molecules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514" y="1295400"/>
            <a:ext cx="8687211" cy="4669315"/>
            <a:chOff x="34514" y="1295400"/>
            <a:chExt cx="8687211" cy="4669315"/>
          </a:xfrm>
        </p:grpSpPr>
        <p:grpSp>
          <p:nvGrpSpPr>
            <p:cNvPr id="28" name="Group 27"/>
            <p:cNvGrpSpPr/>
            <p:nvPr/>
          </p:nvGrpSpPr>
          <p:grpSpPr>
            <a:xfrm>
              <a:off x="37328" y="1295400"/>
              <a:ext cx="5343182" cy="4669315"/>
              <a:chOff x="37328" y="1295400"/>
              <a:chExt cx="5343182" cy="4669315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7329" y="1295400"/>
                <a:ext cx="5343181" cy="4635526"/>
                <a:chOff x="14689" y="803056"/>
                <a:chExt cx="5343181" cy="4635526"/>
              </a:xfrm>
            </p:grpSpPr>
            <p:pic>
              <p:nvPicPr>
                <p:cNvPr id="17410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689" y="803056"/>
                  <a:ext cx="5319311" cy="27629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411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59" y="3566052"/>
                  <a:ext cx="5319311" cy="1872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47428" y="3537332"/>
                <a:ext cx="155277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776115" y="3782704"/>
                <a:ext cx="604395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1199" y="4040021"/>
                <a:ext cx="529544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7329" y="1981200"/>
                <a:ext cx="531931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7329" y="2209800"/>
                <a:ext cx="531931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7329" y="2503583"/>
                <a:ext cx="531931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7328" y="2775332"/>
                <a:ext cx="531931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7329" y="3025966"/>
                <a:ext cx="531931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7329" y="3286698"/>
                <a:ext cx="531931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3036" y="4343400"/>
                <a:ext cx="425833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696983" y="5410200"/>
                <a:ext cx="265965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5070" y="5681949"/>
                <a:ext cx="527156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5069" y="5964715"/>
                <a:ext cx="527156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6019800" y="1295400"/>
              <a:ext cx="2701925" cy="3976707"/>
              <a:chOff x="6019800" y="1295400"/>
              <a:chExt cx="2701925" cy="3976707"/>
            </a:xfrm>
          </p:grpSpPr>
          <p:pic>
            <p:nvPicPr>
              <p:cNvPr id="39" name="Picture 5" descr="https://www.rpi.edu/dept/bcbp/molbiochem/MBWeb/mb1/part2/images/camp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9800" y="1295400"/>
                <a:ext cx="2701925" cy="3666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6098767" y="5087441"/>
                <a:ext cx="2543990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Times New Roman" pitchFamily="18" charset="0"/>
                    <a:cs typeface="Times New Roman" pitchFamily="18" charset="0"/>
                  </a:rPr>
                  <a:t>https://www.rpi.edu/dept/bcbp/molbiochem/MBWeb/mb1/part2/signals.htm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37328" y="5114737"/>
              <a:ext cx="531931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4514" y="5395653"/>
              <a:ext cx="2556286" cy="145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776115" y="4855192"/>
              <a:ext cx="580525" cy="145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17"/>
          <p:cNvSpPr/>
          <p:nvPr/>
        </p:nvSpPr>
        <p:spPr>
          <a:xfrm>
            <a:off x="4572000" y="60960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second messengers? Give an example.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is cyclic AMP? Is it found in plant kingdom?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Give an example of a nucleotide that is a regulatory molecule.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Q4. Does cyclic GMP have regulatory functions in cells?   </a:t>
            </a:r>
          </a:p>
        </p:txBody>
      </p:sp>
    </p:spTree>
    <p:extLst>
      <p:ext uri="{BB962C8B-B14F-4D97-AF65-F5344CB8AC3E}">
        <p14:creationId xmlns:p14="http://schemas.microsoft.com/office/powerpoint/2010/main" val="386460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2363" y="838200"/>
            <a:ext cx="8588566" cy="2362200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Lecture: </a:t>
            </a:r>
            <a:b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DNA-based Information Technologies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631371" y="3962400"/>
            <a:ext cx="8153400" cy="2362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Textbook: </a:t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Principles of Biochemistry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5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Edition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9, 11</a:t>
            </a:r>
          </a:p>
          <a:p>
            <a:pPr lvl="0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L. Nelson, Michael M. Cox</a:t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Freeman &amp; Company, </a:t>
            </a:r>
          </a:p>
          <a:p>
            <a:pPr lvl="0"/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York, USA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9100" y="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 store all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nformation for biological processes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 Processes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976313"/>
            <a:ext cx="57626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矩形 17"/>
          <p:cNvSpPr/>
          <p:nvPr/>
        </p:nvSpPr>
        <p:spPr>
          <a:xfrm>
            <a:off x="3238500" y="6581001"/>
            <a:ext cx="5905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Which biomolecules store all the information to carry out all biological processes?</a:t>
            </a:r>
          </a:p>
        </p:txBody>
      </p:sp>
    </p:spTree>
    <p:extLst>
      <p:ext uri="{BB962C8B-B14F-4D97-AF65-F5344CB8AC3E}">
        <p14:creationId xmlns:p14="http://schemas.microsoft.com/office/powerpoint/2010/main" val="185689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9100" y="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 store all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nformation for biological processes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</a:p>
        </p:txBody>
      </p:sp>
      <p:sp>
        <p:nvSpPr>
          <p:cNvPr id="27" name="矩形 17"/>
          <p:cNvSpPr/>
          <p:nvPr/>
        </p:nvSpPr>
        <p:spPr>
          <a:xfrm>
            <a:off x="4953000" y="6405265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a gene?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are the only known biological functions of DNA?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91440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segment of a DNA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molecule that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contains the information required for the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synthesis of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functional biological product, whether protein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 RNA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is referred to as 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gene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cell typically has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many thousands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genes, and DNA molecules, not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surprisingly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tend to be very large. The storage and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transmission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biological information are the only known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functions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DNA.</a:t>
            </a:r>
          </a:p>
        </p:txBody>
      </p:sp>
    </p:spTree>
    <p:extLst>
      <p:ext uri="{BB962C8B-B14F-4D97-AF65-F5344CB8AC3E}">
        <p14:creationId xmlns:p14="http://schemas.microsoft.com/office/powerpoint/2010/main" val="181694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9100" y="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 store all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nformation for biological processes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RNAs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200" y="914400"/>
            <a:ext cx="8991600" cy="5285971"/>
            <a:chOff x="76200" y="914400"/>
            <a:chExt cx="8991600" cy="5285971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914400"/>
              <a:ext cx="8991600" cy="5285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5791200" y="1730566"/>
              <a:ext cx="31623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6200" y="3048000"/>
              <a:ext cx="2819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934200" y="2633949"/>
              <a:ext cx="20193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2464" y="4343400"/>
              <a:ext cx="423093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7"/>
          <p:cNvSpPr/>
          <p:nvPr/>
        </p:nvSpPr>
        <p:spPr>
          <a:xfrm>
            <a:off x="5187108" y="6405265"/>
            <a:ext cx="3956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Q1. What is a gene?</a:t>
            </a:r>
          </a:p>
          <a:p>
            <a:r>
              <a:rPr lang="en-US" sz="1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Q2. What is the only known biological functions of DNA? </a:t>
            </a:r>
          </a:p>
        </p:txBody>
      </p:sp>
    </p:spTree>
    <p:extLst>
      <p:ext uri="{BB962C8B-B14F-4D97-AF65-F5344CB8AC3E}">
        <p14:creationId xmlns:p14="http://schemas.microsoft.com/office/powerpoint/2010/main" val="407541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Nucleotides are the constituents of Nucleic Acids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13693" y="793874"/>
            <a:ext cx="7277102" cy="5457825"/>
            <a:chOff x="1113693" y="793874"/>
            <a:chExt cx="7277102" cy="545782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695" y="793874"/>
              <a:ext cx="7277100" cy="545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4114800" y="3352800"/>
              <a:ext cx="427599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94292" y="3733800"/>
              <a:ext cx="719650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13694" y="4092766"/>
              <a:ext cx="72771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113693" y="4451732"/>
              <a:ext cx="155330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17"/>
          <p:cNvSpPr/>
          <p:nvPr/>
        </p:nvSpPr>
        <p:spPr>
          <a:xfrm>
            <a:off x="4781526" y="6581001"/>
            <a:ext cx="434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the most important function of nucleotides in cells?</a:t>
            </a:r>
          </a:p>
        </p:txBody>
      </p:sp>
    </p:spTree>
    <p:extLst>
      <p:ext uri="{BB962C8B-B14F-4D97-AF65-F5344CB8AC3E}">
        <p14:creationId xmlns:p14="http://schemas.microsoft.com/office/powerpoint/2010/main" val="128099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Nucleotides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" y="1128713"/>
            <a:ext cx="9144000" cy="4557845"/>
            <a:chOff x="1" y="1128713"/>
            <a:chExt cx="9144000" cy="455784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128713"/>
              <a:ext cx="9144000" cy="4557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" y="2971800"/>
              <a:ext cx="82295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19800" y="2514600"/>
              <a:ext cx="3048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371600" y="3886200"/>
              <a:ext cx="3886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17"/>
          <p:cNvSpPr/>
          <p:nvPr/>
        </p:nvSpPr>
        <p:spPr>
          <a:xfrm>
            <a:off x="3505200" y="6211669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the three components of nucleotides?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is a nucleoside?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Name the two parent compounds from which the nucleotide bases are derived. </a:t>
            </a:r>
          </a:p>
        </p:txBody>
      </p:sp>
    </p:spTree>
    <p:extLst>
      <p:ext uri="{BB962C8B-B14F-4D97-AF65-F5344CB8AC3E}">
        <p14:creationId xmlns:p14="http://schemas.microsoft.com/office/powerpoint/2010/main" val="234059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223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Nucleotides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" y="990600"/>
            <a:ext cx="9124926" cy="47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7"/>
          <p:cNvSpPr/>
          <p:nvPr/>
        </p:nvSpPr>
        <p:spPr>
          <a:xfrm>
            <a:off x="4267199" y="6396335"/>
            <a:ext cx="4876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Draw the general structure of nucleotides.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are the two different types of nucleic acids present in cells? </a:t>
            </a:r>
          </a:p>
        </p:txBody>
      </p:sp>
    </p:spTree>
    <p:extLst>
      <p:ext uri="{BB962C8B-B14F-4D97-AF65-F5344CB8AC3E}">
        <p14:creationId xmlns:p14="http://schemas.microsoft.com/office/powerpoint/2010/main" val="63747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1020</Words>
  <Application>Microsoft Office PowerPoint</Application>
  <PresentationFormat>On-screen Show (4:3)</PresentationFormat>
  <Paragraphs>133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宋体</vt:lpstr>
      <vt:lpstr>Arial</vt:lpstr>
      <vt:lpstr>Calibri</vt:lpstr>
      <vt:lpstr>Gulim</vt:lpstr>
      <vt:lpstr>Times New Roman</vt:lpstr>
      <vt:lpstr>Office 主题​​</vt:lpstr>
      <vt:lpstr>BIO201 FALL 2017   Introduction to  Biochemistry &amp; Biotechnology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Lecture:  DNA-based Information Technologies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Muktadir Shahid Hossain (Taumal)</dc:title>
  <dc:creator>HP</dc:creator>
  <cp:lastModifiedBy>HP</cp:lastModifiedBy>
  <cp:revision>429</cp:revision>
  <dcterms:created xsi:type="dcterms:W3CDTF">2017-01-10T13:47:40Z</dcterms:created>
  <dcterms:modified xsi:type="dcterms:W3CDTF">2018-07-01T10:15:00Z</dcterms:modified>
</cp:coreProperties>
</file>