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16" r:id="rId3"/>
    <p:sldId id="331" r:id="rId4"/>
    <p:sldId id="456" r:id="rId5"/>
    <p:sldId id="429" r:id="rId6"/>
    <p:sldId id="449" r:id="rId7"/>
    <p:sldId id="450" r:id="rId8"/>
    <p:sldId id="451" r:id="rId9"/>
    <p:sldId id="452" r:id="rId10"/>
    <p:sldId id="430" r:id="rId11"/>
    <p:sldId id="431" r:id="rId12"/>
    <p:sldId id="454" r:id="rId13"/>
    <p:sldId id="460" r:id="rId14"/>
    <p:sldId id="461" r:id="rId15"/>
    <p:sldId id="462" r:id="rId16"/>
    <p:sldId id="432" r:id="rId17"/>
    <p:sldId id="433" r:id="rId18"/>
    <p:sldId id="434" r:id="rId19"/>
    <p:sldId id="435" r:id="rId20"/>
    <p:sldId id="457" r:id="rId21"/>
    <p:sldId id="436" r:id="rId22"/>
    <p:sldId id="437" r:id="rId23"/>
    <p:sldId id="438" r:id="rId24"/>
    <p:sldId id="439" r:id="rId25"/>
    <p:sldId id="463" r:id="rId26"/>
    <p:sldId id="440" r:id="rId27"/>
    <p:sldId id="441" r:id="rId28"/>
    <p:sldId id="442" r:id="rId29"/>
    <p:sldId id="443" r:id="rId30"/>
    <p:sldId id="444" r:id="rId31"/>
    <p:sldId id="458" r:id="rId32"/>
    <p:sldId id="445" r:id="rId33"/>
    <p:sldId id="446" r:id="rId34"/>
    <p:sldId id="447" r:id="rId35"/>
    <p:sldId id="448" r:id="rId36"/>
    <p:sldId id="459" r:id="rId37"/>
    <p:sldId id="453" r:id="rId38"/>
    <p:sldId id="41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FB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7790" autoAdjust="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sorterViewPr>
    <p:cViewPr>
      <p:scale>
        <a:sx n="53" d="100"/>
        <a:sy n="5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58912-6797-492A-8053-CF5D87B4DD5D}" type="datetimeFigureOut">
              <a:rPr lang="en-US" smtClean="0"/>
              <a:t>01-Jul-18</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D9AAB-7849-4BBF-8FA4-88DF66EDCBCA}" type="slidenum">
              <a:rPr lang="en-US" smtClean="0"/>
              <a:t>‹#›</a:t>
            </a:fld>
            <a:endParaRPr lang="en-US"/>
          </a:p>
        </p:txBody>
      </p:sp>
    </p:spTree>
    <p:extLst>
      <p:ext uri="{BB962C8B-B14F-4D97-AF65-F5344CB8AC3E}">
        <p14:creationId xmlns:p14="http://schemas.microsoft.com/office/powerpoint/2010/main" val="375108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32</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33</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34</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35</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37</a:t>
            </a:fld>
            <a:endParaRPr lang="en-US"/>
          </a:p>
        </p:txBody>
      </p:sp>
    </p:spTree>
    <p:extLst>
      <p:ext uri="{BB962C8B-B14F-4D97-AF65-F5344CB8AC3E}">
        <p14:creationId xmlns:p14="http://schemas.microsoft.com/office/powerpoint/2010/main" val="175875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01-Jul-18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09642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01-Jul-18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355336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01-Jul-18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80850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01-Jul-18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25703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C7081E-470D-403E-A44C-F5DA8DD429AB}" type="datetimeFigureOut">
              <a:rPr lang="en-US" smtClean="0"/>
              <a:t>01-Jul-18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70404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37C7081E-470D-403E-A44C-F5DA8DD429AB}" type="datetimeFigureOut">
              <a:rPr lang="en-US" smtClean="0"/>
              <a:t>01-Jul-18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73203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37C7081E-470D-403E-A44C-F5DA8DD429AB}" type="datetimeFigureOut">
              <a:rPr lang="en-US" smtClean="0"/>
              <a:t>01-Jul-18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67189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37C7081E-470D-403E-A44C-F5DA8DD429AB}" type="datetimeFigureOut">
              <a:rPr lang="en-US" smtClean="0"/>
              <a:t>01-Jul-18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41256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C7081E-470D-403E-A44C-F5DA8DD429AB}" type="datetimeFigureOut">
              <a:rPr lang="en-US" smtClean="0"/>
              <a:t>01-Jul-18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02537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01-Jul-18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66462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01-Jul-18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53842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7081E-470D-403E-A44C-F5DA8DD429AB}" type="datetimeFigureOut">
              <a:rPr lang="en-US" smtClean="0"/>
              <a:t>01-Jul-18</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80F15-2FE9-41FD-A688-0AE151D00CE7}" type="slidenum">
              <a:rPr lang="en-US" smtClean="0"/>
              <a:t>‹#›</a:t>
            </a:fld>
            <a:endParaRPr lang="en-US"/>
          </a:p>
        </p:txBody>
      </p:sp>
    </p:spTree>
    <p:extLst>
      <p:ext uri="{BB962C8B-B14F-4D97-AF65-F5344CB8AC3E}">
        <p14:creationId xmlns:p14="http://schemas.microsoft.com/office/powerpoint/2010/main" val="293353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4.png"/><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3600"/>
            <a:ext cx="7772400" cy="1470025"/>
          </a:xfrm>
        </p:spPr>
        <p:txBody>
          <a:bodyPr>
            <a:normAutofit fontScale="90000"/>
          </a:bodyPr>
          <a:lstStyle/>
          <a:p>
            <a:pPr lvl="0"/>
            <a:r>
              <a:rPr lang="en-US" b="1" dirty="0" smtClean="0">
                <a:solidFill>
                  <a:srgbClr val="00B0F0"/>
                </a:solidFill>
                <a:latin typeface="Times New Roman" panose="02020603050405020304" pitchFamily="18" charset="0"/>
                <a:cs typeface="Times New Roman" panose="02020603050405020304" pitchFamily="18" charset="0"/>
              </a:rPr>
              <a:t>BIO201 SPRING 2018</a:t>
            </a:r>
            <a:r>
              <a:rPr lang="en-US" b="1" smtClean="0">
                <a:solidFill>
                  <a:srgbClr val="7030A0"/>
                </a:solidFill>
                <a:latin typeface="Times New Roman" panose="02020603050405020304" pitchFamily="18" charset="0"/>
                <a:cs typeface="Times New Roman" panose="02020603050405020304" pitchFamily="18" charset="0"/>
              </a:rPr>
              <a:t/>
            </a:r>
            <a:br>
              <a:rPr lang="en-US" b="1" smtClean="0">
                <a:solidFill>
                  <a:srgbClr val="7030A0"/>
                </a:solidFill>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Introduction to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Biochemistry &amp; Biotechnology</a:t>
            </a: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2590800" y="4495800"/>
            <a:ext cx="3810000" cy="1905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latin typeface="Times New Roman" panose="02020603050405020304" pitchFamily="18" charset="0"/>
                <a:cs typeface="Times New Roman" panose="02020603050405020304" pitchFamily="18" charset="0"/>
              </a:rPr>
              <a:t>Lecture #7</a:t>
            </a:r>
          </a:p>
        </p:txBody>
      </p:sp>
    </p:spTree>
    <p:extLst>
      <p:ext uri="{BB962C8B-B14F-4D97-AF65-F5344CB8AC3E}">
        <p14:creationId xmlns:p14="http://schemas.microsoft.com/office/powerpoint/2010/main" val="1029408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Examples of saturated- and unsaturated fatty acids</a:t>
            </a:r>
            <a:endParaRPr lang="en-US" b="1" dirty="0">
              <a:solidFill>
                <a:srgbClr val="FFFF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1031" y="764394"/>
            <a:ext cx="9066759" cy="2768529"/>
            <a:chOff x="1040" y="1625690"/>
            <a:chExt cx="9066759" cy="2768529"/>
          </a:xfrm>
        </p:grpSpPr>
        <p:grpSp>
          <p:nvGrpSpPr>
            <p:cNvPr id="5" name="Group 4"/>
            <p:cNvGrpSpPr/>
            <p:nvPr/>
          </p:nvGrpSpPr>
          <p:grpSpPr>
            <a:xfrm>
              <a:off x="1040" y="1625690"/>
              <a:ext cx="9066759" cy="2768529"/>
              <a:chOff x="1040" y="1625690"/>
              <a:chExt cx="9066759" cy="2768529"/>
            </a:xfrm>
          </p:grpSpPr>
          <p:grpSp>
            <p:nvGrpSpPr>
              <p:cNvPr id="2" name="Group 1"/>
              <p:cNvGrpSpPr/>
              <p:nvPr/>
            </p:nvGrpSpPr>
            <p:grpSpPr>
              <a:xfrm>
                <a:off x="1040" y="1625690"/>
                <a:ext cx="9066759" cy="2374810"/>
                <a:chOff x="1040" y="1625690"/>
                <a:chExt cx="9066759" cy="2374810"/>
              </a:xfrm>
            </p:grpSpPr>
            <p:sp>
              <p:nvSpPr>
                <p:cNvPr id="31" name="矩形 12"/>
                <p:cNvSpPr/>
                <p:nvPr/>
              </p:nvSpPr>
              <p:spPr>
                <a:xfrm>
                  <a:off x="1040" y="1625690"/>
                  <a:ext cx="9066759" cy="338554"/>
                </a:xfrm>
                <a:prstGeom prst="rect">
                  <a:avLst/>
                </a:prstGeom>
              </p:spPr>
              <p:txBody>
                <a:bodyPr wrap="square">
                  <a:spAutoFit/>
                </a:bodyPr>
                <a:lstStyle/>
                <a:p>
                  <a:r>
                    <a:rPr lang="en-US" sz="1600" b="1" dirty="0" smtClean="0">
                      <a:solidFill>
                        <a:srgbClr val="0070C0"/>
                      </a:solidFill>
                      <a:latin typeface="Times New Roman" pitchFamily="18" charset="0"/>
                      <a:cs typeface="Times New Roman" pitchFamily="18" charset="0"/>
                    </a:rPr>
                    <a:t>Example of saturated fatty acid: stearic acid, </a:t>
                  </a:r>
                  <a:r>
                    <a:rPr lang="en-US" sz="1600" b="1" i="1" u="sng" dirty="0" smtClean="0">
                      <a:solidFill>
                        <a:srgbClr val="0070C0"/>
                      </a:solidFill>
                      <a:latin typeface="Times New Roman" pitchFamily="18" charset="0"/>
                      <a:cs typeface="Times New Roman" pitchFamily="18" charset="0"/>
                    </a:rPr>
                    <a:t>sodium stearate (used in soap)</a:t>
                  </a:r>
                  <a:r>
                    <a:rPr lang="en-US" sz="1600" b="1" dirty="0" smtClean="0">
                      <a:solidFill>
                        <a:srgbClr val="0070C0"/>
                      </a:solidFill>
                      <a:latin typeface="Times New Roman" pitchFamily="18" charset="0"/>
                      <a:cs typeface="Times New Roman" pitchFamily="18" charset="0"/>
                    </a:rPr>
                    <a:t>.</a:t>
                  </a:r>
                  <a:endParaRPr lang="en-US" sz="1600" b="1" dirty="0">
                    <a:solidFill>
                      <a:srgbClr val="0070C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1" y="1915927"/>
                  <a:ext cx="42195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4" y="3065347"/>
                  <a:ext cx="4267200" cy="93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2" name="Picture 4" descr="http://www.docbrown.info/page04/OilProducts/emulsion4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56" y="2286000"/>
                <a:ext cx="3810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22291" y="4209553"/>
                <a:ext cx="1918829" cy="184666"/>
              </a:xfrm>
              <a:prstGeom prst="rect">
                <a:avLst/>
              </a:prstGeom>
            </p:spPr>
            <p:txBody>
              <a:bodyPr wrap="square">
                <a:spAutoFit/>
              </a:bodyPr>
              <a:lstStyle/>
              <a:p>
                <a:r>
                  <a:rPr lang="en-US" sz="600" dirty="0">
                    <a:latin typeface="Times New Roman" pitchFamily="18" charset="0"/>
                    <a:cs typeface="Times New Roman" pitchFamily="18" charset="0"/>
                  </a:rPr>
                  <a:t>http://www.docbrown.info/page04/OilProducts14.htm</a:t>
                </a:r>
              </a:p>
            </p:txBody>
          </p:sp>
        </p:grpSp>
        <p:sp>
          <p:nvSpPr>
            <p:cNvPr id="22" name="矩形 12"/>
            <p:cNvSpPr/>
            <p:nvPr/>
          </p:nvSpPr>
          <p:spPr>
            <a:xfrm>
              <a:off x="6148883" y="1991234"/>
              <a:ext cx="1775917" cy="276999"/>
            </a:xfrm>
            <a:prstGeom prst="rect">
              <a:avLst/>
            </a:prstGeom>
          </p:spPr>
          <p:txBody>
            <a:bodyPr wrap="square">
              <a:spAutoFit/>
            </a:bodyPr>
            <a:lstStyle/>
            <a:p>
              <a:r>
                <a:rPr lang="en-US" sz="1200" b="1" dirty="0" smtClean="0">
                  <a:solidFill>
                    <a:srgbClr val="0070C0"/>
                  </a:solidFill>
                  <a:latin typeface="Times New Roman" pitchFamily="18" charset="0"/>
                  <a:cs typeface="Times New Roman" pitchFamily="18" charset="0"/>
                </a:rPr>
                <a:t>How detergents work?</a:t>
              </a:r>
              <a:endParaRPr lang="en-US" sz="1200" b="1" dirty="0">
                <a:solidFill>
                  <a:srgbClr val="0070C0"/>
                </a:solidFill>
                <a:latin typeface="Times New Roman" pitchFamily="18" charset="0"/>
                <a:cs typeface="Times New Roman" pitchFamily="18" charset="0"/>
              </a:endParaRPr>
            </a:p>
          </p:txBody>
        </p:sp>
      </p:grpSp>
      <p:grpSp>
        <p:nvGrpSpPr>
          <p:cNvPr id="15" name="Group 14"/>
          <p:cNvGrpSpPr/>
          <p:nvPr/>
        </p:nvGrpSpPr>
        <p:grpSpPr>
          <a:xfrm>
            <a:off x="-11031" y="3618606"/>
            <a:ext cx="9066759" cy="3017625"/>
            <a:chOff x="-11031" y="4191000"/>
            <a:chExt cx="9066759" cy="3017625"/>
          </a:xfrm>
        </p:grpSpPr>
        <p:sp>
          <p:nvSpPr>
            <p:cNvPr id="20" name="矩形 12"/>
            <p:cNvSpPr/>
            <p:nvPr/>
          </p:nvSpPr>
          <p:spPr>
            <a:xfrm>
              <a:off x="-11031" y="4191000"/>
              <a:ext cx="9066759" cy="338554"/>
            </a:xfrm>
            <a:prstGeom prst="rect">
              <a:avLst/>
            </a:prstGeom>
          </p:spPr>
          <p:txBody>
            <a:bodyPr wrap="square">
              <a:spAutoFit/>
            </a:bodyPr>
            <a:lstStyle/>
            <a:p>
              <a:r>
                <a:rPr lang="en-US" sz="1600" b="1" dirty="0" smtClean="0">
                  <a:solidFill>
                    <a:srgbClr val="0070C0"/>
                  </a:solidFill>
                  <a:latin typeface="Times New Roman" pitchFamily="18" charset="0"/>
                  <a:cs typeface="Times New Roman" pitchFamily="18" charset="0"/>
                </a:rPr>
                <a:t>Example of unsaturated fatty acid: </a:t>
              </a:r>
              <a:r>
                <a:rPr lang="en-US" sz="1600" b="1" i="1" dirty="0" err="1" smtClean="0">
                  <a:solidFill>
                    <a:srgbClr val="0070C0"/>
                  </a:solidFill>
                  <a:latin typeface="Times New Roman" pitchFamily="18" charset="0"/>
                  <a:cs typeface="Times New Roman" pitchFamily="18" charset="0"/>
                </a:rPr>
                <a:t>cis</a:t>
              </a:r>
              <a:r>
                <a:rPr lang="en-US" sz="1600" b="1" dirty="0" smtClean="0">
                  <a:solidFill>
                    <a:srgbClr val="0070C0"/>
                  </a:solidFill>
                  <a:latin typeface="Times New Roman" pitchFamily="18" charset="0"/>
                  <a:cs typeface="Times New Roman" pitchFamily="18" charset="0"/>
                </a:rPr>
                <a:t>-oleic acid.</a:t>
              </a:r>
              <a:endParaRPr lang="en-US" sz="1600" b="1" dirty="0">
                <a:solidFill>
                  <a:srgbClr val="0070C0"/>
                </a:solidFill>
                <a:latin typeface="Times New Roman" pitchFamily="18" charset="0"/>
                <a:cs typeface="Times New Roman" pitchFamily="18" charset="0"/>
              </a:endParaRPr>
            </a:p>
          </p:txBody>
        </p:sp>
        <p:pic>
          <p:nvPicPr>
            <p:cNvPr id="2054" name="Picture 6" descr="http://wildflowerfinder.org.uk/Flowers/S/Sunflower(Annual)/OleicAci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29554"/>
              <a:ext cx="3422038" cy="9377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7446" y="5454299"/>
              <a:ext cx="5458953" cy="1754326"/>
            </a:xfrm>
            <a:prstGeom prst="rect">
              <a:avLst/>
            </a:prstGeom>
          </p:spPr>
          <p:txBody>
            <a:bodyPr wrap="square">
              <a:spAutoFit/>
            </a:bodyPr>
            <a:lstStyle/>
            <a:p>
              <a:r>
                <a:rPr lang="en-US" b="1" i="1" u="sng" dirty="0">
                  <a:solidFill>
                    <a:schemeClr val="accent2">
                      <a:lumMod val="75000"/>
                    </a:schemeClr>
                  </a:solidFill>
                  <a:latin typeface="Times New Roman" pitchFamily="18" charset="0"/>
                  <a:cs typeface="Times New Roman" pitchFamily="18" charset="0"/>
                </a:rPr>
                <a:t>Oleic acid is a fatty acid that occurs naturally in various animal and vegetable </a:t>
              </a:r>
              <a:r>
                <a:rPr lang="en-US" b="1" i="1" u="sng" dirty="0" smtClean="0">
                  <a:solidFill>
                    <a:schemeClr val="accent2">
                      <a:lumMod val="75000"/>
                    </a:schemeClr>
                  </a:solidFill>
                  <a:latin typeface="Times New Roman" pitchFamily="18" charset="0"/>
                  <a:cs typeface="Times New Roman" pitchFamily="18" charset="0"/>
                </a:rPr>
                <a:t>oils</a:t>
              </a:r>
              <a:r>
                <a:rPr lang="en-US" b="1" i="1" u="sng" dirty="0">
                  <a:solidFill>
                    <a:schemeClr val="accent2">
                      <a:lumMod val="75000"/>
                    </a:schemeClr>
                  </a:solidFill>
                  <a:latin typeface="Times New Roman" pitchFamily="18" charset="0"/>
                  <a:cs typeface="Times New Roman" pitchFamily="18" charset="0"/>
                </a:rPr>
                <a:t>. </a:t>
              </a:r>
              <a:r>
                <a:rPr lang="en-US" b="1" dirty="0">
                  <a:solidFill>
                    <a:schemeClr val="accent2">
                      <a:lumMod val="75000"/>
                    </a:schemeClr>
                  </a:solidFill>
                  <a:latin typeface="Times New Roman" pitchFamily="18" charset="0"/>
                  <a:cs typeface="Times New Roman" pitchFamily="18" charset="0"/>
                </a:rPr>
                <a:t>It is an odorless, colorless oil, although commercial samples may be yellowish. In chemical terms, oleic acid is classified as </a:t>
              </a:r>
              <a:r>
                <a:rPr lang="en-US" b="1" dirty="0" smtClean="0">
                  <a:solidFill>
                    <a:schemeClr val="accent2">
                      <a:lumMod val="75000"/>
                    </a:schemeClr>
                  </a:solidFill>
                  <a:latin typeface="Times New Roman" pitchFamily="18" charset="0"/>
                  <a:cs typeface="Times New Roman" pitchFamily="18" charset="0"/>
                </a:rPr>
                <a:t>a monounsaturated </a:t>
              </a:r>
              <a:r>
                <a:rPr lang="en-US" b="1" dirty="0">
                  <a:solidFill>
                    <a:schemeClr val="accent2">
                      <a:lumMod val="75000"/>
                    </a:schemeClr>
                  </a:solidFill>
                  <a:latin typeface="Times New Roman" pitchFamily="18" charset="0"/>
                  <a:cs typeface="Times New Roman" pitchFamily="18" charset="0"/>
                </a:rPr>
                <a:t>omega-9 fatty acid, abbreviated with a lipid number of 18:1 </a:t>
              </a:r>
              <a:r>
                <a:rPr lang="en-US" b="1" i="1" dirty="0">
                  <a:solidFill>
                    <a:schemeClr val="accent2">
                      <a:lumMod val="75000"/>
                    </a:schemeClr>
                  </a:solidFill>
                  <a:latin typeface="Times New Roman" pitchFamily="18" charset="0"/>
                  <a:cs typeface="Times New Roman" pitchFamily="18" charset="0"/>
                </a:rPr>
                <a:t>cis</a:t>
              </a:r>
              <a:r>
                <a:rPr lang="en-US" b="1" dirty="0">
                  <a:solidFill>
                    <a:schemeClr val="accent2">
                      <a:lumMod val="75000"/>
                    </a:schemeClr>
                  </a:solidFill>
                  <a:latin typeface="Times New Roman" pitchFamily="18" charset="0"/>
                  <a:cs typeface="Times New Roman" pitchFamily="18" charset="0"/>
                </a:rPr>
                <a:t>-9.</a:t>
              </a:r>
            </a:p>
          </p:txBody>
        </p:sp>
        <p:grpSp>
          <p:nvGrpSpPr>
            <p:cNvPr id="14" name="Group 13"/>
            <p:cNvGrpSpPr/>
            <p:nvPr/>
          </p:nvGrpSpPr>
          <p:grpSpPr>
            <a:xfrm>
              <a:off x="5664520" y="4360276"/>
              <a:ext cx="3225052" cy="2759334"/>
              <a:chOff x="5664520" y="4360276"/>
              <a:chExt cx="3225052" cy="2759334"/>
            </a:xfrm>
          </p:grpSpPr>
          <p:pic>
            <p:nvPicPr>
              <p:cNvPr id="2056" name="Picture 8" descr="http://www.naturalfattyacids.com/uploadfile/201003/16/01628828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4520" y="4360276"/>
                <a:ext cx="3225052" cy="25746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19800" y="6934944"/>
                <a:ext cx="2514493" cy="184666"/>
              </a:xfrm>
              <a:prstGeom prst="rect">
                <a:avLst/>
              </a:prstGeom>
            </p:spPr>
            <p:txBody>
              <a:bodyPr wrap="square">
                <a:spAutoFit/>
              </a:bodyPr>
              <a:lstStyle/>
              <a:p>
                <a:r>
                  <a:rPr lang="en-US" sz="600" dirty="0">
                    <a:latin typeface="Times New Roman" pitchFamily="18" charset="0"/>
                    <a:cs typeface="Times New Roman" pitchFamily="18" charset="0"/>
                  </a:rPr>
                  <a:t>http://www.naturalfattyacids.com/Natural-fatty-acid/Coconut-oil-oleic-acid/</a:t>
                </a:r>
              </a:p>
            </p:txBody>
          </p:sp>
        </p:grpSp>
      </p:grpSp>
      <p:sp>
        <p:nvSpPr>
          <p:cNvPr id="32" name="矩形 17"/>
          <p:cNvSpPr/>
          <p:nvPr/>
        </p:nvSpPr>
        <p:spPr>
          <a:xfrm>
            <a:off x="5334000" y="6608460"/>
            <a:ext cx="3810000"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Give an example of a saturated- and an unsaturated fatty acid. </a:t>
            </a:r>
          </a:p>
        </p:txBody>
      </p:sp>
      <p:sp>
        <p:nvSpPr>
          <p:cNvPr id="23"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spTree>
    <p:extLst>
      <p:ext uri="{BB962C8B-B14F-4D97-AF65-F5344CB8AC3E}">
        <p14:creationId xmlns:p14="http://schemas.microsoft.com/office/powerpoint/2010/main" val="416690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Name of some naturally occurring saturated fatty acids</a:t>
            </a:r>
          </a:p>
        </p:txBody>
      </p:sp>
      <p:grpSp>
        <p:nvGrpSpPr>
          <p:cNvPr id="5" name="Group 4"/>
          <p:cNvGrpSpPr/>
          <p:nvPr/>
        </p:nvGrpSpPr>
        <p:grpSpPr>
          <a:xfrm>
            <a:off x="983341" y="808054"/>
            <a:ext cx="7162800" cy="5754851"/>
            <a:chOff x="983341" y="855679"/>
            <a:chExt cx="7162800" cy="5754851"/>
          </a:xfrm>
        </p:grpSpPr>
        <p:grpSp>
          <p:nvGrpSpPr>
            <p:cNvPr id="2" name="Group 1"/>
            <p:cNvGrpSpPr/>
            <p:nvPr/>
          </p:nvGrpSpPr>
          <p:grpSpPr>
            <a:xfrm>
              <a:off x="983341" y="855679"/>
              <a:ext cx="7162800" cy="5297509"/>
              <a:chOff x="990600" y="1066800"/>
              <a:chExt cx="7162800" cy="5297509"/>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42810"/>
                <a:ext cx="7162800" cy="502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7162800" cy="276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6153488"/>
              <a:ext cx="5448300" cy="45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1752600" y="6248400"/>
              <a:ext cx="5400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981075" y="3086100"/>
            <a:ext cx="714375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17"/>
          <p:cNvSpPr/>
          <p:nvPr/>
        </p:nvSpPr>
        <p:spPr>
          <a:xfrm>
            <a:off x="5486400" y="6487419"/>
            <a:ext cx="3657600"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Draw the structure of an unsaturated fatty acid. </a:t>
            </a:r>
          </a:p>
          <a:p>
            <a:r>
              <a:rPr lang="en-US" sz="1000" b="1" dirty="0" smtClean="0">
                <a:latin typeface="Times New Roman" panose="02020603050405020304" pitchFamily="18" charset="0"/>
                <a:cs typeface="Times New Roman" panose="02020603050405020304" pitchFamily="18" charset="0"/>
              </a:rPr>
              <a:t>Q2. What kind of fatty acid is </a:t>
            </a:r>
            <a:r>
              <a:rPr lang="en-US" sz="1000" b="1" dirty="0" err="1" smtClean="0">
                <a:latin typeface="Times New Roman" panose="02020603050405020304" pitchFamily="18" charset="0"/>
                <a:cs typeface="Times New Roman" panose="02020603050405020304" pitchFamily="18" charset="0"/>
              </a:rPr>
              <a:t>palmitic</a:t>
            </a:r>
            <a:r>
              <a:rPr lang="en-US" sz="1000" b="1" dirty="0" smtClean="0">
                <a:latin typeface="Times New Roman" panose="02020603050405020304" pitchFamily="18" charset="0"/>
                <a:cs typeface="Times New Roman" panose="02020603050405020304" pitchFamily="18" charset="0"/>
              </a:rPr>
              <a:t> acid? Draw its structure. </a:t>
            </a:r>
          </a:p>
        </p:txBody>
      </p:sp>
      <p:sp>
        <p:nvSpPr>
          <p:cNvPr id="17"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spTree>
    <p:extLst>
      <p:ext uri="{BB962C8B-B14F-4D97-AF65-F5344CB8AC3E}">
        <p14:creationId xmlns:p14="http://schemas.microsoft.com/office/powerpoint/2010/main" val="40229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Name of some naturally occurring unsaturated fatty acids</a:t>
            </a:r>
          </a:p>
        </p:txBody>
      </p:sp>
      <p:grpSp>
        <p:nvGrpSpPr>
          <p:cNvPr id="4" name="Group 3"/>
          <p:cNvGrpSpPr/>
          <p:nvPr/>
        </p:nvGrpSpPr>
        <p:grpSpPr>
          <a:xfrm>
            <a:off x="990602" y="793874"/>
            <a:ext cx="7162800" cy="3716163"/>
            <a:chOff x="990602" y="836629"/>
            <a:chExt cx="7162800" cy="3716163"/>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2" y="836629"/>
              <a:ext cx="7162800" cy="276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2" y="1697475"/>
              <a:ext cx="7162800" cy="2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460" y="4095750"/>
              <a:ext cx="5448300" cy="45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2036085" y="4210050"/>
              <a:ext cx="5400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7" y="1112639"/>
              <a:ext cx="7143750" cy="58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Rectangle 24"/>
          <p:cNvSpPr/>
          <p:nvPr/>
        </p:nvSpPr>
        <p:spPr>
          <a:xfrm>
            <a:off x="990602" y="1962150"/>
            <a:ext cx="7143750" cy="466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sp>
        <p:nvSpPr>
          <p:cNvPr id="40" name="Rectangle 39"/>
          <p:cNvSpPr/>
          <p:nvPr/>
        </p:nvSpPr>
        <p:spPr>
          <a:xfrm>
            <a:off x="1009652" y="2884176"/>
            <a:ext cx="7143750" cy="466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矩形 6"/>
          <p:cNvSpPr/>
          <p:nvPr/>
        </p:nvSpPr>
        <p:spPr>
          <a:xfrm>
            <a:off x="0" y="4572000"/>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Example of an industrially produced </a:t>
            </a:r>
            <a:r>
              <a:rPr lang="en-US" b="1" i="1" dirty="0" smtClean="0">
                <a:solidFill>
                  <a:srgbClr val="FFFF00"/>
                </a:solidFill>
                <a:latin typeface="Times New Roman" panose="02020603050405020304" pitchFamily="18" charset="0"/>
                <a:cs typeface="Times New Roman" panose="02020603050405020304" pitchFamily="18" charset="0"/>
              </a:rPr>
              <a:t>trans-</a:t>
            </a:r>
            <a:r>
              <a:rPr lang="en-US" b="1" dirty="0" smtClean="0">
                <a:solidFill>
                  <a:srgbClr val="FFFF00"/>
                </a:solidFill>
                <a:latin typeface="Times New Roman" panose="02020603050405020304" pitchFamily="18" charset="0"/>
                <a:cs typeface="Times New Roman" panose="02020603050405020304" pitchFamily="18" charset="0"/>
              </a:rPr>
              <a:t>fatty acid</a:t>
            </a:r>
          </a:p>
        </p:txBody>
      </p:sp>
      <p:grpSp>
        <p:nvGrpSpPr>
          <p:cNvPr id="42" name="Group 41"/>
          <p:cNvGrpSpPr/>
          <p:nvPr/>
        </p:nvGrpSpPr>
        <p:grpSpPr>
          <a:xfrm>
            <a:off x="2783797" y="5061377"/>
            <a:ext cx="3905250" cy="1683010"/>
            <a:chOff x="1143000" y="5164695"/>
            <a:chExt cx="3905250" cy="1683010"/>
          </a:xfrm>
        </p:grpSpPr>
        <p:grpSp>
          <p:nvGrpSpPr>
            <p:cNvPr id="43" name="Group 42"/>
            <p:cNvGrpSpPr/>
            <p:nvPr/>
          </p:nvGrpSpPr>
          <p:grpSpPr>
            <a:xfrm>
              <a:off x="1143000" y="5164695"/>
              <a:ext cx="3905250" cy="1683010"/>
              <a:chOff x="1143000" y="5164695"/>
              <a:chExt cx="3905250" cy="1683010"/>
            </a:xfrm>
          </p:grpSpPr>
          <p:pic>
            <p:nvPicPr>
              <p:cNvPr id="4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5164695"/>
                <a:ext cx="3905250" cy="14763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a:off x="3276602" y="6663039"/>
                <a:ext cx="1771648" cy="184666"/>
              </a:xfrm>
              <a:prstGeom prst="rect">
                <a:avLst/>
              </a:prstGeom>
            </p:spPr>
            <p:txBody>
              <a:bodyPr wrap="square">
                <a:spAutoFit/>
              </a:bodyPr>
              <a:lstStyle/>
              <a:p>
                <a:r>
                  <a:rPr lang="en-US" sz="600" dirty="0">
                    <a:latin typeface="Times New Roman" pitchFamily="18" charset="0"/>
                    <a:cs typeface="Times New Roman" pitchFamily="18" charset="0"/>
                  </a:rPr>
                  <a:t>http://www.tuscany-diet.net/tag/trans-fatty-acids/</a:t>
                </a:r>
              </a:p>
            </p:txBody>
          </p:sp>
        </p:grpSp>
        <p:cxnSp>
          <p:nvCxnSpPr>
            <p:cNvPr id="44" name="Straight Connector 43"/>
            <p:cNvCxnSpPr/>
            <p:nvPr/>
          </p:nvCxnSpPr>
          <p:spPr>
            <a:xfrm>
              <a:off x="1589866" y="5457825"/>
              <a:ext cx="715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 name="矩形 17"/>
          <p:cNvSpPr/>
          <p:nvPr/>
        </p:nvSpPr>
        <p:spPr>
          <a:xfrm>
            <a:off x="6867525" y="5531557"/>
            <a:ext cx="2295525" cy="1323439"/>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Draw the structure of a mono-unsaturated fatty acid.</a:t>
            </a:r>
          </a:p>
          <a:p>
            <a:r>
              <a:rPr lang="en-US" sz="1000" b="1" dirty="0" smtClean="0">
                <a:latin typeface="Times New Roman" panose="02020603050405020304" pitchFamily="18" charset="0"/>
                <a:cs typeface="Times New Roman" panose="02020603050405020304" pitchFamily="18" charset="0"/>
              </a:rPr>
              <a:t>Q2. Draw the structure of a poly-unsaturated fatty acid. </a:t>
            </a:r>
          </a:p>
          <a:p>
            <a:r>
              <a:rPr lang="en-US" sz="1000" b="1" dirty="0" smtClean="0">
                <a:latin typeface="Times New Roman" panose="02020603050405020304" pitchFamily="18" charset="0"/>
                <a:cs typeface="Times New Roman" panose="02020603050405020304" pitchFamily="18" charset="0"/>
              </a:rPr>
              <a:t>Q3. Give an example of </a:t>
            </a:r>
            <a:r>
              <a:rPr lang="en-US" sz="1000" b="1" i="1" dirty="0" smtClean="0">
                <a:latin typeface="Times New Roman" panose="02020603050405020304" pitchFamily="18" charset="0"/>
                <a:cs typeface="Times New Roman" panose="02020603050405020304" pitchFamily="18" charset="0"/>
              </a:rPr>
              <a:t>trans-</a:t>
            </a:r>
            <a:r>
              <a:rPr lang="en-US" sz="1000" b="1" dirty="0" smtClean="0">
                <a:latin typeface="Times New Roman" panose="02020603050405020304" pitchFamily="18" charset="0"/>
                <a:cs typeface="Times New Roman" panose="02020603050405020304" pitchFamily="18" charset="0"/>
              </a:rPr>
              <a:t>fatty acid. (Answer: </a:t>
            </a:r>
            <a:r>
              <a:rPr lang="en-US" sz="1000" b="1" dirty="0" err="1" smtClean="0">
                <a:latin typeface="Times New Roman" panose="02020603050405020304" pitchFamily="18" charset="0"/>
                <a:cs typeface="Times New Roman" panose="02020603050405020304" pitchFamily="18" charset="0"/>
              </a:rPr>
              <a:t>Vaccenic</a:t>
            </a:r>
            <a:r>
              <a:rPr lang="en-US" sz="1000" b="1" dirty="0" smtClean="0">
                <a:latin typeface="Times New Roman" panose="02020603050405020304" pitchFamily="18" charset="0"/>
                <a:cs typeface="Times New Roman" panose="02020603050405020304" pitchFamily="18" charset="0"/>
              </a:rPr>
              <a:t> acid).  </a:t>
            </a:r>
          </a:p>
          <a:p>
            <a:r>
              <a:rPr lang="en-US" sz="1000" b="1" dirty="0" smtClean="0">
                <a:solidFill>
                  <a:srgbClr val="FF0000"/>
                </a:solidFill>
                <a:latin typeface="Times New Roman" panose="02020603050405020304" pitchFamily="18" charset="0"/>
                <a:cs typeface="Times New Roman" panose="02020603050405020304" pitchFamily="18" charset="0"/>
              </a:rPr>
              <a:t>No question in the exam from the structure of </a:t>
            </a:r>
            <a:r>
              <a:rPr lang="en-US" sz="1000" b="1" i="1" dirty="0" smtClean="0">
                <a:solidFill>
                  <a:srgbClr val="FF0000"/>
                </a:solidFill>
                <a:latin typeface="Times New Roman" panose="02020603050405020304" pitchFamily="18" charset="0"/>
                <a:cs typeface="Times New Roman" panose="02020603050405020304" pitchFamily="18" charset="0"/>
              </a:rPr>
              <a:t>trans-</a:t>
            </a:r>
            <a:r>
              <a:rPr lang="en-US" sz="1000" b="1" dirty="0" smtClean="0">
                <a:solidFill>
                  <a:srgbClr val="FF0000"/>
                </a:solidFill>
                <a:latin typeface="Times New Roman" panose="02020603050405020304" pitchFamily="18" charset="0"/>
                <a:cs typeface="Times New Roman" panose="02020603050405020304" pitchFamily="18" charset="0"/>
              </a:rPr>
              <a:t>fatty acid. </a:t>
            </a:r>
          </a:p>
        </p:txBody>
      </p:sp>
    </p:spTree>
    <p:extLst>
      <p:ext uri="{BB962C8B-B14F-4D97-AF65-F5344CB8AC3E}">
        <p14:creationId xmlns:p14="http://schemas.microsoft.com/office/powerpoint/2010/main" val="164296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0" grpId="0" animBg="1"/>
      <p:bldP spid="41" grpId="0" animBg="1"/>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Classification of fatty acids</a:t>
            </a:r>
          </a:p>
        </p:txBody>
      </p:sp>
      <p:sp>
        <p:nvSpPr>
          <p:cNvPr id="39"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sp>
        <p:nvSpPr>
          <p:cNvPr id="6" name="矩形 17"/>
          <p:cNvSpPr/>
          <p:nvPr/>
        </p:nvSpPr>
        <p:spPr>
          <a:xfrm>
            <a:off x="4191000" y="6611779"/>
            <a:ext cx="4953000"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Schematically show the classification of fatty acids with one example for each class.</a:t>
            </a:r>
          </a:p>
        </p:txBody>
      </p:sp>
      <p:grpSp>
        <p:nvGrpSpPr>
          <p:cNvPr id="4" name="Group 3"/>
          <p:cNvGrpSpPr/>
          <p:nvPr/>
        </p:nvGrpSpPr>
        <p:grpSpPr>
          <a:xfrm>
            <a:off x="1638300" y="990600"/>
            <a:ext cx="6019800" cy="5224999"/>
            <a:chOff x="1638300" y="990600"/>
            <a:chExt cx="6019800" cy="5224999"/>
          </a:xfrm>
        </p:grpSpPr>
        <p:pic>
          <p:nvPicPr>
            <p:cNvPr id="9218" name="Picture 2" descr="http://inflanation.com/wp-content/uploads/2014/06/FattyAc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300" y="990600"/>
              <a:ext cx="6019800" cy="5224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25981" y="5105400"/>
              <a:ext cx="1263487" cy="738664"/>
            </a:xfrm>
            <a:prstGeom prst="rect">
              <a:avLst/>
            </a:prstGeom>
            <a:noFill/>
          </p:spPr>
          <p:txBody>
            <a:bodyPr wrap="none" rtlCol="0">
              <a:spAutoFit/>
            </a:bodyPr>
            <a:lstStyle/>
            <a:p>
              <a:r>
                <a:rPr lang="en-US" sz="1400" dirty="0" smtClean="0">
                  <a:latin typeface="Arial Narrow" pitchFamily="34" charset="0"/>
                  <a:cs typeface="Times New Roman" pitchFamily="18" charset="0"/>
                </a:rPr>
                <a:t>Examples:</a:t>
              </a:r>
            </a:p>
            <a:p>
              <a:r>
                <a:rPr lang="en-US" sz="1400" dirty="0" smtClean="0">
                  <a:latin typeface="Arial Narrow" pitchFamily="34" charset="0"/>
                  <a:cs typeface="Times New Roman" pitchFamily="18" charset="0"/>
                </a:rPr>
                <a:t>Linoleic acid,</a:t>
              </a:r>
            </a:p>
            <a:p>
              <a:r>
                <a:rPr lang="en-US" sz="1400" dirty="0" err="1" smtClean="0">
                  <a:latin typeface="Arial Narrow" pitchFamily="34" charset="0"/>
                  <a:cs typeface="Times New Roman" pitchFamily="18" charset="0"/>
                </a:rPr>
                <a:t>Arachidonic</a:t>
              </a:r>
              <a:r>
                <a:rPr lang="en-US" sz="1400" dirty="0" smtClean="0">
                  <a:latin typeface="Arial Narrow" pitchFamily="34" charset="0"/>
                  <a:cs typeface="Times New Roman" pitchFamily="18" charset="0"/>
                </a:rPr>
                <a:t> acid</a:t>
              </a:r>
              <a:endParaRPr lang="en-US" sz="1400" dirty="0">
                <a:latin typeface="Arial Narrow" pitchFamily="34" charset="0"/>
                <a:cs typeface="Times New Roman" pitchFamily="18" charset="0"/>
              </a:endParaRPr>
            </a:p>
          </p:txBody>
        </p:sp>
        <p:sp>
          <p:nvSpPr>
            <p:cNvPr id="8" name="TextBox 7"/>
            <p:cNvSpPr txBox="1"/>
            <p:nvPr/>
          </p:nvSpPr>
          <p:spPr>
            <a:xfrm>
              <a:off x="6243867" y="5334000"/>
              <a:ext cx="904415" cy="738664"/>
            </a:xfrm>
            <a:prstGeom prst="rect">
              <a:avLst/>
            </a:prstGeom>
            <a:noFill/>
          </p:spPr>
          <p:txBody>
            <a:bodyPr wrap="none" rtlCol="0">
              <a:spAutoFit/>
            </a:bodyPr>
            <a:lstStyle/>
            <a:p>
              <a:r>
                <a:rPr lang="en-US" sz="1400" dirty="0" smtClean="0">
                  <a:latin typeface="Arial Narrow" pitchFamily="34" charset="0"/>
                  <a:cs typeface="Times New Roman" pitchFamily="18" charset="0"/>
                </a:rPr>
                <a:t>Examples:</a:t>
              </a:r>
            </a:p>
            <a:p>
              <a:r>
                <a:rPr lang="en-US" sz="1400" dirty="0">
                  <a:latin typeface="Arial Narrow" pitchFamily="34" charset="0"/>
                  <a:cs typeface="Times New Roman" pitchFamily="18" charset="0"/>
                </a:rPr>
                <a:t>O</a:t>
              </a:r>
              <a:r>
                <a:rPr lang="en-US" sz="1400" dirty="0" smtClean="0">
                  <a:latin typeface="Arial Narrow" pitchFamily="34" charset="0"/>
                  <a:cs typeface="Times New Roman" pitchFamily="18" charset="0"/>
                </a:rPr>
                <a:t>leic acid,</a:t>
              </a:r>
            </a:p>
            <a:p>
              <a:r>
                <a:rPr lang="en-US" sz="1400" dirty="0" err="1" smtClean="0">
                  <a:latin typeface="Arial Narrow" pitchFamily="34" charset="0"/>
                  <a:cs typeface="Times New Roman" pitchFamily="18" charset="0"/>
                </a:rPr>
                <a:t>Erucic</a:t>
              </a:r>
              <a:r>
                <a:rPr lang="en-US" sz="1400" dirty="0" smtClean="0">
                  <a:latin typeface="Arial Narrow" pitchFamily="34" charset="0"/>
                  <a:cs typeface="Times New Roman" pitchFamily="18" charset="0"/>
                </a:rPr>
                <a:t> acid</a:t>
              </a:r>
            </a:p>
          </p:txBody>
        </p:sp>
      </p:grpSp>
    </p:spTree>
    <p:extLst>
      <p:ext uri="{BB962C8B-B14F-4D97-AF65-F5344CB8AC3E}">
        <p14:creationId xmlns:p14="http://schemas.microsoft.com/office/powerpoint/2010/main" val="398615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Some food sources of </a:t>
            </a:r>
            <a:r>
              <a:rPr lang="el-GR" b="1" dirty="0" smtClean="0">
                <a:solidFill>
                  <a:srgbClr val="FFFF00"/>
                </a:solidFill>
                <a:latin typeface="Times New Roman" panose="02020603050405020304" pitchFamily="18" charset="0"/>
                <a:cs typeface="Times New Roman" panose="02020603050405020304" pitchFamily="18" charset="0"/>
              </a:rPr>
              <a:t>ω</a:t>
            </a:r>
            <a:r>
              <a:rPr lang="en-US" b="1" dirty="0" smtClean="0">
                <a:solidFill>
                  <a:srgbClr val="FFFF00"/>
                </a:solidFill>
                <a:latin typeface="Times New Roman" panose="02020603050405020304" pitchFamily="18" charset="0"/>
                <a:cs typeface="Times New Roman" panose="02020603050405020304" pitchFamily="18" charset="0"/>
              </a:rPr>
              <a:t>-3 (omega-3) fatty acids</a:t>
            </a:r>
          </a:p>
        </p:txBody>
      </p:sp>
      <p:sp>
        <p:nvSpPr>
          <p:cNvPr id="39"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grpSp>
        <p:nvGrpSpPr>
          <p:cNvPr id="13" name="Group 12"/>
          <p:cNvGrpSpPr/>
          <p:nvPr/>
        </p:nvGrpSpPr>
        <p:grpSpPr>
          <a:xfrm>
            <a:off x="561974" y="825266"/>
            <a:ext cx="7910726" cy="1600200"/>
            <a:chOff x="542924" y="2419350"/>
            <a:chExt cx="7910726" cy="1600200"/>
          </a:xfrm>
        </p:grpSpPr>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2619375"/>
              <a:ext cx="2371725" cy="119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501" y="2571750"/>
              <a:ext cx="4981149" cy="130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352800" y="2419350"/>
              <a:ext cx="124251"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2924" y="2466975"/>
              <a:ext cx="2524125"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69693" y="2384449"/>
            <a:ext cx="7204614" cy="3999484"/>
            <a:chOff x="838200" y="2125700"/>
            <a:chExt cx="7738014" cy="4518896"/>
          </a:xfrm>
        </p:grpSpPr>
        <p:pic>
          <p:nvPicPr>
            <p:cNvPr id="19" name="Picture 2" descr="http://lethow.com/wb-content/uploads/2016/03/Omega-3-Benefits-with-Top-Omega-3-Foo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125700"/>
              <a:ext cx="7738014" cy="42672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6619795" y="6435947"/>
              <a:ext cx="1956419" cy="208649"/>
            </a:xfrm>
            <a:prstGeom prst="rect">
              <a:avLst/>
            </a:prstGeom>
          </p:spPr>
          <p:txBody>
            <a:bodyPr wrap="square">
              <a:spAutoFit/>
            </a:bodyPr>
            <a:lstStyle/>
            <a:p>
              <a:r>
                <a:rPr lang="en-US" sz="600" dirty="0">
                  <a:latin typeface="Times New Roman" pitchFamily="18" charset="0"/>
                  <a:cs typeface="Times New Roman" pitchFamily="18" charset="0"/>
                </a:rPr>
                <a:t>http://keywordsuggest.org/gallery/1326318.html</a:t>
              </a:r>
            </a:p>
          </p:txBody>
        </p:sp>
      </p:grpSp>
      <p:sp>
        <p:nvSpPr>
          <p:cNvPr id="21" name="矩形 17"/>
          <p:cNvSpPr/>
          <p:nvPr/>
        </p:nvSpPr>
        <p:spPr>
          <a:xfrm>
            <a:off x="6029325" y="6477714"/>
            <a:ext cx="3124200"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Name three food sources for omega-3 fatty acids.</a:t>
            </a:r>
          </a:p>
          <a:p>
            <a:r>
              <a:rPr lang="en-US" sz="1000" b="1" dirty="0">
                <a:solidFill>
                  <a:srgbClr val="FF0000"/>
                </a:solidFill>
                <a:latin typeface="Times New Roman" panose="02020603050405020304" pitchFamily="18" charset="0"/>
                <a:cs typeface="Times New Roman" panose="02020603050405020304" pitchFamily="18" charset="0"/>
              </a:rPr>
              <a:t>No question in the exam on DHA and EPA structures</a:t>
            </a:r>
            <a:r>
              <a:rPr lang="en-US" sz="1000" b="1" dirty="0" smtClean="0">
                <a:solidFill>
                  <a:srgbClr val="FF0000"/>
                </a:solidFill>
                <a:latin typeface="Times New Roman" panose="02020603050405020304" pitchFamily="18" charset="0"/>
                <a:cs typeface="Times New Roman" panose="02020603050405020304" pitchFamily="18" charset="0"/>
              </a:rPr>
              <a:t>.</a:t>
            </a:r>
            <a:endParaRPr lang="en-US" sz="1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46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Benefits of </a:t>
            </a:r>
            <a:r>
              <a:rPr lang="el-GR" b="1" dirty="0" smtClean="0">
                <a:solidFill>
                  <a:srgbClr val="FFFF00"/>
                </a:solidFill>
                <a:latin typeface="Times New Roman" panose="02020603050405020304" pitchFamily="18" charset="0"/>
                <a:cs typeface="Times New Roman" panose="02020603050405020304" pitchFamily="18" charset="0"/>
              </a:rPr>
              <a:t>ω</a:t>
            </a:r>
            <a:r>
              <a:rPr lang="en-US" b="1" dirty="0" smtClean="0">
                <a:solidFill>
                  <a:srgbClr val="FFFF00"/>
                </a:solidFill>
                <a:latin typeface="Times New Roman" panose="02020603050405020304" pitchFamily="18" charset="0"/>
                <a:cs typeface="Times New Roman" panose="02020603050405020304" pitchFamily="18" charset="0"/>
              </a:rPr>
              <a:t>-3 fatty acids</a:t>
            </a:r>
          </a:p>
        </p:txBody>
      </p:sp>
      <p:sp>
        <p:nvSpPr>
          <p:cNvPr id="39"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grpSp>
        <p:nvGrpSpPr>
          <p:cNvPr id="11" name="Group 10"/>
          <p:cNvGrpSpPr/>
          <p:nvPr/>
        </p:nvGrpSpPr>
        <p:grpSpPr>
          <a:xfrm>
            <a:off x="533400" y="803399"/>
            <a:ext cx="8077200" cy="5639248"/>
            <a:chOff x="533400" y="803399"/>
            <a:chExt cx="8077200" cy="5639248"/>
          </a:xfrm>
        </p:grpSpPr>
        <p:pic>
          <p:nvPicPr>
            <p:cNvPr id="13" name="Picture 2" descr="http://www.top10homeremedies.com/wp-content/uploads/2016/12/omega-3-health-benefits-m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03399"/>
              <a:ext cx="8077200" cy="53874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029200" y="6257981"/>
              <a:ext cx="3581400" cy="184666"/>
            </a:xfrm>
            <a:prstGeom prst="rect">
              <a:avLst/>
            </a:prstGeom>
          </p:spPr>
          <p:txBody>
            <a:bodyPr wrap="square">
              <a:spAutoFit/>
            </a:bodyPr>
            <a:lstStyle/>
            <a:p>
              <a:r>
                <a:rPr lang="en-US" sz="600" dirty="0">
                  <a:latin typeface="Times New Roman" pitchFamily="18" charset="0"/>
                  <a:cs typeface="Times New Roman" pitchFamily="18" charset="0"/>
                </a:rPr>
                <a:t>http://www.top10homeremedies.com/news-facts/10-science-backed-health-benefits-omega-3-fatty-acids.html</a:t>
              </a:r>
            </a:p>
          </p:txBody>
        </p:sp>
      </p:grpSp>
      <p:sp>
        <p:nvSpPr>
          <p:cNvPr id="15" name="矩形 17"/>
          <p:cNvSpPr/>
          <p:nvPr/>
        </p:nvSpPr>
        <p:spPr>
          <a:xfrm>
            <a:off x="5963076" y="6600824"/>
            <a:ext cx="3180924"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Name three health benefits of omega-3 fatty acids.</a:t>
            </a:r>
          </a:p>
        </p:txBody>
      </p:sp>
    </p:spTree>
    <p:extLst>
      <p:ext uri="{BB962C8B-B14F-4D97-AF65-F5344CB8AC3E}">
        <p14:creationId xmlns:p14="http://schemas.microsoft.com/office/powerpoint/2010/main" val="132539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Triacylglycerols</a:t>
            </a:r>
            <a:r>
              <a:rPr lang="en-US" b="1" dirty="0" smtClean="0">
                <a:solidFill>
                  <a:srgbClr val="FFFF00"/>
                </a:solidFill>
                <a:latin typeface="Times New Roman" panose="02020603050405020304" pitchFamily="18" charset="0"/>
                <a:cs typeface="Times New Roman" panose="02020603050405020304" pitchFamily="18" charset="0"/>
              </a:rPr>
              <a:t> or Triglycerides are Fatty Acid esters of Glycerol</a:t>
            </a:r>
          </a:p>
        </p:txBody>
      </p:sp>
      <p:sp>
        <p:nvSpPr>
          <p:cNvPr id="30" name="矩形 12"/>
          <p:cNvSpPr/>
          <p:nvPr/>
        </p:nvSpPr>
        <p:spPr>
          <a:xfrm>
            <a:off x="0" y="798510"/>
            <a:ext cx="9144000" cy="830997"/>
          </a:xfrm>
          <a:prstGeom prst="rect">
            <a:avLst/>
          </a:prstGeom>
        </p:spPr>
        <p:txBody>
          <a:bodyPr wrap="square">
            <a:spAutoFit/>
          </a:bodyPr>
          <a:lstStyle/>
          <a:p>
            <a:r>
              <a:rPr lang="en-US" sz="1600" b="1" dirty="0">
                <a:solidFill>
                  <a:srgbClr val="C00000"/>
                </a:solidFill>
                <a:latin typeface="Times New Roman" pitchFamily="18" charset="0"/>
                <a:cs typeface="Times New Roman" pitchFamily="18" charset="0"/>
              </a:rPr>
              <a:t>The simplest lipids constructed from fatty acids are </a:t>
            </a:r>
            <a:r>
              <a:rPr lang="en-US" sz="1600" b="1" dirty="0" smtClean="0">
                <a:solidFill>
                  <a:srgbClr val="C00000"/>
                </a:solidFill>
                <a:latin typeface="Times New Roman" pitchFamily="18" charset="0"/>
                <a:cs typeface="Times New Roman" pitchFamily="18" charset="0"/>
              </a:rPr>
              <a:t>the </a:t>
            </a:r>
            <a:r>
              <a:rPr lang="en-US" sz="1600" b="1" dirty="0" err="1" smtClean="0">
                <a:solidFill>
                  <a:srgbClr val="C00000"/>
                </a:solidFill>
                <a:latin typeface="Times New Roman" pitchFamily="18" charset="0"/>
                <a:cs typeface="Times New Roman" pitchFamily="18" charset="0"/>
              </a:rPr>
              <a:t>triacylglycerols</a:t>
            </a:r>
            <a:r>
              <a:rPr lang="en-US" sz="1600" b="1" dirty="0">
                <a:solidFill>
                  <a:srgbClr val="C00000"/>
                </a:solidFill>
                <a:latin typeface="Times New Roman" pitchFamily="18" charset="0"/>
                <a:cs typeface="Times New Roman" pitchFamily="18" charset="0"/>
              </a:rPr>
              <a:t>, also referred to as triglycerides, </a:t>
            </a:r>
            <a:r>
              <a:rPr lang="en-US" sz="1600" b="1" dirty="0" smtClean="0">
                <a:solidFill>
                  <a:srgbClr val="C00000"/>
                </a:solidFill>
                <a:latin typeface="Times New Roman" pitchFamily="18" charset="0"/>
                <a:cs typeface="Times New Roman" pitchFamily="18" charset="0"/>
              </a:rPr>
              <a:t>fats, or </a:t>
            </a:r>
            <a:r>
              <a:rPr lang="en-US" sz="1600" b="1" dirty="0">
                <a:solidFill>
                  <a:srgbClr val="C00000"/>
                </a:solidFill>
                <a:latin typeface="Times New Roman" pitchFamily="18" charset="0"/>
                <a:cs typeface="Times New Roman" pitchFamily="18" charset="0"/>
              </a:rPr>
              <a:t>neutral fats. </a:t>
            </a:r>
            <a:r>
              <a:rPr lang="en-US" sz="1600" b="1" u="sng" dirty="0" err="1">
                <a:solidFill>
                  <a:srgbClr val="00B0F0"/>
                </a:solidFill>
                <a:latin typeface="Times New Roman" pitchFamily="18" charset="0"/>
                <a:cs typeface="Times New Roman" pitchFamily="18" charset="0"/>
              </a:rPr>
              <a:t>Triacylglycerols</a:t>
            </a:r>
            <a:r>
              <a:rPr lang="en-US" sz="1600" b="1" u="sng" dirty="0">
                <a:solidFill>
                  <a:srgbClr val="00B0F0"/>
                </a:solidFill>
                <a:latin typeface="Times New Roman" pitchFamily="18" charset="0"/>
                <a:cs typeface="Times New Roman" pitchFamily="18" charset="0"/>
              </a:rPr>
              <a:t> are composed of </a:t>
            </a:r>
            <a:r>
              <a:rPr lang="en-US" sz="1600" b="1" u="sng" dirty="0" smtClean="0">
                <a:solidFill>
                  <a:srgbClr val="00B0F0"/>
                </a:solidFill>
                <a:latin typeface="Times New Roman" pitchFamily="18" charset="0"/>
                <a:cs typeface="Times New Roman" pitchFamily="18" charset="0"/>
              </a:rPr>
              <a:t>three fatty </a:t>
            </a:r>
            <a:r>
              <a:rPr lang="en-US" sz="1600" b="1" u="sng" dirty="0">
                <a:solidFill>
                  <a:srgbClr val="00B0F0"/>
                </a:solidFill>
                <a:latin typeface="Times New Roman" pitchFamily="18" charset="0"/>
                <a:cs typeface="Times New Roman" pitchFamily="18" charset="0"/>
              </a:rPr>
              <a:t>acids each in ester linkage with a single </a:t>
            </a:r>
            <a:r>
              <a:rPr lang="en-US" sz="1600" b="1" u="sng" dirty="0" smtClean="0">
                <a:solidFill>
                  <a:srgbClr val="00B0F0"/>
                </a:solidFill>
                <a:latin typeface="Times New Roman" pitchFamily="18" charset="0"/>
                <a:cs typeface="Times New Roman" pitchFamily="18" charset="0"/>
              </a:rPr>
              <a:t>glycerol</a:t>
            </a:r>
            <a:r>
              <a:rPr lang="en-US" sz="1600" b="1" dirty="0" smtClean="0">
                <a:solidFill>
                  <a:srgbClr val="C00000"/>
                </a:solidFill>
                <a:latin typeface="Times New Roman" pitchFamily="18" charset="0"/>
                <a:cs typeface="Times New Roman" pitchFamily="18" charset="0"/>
              </a:rPr>
              <a:t> (Fig</a:t>
            </a:r>
            <a:r>
              <a:rPr lang="en-US" sz="1600" b="1" dirty="0">
                <a:solidFill>
                  <a:srgbClr val="C00000"/>
                </a:solidFill>
                <a:latin typeface="Times New Roman" pitchFamily="18" charset="0"/>
                <a:cs typeface="Times New Roman" pitchFamily="18" charset="0"/>
              </a:rPr>
              <a:t>. 10–2).</a:t>
            </a:r>
            <a:endParaRPr lang="en-US" sz="1600" b="1" dirty="0" smtClean="0">
              <a:solidFill>
                <a:srgbClr val="C00000"/>
              </a:solidFill>
              <a:latin typeface="Times New Roman" pitchFamily="18" charset="0"/>
              <a:cs typeface="Times New Roman" pitchFamily="18" charset="0"/>
            </a:endParaRPr>
          </a:p>
        </p:txBody>
      </p:sp>
      <p:sp>
        <p:nvSpPr>
          <p:cNvPr id="12" name="Rectangle 11"/>
          <p:cNvSpPr/>
          <p:nvPr/>
        </p:nvSpPr>
        <p:spPr>
          <a:xfrm>
            <a:off x="2479517" y="1639111"/>
            <a:ext cx="6637323" cy="1077218"/>
          </a:xfrm>
          <a:prstGeom prst="rect">
            <a:avLst/>
          </a:prstGeom>
        </p:spPr>
        <p:txBody>
          <a:bodyPr wrap="square">
            <a:spAutoFit/>
          </a:bodyPr>
          <a:lstStyle/>
          <a:p>
            <a:r>
              <a:rPr lang="en-US" sz="1600" b="1" dirty="0" err="1">
                <a:solidFill>
                  <a:srgbClr val="7030A0"/>
                </a:solidFill>
                <a:latin typeface="Times New Roman" pitchFamily="18" charset="0"/>
                <a:cs typeface="Times New Roman" pitchFamily="18" charset="0"/>
              </a:rPr>
              <a:t>Triacylglycerols</a:t>
            </a:r>
            <a:r>
              <a:rPr lang="en-US" sz="1600" b="1" dirty="0">
                <a:solidFill>
                  <a:srgbClr val="7030A0"/>
                </a:solidFill>
                <a:latin typeface="Times New Roman" pitchFamily="18" charset="0"/>
                <a:cs typeface="Times New Roman" pitchFamily="18" charset="0"/>
              </a:rPr>
              <a:t> contain three fatty </a:t>
            </a:r>
            <a:r>
              <a:rPr lang="en-US" sz="1600" b="1" dirty="0" smtClean="0">
                <a:solidFill>
                  <a:srgbClr val="7030A0"/>
                </a:solidFill>
                <a:latin typeface="Times New Roman" pitchFamily="18" charset="0"/>
                <a:cs typeface="Times New Roman" pitchFamily="18" charset="0"/>
              </a:rPr>
              <a:t>acid molecules </a:t>
            </a:r>
            <a:r>
              <a:rPr lang="en-US" sz="1600" b="1" dirty="0">
                <a:solidFill>
                  <a:srgbClr val="7030A0"/>
                </a:solidFill>
                <a:latin typeface="Times New Roman" pitchFamily="18" charset="0"/>
                <a:cs typeface="Times New Roman" pitchFamily="18" charset="0"/>
              </a:rPr>
              <a:t>esterified to the three </a:t>
            </a:r>
            <a:r>
              <a:rPr lang="en-US" sz="1600" b="1" dirty="0" smtClean="0">
                <a:solidFill>
                  <a:srgbClr val="7030A0"/>
                </a:solidFill>
                <a:latin typeface="Times New Roman" pitchFamily="18" charset="0"/>
                <a:cs typeface="Times New Roman" pitchFamily="18" charset="0"/>
              </a:rPr>
              <a:t>hydroxyl groups </a:t>
            </a:r>
            <a:r>
              <a:rPr lang="en-US" sz="1600" b="1" dirty="0">
                <a:solidFill>
                  <a:srgbClr val="7030A0"/>
                </a:solidFill>
                <a:latin typeface="Times New Roman" pitchFamily="18" charset="0"/>
                <a:cs typeface="Times New Roman" pitchFamily="18" charset="0"/>
              </a:rPr>
              <a:t>of glycerol. </a:t>
            </a:r>
            <a:r>
              <a:rPr lang="en-US" sz="1600" b="1" i="1" u="sng" dirty="0">
                <a:solidFill>
                  <a:srgbClr val="00B050"/>
                </a:solidFill>
                <a:latin typeface="Times New Roman" pitchFamily="18" charset="0"/>
                <a:cs typeface="Times New Roman" pitchFamily="18" charset="0"/>
              </a:rPr>
              <a:t>Simple </a:t>
            </a:r>
            <a:r>
              <a:rPr lang="en-US" sz="1600" b="1" i="1" u="sng" dirty="0" err="1" smtClean="0">
                <a:solidFill>
                  <a:srgbClr val="00B050"/>
                </a:solidFill>
                <a:latin typeface="Times New Roman" pitchFamily="18" charset="0"/>
                <a:cs typeface="Times New Roman" pitchFamily="18" charset="0"/>
              </a:rPr>
              <a:t>triacylglycerols</a:t>
            </a:r>
            <a:r>
              <a:rPr lang="en-US" sz="1600" b="1" i="1" dirty="0" smtClean="0">
                <a:solidFill>
                  <a:srgbClr val="00B050"/>
                </a:solidFill>
                <a:latin typeface="Times New Roman" pitchFamily="18" charset="0"/>
                <a:cs typeface="Times New Roman" pitchFamily="18" charset="0"/>
              </a:rPr>
              <a:t> </a:t>
            </a:r>
            <a:r>
              <a:rPr lang="en-US" sz="1600" b="1" dirty="0" smtClean="0">
                <a:solidFill>
                  <a:srgbClr val="7030A0"/>
                </a:solidFill>
                <a:latin typeface="Times New Roman" pitchFamily="18" charset="0"/>
                <a:cs typeface="Times New Roman" pitchFamily="18" charset="0"/>
              </a:rPr>
              <a:t>contain </a:t>
            </a:r>
            <a:r>
              <a:rPr lang="en-US" sz="1600" b="1" dirty="0">
                <a:solidFill>
                  <a:srgbClr val="7030A0"/>
                </a:solidFill>
                <a:latin typeface="Times New Roman" pitchFamily="18" charset="0"/>
                <a:cs typeface="Times New Roman" pitchFamily="18" charset="0"/>
              </a:rPr>
              <a:t>only one type of fatty acid; </a:t>
            </a:r>
            <a:r>
              <a:rPr lang="en-US" sz="1600" b="1" i="1" u="sng" dirty="0" smtClean="0">
                <a:solidFill>
                  <a:srgbClr val="00B050"/>
                </a:solidFill>
                <a:latin typeface="Times New Roman" pitchFamily="18" charset="0"/>
                <a:cs typeface="Times New Roman" pitchFamily="18" charset="0"/>
              </a:rPr>
              <a:t>mixed </a:t>
            </a:r>
            <a:r>
              <a:rPr lang="en-US" sz="1600" b="1" i="1" u="sng" dirty="0" err="1" smtClean="0">
                <a:solidFill>
                  <a:srgbClr val="00B050"/>
                </a:solidFill>
                <a:latin typeface="Times New Roman" pitchFamily="18" charset="0"/>
                <a:cs typeface="Times New Roman" pitchFamily="18" charset="0"/>
              </a:rPr>
              <a:t>triacylglycerols</a:t>
            </a:r>
            <a:r>
              <a:rPr lang="en-US" sz="1600" b="1" dirty="0">
                <a:solidFill>
                  <a:srgbClr val="7030A0"/>
                </a:solidFill>
                <a:latin typeface="Times New Roman" pitchFamily="18" charset="0"/>
                <a:cs typeface="Times New Roman" pitchFamily="18" charset="0"/>
              </a:rPr>
              <a:t>, two or three </a:t>
            </a:r>
            <a:r>
              <a:rPr lang="en-US" sz="1600" b="1" dirty="0" smtClean="0">
                <a:solidFill>
                  <a:srgbClr val="7030A0"/>
                </a:solidFill>
                <a:latin typeface="Times New Roman" pitchFamily="18" charset="0"/>
                <a:cs typeface="Times New Roman" pitchFamily="18" charset="0"/>
              </a:rPr>
              <a:t>types. </a:t>
            </a:r>
            <a:r>
              <a:rPr lang="en-US" sz="1600" b="1" i="1" u="sng" dirty="0" err="1" smtClean="0">
                <a:solidFill>
                  <a:srgbClr val="0070C0"/>
                </a:solidFill>
                <a:latin typeface="Times New Roman" pitchFamily="18" charset="0"/>
                <a:cs typeface="Times New Roman" pitchFamily="18" charset="0"/>
              </a:rPr>
              <a:t>Triacylglycerols</a:t>
            </a:r>
            <a:r>
              <a:rPr lang="en-US" sz="1600" b="1" i="1" u="sng" dirty="0" smtClean="0">
                <a:solidFill>
                  <a:srgbClr val="0070C0"/>
                </a:solidFill>
                <a:latin typeface="Times New Roman" pitchFamily="18" charset="0"/>
                <a:cs typeface="Times New Roman" pitchFamily="18" charset="0"/>
              </a:rPr>
              <a:t> </a:t>
            </a:r>
            <a:r>
              <a:rPr lang="en-US" sz="1600" b="1" i="1" u="sng" dirty="0">
                <a:solidFill>
                  <a:srgbClr val="0070C0"/>
                </a:solidFill>
                <a:latin typeface="Times New Roman" pitchFamily="18" charset="0"/>
                <a:cs typeface="Times New Roman" pitchFamily="18" charset="0"/>
              </a:rPr>
              <a:t>are primarily storage </a:t>
            </a:r>
            <a:r>
              <a:rPr lang="en-US" sz="1600" b="1" i="1" u="sng" dirty="0" smtClean="0">
                <a:solidFill>
                  <a:srgbClr val="0070C0"/>
                </a:solidFill>
                <a:latin typeface="Times New Roman" pitchFamily="18" charset="0"/>
                <a:cs typeface="Times New Roman" pitchFamily="18" charset="0"/>
              </a:rPr>
              <a:t>fats; they </a:t>
            </a:r>
            <a:r>
              <a:rPr lang="en-US" sz="1600" b="1" i="1" u="sng" dirty="0">
                <a:solidFill>
                  <a:srgbClr val="0070C0"/>
                </a:solidFill>
                <a:latin typeface="Times New Roman" pitchFamily="18" charset="0"/>
                <a:cs typeface="Times New Roman" pitchFamily="18" charset="0"/>
              </a:rPr>
              <a:t>are present in many foods.</a:t>
            </a:r>
          </a:p>
        </p:txBody>
      </p:sp>
      <p:sp>
        <p:nvSpPr>
          <p:cNvPr id="13"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grpSp>
        <p:nvGrpSpPr>
          <p:cNvPr id="2" name="Group 1"/>
          <p:cNvGrpSpPr/>
          <p:nvPr/>
        </p:nvGrpSpPr>
        <p:grpSpPr>
          <a:xfrm>
            <a:off x="168195" y="1752600"/>
            <a:ext cx="2403317" cy="4977339"/>
            <a:chOff x="168195" y="1752600"/>
            <a:chExt cx="2403317" cy="4977339"/>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29" y="1752600"/>
              <a:ext cx="16192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92" y="3276600"/>
              <a:ext cx="22193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95" y="6417726"/>
              <a:ext cx="2403317" cy="31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3699095" y="2832264"/>
            <a:ext cx="5417745" cy="3486794"/>
            <a:chOff x="3668163" y="2460115"/>
            <a:chExt cx="5417745" cy="3486794"/>
          </a:xfrm>
        </p:grpSpPr>
        <p:pic>
          <p:nvPicPr>
            <p:cNvPr id="18" name="Picture 5" descr="https://upload.wikimedia.org/wikipedia/commons/2/22/220_Triglycerides-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8163" y="2460115"/>
              <a:ext cx="5417745" cy="16195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http://images.flatworldknowledge.com/ballgob/ballgob-fig17_x0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3241" y="4079638"/>
              <a:ext cx="4871140" cy="1867271"/>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矩形 17"/>
          <p:cNvSpPr/>
          <p:nvPr/>
        </p:nvSpPr>
        <p:spPr>
          <a:xfrm>
            <a:off x="4962525" y="6328583"/>
            <a:ext cx="4202087"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a:t>
            </a:r>
            <a:r>
              <a:rPr lang="en-US" sz="1000" b="1" dirty="0" err="1" smtClean="0">
                <a:latin typeface="Times New Roman" panose="02020603050405020304" pitchFamily="18" charset="0"/>
                <a:cs typeface="Times New Roman" panose="02020603050405020304" pitchFamily="18" charset="0"/>
              </a:rPr>
              <a:t>triacylglycerols</a:t>
            </a:r>
            <a:r>
              <a:rPr lang="en-US" sz="1000" b="1" dirty="0" smtClean="0">
                <a:latin typeface="Times New Roman" panose="02020603050405020304" pitchFamily="18" charset="0"/>
                <a:cs typeface="Times New Roman" panose="02020603050405020304" pitchFamily="18" charset="0"/>
              </a:rPr>
              <a:t>? </a:t>
            </a:r>
          </a:p>
          <a:p>
            <a:r>
              <a:rPr lang="en-US" sz="1000" b="1" dirty="0" smtClean="0">
                <a:latin typeface="Times New Roman" panose="02020603050405020304" pitchFamily="18" charset="0"/>
                <a:cs typeface="Times New Roman" panose="02020603050405020304" pitchFamily="18" charset="0"/>
              </a:rPr>
              <a:t>Q2. Draw the structures of a simple- and a mixed triacylglycerol. </a:t>
            </a:r>
          </a:p>
          <a:p>
            <a:r>
              <a:rPr lang="en-US" sz="1000" b="1" dirty="0" smtClean="0">
                <a:latin typeface="Times New Roman" panose="02020603050405020304" pitchFamily="18" charset="0"/>
                <a:cs typeface="Times New Roman" panose="02020603050405020304" pitchFamily="18" charset="0"/>
              </a:rPr>
              <a:t>Q3. What is the primary function of </a:t>
            </a:r>
            <a:r>
              <a:rPr lang="en-US" sz="1000" b="1" dirty="0" err="1" smtClean="0">
                <a:latin typeface="Times New Roman" panose="02020603050405020304" pitchFamily="18" charset="0"/>
                <a:cs typeface="Times New Roman" panose="02020603050405020304" pitchFamily="18" charset="0"/>
              </a:rPr>
              <a:t>triacylglycerols</a:t>
            </a:r>
            <a:r>
              <a:rPr lang="en-US" sz="1000"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977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2"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Triacylglycerols</a:t>
            </a:r>
            <a:r>
              <a:rPr lang="en-US" b="1" dirty="0" smtClean="0">
                <a:solidFill>
                  <a:srgbClr val="FFFF00"/>
                </a:solidFill>
                <a:latin typeface="Times New Roman" panose="02020603050405020304" pitchFamily="18" charset="0"/>
                <a:cs typeface="Times New Roman" panose="02020603050405020304" pitchFamily="18" charset="0"/>
              </a:rPr>
              <a:t> provide stored energy and insulation</a:t>
            </a:r>
          </a:p>
        </p:txBody>
      </p:sp>
      <p:sp>
        <p:nvSpPr>
          <p:cNvPr id="30" name="矩形 12"/>
          <p:cNvSpPr/>
          <p:nvPr/>
        </p:nvSpPr>
        <p:spPr>
          <a:xfrm>
            <a:off x="0" y="798510"/>
            <a:ext cx="9144000" cy="1323439"/>
          </a:xfrm>
          <a:prstGeom prst="rect">
            <a:avLst/>
          </a:prstGeom>
        </p:spPr>
        <p:txBody>
          <a:bodyPr wrap="square">
            <a:spAutoFit/>
          </a:bodyPr>
          <a:lstStyle/>
          <a:p>
            <a:r>
              <a:rPr lang="en-US" sz="1600" b="1" dirty="0">
                <a:solidFill>
                  <a:srgbClr val="C00000"/>
                </a:solidFill>
                <a:latin typeface="Times New Roman" pitchFamily="18" charset="0"/>
                <a:cs typeface="Times New Roman" pitchFamily="18" charset="0"/>
              </a:rPr>
              <a:t>In most eukaryotic cells, </a:t>
            </a:r>
            <a:r>
              <a:rPr lang="en-US" sz="1600" b="1" dirty="0" err="1">
                <a:solidFill>
                  <a:srgbClr val="C00000"/>
                </a:solidFill>
                <a:latin typeface="Times New Roman" pitchFamily="18" charset="0"/>
                <a:cs typeface="Times New Roman" pitchFamily="18" charset="0"/>
              </a:rPr>
              <a:t>triacylglycerols</a:t>
            </a:r>
            <a:r>
              <a:rPr lang="en-US" sz="1600" b="1" dirty="0">
                <a:solidFill>
                  <a:srgbClr val="C00000"/>
                </a:solidFill>
                <a:latin typeface="Times New Roman" pitchFamily="18" charset="0"/>
                <a:cs typeface="Times New Roman" pitchFamily="18" charset="0"/>
              </a:rPr>
              <a:t> form a </a:t>
            </a:r>
            <a:r>
              <a:rPr lang="en-US" sz="1600" b="1" dirty="0" smtClean="0">
                <a:solidFill>
                  <a:srgbClr val="C00000"/>
                </a:solidFill>
                <a:latin typeface="Times New Roman" pitchFamily="18" charset="0"/>
                <a:cs typeface="Times New Roman" pitchFamily="18" charset="0"/>
              </a:rPr>
              <a:t>separate </a:t>
            </a:r>
            <a:r>
              <a:rPr lang="en-US" sz="1600" b="1" dirty="0">
                <a:solidFill>
                  <a:srgbClr val="C00000"/>
                </a:solidFill>
                <a:latin typeface="Times New Roman" pitchFamily="18" charset="0"/>
                <a:cs typeface="Times New Roman" pitchFamily="18" charset="0"/>
              </a:rPr>
              <a:t>phase of microscopic, oily droplets in the </a:t>
            </a:r>
            <a:r>
              <a:rPr lang="en-US" sz="1600" b="1" dirty="0" smtClean="0">
                <a:solidFill>
                  <a:srgbClr val="C00000"/>
                </a:solidFill>
                <a:latin typeface="Times New Roman" pitchFamily="18" charset="0"/>
                <a:cs typeface="Times New Roman" pitchFamily="18" charset="0"/>
              </a:rPr>
              <a:t>aqueous cytosol</a:t>
            </a:r>
            <a:r>
              <a:rPr lang="en-US" sz="1600" b="1" dirty="0">
                <a:solidFill>
                  <a:srgbClr val="C00000"/>
                </a:solidFill>
                <a:latin typeface="Times New Roman" pitchFamily="18" charset="0"/>
                <a:cs typeface="Times New Roman" pitchFamily="18" charset="0"/>
              </a:rPr>
              <a:t>, serving as depots of metabolic fuel. </a:t>
            </a:r>
            <a:r>
              <a:rPr lang="en-US" sz="1600" b="1" i="1" u="sng" dirty="0">
                <a:solidFill>
                  <a:srgbClr val="0070C0"/>
                </a:solidFill>
                <a:latin typeface="Times New Roman" pitchFamily="18" charset="0"/>
                <a:cs typeface="Times New Roman" pitchFamily="18" charset="0"/>
              </a:rPr>
              <a:t>In </a:t>
            </a:r>
            <a:r>
              <a:rPr lang="en-US" sz="1600" b="1" i="1" u="sng" dirty="0" smtClean="0">
                <a:solidFill>
                  <a:srgbClr val="0070C0"/>
                </a:solidFill>
                <a:latin typeface="Times New Roman" pitchFamily="18" charset="0"/>
                <a:cs typeface="Times New Roman" pitchFamily="18" charset="0"/>
              </a:rPr>
              <a:t>vertebrates</a:t>
            </a:r>
            <a:r>
              <a:rPr lang="en-US" sz="1600" b="1" i="1" u="sng" dirty="0">
                <a:solidFill>
                  <a:srgbClr val="0070C0"/>
                </a:solidFill>
                <a:latin typeface="Times New Roman" pitchFamily="18" charset="0"/>
                <a:cs typeface="Times New Roman" pitchFamily="18" charset="0"/>
              </a:rPr>
              <a:t>, specialized cells called adipocytes, or fat </a:t>
            </a:r>
            <a:r>
              <a:rPr lang="en-US" sz="1600" b="1" i="1" u="sng" dirty="0" smtClean="0">
                <a:solidFill>
                  <a:srgbClr val="0070C0"/>
                </a:solidFill>
                <a:latin typeface="Times New Roman" pitchFamily="18" charset="0"/>
                <a:cs typeface="Times New Roman" pitchFamily="18" charset="0"/>
              </a:rPr>
              <a:t>cells, store </a:t>
            </a:r>
            <a:r>
              <a:rPr lang="en-US" sz="1600" b="1" i="1" u="sng" dirty="0">
                <a:solidFill>
                  <a:srgbClr val="0070C0"/>
                </a:solidFill>
                <a:latin typeface="Times New Roman" pitchFamily="18" charset="0"/>
                <a:cs typeface="Times New Roman" pitchFamily="18" charset="0"/>
              </a:rPr>
              <a:t>large amounts of </a:t>
            </a:r>
            <a:r>
              <a:rPr lang="en-US" sz="1600" b="1" i="1" u="sng" dirty="0" err="1">
                <a:solidFill>
                  <a:srgbClr val="0070C0"/>
                </a:solidFill>
                <a:latin typeface="Times New Roman" pitchFamily="18" charset="0"/>
                <a:cs typeface="Times New Roman" pitchFamily="18" charset="0"/>
              </a:rPr>
              <a:t>triacylglycerols</a:t>
            </a:r>
            <a:r>
              <a:rPr lang="en-US" sz="1600" b="1" i="1" u="sng" dirty="0">
                <a:solidFill>
                  <a:srgbClr val="0070C0"/>
                </a:solidFill>
                <a:latin typeface="Times New Roman" pitchFamily="18" charset="0"/>
                <a:cs typeface="Times New Roman" pitchFamily="18" charset="0"/>
              </a:rPr>
              <a:t> as fat </a:t>
            </a:r>
            <a:r>
              <a:rPr lang="en-US" sz="1600" b="1" i="1" u="sng" dirty="0" smtClean="0">
                <a:solidFill>
                  <a:srgbClr val="0070C0"/>
                </a:solidFill>
                <a:latin typeface="Times New Roman" pitchFamily="18" charset="0"/>
                <a:cs typeface="Times New Roman" pitchFamily="18" charset="0"/>
              </a:rPr>
              <a:t>droplets that </a:t>
            </a:r>
            <a:r>
              <a:rPr lang="en-US" sz="1600" b="1" i="1" u="sng" dirty="0">
                <a:solidFill>
                  <a:srgbClr val="0070C0"/>
                </a:solidFill>
                <a:latin typeface="Times New Roman" pitchFamily="18" charset="0"/>
                <a:cs typeface="Times New Roman" pitchFamily="18" charset="0"/>
              </a:rPr>
              <a:t>nearly fill the cell (Fig. 10–3a)</a:t>
            </a:r>
            <a:r>
              <a:rPr lang="en-US" sz="1600" b="1" dirty="0">
                <a:solidFill>
                  <a:srgbClr val="C00000"/>
                </a:solidFill>
                <a:latin typeface="Times New Roman" pitchFamily="18" charset="0"/>
                <a:cs typeface="Times New Roman" pitchFamily="18" charset="0"/>
              </a:rPr>
              <a:t>. </a:t>
            </a:r>
            <a:r>
              <a:rPr lang="en-US" sz="1600" b="1" dirty="0" err="1">
                <a:solidFill>
                  <a:srgbClr val="C00000"/>
                </a:solidFill>
                <a:latin typeface="Times New Roman" pitchFamily="18" charset="0"/>
                <a:cs typeface="Times New Roman" pitchFamily="18" charset="0"/>
              </a:rPr>
              <a:t>Triacylglycerols</a:t>
            </a:r>
            <a:r>
              <a:rPr lang="en-US" sz="1600" b="1" dirty="0">
                <a:solidFill>
                  <a:srgbClr val="C00000"/>
                </a:solidFill>
                <a:latin typeface="Times New Roman" pitchFamily="18" charset="0"/>
                <a:cs typeface="Times New Roman" pitchFamily="18" charset="0"/>
              </a:rPr>
              <a:t> </a:t>
            </a:r>
            <a:r>
              <a:rPr lang="en-US" sz="1600" b="1" dirty="0" smtClean="0">
                <a:solidFill>
                  <a:srgbClr val="C00000"/>
                </a:solidFill>
                <a:latin typeface="Times New Roman" pitchFamily="18" charset="0"/>
                <a:cs typeface="Times New Roman" pitchFamily="18" charset="0"/>
              </a:rPr>
              <a:t>are also </a:t>
            </a:r>
            <a:r>
              <a:rPr lang="en-US" sz="1600" b="1" dirty="0">
                <a:solidFill>
                  <a:srgbClr val="C00000"/>
                </a:solidFill>
                <a:latin typeface="Times New Roman" pitchFamily="18" charset="0"/>
                <a:cs typeface="Times New Roman" pitchFamily="18" charset="0"/>
              </a:rPr>
              <a:t>stored as oils in the seeds of many types of </a:t>
            </a:r>
            <a:r>
              <a:rPr lang="en-US" sz="1600" b="1" dirty="0" smtClean="0">
                <a:solidFill>
                  <a:srgbClr val="C00000"/>
                </a:solidFill>
                <a:latin typeface="Times New Roman" pitchFamily="18" charset="0"/>
                <a:cs typeface="Times New Roman" pitchFamily="18" charset="0"/>
              </a:rPr>
              <a:t>plants, providing </a:t>
            </a:r>
            <a:r>
              <a:rPr lang="en-US" sz="1600" b="1" dirty="0">
                <a:solidFill>
                  <a:srgbClr val="C00000"/>
                </a:solidFill>
                <a:latin typeface="Times New Roman" pitchFamily="18" charset="0"/>
                <a:cs typeface="Times New Roman" pitchFamily="18" charset="0"/>
              </a:rPr>
              <a:t>energy and biosynthetic precursors </a:t>
            </a:r>
            <a:r>
              <a:rPr lang="en-US" sz="1600" b="1" dirty="0" smtClean="0">
                <a:solidFill>
                  <a:srgbClr val="C00000"/>
                </a:solidFill>
                <a:latin typeface="Times New Roman" pitchFamily="18" charset="0"/>
                <a:cs typeface="Times New Roman" pitchFamily="18" charset="0"/>
              </a:rPr>
              <a:t>during </a:t>
            </a:r>
            <a:r>
              <a:rPr lang="en-US" sz="1600" b="1" i="1" u="sng" dirty="0" smtClean="0">
                <a:solidFill>
                  <a:srgbClr val="00B050"/>
                </a:solidFill>
                <a:latin typeface="Times New Roman" pitchFamily="18" charset="0"/>
                <a:cs typeface="Times New Roman" pitchFamily="18" charset="0"/>
              </a:rPr>
              <a:t>seed </a:t>
            </a:r>
            <a:r>
              <a:rPr lang="en-US" sz="1600" b="1" i="1" u="sng" dirty="0">
                <a:solidFill>
                  <a:srgbClr val="00B050"/>
                </a:solidFill>
                <a:latin typeface="Times New Roman" pitchFamily="18" charset="0"/>
                <a:cs typeface="Times New Roman" pitchFamily="18" charset="0"/>
              </a:rPr>
              <a:t>germination </a:t>
            </a:r>
            <a:r>
              <a:rPr lang="en-US" sz="1600" b="1" dirty="0">
                <a:solidFill>
                  <a:srgbClr val="C00000"/>
                </a:solidFill>
                <a:latin typeface="Times New Roman" pitchFamily="18" charset="0"/>
                <a:cs typeface="Times New Roman" pitchFamily="18" charset="0"/>
              </a:rPr>
              <a:t>(Fig. 10–3b).</a:t>
            </a:r>
            <a:endParaRPr lang="en-US" sz="1600" b="1" dirty="0" smtClean="0">
              <a:solidFill>
                <a:srgbClr val="C00000"/>
              </a:solidFill>
              <a:latin typeface="Times New Roman" pitchFamily="18" charset="0"/>
              <a:cs typeface="Times New Roman" pitchFamily="18" charset="0"/>
            </a:endParaRPr>
          </a:p>
        </p:txBody>
      </p:sp>
      <p:grpSp>
        <p:nvGrpSpPr>
          <p:cNvPr id="2" name="Group 1"/>
          <p:cNvGrpSpPr/>
          <p:nvPr/>
        </p:nvGrpSpPr>
        <p:grpSpPr>
          <a:xfrm>
            <a:off x="119219" y="2217745"/>
            <a:ext cx="2352364" cy="4463869"/>
            <a:chOff x="119219" y="2217745"/>
            <a:chExt cx="2352364" cy="4463869"/>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19" y="2217745"/>
              <a:ext cx="2352364" cy="374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6019799"/>
              <a:ext cx="2319182" cy="66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2819399" y="2120253"/>
            <a:ext cx="6141359" cy="4001607"/>
            <a:chOff x="2819399" y="2120253"/>
            <a:chExt cx="6141359" cy="4001607"/>
          </a:xfrm>
        </p:grpSpPr>
        <p:grpSp>
          <p:nvGrpSpPr>
            <p:cNvPr id="10" name="Group 9"/>
            <p:cNvGrpSpPr/>
            <p:nvPr/>
          </p:nvGrpSpPr>
          <p:grpSpPr>
            <a:xfrm>
              <a:off x="2819399" y="2120253"/>
              <a:ext cx="6141359" cy="4001607"/>
              <a:chOff x="2841187" y="2121949"/>
              <a:chExt cx="6141359" cy="4001607"/>
            </a:xfrm>
          </p:grpSpPr>
          <p:grpSp>
            <p:nvGrpSpPr>
              <p:cNvPr id="5" name="Group 4"/>
              <p:cNvGrpSpPr/>
              <p:nvPr/>
            </p:nvGrpSpPr>
            <p:grpSpPr>
              <a:xfrm>
                <a:off x="2841187" y="2121949"/>
                <a:ext cx="6141359" cy="3508565"/>
                <a:chOff x="2841187" y="1977834"/>
                <a:chExt cx="6141359" cy="3508565"/>
              </a:xfrm>
            </p:grpSpPr>
            <p:sp>
              <p:nvSpPr>
                <p:cNvPr id="4" name="Rectangle 3"/>
                <p:cNvSpPr/>
                <p:nvPr/>
              </p:nvSpPr>
              <p:spPr>
                <a:xfrm>
                  <a:off x="2841187" y="1977834"/>
                  <a:ext cx="6141359" cy="830997"/>
                </a:xfrm>
                <a:prstGeom prst="rect">
                  <a:avLst/>
                </a:prstGeom>
              </p:spPr>
              <p:txBody>
                <a:bodyPr wrap="square">
                  <a:spAutoFit/>
                </a:bodyPr>
                <a:lstStyle/>
                <a:p>
                  <a:r>
                    <a:rPr lang="en-US" sz="1600" b="1" dirty="0">
                      <a:solidFill>
                        <a:srgbClr val="7030A0"/>
                      </a:solidFill>
                      <a:latin typeface="Times New Roman" pitchFamily="18" charset="0"/>
                      <a:cs typeface="Times New Roman" pitchFamily="18" charset="0"/>
                    </a:rPr>
                    <a:t>Adipocytes and </a:t>
                  </a:r>
                  <a:r>
                    <a:rPr lang="en-US" sz="1600" b="1" dirty="0" smtClean="0">
                      <a:solidFill>
                        <a:srgbClr val="7030A0"/>
                      </a:solidFill>
                      <a:latin typeface="Times New Roman" pitchFamily="18" charset="0"/>
                      <a:cs typeface="Times New Roman" pitchFamily="18" charset="0"/>
                    </a:rPr>
                    <a:t>germinating </a:t>
                  </a:r>
                  <a:r>
                    <a:rPr lang="en-US" sz="1600" b="1" dirty="0">
                      <a:solidFill>
                        <a:srgbClr val="7030A0"/>
                      </a:solidFill>
                      <a:latin typeface="Times New Roman" pitchFamily="18" charset="0"/>
                      <a:cs typeface="Times New Roman" pitchFamily="18" charset="0"/>
                    </a:rPr>
                    <a:t>seeds contain </a:t>
                  </a:r>
                  <a:r>
                    <a:rPr lang="en-US" sz="1600" b="1" u="sng" dirty="0">
                      <a:solidFill>
                        <a:srgbClr val="7030A0"/>
                      </a:solidFill>
                      <a:latin typeface="Times New Roman" pitchFamily="18" charset="0"/>
                      <a:cs typeface="Times New Roman" pitchFamily="18" charset="0"/>
                    </a:rPr>
                    <a:t>lipases</a:t>
                  </a:r>
                  <a:r>
                    <a:rPr lang="en-US" sz="1600" b="1" dirty="0">
                      <a:solidFill>
                        <a:srgbClr val="7030A0"/>
                      </a:solidFill>
                      <a:latin typeface="Times New Roman" pitchFamily="18" charset="0"/>
                      <a:cs typeface="Times New Roman" pitchFamily="18" charset="0"/>
                    </a:rPr>
                    <a:t>, enzymes that catalyze </a:t>
                  </a:r>
                  <a:r>
                    <a:rPr lang="en-US" sz="1600" b="1" dirty="0" smtClean="0">
                      <a:solidFill>
                        <a:srgbClr val="7030A0"/>
                      </a:solidFill>
                      <a:latin typeface="Times New Roman" pitchFamily="18" charset="0"/>
                      <a:cs typeface="Times New Roman" pitchFamily="18" charset="0"/>
                    </a:rPr>
                    <a:t>the hydrolysis </a:t>
                  </a:r>
                  <a:r>
                    <a:rPr lang="en-US" sz="1600" b="1" dirty="0">
                      <a:solidFill>
                        <a:srgbClr val="7030A0"/>
                      </a:solidFill>
                      <a:latin typeface="Times New Roman" pitchFamily="18" charset="0"/>
                      <a:cs typeface="Times New Roman" pitchFamily="18" charset="0"/>
                    </a:rPr>
                    <a:t>of stored </a:t>
                  </a:r>
                  <a:r>
                    <a:rPr lang="en-US" sz="1600" b="1" dirty="0" err="1">
                      <a:solidFill>
                        <a:srgbClr val="7030A0"/>
                      </a:solidFill>
                      <a:latin typeface="Times New Roman" pitchFamily="18" charset="0"/>
                      <a:cs typeface="Times New Roman" pitchFamily="18" charset="0"/>
                    </a:rPr>
                    <a:t>triacylglycerols</a:t>
                  </a:r>
                  <a:r>
                    <a:rPr lang="en-US" sz="1600" b="1" dirty="0">
                      <a:solidFill>
                        <a:srgbClr val="7030A0"/>
                      </a:solidFill>
                      <a:latin typeface="Times New Roman" pitchFamily="18" charset="0"/>
                      <a:cs typeface="Times New Roman" pitchFamily="18" charset="0"/>
                    </a:rPr>
                    <a:t>, releasing fatty</a:t>
                  </a:r>
                </a:p>
                <a:p>
                  <a:r>
                    <a:rPr lang="en-US" sz="1600" b="1" dirty="0">
                      <a:solidFill>
                        <a:srgbClr val="7030A0"/>
                      </a:solidFill>
                      <a:latin typeface="Times New Roman" pitchFamily="18" charset="0"/>
                      <a:cs typeface="Times New Roman" pitchFamily="18" charset="0"/>
                    </a:rPr>
                    <a:t>acids for export to sites where they are required as fuel.</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836" y="2905626"/>
                  <a:ext cx="4462930" cy="258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ectangle 19"/>
              <p:cNvSpPr/>
              <p:nvPr/>
            </p:nvSpPr>
            <p:spPr>
              <a:xfrm>
                <a:off x="3016266" y="5600336"/>
                <a:ext cx="5791200" cy="523220"/>
              </a:xfrm>
              <a:prstGeom prst="rect">
                <a:avLst/>
              </a:prstGeom>
              <a:solidFill>
                <a:srgbClr val="FFFF00"/>
              </a:solidFill>
            </p:spPr>
            <p:txBody>
              <a:bodyPr wrap="square">
                <a:spAutoFit/>
              </a:bodyPr>
              <a:lstStyle/>
              <a:p>
                <a:r>
                  <a:rPr lang="en-US" sz="1400" b="1" i="1" u="sng" dirty="0" smtClean="0">
                    <a:solidFill>
                      <a:srgbClr val="FF0000"/>
                    </a:solidFill>
                    <a:latin typeface="Times New Roman" pitchFamily="18" charset="0"/>
                    <a:cs typeface="Times New Roman" pitchFamily="18" charset="0"/>
                  </a:rPr>
                  <a:t>The fatty acids released from triacylglycerol are oxidized to produce ATP to carry out energy-requiring biological processes. </a:t>
                </a:r>
                <a:endParaRPr lang="en-US" sz="1400" b="1" i="1" u="sng" dirty="0">
                  <a:solidFill>
                    <a:srgbClr val="FF0000"/>
                  </a:solidFill>
                  <a:latin typeface="Times New Roman" pitchFamily="18" charset="0"/>
                  <a:cs typeface="Times New Roman" pitchFamily="18" charset="0"/>
                </a:endParaRPr>
              </a:p>
            </p:txBody>
          </p:sp>
        </p:grpSp>
        <p:sp>
          <p:nvSpPr>
            <p:cNvPr id="17" name="矩形 12"/>
            <p:cNvSpPr/>
            <p:nvPr/>
          </p:nvSpPr>
          <p:spPr>
            <a:xfrm>
              <a:off x="4717839" y="4951165"/>
              <a:ext cx="914399" cy="276999"/>
            </a:xfrm>
            <a:prstGeom prst="rect">
              <a:avLst/>
            </a:prstGeom>
          </p:spPr>
          <p:txBody>
            <a:bodyPr wrap="square">
              <a:spAutoFit/>
            </a:bodyPr>
            <a:lstStyle/>
            <a:p>
              <a:r>
                <a:rPr lang="en-US" sz="1200" b="1" dirty="0" smtClean="0">
                  <a:latin typeface="Times New Roman" pitchFamily="18" charset="0"/>
                  <a:cs typeface="Times New Roman" pitchFamily="18" charset="0"/>
                </a:rPr>
                <a:t>or, Lipases</a:t>
              </a:r>
            </a:p>
          </p:txBody>
        </p:sp>
      </p:grpSp>
      <p:sp>
        <p:nvSpPr>
          <p:cNvPr id="23" name="矩形 17"/>
          <p:cNvSpPr/>
          <p:nvPr/>
        </p:nvSpPr>
        <p:spPr>
          <a:xfrm>
            <a:off x="4581525" y="6146666"/>
            <a:ext cx="4572000" cy="707886"/>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type of cells store </a:t>
            </a:r>
            <a:r>
              <a:rPr lang="en-US" sz="1000" b="1" dirty="0" err="1" smtClean="0">
                <a:latin typeface="Times New Roman" panose="02020603050405020304" pitchFamily="18" charset="0"/>
                <a:cs typeface="Times New Roman" panose="02020603050405020304" pitchFamily="18" charset="0"/>
              </a:rPr>
              <a:t>triacylglycerols</a:t>
            </a:r>
            <a:r>
              <a:rPr lang="en-US" sz="1000" b="1" dirty="0" smtClean="0">
                <a:latin typeface="Times New Roman" panose="02020603050405020304" pitchFamily="18" charset="0"/>
                <a:cs typeface="Times New Roman" panose="02020603050405020304" pitchFamily="18" charset="0"/>
              </a:rPr>
              <a:t> in animals? </a:t>
            </a:r>
          </a:p>
          <a:p>
            <a:r>
              <a:rPr lang="en-US" sz="1000" b="1" dirty="0" smtClean="0">
                <a:latin typeface="Times New Roman" panose="02020603050405020304" pitchFamily="18" charset="0"/>
                <a:cs typeface="Times New Roman" panose="02020603050405020304" pitchFamily="18" charset="0"/>
              </a:rPr>
              <a:t>Q2. What is the significance of storing </a:t>
            </a:r>
            <a:r>
              <a:rPr lang="en-US" sz="1000" b="1" dirty="0" err="1" smtClean="0">
                <a:latin typeface="Times New Roman" panose="02020603050405020304" pitchFamily="18" charset="0"/>
                <a:cs typeface="Times New Roman" panose="02020603050405020304" pitchFamily="18" charset="0"/>
              </a:rPr>
              <a:t>triacylglycerols</a:t>
            </a:r>
            <a:r>
              <a:rPr lang="en-US" sz="1000" b="1" dirty="0" smtClean="0">
                <a:latin typeface="Times New Roman" panose="02020603050405020304" pitchFamily="18" charset="0"/>
                <a:cs typeface="Times New Roman" panose="02020603050405020304" pitchFamily="18" charset="0"/>
              </a:rPr>
              <a:t> in the seeds of plants?</a:t>
            </a:r>
          </a:p>
          <a:p>
            <a:r>
              <a:rPr lang="en-US" sz="1000" b="1" dirty="0" smtClean="0">
                <a:latin typeface="Times New Roman" panose="02020603050405020304" pitchFamily="18" charset="0"/>
                <a:cs typeface="Times New Roman" panose="02020603050405020304" pitchFamily="18" charset="0"/>
              </a:rPr>
              <a:t>Q3. Which class of enzymes </a:t>
            </a:r>
            <a:r>
              <a:rPr lang="en-US" sz="1000" b="1" dirty="0" err="1" smtClean="0">
                <a:latin typeface="Times New Roman" panose="02020603050405020304" pitchFamily="18" charset="0"/>
                <a:cs typeface="Times New Roman" panose="02020603050405020304" pitchFamily="18" charset="0"/>
              </a:rPr>
              <a:t>hydrolyse</a:t>
            </a:r>
            <a:r>
              <a:rPr lang="en-US" sz="1000" b="1" dirty="0" smtClean="0">
                <a:latin typeface="Times New Roman" panose="02020603050405020304" pitchFamily="18" charset="0"/>
                <a:cs typeface="Times New Roman" panose="02020603050405020304" pitchFamily="18" charset="0"/>
              </a:rPr>
              <a:t> </a:t>
            </a:r>
            <a:r>
              <a:rPr lang="en-US" sz="1000" b="1" dirty="0" err="1" smtClean="0">
                <a:latin typeface="Times New Roman" panose="02020603050405020304" pitchFamily="18" charset="0"/>
                <a:cs typeface="Times New Roman" panose="02020603050405020304" pitchFamily="18" charset="0"/>
              </a:rPr>
              <a:t>triacylglycerols</a:t>
            </a:r>
            <a:r>
              <a:rPr lang="en-US" sz="1000" b="1" dirty="0" smtClean="0">
                <a:latin typeface="Times New Roman" panose="02020603050405020304" pitchFamily="18" charset="0"/>
                <a:cs typeface="Times New Roman" panose="02020603050405020304" pitchFamily="18" charset="0"/>
              </a:rPr>
              <a:t>?</a:t>
            </a:r>
          </a:p>
          <a:p>
            <a:r>
              <a:rPr lang="en-US" sz="1000" b="1" dirty="0" smtClean="0">
                <a:latin typeface="Times New Roman" panose="02020603050405020304" pitchFamily="18" charset="0"/>
                <a:cs typeface="Times New Roman" panose="02020603050405020304" pitchFamily="18" charset="0"/>
              </a:rPr>
              <a:t>Q4. What is the ultimate purpose of the hydrolysis of </a:t>
            </a:r>
            <a:r>
              <a:rPr lang="en-US" sz="1000" b="1" dirty="0" err="1" smtClean="0">
                <a:latin typeface="Times New Roman" panose="02020603050405020304" pitchFamily="18" charset="0"/>
                <a:cs typeface="Times New Roman" panose="02020603050405020304" pitchFamily="18" charset="0"/>
              </a:rPr>
              <a:t>triacylglycerols</a:t>
            </a:r>
            <a:r>
              <a:rPr lang="en-US" sz="1000" b="1" dirty="0" smtClean="0">
                <a:latin typeface="Times New Roman" panose="02020603050405020304" pitchFamily="18" charset="0"/>
                <a:cs typeface="Times New Roman" panose="02020603050405020304" pitchFamily="18" charset="0"/>
              </a:rPr>
              <a:t> in nature?</a:t>
            </a:r>
          </a:p>
        </p:txBody>
      </p:sp>
      <p:sp>
        <p:nvSpPr>
          <p:cNvPr id="16"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spTree>
    <p:extLst>
      <p:ext uri="{BB962C8B-B14F-4D97-AF65-F5344CB8AC3E}">
        <p14:creationId xmlns:p14="http://schemas.microsoft.com/office/powerpoint/2010/main" val="65661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Many Foods contain </a:t>
            </a:r>
            <a:r>
              <a:rPr lang="en-US" b="1" dirty="0" err="1" smtClean="0">
                <a:solidFill>
                  <a:srgbClr val="FFFF00"/>
                </a:solidFill>
                <a:latin typeface="Times New Roman" panose="02020603050405020304" pitchFamily="18" charset="0"/>
                <a:cs typeface="Times New Roman" panose="02020603050405020304" pitchFamily="18" charset="0"/>
              </a:rPr>
              <a:t>Triacylglycerols</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8"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grpSp>
        <p:nvGrpSpPr>
          <p:cNvPr id="13" name="Group 12"/>
          <p:cNvGrpSpPr/>
          <p:nvPr/>
        </p:nvGrpSpPr>
        <p:grpSpPr>
          <a:xfrm>
            <a:off x="0" y="907459"/>
            <a:ext cx="9110875" cy="5835696"/>
            <a:chOff x="0" y="907459"/>
            <a:chExt cx="9110875" cy="5835696"/>
          </a:xfrm>
        </p:grpSpPr>
        <p:grpSp>
          <p:nvGrpSpPr>
            <p:cNvPr id="2" name="Group 1"/>
            <p:cNvGrpSpPr/>
            <p:nvPr/>
          </p:nvGrpSpPr>
          <p:grpSpPr>
            <a:xfrm>
              <a:off x="0" y="907459"/>
              <a:ext cx="9110875" cy="5835696"/>
              <a:chOff x="0" y="907459"/>
              <a:chExt cx="9110875" cy="5835696"/>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7459"/>
                <a:ext cx="4695582" cy="58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007" y="2819401"/>
                <a:ext cx="444386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 name="Straight Connector 4"/>
            <p:cNvCxnSpPr/>
            <p:nvPr/>
          </p:nvCxnSpPr>
          <p:spPr>
            <a:xfrm>
              <a:off x="7239000" y="3857626"/>
              <a:ext cx="1871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95582" y="4095750"/>
              <a:ext cx="44152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00344" y="4295775"/>
              <a:ext cx="44105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00344" y="4495800"/>
              <a:ext cx="44105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95582" y="4724400"/>
              <a:ext cx="44105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00344" y="4953001"/>
              <a:ext cx="44105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矩形 17"/>
          <p:cNvSpPr/>
          <p:nvPr/>
        </p:nvSpPr>
        <p:spPr>
          <a:xfrm>
            <a:off x="6714842" y="6304002"/>
            <a:ext cx="2448208"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Explain why olive oil is liquid, butter is soft solid and beef fat is hard solid at room temperature. </a:t>
            </a:r>
          </a:p>
        </p:txBody>
      </p:sp>
    </p:spTree>
    <p:extLst>
      <p:ext uri="{BB962C8B-B14F-4D97-AF65-F5344CB8AC3E}">
        <p14:creationId xmlns:p14="http://schemas.microsoft.com/office/powerpoint/2010/main" val="194957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Waxes serve as energy sources and water repellant</a:t>
            </a:r>
          </a:p>
        </p:txBody>
      </p:sp>
      <p:sp>
        <p:nvSpPr>
          <p:cNvPr id="2" name="Rectangle 1"/>
          <p:cNvSpPr/>
          <p:nvPr/>
        </p:nvSpPr>
        <p:spPr>
          <a:xfrm>
            <a:off x="-1" y="816321"/>
            <a:ext cx="9128911" cy="1077218"/>
          </a:xfrm>
          <a:prstGeom prst="rect">
            <a:avLst/>
          </a:prstGeom>
        </p:spPr>
        <p:txBody>
          <a:bodyPr wrap="square">
            <a:spAutoFit/>
          </a:bodyPr>
          <a:lstStyle/>
          <a:p>
            <a:r>
              <a:rPr lang="en-US" sz="1600" b="1" dirty="0">
                <a:solidFill>
                  <a:srgbClr val="C00000"/>
                </a:solidFill>
                <a:latin typeface="Times New Roman" pitchFamily="18" charset="0"/>
                <a:cs typeface="Times New Roman" pitchFamily="18" charset="0"/>
              </a:rPr>
              <a:t>Biological waxes are esters of long-chain (C14 to </a:t>
            </a:r>
            <a:r>
              <a:rPr lang="en-US" sz="1600" b="1" dirty="0" smtClean="0">
                <a:solidFill>
                  <a:srgbClr val="C00000"/>
                </a:solidFill>
                <a:latin typeface="Times New Roman" pitchFamily="18" charset="0"/>
                <a:cs typeface="Times New Roman" pitchFamily="18" charset="0"/>
              </a:rPr>
              <a:t>C36) saturated </a:t>
            </a:r>
            <a:r>
              <a:rPr lang="en-US" sz="1600" b="1" dirty="0">
                <a:solidFill>
                  <a:srgbClr val="C00000"/>
                </a:solidFill>
                <a:latin typeface="Times New Roman" pitchFamily="18" charset="0"/>
                <a:cs typeface="Times New Roman" pitchFamily="18" charset="0"/>
              </a:rPr>
              <a:t>and unsaturated fatty acids with </a:t>
            </a:r>
            <a:r>
              <a:rPr lang="en-US" sz="1600" b="1" dirty="0" smtClean="0">
                <a:solidFill>
                  <a:srgbClr val="C00000"/>
                </a:solidFill>
                <a:latin typeface="Times New Roman" pitchFamily="18" charset="0"/>
                <a:cs typeface="Times New Roman" pitchFamily="18" charset="0"/>
              </a:rPr>
              <a:t>long-chain (C16 </a:t>
            </a:r>
            <a:r>
              <a:rPr lang="en-US" sz="1600" b="1" dirty="0">
                <a:solidFill>
                  <a:srgbClr val="C00000"/>
                </a:solidFill>
                <a:latin typeface="Times New Roman" pitchFamily="18" charset="0"/>
                <a:cs typeface="Times New Roman" pitchFamily="18" charset="0"/>
              </a:rPr>
              <a:t>to C30) alcohols (Fig. 10–5). Their melting </a:t>
            </a:r>
            <a:r>
              <a:rPr lang="en-US" sz="1600" b="1" dirty="0" smtClean="0">
                <a:solidFill>
                  <a:srgbClr val="C00000"/>
                </a:solidFill>
                <a:latin typeface="Times New Roman" pitchFamily="18" charset="0"/>
                <a:cs typeface="Times New Roman" pitchFamily="18" charset="0"/>
              </a:rPr>
              <a:t>points (60 </a:t>
            </a:r>
            <a:r>
              <a:rPr lang="en-US" sz="1600" b="1" dirty="0">
                <a:solidFill>
                  <a:srgbClr val="C00000"/>
                </a:solidFill>
                <a:latin typeface="Times New Roman" pitchFamily="18" charset="0"/>
                <a:cs typeface="Times New Roman" pitchFamily="18" charset="0"/>
              </a:rPr>
              <a:t>to 100 </a:t>
            </a:r>
            <a:r>
              <a:rPr lang="en-US" sz="1600" b="1" dirty="0" smtClean="0">
                <a:solidFill>
                  <a:srgbClr val="C00000"/>
                </a:solidFill>
                <a:latin typeface="Times New Roman" pitchFamily="18" charset="0"/>
                <a:cs typeface="Times New Roman" pitchFamily="18" charset="0"/>
              </a:rPr>
              <a:t>degree C</a:t>
            </a:r>
            <a:r>
              <a:rPr lang="en-US" sz="1600" b="1" dirty="0">
                <a:solidFill>
                  <a:srgbClr val="C00000"/>
                </a:solidFill>
                <a:latin typeface="Times New Roman" pitchFamily="18" charset="0"/>
                <a:cs typeface="Times New Roman" pitchFamily="18" charset="0"/>
              </a:rPr>
              <a:t>) are generally higher than those of </a:t>
            </a:r>
            <a:r>
              <a:rPr lang="en-US" sz="1600" b="1" dirty="0" err="1" smtClean="0">
                <a:solidFill>
                  <a:srgbClr val="C00000"/>
                </a:solidFill>
                <a:latin typeface="Times New Roman" pitchFamily="18" charset="0"/>
                <a:cs typeface="Times New Roman" pitchFamily="18" charset="0"/>
              </a:rPr>
              <a:t>triacylglycerols</a:t>
            </a:r>
            <a:r>
              <a:rPr lang="en-US" sz="1600" b="1" dirty="0">
                <a:solidFill>
                  <a:srgbClr val="C00000"/>
                </a:solidFill>
                <a:latin typeface="Times New Roman" pitchFamily="18" charset="0"/>
                <a:cs typeface="Times New Roman" pitchFamily="18" charset="0"/>
              </a:rPr>
              <a:t>. In plankton, the free-floating </a:t>
            </a:r>
            <a:r>
              <a:rPr lang="en-US" sz="1600" b="1" dirty="0" smtClean="0">
                <a:solidFill>
                  <a:srgbClr val="C00000"/>
                </a:solidFill>
                <a:latin typeface="Times New Roman" pitchFamily="18" charset="0"/>
                <a:cs typeface="Times New Roman" pitchFamily="18" charset="0"/>
              </a:rPr>
              <a:t>microorganisms </a:t>
            </a:r>
            <a:r>
              <a:rPr lang="en-US" sz="1600" b="1" dirty="0">
                <a:solidFill>
                  <a:srgbClr val="C00000"/>
                </a:solidFill>
                <a:latin typeface="Times New Roman" pitchFamily="18" charset="0"/>
                <a:cs typeface="Times New Roman" pitchFamily="18" charset="0"/>
              </a:rPr>
              <a:t>at the bottom of the food chain for marine </a:t>
            </a:r>
            <a:r>
              <a:rPr lang="en-US" sz="1600" b="1" dirty="0" smtClean="0">
                <a:solidFill>
                  <a:srgbClr val="C00000"/>
                </a:solidFill>
                <a:latin typeface="Times New Roman" pitchFamily="18" charset="0"/>
                <a:cs typeface="Times New Roman" pitchFamily="18" charset="0"/>
              </a:rPr>
              <a:t>animals, waxes </a:t>
            </a:r>
            <a:r>
              <a:rPr lang="en-US" sz="1600" b="1" dirty="0">
                <a:solidFill>
                  <a:srgbClr val="C00000"/>
                </a:solidFill>
                <a:latin typeface="Times New Roman" pitchFamily="18" charset="0"/>
                <a:cs typeface="Times New Roman" pitchFamily="18" charset="0"/>
              </a:rPr>
              <a:t>are the chief storage form of metabolic fuel.</a:t>
            </a:r>
          </a:p>
        </p:txBody>
      </p:sp>
      <p:sp>
        <p:nvSpPr>
          <p:cNvPr id="13" name="Rectangle 3"/>
          <p:cNvSpPr/>
          <p:nvPr/>
        </p:nvSpPr>
        <p:spPr>
          <a:xfrm>
            <a:off x="90535" y="1914095"/>
            <a:ext cx="5045706" cy="2800767"/>
          </a:xfrm>
          <a:prstGeom prst="rect">
            <a:avLst/>
          </a:prstGeom>
        </p:spPr>
        <p:txBody>
          <a:bodyPr wrap="square">
            <a:spAutoFit/>
          </a:bodyPr>
          <a:lstStyle/>
          <a:p>
            <a:r>
              <a:rPr lang="en-US" sz="1600" b="1" dirty="0">
                <a:latin typeface="Times New Roman" pitchFamily="18" charset="0"/>
                <a:cs typeface="Times New Roman" pitchFamily="18" charset="0"/>
              </a:rPr>
              <a:t>Waxes also serve a diversity of other functions </a:t>
            </a:r>
            <a:r>
              <a:rPr lang="en-US" sz="1600" b="1" dirty="0" smtClean="0">
                <a:latin typeface="Times New Roman" pitchFamily="18" charset="0"/>
                <a:cs typeface="Times New Roman" pitchFamily="18" charset="0"/>
              </a:rPr>
              <a:t>related </a:t>
            </a:r>
            <a:r>
              <a:rPr lang="en-US" sz="1600" b="1" dirty="0">
                <a:latin typeface="Times New Roman" pitchFamily="18" charset="0"/>
                <a:cs typeface="Times New Roman" pitchFamily="18" charset="0"/>
              </a:rPr>
              <a:t>to their water-repellent properties and their </a:t>
            </a:r>
            <a:r>
              <a:rPr lang="en-US" sz="1600" b="1" dirty="0" smtClean="0">
                <a:latin typeface="Times New Roman" pitchFamily="18" charset="0"/>
                <a:cs typeface="Times New Roman" pitchFamily="18" charset="0"/>
              </a:rPr>
              <a:t>firm consistency</a:t>
            </a:r>
            <a:r>
              <a:rPr lang="en-US" sz="1600" b="1" dirty="0">
                <a:latin typeface="Times New Roman" pitchFamily="18" charset="0"/>
                <a:cs typeface="Times New Roman" pitchFamily="18" charset="0"/>
              </a:rPr>
              <a:t>. Certain skin glands of vertebrates </a:t>
            </a:r>
            <a:r>
              <a:rPr lang="en-US" sz="1600" b="1" dirty="0" smtClean="0">
                <a:latin typeface="Times New Roman" pitchFamily="18" charset="0"/>
                <a:cs typeface="Times New Roman" pitchFamily="18" charset="0"/>
              </a:rPr>
              <a:t>secrete waxes </a:t>
            </a:r>
            <a:r>
              <a:rPr lang="en-US" sz="1600" b="1" dirty="0">
                <a:latin typeface="Times New Roman" pitchFamily="18" charset="0"/>
                <a:cs typeface="Times New Roman" pitchFamily="18" charset="0"/>
              </a:rPr>
              <a:t>to protect hair and skin and keep it pliable, </a:t>
            </a:r>
            <a:r>
              <a:rPr lang="en-US" sz="1600" b="1" dirty="0" smtClean="0">
                <a:latin typeface="Times New Roman" pitchFamily="18" charset="0"/>
                <a:cs typeface="Times New Roman" pitchFamily="18" charset="0"/>
              </a:rPr>
              <a:t>lubricated</a:t>
            </a:r>
            <a:r>
              <a:rPr lang="en-US" sz="1600" b="1" dirty="0">
                <a:latin typeface="Times New Roman" pitchFamily="18" charset="0"/>
                <a:cs typeface="Times New Roman" pitchFamily="18" charset="0"/>
              </a:rPr>
              <a:t>, and waterproof. Birds, particularly </a:t>
            </a:r>
            <a:r>
              <a:rPr lang="en-US" sz="1600" b="1" dirty="0" smtClean="0">
                <a:latin typeface="Times New Roman" pitchFamily="18" charset="0"/>
                <a:cs typeface="Times New Roman" pitchFamily="18" charset="0"/>
              </a:rPr>
              <a:t>waterfowl, secrete </a:t>
            </a:r>
            <a:r>
              <a:rPr lang="en-US" sz="1600" b="1" dirty="0">
                <a:latin typeface="Times New Roman" pitchFamily="18" charset="0"/>
                <a:cs typeface="Times New Roman" pitchFamily="18" charset="0"/>
              </a:rPr>
              <a:t>waxes from their preen glands to keep </a:t>
            </a:r>
            <a:r>
              <a:rPr lang="en-US" sz="1600" b="1" dirty="0" smtClean="0">
                <a:latin typeface="Times New Roman" pitchFamily="18" charset="0"/>
                <a:cs typeface="Times New Roman" pitchFamily="18" charset="0"/>
              </a:rPr>
              <a:t>their feathers </a:t>
            </a:r>
            <a:r>
              <a:rPr lang="en-US" sz="1600" b="1" dirty="0">
                <a:latin typeface="Times New Roman" pitchFamily="18" charset="0"/>
                <a:cs typeface="Times New Roman" pitchFamily="18" charset="0"/>
              </a:rPr>
              <a:t>water-repellent. The shiny leaves of </a:t>
            </a:r>
            <a:r>
              <a:rPr lang="en-US" sz="1600" b="1" dirty="0" smtClean="0">
                <a:latin typeface="Times New Roman" pitchFamily="18" charset="0"/>
                <a:cs typeface="Times New Roman" pitchFamily="18" charset="0"/>
              </a:rPr>
              <a:t>holly, rhododendrons</a:t>
            </a:r>
            <a:r>
              <a:rPr lang="en-US" sz="1600" b="1" dirty="0">
                <a:latin typeface="Times New Roman" pitchFamily="18" charset="0"/>
                <a:cs typeface="Times New Roman" pitchFamily="18" charset="0"/>
              </a:rPr>
              <a:t>, poison ivy, and many tropical plants </a:t>
            </a:r>
            <a:r>
              <a:rPr lang="en-US" sz="1600" b="1" dirty="0" smtClean="0">
                <a:latin typeface="Times New Roman" pitchFamily="18" charset="0"/>
                <a:cs typeface="Times New Roman" pitchFamily="18" charset="0"/>
              </a:rPr>
              <a:t>are </a:t>
            </a:r>
            <a:r>
              <a:rPr lang="en-US" sz="1600" b="1" dirty="0">
                <a:latin typeface="Times New Roman" pitchFamily="18" charset="0"/>
                <a:cs typeface="Times New Roman" pitchFamily="18" charset="0"/>
              </a:rPr>
              <a:t>coated with a thick layer of waxes, which </a:t>
            </a:r>
            <a:r>
              <a:rPr lang="en-US" sz="1600" b="1" dirty="0" smtClean="0">
                <a:latin typeface="Times New Roman" pitchFamily="18" charset="0"/>
                <a:cs typeface="Times New Roman" pitchFamily="18" charset="0"/>
              </a:rPr>
              <a:t>prevents excessive </a:t>
            </a:r>
            <a:r>
              <a:rPr lang="en-US" sz="1600" b="1" dirty="0">
                <a:latin typeface="Times New Roman" pitchFamily="18" charset="0"/>
                <a:cs typeface="Times New Roman" pitchFamily="18" charset="0"/>
              </a:rPr>
              <a:t>evaporation of water and protects against </a:t>
            </a:r>
            <a:r>
              <a:rPr lang="en-US" sz="1600" b="1" dirty="0" smtClean="0">
                <a:latin typeface="Times New Roman" pitchFamily="18" charset="0"/>
                <a:cs typeface="Times New Roman" pitchFamily="18" charset="0"/>
              </a:rPr>
              <a:t>parasites</a:t>
            </a:r>
            <a:r>
              <a:rPr lang="en-US" sz="1600" b="1" dirty="0">
                <a:latin typeface="Times New Roman" pitchFamily="18" charset="0"/>
                <a:cs typeface="Times New Roman" pitchFamily="18" charset="0"/>
              </a:rPr>
              <a:t>.</a:t>
            </a:r>
          </a:p>
        </p:txBody>
      </p:sp>
      <p:grpSp>
        <p:nvGrpSpPr>
          <p:cNvPr id="15" name="Group 18"/>
          <p:cNvGrpSpPr/>
          <p:nvPr/>
        </p:nvGrpSpPr>
        <p:grpSpPr>
          <a:xfrm>
            <a:off x="38099" y="4397775"/>
            <a:ext cx="3933263" cy="2432197"/>
            <a:chOff x="38099" y="4397775"/>
            <a:chExt cx="3933263" cy="2432197"/>
          </a:xfrm>
        </p:grpSpPr>
        <p:grpSp>
          <p:nvGrpSpPr>
            <p:cNvPr id="16" name="Group 19"/>
            <p:cNvGrpSpPr/>
            <p:nvPr/>
          </p:nvGrpSpPr>
          <p:grpSpPr>
            <a:xfrm>
              <a:off x="1685362" y="4397775"/>
              <a:ext cx="2286000" cy="2432197"/>
              <a:chOff x="1685362" y="4397775"/>
              <a:chExt cx="2286000" cy="2432197"/>
            </a:xfrm>
          </p:grpSpPr>
          <p:pic>
            <p:nvPicPr>
              <p:cNvPr id="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362" y="4397775"/>
                <a:ext cx="2286000" cy="22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2"/>
              <p:cNvSpPr/>
              <p:nvPr/>
            </p:nvSpPr>
            <p:spPr>
              <a:xfrm>
                <a:off x="2032310" y="6645306"/>
                <a:ext cx="1592103" cy="184666"/>
              </a:xfrm>
              <a:prstGeom prst="rect">
                <a:avLst/>
              </a:prstGeom>
            </p:spPr>
            <p:txBody>
              <a:bodyPr wrap="none">
                <a:spAutoFit/>
              </a:bodyPr>
              <a:lstStyle/>
              <a:p>
                <a:r>
                  <a:rPr lang="en-US" sz="600" dirty="0">
                    <a:latin typeface="Times New Roman" pitchFamily="18" charset="0"/>
                    <a:cs typeface="Times New Roman" pitchFamily="18" charset="0"/>
                  </a:rPr>
                  <a:t>http://www.explainthatstuff.com/candles.html</a:t>
                </a:r>
              </a:p>
            </p:txBody>
          </p:sp>
        </p:grpSp>
        <p:sp>
          <p:nvSpPr>
            <p:cNvPr id="18" name="Rectangle 20"/>
            <p:cNvSpPr/>
            <p:nvPr/>
          </p:nvSpPr>
          <p:spPr>
            <a:xfrm>
              <a:off x="38099" y="5118529"/>
              <a:ext cx="1768443" cy="1692771"/>
            </a:xfrm>
            <a:prstGeom prst="rect">
              <a:avLst/>
            </a:prstGeom>
          </p:spPr>
          <p:txBody>
            <a:bodyPr wrap="square">
              <a:spAutoFit/>
            </a:bodyPr>
            <a:lstStyle/>
            <a:p>
              <a:r>
                <a:rPr lang="en-US" sz="1600" b="1" dirty="0" smtClean="0">
                  <a:latin typeface="Times New Roman" pitchFamily="18" charset="0"/>
                  <a:cs typeface="Times New Roman" pitchFamily="18" charset="0"/>
                </a:rPr>
                <a:t>Waxes in candle</a:t>
              </a:r>
              <a:endParaRPr lang="en-US" sz="1600" b="1"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a:t>
              </a:r>
              <a:r>
                <a:rPr lang="en-US" sz="1200" dirty="0">
                  <a:latin typeface="Times New Roman" pitchFamily="18" charset="0"/>
                  <a:cs typeface="Times New Roman" pitchFamily="18" charset="0"/>
                </a:rPr>
                <a:t>Beeswax, soy wax, palm wax, gels, and synthesized </a:t>
              </a:r>
              <a:r>
                <a:rPr lang="en-US" sz="1200" dirty="0" err="1">
                  <a:latin typeface="Times New Roman" pitchFamily="18" charset="0"/>
                  <a:cs typeface="Times New Roman" pitchFamily="18" charset="0"/>
                </a:rPr>
                <a:t>waxesare</a:t>
              </a:r>
              <a:r>
                <a:rPr lang="en-US" sz="1200" dirty="0">
                  <a:latin typeface="Times New Roman" pitchFamily="18" charset="0"/>
                  <a:cs typeface="Times New Roman" pitchFamily="18" charset="0"/>
                </a:rPr>
                <a:t> also used in candle-making for the U.S. </a:t>
              </a:r>
              <a:r>
                <a:rPr lang="en-US" sz="1200" dirty="0" smtClean="0">
                  <a:latin typeface="Times New Roman" pitchFamily="18" charset="0"/>
                  <a:cs typeface="Times New Roman" pitchFamily="18" charset="0"/>
                </a:rPr>
                <a:t>market)</a:t>
              </a:r>
              <a:endParaRPr lang="en-US" sz="1200" dirty="0">
                <a:latin typeface="Times New Roman" pitchFamily="18" charset="0"/>
                <a:cs typeface="Times New Roman" pitchFamily="18" charset="0"/>
              </a:endParaRPr>
            </a:p>
            <a:p>
              <a:endParaRPr lang="en-US" sz="1600" b="1" dirty="0">
                <a:latin typeface="Times New Roman" pitchFamily="18" charset="0"/>
                <a:cs typeface="Times New Roman" pitchFamily="18" charset="0"/>
              </a:endParaRPr>
            </a:p>
          </p:txBody>
        </p:sp>
      </p:grpSp>
      <p:sp>
        <p:nvSpPr>
          <p:cNvPr id="17"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grpSp>
        <p:nvGrpSpPr>
          <p:cNvPr id="4" name="Group 3"/>
          <p:cNvGrpSpPr/>
          <p:nvPr/>
        </p:nvGrpSpPr>
        <p:grpSpPr>
          <a:xfrm>
            <a:off x="5136241" y="1997677"/>
            <a:ext cx="4016933" cy="4416764"/>
            <a:chOff x="5136241" y="1997677"/>
            <a:chExt cx="4016933" cy="4416764"/>
          </a:xfrm>
        </p:grpSpPr>
        <p:grpSp>
          <p:nvGrpSpPr>
            <p:cNvPr id="3" name="Group 2"/>
            <p:cNvGrpSpPr/>
            <p:nvPr/>
          </p:nvGrpSpPr>
          <p:grpSpPr>
            <a:xfrm>
              <a:off x="5136241" y="1997677"/>
              <a:ext cx="4016933" cy="1444964"/>
              <a:chOff x="5136241" y="1997677"/>
              <a:chExt cx="4016933" cy="1444964"/>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1" y="1997677"/>
                <a:ext cx="3782838" cy="117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136241" y="3134864"/>
                <a:ext cx="4016933" cy="307777"/>
              </a:xfrm>
              <a:prstGeom prst="rect">
                <a:avLst/>
              </a:prstGeom>
              <a:noFill/>
            </p:spPr>
            <p:txBody>
              <a:bodyPr wrap="none" rtlCol="0">
                <a:spAutoFit/>
              </a:bodyPr>
              <a:lstStyle/>
              <a:p>
                <a:r>
                  <a:rPr lang="en-US" sz="1400" dirty="0" err="1" smtClean="0">
                    <a:latin typeface="Arial Narrow" pitchFamily="34" charset="0"/>
                    <a:cs typeface="Times New Roman" pitchFamily="18" charset="0"/>
                  </a:rPr>
                  <a:t>Triacontanoyl</a:t>
                </a:r>
                <a:r>
                  <a:rPr lang="en-US" sz="1400" dirty="0" smtClean="0">
                    <a:latin typeface="Arial Narrow" pitchFamily="34" charset="0"/>
                    <a:cs typeface="Times New Roman" pitchFamily="18" charset="0"/>
                  </a:rPr>
                  <a:t> </a:t>
                </a:r>
                <a:r>
                  <a:rPr lang="en-US" sz="1400" dirty="0" err="1" smtClean="0">
                    <a:latin typeface="Arial Narrow" pitchFamily="34" charset="0"/>
                    <a:cs typeface="Times New Roman" pitchFamily="18" charset="0"/>
                  </a:rPr>
                  <a:t>palmitate</a:t>
                </a:r>
                <a:r>
                  <a:rPr lang="en-US" sz="1400" dirty="0" smtClean="0">
                    <a:latin typeface="Arial Narrow" pitchFamily="34" charset="0"/>
                    <a:cs typeface="Times New Roman" pitchFamily="18" charset="0"/>
                  </a:rPr>
                  <a:t> (the major component of beeswax)</a:t>
                </a:r>
                <a:endParaRPr lang="en-US" sz="1400" dirty="0">
                  <a:latin typeface="Arial Narrow" pitchFamily="34" charset="0"/>
                  <a:cs typeface="Times New Roman" pitchFamily="18" charset="0"/>
                </a:endParaRPr>
              </a:p>
            </p:txBody>
          </p:sp>
        </p:gr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982" y="3442641"/>
              <a:ext cx="325704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矩形 17"/>
          <p:cNvSpPr/>
          <p:nvPr/>
        </p:nvSpPr>
        <p:spPr>
          <a:xfrm>
            <a:off x="6324600" y="6457890"/>
            <a:ext cx="2819400"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waxes? Give one example.</a:t>
            </a:r>
          </a:p>
          <a:p>
            <a:r>
              <a:rPr lang="en-US" sz="1000" b="1" dirty="0" smtClean="0">
                <a:latin typeface="Times New Roman" panose="02020603050405020304" pitchFamily="18" charset="0"/>
                <a:cs typeface="Times New Roman" panose="02020603050405020304" pitchFamily="18" charset="0"/>
              </a:rPr>
              <a:t>Q2. Draw the structure of a biological wax. </a:t>
            </a:r>
          </a:p>
        </p:txBody>
      </p:sp>
    </p:spTree>
    <p:extLst>
      <p:ext uri="{BB962C8B-B14F-4D97-AF65-F5344CB8AC3E}">
        <p14:creationId xmlns:p14="http://schemas.microsoft.com/office/powerpoint/2010/main" val="386881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7200" y="1828800"/>
            <a:ext cx="8305800" cy="2308324"/>
          </a:xfrm>
          <a:prstGeom prst="rect">
            <a:avLst/>
          </a:prstGeom>
        </p:spPr>
        <p:txBody>
          <a:bodyPr wrap="square">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Lehninger</a:t>
            </a:r>
            <a:r>
              <a:rPr lang="en-US" sz="3600" b="1" dirty="0" smtClean="0">
                <a:solidFill>
                  <a:srgbClr val="FF0000"/>
                </a:solidFill>
                <a:latin typeface="Times New Roman" panose="02020603050405020304" pitchFamily="18" charset="0"/>
                <a:cs typeface="Times New Roman" panose="02020603050405020304" pitchFamily="18" charset="0"/>
              </a:rPr>
              <a:t> </a:t>
            </a:r>
          </a:p>
          <a:p>
            <a:r>
              <a:rPr lang="en-US" sz="3600" b="1" dirty="0" smtClean="0">
                <a:solidFill>
                  <a:srgbClr val="FF0000"/>
                </a:solidFill>
                <a:latin typeface="Times New Roman" panose="02020603050405020304" pitchFamily="18" charset="0"/>
                <a:cs typeface="Times New Roman" panose="02020603050405020304" pitchFamily="18" charset="0"/>
              </a:rPr>
              <a:t>Principles of Biochemistry</a:t>
            </a:r>
          </a:p>
          <a:p>
            <a:r>
              <a:rPr lang="en-US" sz="3600" b="1" dirty="0" smtClean="0">
                <a:solidFill>
                  <a:srgbClr val="7030A0"/>
                </a:solidFill>
                <a:latin typeface="Times New Roman" panose="02020603050405020304" pitchFamily="18" charset="0"/>
                <a:cs typeface="Times New Roman" panose="02020603050405020304" pitchFamily="18" charset="0"/>
              </a:rPr>
              <a:t>Chapter 10</a:t>
            </a:r>
          </a:p>
          <a:p>
            <a:r>
              <a:rPr lang="en-US" sz="3600" b="1" dirty="0" smtClean="0">
                <a:solidFill>
                  <a:srgbClr val="00B050"/>
                </a:solidFill>
                <a:latin typeface="Times New Roman" panose="02020603050405020304" pitchFamily="18" charset="0"/>
                <a:cs typeface="Times New Roman" panose="02020603050405020304" pitchFamily="18" charset="0"/>
              </a:rPr>
              <a:t>Lipids</a:t>
            </a:r>
            <a:endParaRPr lang="en-US" dirty="0">
              <a:solidFill>
                <a:srgbClr val="00B050"/>
              </a:solidFill>
            </a:endParaRPr>
          </a:p>
        </p:txBody>
      </p:sp>
    </p:spTree>
    <p:extLst>
      <p:ext uri="{BB962C8B-B14F-4D97-AF65-F5344CB8AC3E}">
        <p14:creationId xmlns:p14="http://schemas.microsoft.com/office/powerpoint/2010/main" val="3360354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95600" y="2971800"/>
            <a:ext cx="3886200" cy="646331"/>
          </a:xfrm>
          <a:prstGeom prst="rect">
            <a:avLst/>
          </a:prstGeom>
        </p:spPr>
        <p:txBody>
          <a:bodyPr wrap="square">
            <a:sp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Structural Lipids</a:t>
            </a:r>
            <a:endParaRPr lang="en-US" dirty="0">
              <a:solidFill>
                <a:srgbClr val="00B050"/>
              </a:solidFill>
            </a:endParaRPr>
          </a:p>
        </p:txBody>
      </p:sp>
    </p:spTree>
    <p:extLst>
      <p:ext uri="{BB962C8B-B14F-4D97-AF65-F5344CB8AC3E}">
        <p14:creationId xmlns:p14="http://schemas.microsoft.com/office/powerpoint/2010/main" val="888986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76600" y="-15869"/>
            <a:ext cx="266699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Structural Lipids</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Membrane Lipids</a:t>
            </a:r>
          </a:p>
        </p:txBody>
      </p:sp>
      <p:grpSp>
        <p:nvGrpSpPr>
          <p:cNvPr id="3" name="Group 2"/>
          <p:cNvGrpSpPr/>
          <p:nvPr/>
        </p:nvGrpSpPr>
        <p:grpSpPr>
          <a:xfrm>
            <a:off x="-1" y="816321"/>
            <a:ext cx="9134853" cy="970033"/>
            <a:chOff x="-1" y="816321"/>
            <a:chExt cx="9134853" cy="970033"/>
          </a:xfrm>
        </p:grpSpPr>
        <p:sp>
          <p:nvSpPr>
            <p:cNvPr id="2" name="Rectangle 1"/>
            <p:cNvSpPr/>
            <p:nvPr/>
          </p:nvSpPr>
          <p:spPr>
            <a:xfrm>
              <a:off x="-1" y="816321"/>
              <a:ext cx="9128911" cy="584775"/>
            </a:xfrm>
            <a:prstGeom prst="rect">
              <a:avLst/>
            </a:prstGeom>
          </p:spPr>
          <p:txBody>
            <a:bodyPr wrap="square">
              <a:spAutoFit/>
            </a:bodyPr>
            <a:lstStyle/>
            <a:p>
              <a:r>
                <a:rPr lang="en-US" sz="1600" b="1" dirty="0">
                  <a:solidFill>
                    <a:srgbClr val="C00000"/>
                  </a:solidFill>
                  <a:latin typeface="Times New Roman" pitchFamily="18" charset="0"/>
                  <a:cs typeface="Times New Roman" pitchFamily="18" charset="0"/>
                </a:rPr>
                <a:t>The central architectural feature of biological </a:t>
              </a:r>
              <a:r>
                <a:rPr lang="en-US" sz="1600" b="1" dirty="0" smtClean="0">
                  <a:solidFill>
                    <a:srgbClr val="C00000"/>
                  </a:solidFill>
                  <a:latin typeface="Times New Roman" pitchFamily="18" charset="0"/>
                  <a:cs typeface="Times New Roman" pitchFamily="18" charset="0"/>
                </a:rPr>
                <a:t>membranes </a:t>
              </a:r>
              <a:r>
                <a:rPr lang="en-US" sz="1600" b="1" dirty="0">
                  <a:solidFill>
                    <a:srgbClr val="C00000"/>
                  </a:solidFill>
                  <a:latin typeface="Times New Roman" pitchFamily="18" charset="0"/>
                  <a:cs typeface="Times New Roman" pitchFamily="18" charset="0"/>
                </a:rPr>
                <a:t>is a double layer of lipids, which acts as a </a:t>
              </a:r>
              <a:r>
                <a:rPr lang="en-US" sz="1600" b="1" dirty="0" smtClean="0">
                  <a:solidFill>
                    <a:srgbClr val="C00000"/>
                  </a:solidFill>
                  <a:latin typeface="Times New Roman" pitchFamily="18" charset="0"/>
                  <a:cs typeface="Times New Roman" pitchFamily="18" charset="0"/>
                </a:rPr>
                <a:t>barrier </a:t>
              </a:r>
              <a:r>
                <a:rPr lang="en-US" sz="1600" b="1" dirty="0">
                  <a:solidFill>
                    <a:srgbClr val="C00000"/>
                  </a:solidFill>
                  <a:latin typeface="Times New Roman" pitchFamily="18" charset="0"/>
                  <a:cs typeface="Times New Roman" pitchFamily="18" charset="0"/>
                </a:rPr>
                <a:t>to the passage of polar molecules and ions.</a:t>
              </a:r>
            </a:p>
          </p:txBody>
        </p:sp>
        <p:sp>
          <p:nvSpPr>
            <p:cNvPr id="13" name="Rectangle 12"/>
            <p:cNvSpPr/>
            <p:nvPr/>
          </p:nvSpPr>
          <p:spPr>
            <a:xfrm>
              <a:off x="5941" y="1447800"/>
              <a:ext cx="9128911" cy="338554"/>
            </a:xfrm>
            <a:prstGeom prst="rect">
              <a:avLst/>
            </a:prstGeom>
            <a:solidFill>
              <a:srgbClr val="FFFF00"/>
            </a:solidFill>
          </p:spPr>
          <p:txBody>
            <a:bodyPr wrap="square">
              <a:spAutoFit/>
            </a:bodyPr>
            <a:lstStyle/>
            <a:p>
              <a:r>
                <a:rPr lang="en-US" sz="1600" b="1" i="1" u="sng" dirty="0" smtClean="0">
                  <a:solidFill>
                    <a:srgbClr val="FF0000"/>
                  </a:solidFill>
                  <a:latin typeface="Times New Roman" pitchFamily="18" charset="0"/>
                  <a:cs typeface="Times New Roman" pitchFamily="18" charset="0"/>
                </a:rPr>
                <a:t>Membrane </a:t>
              </a:r>
              <a:r>
                <a:rPr lang="en-US" sz="1600" b="1" i="1" u="sng" dirty="0">
                  <a:solidFill>
                    <a:srgbClr val="FF0000"/>
                  </a:solidFill>
                  <a:latin typeface="Times New Roman" pitchFamily="18" charset="0"/>
                  <a:cs typeface="Times New Roman" pitchFamily="18" charset="0"/>
                </a:rPr>
                <a:t>lipids are amphipathic: one end of the </a:t>
              </a:r>
              <a:r>
                <a:rPr lang="en-US" sz="1600" b="1" i="1" u="sng" dirty="0" smtClean="0">
                  <a:solidFill>
                    <a:srgbClr val="FF0000"/>
                  </a:solidFill>
                  <a:latin typeface="Times New Roman" pitchFamily="18" charset="0"/>
                  <a:cs typeface="Times New Roman" pitchFamily="18" charset="0"/>
                </a:rPr>
                <a:t>molecule is </a:t>
              </a:r>
              <a:r>
                <a:rPr lang="en-US" sz="1600" b="1" i="1" u="sng" dirty="0">
                  <a:solidFill>
                    <a:srgbClr val="FF0000"/>
                  </a:solidFill>
                  <a:latin typeface="Times New Roman" pitchFamily="18" charset="0"/>
                  <a:cs typeface="Times New Roman" pitchFamily="18" charset="0"/>
                </a:rPr>
                <a:t>hydrophobic, the other hydrophilic.</a:t>
              </a:r>
            </a:p>
          </p:txBody>
        </p:sp>
      </p:grpSp>
      <p:sp>
        <p:nvSpPr>
          <p:cNvPr id="10" name="Rectangle 9"/>
          <p:cNvSpPr/>
          <p:nvPr/>
        </p:nvSpPr>
        <p:spPr>
          <a:xfrm>
            <a:off x="0" y="1835415"/>
            <a:ext cx="9128910" cy="1077218"/>
          </a:xfrm>
          <a:prstGeom prst="rect">
            <a:avLst/>
          </a:prstGeom>
        </p:spPr>
        <p:txBody>
          <a:bodyPr wrap="square">
            <a:spAutoFit/>
          </a:bodyPr>
          <a:lstStyle/>
          <a:p>
            <a:r>
              <a:rPr lang="en-US" sz="1600" b="1" dirty="0">
                <a:solidFill>
                  <a:srgbClr val="7030A0"/>
                </a:solidFill>
                <a:latin typeface="Times New Roman" pitchFamily="18" charset="0"/>
                <a:cs typeface="Times New Roman" pitchFamily="18" charset="0"/>
              </a:rPr>
              <a:t>In </a:t>
            </a:r>
            <a:r>
              <a:rPr lang="en-US" sz="1600" b="1" dirty="0" err="1">
                <a:solidFill>
                  <a:srgbClr val="7030A0"/>
                </a:solidFill>
                <a:latin typeface="Times New Roman" pitchFamily="18" charset="0"/>
                <a:cs typeface="Times New Roman" pitchFamily="18" charset="0"/>
              </a:rPr>
              <a:t>glycerophospholipids</a:t>
            </a:r>
            <a:r>
              <a:rPr lang="en-US" sz="1600" b="1" dirty="0">
                <a:solidFill>
                  <a:srgbClr val="7030A0"/>
                </a:solidFill>
                <a:latin typeface="Times New Roman" pitchFamily="18" charset="0"/>
                <a:cs typeface="Times New Roman" pitchFamily="18" charset="0"/>
              </a:rPr>
              <a:t> and some </a:t>
            </a:r>
            <a:r>
              <a:rPr lang="en-US" sz="1600" b="1" dirty="0" err="1" smtClean="0">
                <a:solidFill>
                  <a:srgbClr val="7030A0"/>
                </a:solidFill>
                <a:latin typeface="Times New Roman" pitchFamily="18" charset="0"/>
                <a:cs typeface="Times New Roman" pitchFamily="18" charset="0"/>
              </a:rPr>
              <a:t>sphingolipids</a:t>
            </a:r>
            <a:r>
              <a:rPr lang="en-US" sz="1600" b="1" dirty="0">
                <a:solidFill>
                  <a:srgbClr val="7030A0"/>
                </a:solidFill>
                <a:latin typeface="Times New Roman" pitchFamily="18" charset="0"/>
                <a:cs typeface="Times New Roman" pitchFamily="18" charset="0"/>
              </a:rPr>
              <a:t>, a polar head group is joined to the </a:t>
            </a:r>
            <a:r>
              <a:rPr lang="en-US" sz="1600" b="1" dirty="0" smtClean="0">
                <a:solidFill>
                  <a:srgbClr val="7030A0"/>
                </a:solidFill>
                <a:latin typeface="Times New Roman" pitchFamily="18" charset="0"/>
                <a:cs typeface="Times New Roman" pitchFamily="18" charset="0"/>
              </a:rPr>
              <a:t>hydrophobic </a:t>
            </a:r>
            <a:r>
              <a:rPr lang="en-US" sz="1600" b="1" dirty="0">
                <a:solidFill>
                  <a:srgbClr val="7030A0"/>
                </a:solidFill>
                <a:latin typeface="Times New Roman" pitchFamily="18" charset="0"/>
                <a:cs typeface="Times New Roman" pitchFamily="18" charset="0"/>
              </a:rPr>
              <a:t>moiety by a </a:t>
            </a:r>
            <a:r>
              <a:rPr lang="en-US" sz="1600" b="1" dirty="0" err="1">
                <a:solidFill>
                  <a:srgbClr val="7030A0"/>
                </a:solidFill>
                <a:latin typeface="Times New Roman" pitchFamily="18" charset="0"/>
                <a:cs typeface="Times New Roman" pitchFamily="18" charset="0"/>
              </a:rPr>
              <a:t>phosphodiester</a:t>
            </a:r>
            <a:r>
              <a:rPr lang="en-US" sz="1600" b="1" dirty="0">
                <a:solidFill>
                  <a:srgbClr val="7030A0"/>
                </a:solidFill>
                <a:latin typeface="Times New Roman" pitchFamily="18" charset="0"/>
                <a:cs typeface="Times New Roman" pitchFamily="18" charset="0"/>
              </a:rPr>
              <a:t> linkage; these are </a:t>
            </a:r>
            <a:r>
              <a:rPr lang="en-US" sz="1600" b="1" dirty="0" smtClean="0">
                <a:solidFill>
                  <a:srgbClr val="7030A0"/>
                </a:solidFill>
                <a:latin typeface="Times New Roman" pitchFamily="18" charset="0"/>
                <a:cs typeface="Times New Roman" pitchFamily="18" charset="0"/>
              </a:rPr>
              <a:t>the phospholipids</a:t>
            </a:r>
            <a:r>
              <a:rPr lang="en-US" sz="1600" b="1" dirty="0">
                <a:solidFill>
                  <a:srgbClr val="7030A0"/>
                </a:solidFill>
                <a:latin typeface="Times New Roman" pitchFamily="18" charset="0"/>
                <a:cs typeface="Times New Roman" pitchFamily="18" charset="0"/>
              </a:rPr>
              <a:t>. Other </a:t>
            </a:r>
            <a:r>
              <a:rPr lang="en-US" sz="1600" b="1" dirty="0" err="1">
                <a:solidFill>
                  <a:srgbClr val="7030A0"/>
                </a:solidFill>
                <a:latin typeface="Times New Roman" pitchFamily="18" charset="0"/>
                <a:cs typeface="Times New Roman" pitchFamily="18" charset="0"/>
              </a:rPr>
              <a:t>sphingolipids</a:t>
            </a:r>
            <a:r>
              <a:rPr lang="en-US" sz="1600" b="1" dirty="0">
                <a:solidFill>
                  <a:srgbClr val="7030A0"/>
                </a:solidFill>
                <a:latin typeface="Times New Roman" pitchFamily="18" charset="0"/>
                <a:cs typeface="Times New Roman" pitchFamily="18" charset="0"/>
              </a:rPr>
              <a:t> lack phosphate </a:t>
            </a:r>
            <a:r>
              <a:rPr lang="en-US" sz="1600" b="1" dirty="0" smtClean="0">
                <a:solidFill>
                  <a:srgbClr val="7030A0"/>
                </a:solidFill>
                <a:latin typeface="Times New Roman" pitchFamily="18" charset="0"/>
                <a:cs typeface="Times New Roman" pitchFamily="18" charset="0"/>
              </a:rPr>
              <a:t>but have </a:t>
            </a:r>
            <a:r>
              <a:rPr lang="en-US" sz="1600" b="1" dirty="0">
                <a:solidFill>
                  <a:srgbClr val="7030A0"/>
                </a:solidFill>
                <a:latin typeface="Times New Roman" pitchFamily="18" charset="0"/>
                <a:cs typeface="Times New Roman" pitchFamily="18" charset="0"/>
              </a:rPr>
              <a:t>a simple sugar or complex oligosaccharide at </a:t>
            </a:r>
            <a:r>
              <a:rPr lang="en-US" sz="1600" b="1" dirty="0" smtClean="0">
                <a:solidFill>
                  <a:srgbClr val="7030A0"/>
                </a:solidFill>
                <a:latin typeface="Times New Roman" pitchFamily="18" charset="0"/>
                <a:cs typeface="Times New Roman" pitchFamily="18" charset="0"/>
              </a:rPr>
              <a:t>their polar </a:t>
            </a:r>
            <a:r>
              <a:rPr lang="en-US" sz="1600" b="1" dirty="0">
                <a:solidFill>
                  <a:srgbClr val="7030A0"/>
                </a:solidFill>
                <a:latin typeface="Times New Roman" pitchFamily="18" charset="0"/>
                <a:cs typeface="Times New Roman" pitchFamily="18" charset="0"/>
              </a:rPr>
              <a:t>ends; these are the glycolipids (Fig. 10–6).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16" y="2905843"/>
            <a:ext cx="806767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7"/>
          <p:cNvSpPr/>
          <p:nvPr/>
        </p:nvSpPr>
        <p:spPr>
          <a:xfrm>
            <a:off x="5465747" y="6457890"/>
            <a:ext cx="3687778"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structural lipids? </a:t>
            </a:r>
          </a:p>
          <a:p>
            <a:r>
              <a:rPr lang="en-US" sz="1000" b="1" dirty="0" smtClean="0">
                <a:latin typeface="Times New Roman" panose="02020603050405020304" pitchFamily="18" charset="0"/>
                <a:cs typeface="Times New Roman" panose="02020603050405020304" pitchFamily="18" charset="0"/>
              </a:rPr>
              <a:t>Q2. Classify membrane lipids.</a:t>
            </a:r>
          </a:p>
        </p:txBody>
      </p:sp>
    </p:spTree>
    <p:extLst>
      <p:ext uri="{BB962C8B-B14F-4D97-AF65-F5344CB8AC3E}">
        <p14:creationId xmlns:p14="http://schemas.microsoft.com/office/powerpoint/2010/main" val="182367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Glycerophospholipids</a:t>
            </a:r>
            <a:r>
              <a:rPr lang="en-US" b="1" dirty="0" smtClean="0">
                <a:solidFill>
                  <a:srgbClr val="FFFF00"/>
                </a:solidFill>
                <a:latin typeface="Times New Roman" panose="02020603050405020304" pitchFamily="18" charset="0"/>
                <a:cs typeface="Times New Roman" panose="02020603050405020304" pitchFamily="18" charset="0"/>
              </a:rPr>
              <a:t> are derivatives of </a:t>
            </a:r>
            <a:r>
              <a:rPr lang="en-US" b="1" dirty="0" err="1" smtClean="0">
                <a:solidFill>
                  <a:srgbClr val="FFFF00"/>
                </a:solidFill>
                <a:latin typeface="Times New Roman" panose="02020603050405020304" pitchFamily="18" charset="0"/>
                <a:cs typeface="Times New Roman" panose="02020603050405020304" pitchFamily="18" charset="0"/>
              </a:rPr>
              <a:t>Phosphatidic</a:t>
            </a:r>
            <a:r>
              <a:rPr lang="en-US" b="1" dirty="0" smtClean="0">
                <a:solidFill>
                  <a:srgbClr val="FFFF00"/>
                </a:solidFill>
                <a:latin typeface="Times New Roman" panose="02020603050405020304" pitchFamily="18" charset="0"/>
                <a:cs typeface="Times New Roman" panose="02020603050405020304" pitchFamily="18" charset="0"/>
              </a:rPr>
              <a:t> Acid</a:t>
            </a:r>
          </a:p>
        </p:txBody>
      </p:sp>
      <p:sp>
        <p:nvSpPr>
          <p:cNvPr id="5" name="Rectangle 4"/>
          <p:cNvSpPr/>
          <p:nvPr/>
        </p:nvSpPr>
        <p:spPr>
          <a:xfrm>
            <a:off x="9525" y="1924790"/>
            <a:ext cx="9128910" cy="1569660"/>
          </a:xfrm>
          <a:prstGeom prst="rect">
            <a:avLst/>
          </a:prstGeom>
        </p:spPr>
        <p:txBody>
          <a:bodyPr wrap="square">
            <a:spAutoFit/>
          </a:bodyPr>
          <a:lstStyle/>
          <a:p>
            <a:r>
              <a:rPr lang="en-US" sz="1600" b="1" dirty="0" err="1">
                <a:solidFill>
                  <a:srgbClr val="7030A0"/>
                </a:solidFill>
                <a:latin typeface="Times New Roman" pitchFamily="18" charset="0"/>
                <a:cs typeface="Times New Roman" pitchFamily="18" charset="0"/>
              </a:rPr>
              <a:t>Glycerophospholipids</a:t>
            </a:r>
            <a:r>
              <a:rPr lang="en-US" sz="1600" b="1" dirty="0">
                <a:solidFill>
                  <a:srgbClr val="7030A0"/>
                </a:solidFill>
                <a:latin typeface="Times New Roman" pitchFamily="18" charset="0"/>
                <a:cs typeface="Times New Roman" pitchFamily="18" charset="0"/>
              </a:rPr>
              <a:t>, also called </a:t>
            </a:r>
            <a:r>
              <a:rPr lang="en-US" sz="1600" b="1" dirty="0" err="1" smtClean="0">
                <a:solidFill>
                  <a:srgbClr val="7030A0"/>
                </a:solidFill>
                <a:latin typeface="Times New Roman" pitchFamily="18" charset="0"/>
                <a:cs typeface="Times New Roman" pitchFamily="18" charset="0"/>
              </a:rPr>
              <a:t>phosphoglycerides</a:t>
            </a:r>
            <a:r>
              <a:rPr lang="en-US" sz="1600" b="1" dirty="0" smtClean="0">
                <a:solidFill>
                  <a:srgbClr val="7030A0"/>
                </a:solidFill>
                <a:latin typeface="Times New Roman" pitchFamily="18" charset="0"/>
                <a:cs typeface="Times New Roman" pitchFamily="18" charset="0"/>
              </a:rPr>
              <a:t>, are </a:t>
            </a:r>
            <a:r>
              <a:rPr lang="en-US" sz="1600" b="1" dirty="0">
                <a:solidFill>
                  <a:srgbClr val="7030A0"/>
                </a:solidFill>
                <a:latin typeface="Times New Roman" pitchFamily="18" charset="0"/>
                <a:cs typeface="Times New Roman" pitchFamily="18" charset="0"/>
              </a:rPr>
              <a:t>membrane lipids in which two fatty acids are </a:t>
            </a:r>
            <a:r>
              <a:rPr lang="en-US" sz="1600" b="1" dirty="0" smtClean="0">
                <a:solidFill>
                  <a:srgbClr val="7030A0"/>
                </a:solidFill>
                <a:latin typeface="Times New Roman" pitchFamily="18" charset="0"/>
                <a:cs typeface="Times New Roman" pitchFamily="18" charset="0"/>
              </a:rPr>
              <a:t>attached in </a:t>
            </a:r>
            <a:r>
              <a:rPr lang="en-US" sz="1600" b="1" dirty="0">
                <a:solidFill>
                  <a:srgbClr val="7030A0"/>
                </a:solidFill>
                <a:latin typeface="Times New Roman" pitchFamily="18" charset="0"/>
                <a:cs typeface="Times New Roman" pitchFamily="18" charset="0"/>
              </a:rPr>
              <a:t>ester linkage to the first and second carbons of </a:t>
            </a:r>
            <a:r>
              <a:rPr lang="en-US" sz="1600" b="1" dirty="0" smtClean="0">
                <a:solidFill>
                  <a:srgbClr val="7030A0"/>
                </a:solidFill>
                <a:latin typeface="Times New Roman" pitchFamily="18" charset="0"/>
                <a:cs typeface="Times New Roman" pitchFamily="18" charset="0"/>
              </a:rPr>
              <a:t>glycerol</a:t>
            </a:r>
            <a:r>
              <a:rPr lang="en-US" sz="1600" b="1" dirty="0">
                <a:solidFill>
                  <a:srgbClr val="7030A0"/>
                </a:solidFill>
                <a:latin typeface="Times New Roman" pitchFamily="18" charset="0"/>
                <a:cs typeface="Times New Roman" pitchFamily="18" charset="0"/>
              </a:rPr>
              <a:t>, and a highly polar or charged group is </a:t>
            </a:r>
            <a:r>
              <a:rPr lang="en-US" sz="1600" b="1" dirty="0" smtClean="0">
                <a:solidFill>
                  <a:srgbClr val="7030A0"/>
                </a:solidFill>
                <a:latin typeface="Times New Roman" pitchFamily="18" charset="0"/>
                <a:cs typeface="Times New Roman" pitchFamily="18" charset="0"/>
              </a:rPr>
              <a:t>attached through </a:t>
            </a:r>
            <a:r>
              <a:rPr lang="en-US" sz="1600" b="1" dirty="0">
                <a:solidFill>
                  <a:srgbClr val="7030A0"/>
                </a:solidFill>
                <a:latin typeface="Times New Roman" pitchFamily="18" charset="0"/>
                <a:cs typeface="Times New Roman" pitchFamily="18" charset="0"/>
              </a:rPr>
              <a:t>a </a:t>
            </a:r>
            <a:r>
              <a:rPr lang="en-US" sz="1600" b="1" dirty="0" err="1">
                <a:solidFill>
                  <a:srgbClr val="7030A0"/>
                </a:solidFill>
                <a:latin typeface="Times New Roman" pitchFamily="18" charset="0"/>
                <a:cs typeface="Times New Roman" pitchFamily="18" charset="0"/>
              </a:rPr>
              <a:t>phosphodiester</a:t>
            </a:r>
            <a:r>
              <a:rPr lang="en-US" sz="1600" b="1" dirty="0">
                <a:solidFill>
                  <a:srgbClr val="7030A0"/>
                </a:solidFill>
                <a:latin typeface="Times New Roman" pitchFamily="18" charset="0"/>
                <a:cs typeface="Times New Roman" pitchFamily="18" charset="0"/>
              </a:rPr>
              <a:t> linkage to the third </a:t>
            </a:r>
            <a:r>
              <a:rPr lang="en-US" sz="1600" b="1" dirty="0" smtClean="0">
                <a:solidFill>
                  <a:srgbClr val="7030A0"/>
                </a:solidFill>
                <a:latin typeface="Times New Roman" pitchFamily="18" charset="0"/>
                <a:cs typeface="Times New Roman" pitchFamily="18" charset="0"/>
              </a:rPr>
              <a:t>carbon. </a:t>
            </a:r>
            <a:r>
              <a:rPr lang="en-US" sz="1600" b="1" i="1" u="sng" dirty="0" smtClean="0">
                <a:solidFill>
                  <a:srgbClr val="C00000"/>
                </a:solidFill>
                <a:latin typeface="Times New Roman" pitchFamily="18" charset="0"/>
                <a:cs typeface="Times New Roman" pitchFamily="18" charset="0"/>
              </a:rPr>
              <a:t>Glycerol </a:t>
            </a:r>
            <a:r>
              <a:rPr lang="en-US" sz="1600" b="1" i="1" u="sng" dirty="0">
                <a:solidFill>
                  <a:srgbClr val="C00000"/>
                </a:solidFill>
                <a:latin typeface="Times New Roman" pitchFamily="18" charset="0"/>
                <a:cs typeface="Times New Roman" pitchFamily="18" charset="0"/>
              </a:rPr>
              <a:t>is </a:t>
            </a:r>
            <a:r>
              <a:rPr lang="en-US" sz="1600" b="1" i="1" u="sng" dirty="0" err="1">
                <a:solidFill>
                  <a:srgbClr val="C00000"/>
                </a:solidFill>
                <a:latin typeface="Times New Roman" pitchFamily="18" charset="0"/>
                <a:cs typeface="Times New Roman" pitchFamily="18" charset="0"/>
              </a:rPr>
              <a:t>prochiral</a:t>
            </a:r>
            <a:r>
              <a:rPr lang="en-US" sz="1600" b="1" i="1" u="sng" dirty="0">
                <a:solidFill>
                  <a:srgbClr val="C00000"/>
                </a:solidFill>
                <a:latin typeface="Times New Roman" pitchFamily="18" charset="0"/>
                <a:cs typeface="Times New Roman" pitchFamily="18" charset="0"/>
              </a:rPr>
              <a:t>; it has no asymmetric carbons, </a:t>
            </a:r>
            <a:r>
              <a:rPr lang="en-US" sz="1600" b="1" i="1" u="sng" dirty="0" smtClean="0">
                <a:solidFill>
                  <a:srgbClr val="C00000"/>
                </a:solidFill>
                <a:latin typeface="Times New Roman" pitchFamily="18" charset="0"/>
                <a:cs typeface="Times New Roman" pitchFamily="18" charset="0"/>
              </a:rPr>
              <a:t>but attachment </a:t>
            </a:r>
            <a:r>
              <a:rPr lang="en-US" sz="1600" b="1" i="1" u="sng" dirty="0">
                <a:solidFill>
                  <a:srgbClr val="C00000"/>
                </a:solidFill>
                <a:latin typeface="Times New Roman" pitchFamily="18" charset="0"/>
                <a:cs typeface="Times New Roman" pitchFamily="18" charset="0"/>
              </a:rPr>
              <a:t>of phosphate at one end converts it into </a:t>
            </a:r>
            <a:r>
              <a:rPr lang="en-US" sz="1600" b="1" i="1" u="sng" dirty="0" smtClean="0">
                <a:solidFill>
                  <a:srgbClr val="C00000"/>
                </a:solidFill>
                <a:latin typeface="Times New Roman" pitchFamily="18" charset="0"/>
                <a:cs typeface="Times New Roman" pitchFamily="18" charset="0"/>
              </a:rPr>
              <a:t>a chiral </a:t>
            </a:r>
            <a:r>
              <a:rPr lang="en-US" sz="1600" b="1" i="1" u="sng" dirty="0">
                <a:solidFill>
                  <a:srgbClr val="C00000"/>
                </a:solidFill>
                <a:latin typeface="Times New Roman" pitchFamily="18" charset="0"/>
                <a:cs typeface="Times New Roman" pitchFamily="18" charset="0"/>
              </a:rPr>
              <a:t>compound, which can be correctly named either </a:t>
            </a:r>
            <a:r>
              <a:rPr lang="en-US" sz="1600" b="1" i="1" u="sng" dirty="0" smtClean="0">
                <a:solidFill>
                  <a:srgbClr val="C00000"/>
                </a:solidFill>
                <a:latin typeface="Times New Roman" pitchFamily="18" charset="0"/>
                <a:cs typeface="Times New Roman" pitchFamily="18" charset="0"/>
              </a:rPr>
              <a:t>L-glycerol </a:t>
            </a:r>
            <a:r>
              <a:rPr lang="en-US" sz="1600" b="1" i="1" u="sng" dirty="0">
                <a:solidFill>
                  <a:srgbClr val="C00000"/>
                </a:solidFill>
                <a:latin typeface="Times New Roman" pitchFamily="18" charset="0"/>
                <a:cs typeface="Times New Roman" pitchFamily="18" charset="0"/>
              </a:rPr>
              <a:t>3-phosphate,  D-glycerol 1-phosphate, or  </a:t>
            </a:r>
            <a:r>
              <a:rPr lang="en-US" sz="1600" b="1" i="1" u="sng" dirty="0" err="1">
                <a:solidFill>
                  <a:srgbClr val="C00000"/>
                </a:solidFill>
                <a:latin typeface="Times New Roman" pitchFamily="18" charset="0"/>
                <a:cs typeface="Times New Roman" pitchFamily="18" charset="0"/>
              </a:rPr>
              <a:t>sn</a:t>
            </a:r>
            <a:r>
              <a:rPr lang="en-US" sz="1600" b="1" i="1" u="sng" dirty="0">
                <a:solidFill>
                  <a:srgbClr val="C00000"/>
                </a:solidFill>
                <a:latin typeface="Times New Roman" pitchFamily="18" charset="0"/>
                <a:cs typeface="Times New Roman" pitchFamily="18" charset="0"/>
              </a:rPr>
              <a:t>-</a:t>
            </a:r>
          </a:p>
          <a:p>
            <a:r>
              <a:rPr lang="en-US" sz="1600" b="1" i="1" u="sng" dirty="0">
                <a:solidFill>
                  <a:srgbClr val="C00000"/>
                </a:solidFill>
                <a:latin typeface="Times New Roman" pitchFamily="18" charset="0"/>
                <a:cs typeface="Times New Roman" pitchFamily="18" charset="0"/>
              </a:rPr>
              <a:t>glycerol 3-phosphate</a:t>
            </a:r>
            <a:r>
              <a:rPr lang="en-US" sz="1600" b="1" dirty="0">
                <a:solidFill>
                  <a:srgbClr val="7030A0"/>
                </a:solidFill>
                <a:latin typeface="Times New Roman" pitchFamily="18" charset="0"/>
                <a:cs typeface="Times New Roman" pitchFamily="18" charset="0"/>
              </a:rPr>
              <a:t> (Fig. 10–7). </a:t>
            </a:r>
          </a:p>
        </p:txBody>
      </p:sp>
      <p:sp>
        <p:nvSpPr>
          <p:cNvPr id="8" name="矩形 5"/>
          <p:cNvSpPr/>
          <p:nvPr/>
        </p:nvSpPr>
        <p:spPr>
          <a:xfrm>
            <a:off x="3276600" y="-15869"/>
            <a:ext cx="266699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Structural Lipids</a:t>
            </a:r>
          </a:p>
        </p:txBody>
      </p:sp>
      <p:grpSp>
        <p:nvGrpSpPr>
          <p:cNvPr id="3" name="Group 2"/>
          <p:cNvGrpSpPr/>
          <p:nvPr/>
        </p:nvGrpSpPr>
        <p:grpSpPr>
          <a:xfrm>
            <a:off x="1371600" y="3494450"/>
            <a:ext cx="7086600" cy="2772441"/>
            <a:chOff x="1371600" y="3494450"/>
            <a:chExt cx="7086600" cy="2772441"/>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57600"/>
              <a:ext cx="236095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94450"/>
              <a:ext cx="4191000" cy="277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矩形 17"/>
          <p:cNvSpPr/>
          <p:nvPr/>
        </p:nvSpPr>
        <p:spPr>
          <a:xfrm>
            <a:off x="5899464" y="6478594"/>
            <a:ext cx="3238971"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a:t>
            </a:r>
            <a:r>
              <a:rPr lang="en-US" sz="1000" b="1" dirty="0" err="1" smtClean="0">
                <a:latin typeface="Times New Roman" panose="02020603050405020304" pitchFamily="18" charset="0"/>
                <a:cs typeface="Times New Roman" panose="02020603050405020304" pitchFamily="18" charset="0"/>
              </a:rPr>
              <a:t>glycerophospholipids</a:t>
            </a:r>
            <a:r>
              <a:rPr lang="en-US" sz="1000" b="1" dirty="0" smtClean="0">
                <a:latin typeface="Times New Roman" panose="02020603050405020304" pitchFamily="18" charset="0"/>
                <a:cs typeface="Times New Roman" panose="02020603050405020304" pitchFamily="18" charset="0"/>
              </a:rPr>
              <a:t>? </a:t>
            </a:r>
            <a:endParaRPr lang="en-US" sz="1000" b="1" dirty="0">
              <a:latin typeface="Times New Roman" panose="02020603050405020304" pitchFamily="18" charset="0"/>
              <a:cs typeface="Times New Roman" panose="02020603050405020304" pitchFamily="18" charset="0"/>
            </a:endParaRPr>
          </a:p>
          <a:p>
            <a:r>
              <a:rPr lang="en-US" sz="1000" b="1" dirty="0" smtClean="0">
                <a:latin typeface="Times New Roman" panose="02020603050405020304" pitchFamily="18" charset="0"/>
                <a:cs typeface="Times New Roman" panose="02020603050405020304" pitchFamily="18" charset="0"/>
              </a:rPr>
              <a:t>Q2. Which compound is the backbone of phospholipid?</a:t>
            </a:r>
          </a:p>
        </p:txBody>
      </p:sp>
      <p:sp>
        <p:nvSpPr>
          <p:cNvPr id="4" name="Rectangle 3"/>
          <p:cNvSpPr/>
          <p:nvPr/>
        </p:nvSpPr>
        <p:spPr>
          <a:xfrm>
            <a:off x="-9526" y="793874"/>
            <a:ext cx="9138435" cy="1200329"/>
          </a:xfrm>
          <a:prstGeom prst="rect">
            <a:avLst/>
          </a:prstGeom>
        </p:spPr>
        <p:txBody>
          <a:bodyPr wrap="square">
            <a:spAutoFit/>
          </a:bodyPr>
          <a:lstStyle/>
          <a:p>
            <a:r>
              <a:rPr lang="en-US" b="1" dirty="0">
                <a:solidFill>
                  <a:srgbClr val="00B050"/>
                </a:solidFill>
                <a:latin typeface="Times New Roman" pitchFamily="18" charset="0"/>
                <a:cs typeface="Times New Roman" pitchFamily="18" charset="0"/>
              </a:rPr>
              <a:t>Phospholipids are a class of lipids that are a major component of all cell membranes. They can form lipid bilayers because of their </a:t>
            </a:r>
            <a:r>
              <a:rPr lang="en-US" b="1" i="1" u="sng" dirty="0" err="1">
                <a:solidFill>
                  <a:srgbClr val="00B050"/>
                </a:solidFill>
                <a:latin typeface="Times New Roman" pitchFamily="18" charset="0"/>
                <a:cs typeface="Times New Roman" pitchFamily="18" charset="0"/>
              </a:rPr>
              <a:t>amphiphilic</a:t>
            </a:r>
            <a:r>
              <a:rPr lang="en-US" b="1" i="1" u="sng" dirty="0">
                <a:solidFill>
                  <a:srgbClr val="00B050"/>
                </a:solidFill>
                <a:latin typeface="Times New Roman" pitchFamily="18" charset="0"/>
                <a:cs typeface="Times New Roman" pitchFamily="18" charset="0"/>
              </a:rPr>
              <a:t> characteristic</a:t>
            </a:r>
            <a:r>
              <a:rPr lang="en-US" b="1" dirty="0">
                <a:solidFill>
                  <a:srgbClr val="00B050"/>
                </a:solidFill>
                <a:latin typeface="Times New Roman" pitchFamily="18" charset="0"/>
                <a:cs typeface="Times New Roman" pitchFamily="18" charset="0"/>
              </a:rPr>
              <a:t>. </a:t>
            </a:r>
            <a:r>
              <a:rPr lang="en-US" b="1" i="1" u="sng" dirty="0">
                <a:solidFill>
                  <a:schemeClr val="accent6">
                    <a:lumMod val="50000"/>
                  </a:schemeClr>
                </a:solidFill>
                <a:latin typeface="Times New Roman" pitchFamily="18" charset="0"/>
                <a:cs typeface="Times New Roman" pitchFamily="18" charset="0"/>
              </a:rPr>
              <a:t>The structure of the phospholipid molecule generally consists of two hydrophobic fatty acid "tails" and a hydrophilic "head" consisting of a phosphate group.</a:t>
            </a:r>
          </a:p>
        </p:txBody>
      </p:sp>
    </p:spTree>
    <p:extLst>
      <p:ext uri="{BB962C8B-B14F-4D97-AF65-F5344CB8AC3E}">
        <p14:creationId xmlns:p14="http://schemas.microsoft.com/office/powerpoint/2010/main" val="416308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Examples of </a:t>
            </a:r>
            <a:r>
              <a:rPr lang="en-US" b="1" dirty="0" err="1" smtClean="0">
                <a:solidFill>
                  <a:srgbClr val="FFFF00"/>
                </a:solidFill>
                <a:latin typeface="Times New Roman" panose="02020603050405020304" pitchFamily="18" charset="0"/>
                <a:cs typeface="Times New Roman" panose="02020603050405020304" pitchFamily="18" charset="0"/>
              </a:rPr>
              <a:t>Glycerophospholipids</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784349"/>
            <a:ext cx="9144000" cy="830997"/>
          </a:xfrm>
          <a:prstGeom prst="rect">
            <a:avLst/>
          </a:prstGeom>
        </p:spPr>
        <p:txBody>
          <a:bodyPr wrap="square">
            <a:spAutoFit/>
          </a:bodyPr>
          <a:lstStyle/>
          <a:p>
            <a:r>
              <a:rPr lang="en-US" sz="1600" b="1" dirty="0" err="1" smtClean="0">
                <a:solidFill>
                  <a:srgbClr val="C00000"/>
                </a:solidFill>
                <a:latin typeface="Times New Roman" pitchFamily="18" charset="0"/>
                <a:cs typeface="Times New Roman" pitchFamily="18" charset="0"/>
              </a:rPr>
              <a:t>Glycerophospholipids</a:t>
            </a:r>
            <a:r>
              <a:rPr lang="en-US" sz="1600" b="1" dirty="0" smtClean="0">
                <a:solidFill>
                  <a:srgbClr val="C00000"/>
                </a:solidFill>
                <a:latin typeface="Times New Roman" pitchFamily="18" charset="0"/>
                <a:cs typeface="Times New Roman" pitchFamily="18" charset="0"/>
              </a:rPr>
              <a:t> are </a:t>
            </a:r>
            <a:r>
              <a:rPr lang="en-US" sz="1600" b="1" dirty="0">
                <a:solidFill>
                  <a:srgbClr val="C00000"/>
                </a:solidFill>
                <a:latin typeface="Times New Roman" pitchFamily="18" charset="0"/>
                <a:cs typeface="Times New Roman" pitchFamily="18" charset="0"/>
              </a:rPr>
              <a:t>named as derivatives of the parent compound, </a:t>
            </a:r>
            <a:r>
              <a:rPr lang="en-US" sz="1600" b="1" dirty="0" err="1" smtClean="0">
                <a:solidFill>
                  <a:srgbClr val="C00000"/>
                </a:solidFill>
                <a:latin typeface="Times New Roman" pitchFamily="18" charset="0"/>
                <a:cs typeface="Times New Roman" pitchFamily="18" charset="0"/>
              </a:rPr>
              <a:t>phosphatidic</a:t>
            </a:r>
            <a:r>
              <a:rPr lang="en-US" sz="1600" b="1" dirty="0" smtClean="0">
                <a:solidFill>
                  <a:srgbClr val="C00000"/>
                </a:solidFill>
                <a:latin typeface="Times New Roman" pitchFamily="18" charset="0"/>
                <a:cs typeface="Times New Roman" pitchFamily="18" charset="0"/>
              </a:rPr>
              <a:t> </a:t>
            </a:r>
            <a:r>
              <a:rPr lang="en-US" sz="1600" b="1" dirty="0">
                <a:solidFill>
                  <a:srgbClr val="C00000"/>
                </a:solidFill>
                <a:latin typeface="Times New Roman" pitchFamily="18" charset="0"/>
                <a:cs typeface="Times New Roman" pitchFamily="18" charset="0"/>
              </a:rPr>
              <a:t>acid (Fig. 10–8), </a:t>
            </a:r>
            <a:r>
              <a:rPr lang="en-US" sz="1600" b="1" i="1" u="sng" dirty="0">
                <a:solidFill>
                  <a:srgbClr val="C00000"/>
                </a:solidFill>
                <a:latin typeface="Times New Roman" pitchFamily="18" charset="0"/>
                <a:cs typeface="Times New Roman" pitchFamily="18" charset="0"/>
              </a:rPr>
              <a:t>according to the polar </a:t>
            </a:r>
            <a:r>
              <a:rPr lang="en-US" sz="1600" b="1" i="1" u="sng" dirty="0" smtClean="0">
                <a:solidFill>
                  <a:srgbClr val="C00000"/>
                </a:solidFill>
                <a:latin typeface="Times New Roman" pitchFamily="18" charset="0"/>
                <a:cs typeface="Times New Roman" pitchFamily="18" charset="0"/>
              </a:rPr>
              <a:t>alcohol in </a:t>
            </a:r>
            <a:r>
              <a:rPr lang="en-US" sz="1600" b="1" i="1" u="sng" dirty="0">
                <a:solidFill>
                  <a:srgbClr val="C00000"/>
                </a:solidFill>
                <a:latin typeface="Times New Roman" pitchFamily="18" charset="0"/>
                <a:cs typeface="Times New Roman" pitchFamily="18" charset="0"/>
              </a:rPr>
              <a:t>the head group</a:t>
            </a:r>
            <a:r>
              <a:rPr lang="en-US" sz="1600" b="1" dirty="0">
                <a:solidFill>
                  <a:srgbClr val="C00000"/>
                </a:solidFill>
                <a:latin typeface="Times New Roman" pitchFamily="18" charset="0"/>
                <a:cs typeface="Times New Roman" pitchFamily="18" charset="0"/>
              </a:rPr>
              <a:t>. </a:t>
            </a:r>
            <a:r>
              <a:rPr lang="en-US" sz="1600" b="1" dirty="0" smtClean="0">
                <a:solidFill>
                  <a:srgbClr val="C00000"/>
                </a:solidFill>
                <a:latin typeface="Times New Roman" pitchFamily="18" charset="0"/>
                <a:cs typeface="Times New Roman" pitchFamily="18" charset="0"/>
              </a:rPr>
              <a:t>For example, </a:t>
            </a:r>
            <a:r>
              <a:rPr lang="en-US" sz="1600" b="1" dirty="0" err="1">
                <a:solidFill>
                  <a:srgbClr val="C00000"/>
                </a:solidFill>
                <a:latin typeface="Times New Roman" pitchFamily="18" charset="0"/>
                <a:cs typeface="Times New Roman" pitchFamily="18" charset="0"/>
              </a:rPr>
              <a:t>p</a:t>
            </a:r>
            <a:r>
              <a:rPr lang="en-US" sz="1600" b="1" dirty="0" err="1" smtClean="0">
                <a:solidFill>
                  <a:srgbClr val="C00000"/>
                </a:solidFill>
                <a:latin typeface="Times New Roman" pitchFamily="18" charset="0"/>
                <a:cs typeface="Times New Roman" pitchFamily="18" charset="0"/>
              </a:rPr>
              <a:t>hosphatidylcholine</a:t>
            </a:r>
            <a:r>
              <a:rPr lang="en-US" sz="1600" b="1" dirty="0" smtClean="0">
                <a:solidFill>
                  <a:srgbClr val="C00000"/>
                </a:solidFill>
                <a:latin typeface="Times New Roman" pitchFamily="18" charset="0"/>
                <a:cs typeface="Times New Roman" pitchFamily="18" charset="0"/>
              </a:rPr>
              <a:t> </a:t>
            </a:r>
            <a:r>
              <a:rPr lang="en-US" sz="1600" b="1" dirty="0">
                <a:solidFill>
                  <a:srgbClr val="C00000"/>
                </a:solidFill>
                <a:latin typeface="Times New Roman" pitchFamily="18" charset="0"/>
                <a:cs typeface="Times New Roman" pitchFamily="18" charset="0"/>
              </a:rPr>
              <a:t>and </a:t>
            </a:r>
            <a:r>
              <a:rPr lang="en-US" sz="1600" b="1" dirty="0" err="1" smtClean="0">
                <a:solidFill>
                  <a:srgbClr val="C00000"/>
                </a:solidFill>
                <a:latin typeface="Times New Roman" pitchFamily="18" charset="0"/>
                <a:cs typeface="Times New Roman" pitchFamily="18" charset="0"/>
              </a:rPr>
              <a:t>phosphatidylethanolamine</a:t>
            </a:r>
            <a:r>
              <a:rPr lang="en-US" sz="1600" b="1" dirty="0" smtClean="0">
                <a:solidFill>
                  <a:srgbClr val="C00000"/>
                </a:solidFill>
                <a:latin typeface="Times New Roman" pitchFamily="18" charset="0"/>
                <a:cs typeface="Times New Roman" pitchFamily="18" charset="0"/>
              </a:rPr>
              <a:t> </a:t>
            </a:r>
            <a:r>
              <a:rPr lang="en-US" sz="1600" b="1" dirty="0">
                <a:solidFill>
                  <a:srgbClr val="C00000"/>
                </a:solidFill>
                <a:latin typeface="Times New Roman" pitchFamily="18" charset="0"/>
                <a:cs typeface="Times New Roman" pitchFamily="18" charset="0"/>
              </a:rPr>
              <a:t>have choline and ethanolamine in </a:t>
            </a:r>
            <a:r>
              <a:rPr lang="en-US" sz="1600" b="1" dirty="0" smtClean="0">
                <a:solidFill>
                  <a:srgbClr val="C00000"/>
                </a:solidFill>
                <a:latin typeface="Times New Roman" pitchFamily="18" charset="0"/>
                <a:cs typeface="Times New Roman" pitchFamily="18" charset="0"/>
              </a:rPr>
              <a:t>their polar </a:t>
            </a:r>
            <a:r>
              <a:rPr lang="en-US" sz="1600" b="1" dirty="0">
                <a:solidFill>
                  <a:srgbClr val="C00000"/>
                </a:solidFill>
                <a:latin typeface="Times New Roman" pitchFamily="18" charset="0"/>
                <a:cs typeface="Times New Roman" pitchFamily="18" charset="0"/>
              </a:rPr>
              <a:t>head </a:t>
            </a:r>
            <a:r>
              <a:rPr lang="en-US" sz="1600" b="1" dirty="0" smtClean="0">
                <a:solidFill>
                  <a:srgbClr val="C00000"/>
                </a:solidFill>
                <a:latin typeface="Times New Roman" pitchFamily="18" charset="0"/>
                <a:cs typeface="Times New Roman" pitchFamily="18" charset="0"/>
              </a:rPr>
              <a:t>groups. </a:t>
            </a:r>
            <a:endParaRPr lang="en-US" sz="1600" b="1" dirty="0">
              <a:solidFill>
                <a:srgbClr val="C00000"/>
              </a:solidFill>
              <a:latin typeface="Times New Roman" pitchFamily="18" charset="0"/>
              <a:cs typeface="Times New Roman" pitchFamily="18" charset="0"/>
            </a:endParaRPr>
          </a:p>
        </p:txBody>
      </p:sp>
      <p:sp>
        <p:nvSpPr>
          <p:cNvPr id="8" name="矩形 5"/>
          <p:cNvSpPr/>
          <p:nvPr/>
        </p:nvSpPr>
        <p:spPr>
          <a:xfrm>
            <a:off x="3276600" y="-15869"/>
            <a:ext cx="266699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Structural Lipids</a:t>
            </a:r>
          </a:p>
        </p:txBody>
      </p:sp>
      <p:grpSp>
        <p:nvGrpSpPr>
          <p:cNvPr id="3" name="Group 2"/>
          <p:cNvGrpSpPr/>
          <p:nvPr/>
        </p:nvGrpSpPr>
        <p:grpSpPr>
          <a:xfrm>
            <a:off x="161925" y="1615346"/>
            <a:ext cx="6781800" cy="4943809"/>
            <a:chOff x="161925" y="1596296"/>
            <a:chExt cx="6781800" cy="4943809"/>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596296"/>
              <a:ext cx="6781800" cy="436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994597"/>
              <a:ext cx="6772275" cy="54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矩形 17"/>
          <p:cNvSpPr/>
          <p:nvPr/>
        </p:nvSpPr>
        <p:spPr>
          <a:xfrm>
            <a:off x="6234067" y="6612717"/>
            <a:ext cx="2909933"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Give two examples of </a:t>
            </a:r>
            <a:r>
              <a:rPr lang="en-US" sz="1000" b="1" dirty="0" err="1" smtClean="0">
                <a:latin typeface="Times New Roman" panose="02020603050405020304" pitchFamily="18" charset="0"/>
                <a:cs typeface="Times New Roman" panose="02020603050405020304" pitchFamily="18" charset="0"/>
              </a:rPr>
              <a:t>glycerophospholipids</a:t>
            </a:r>
            <a:r>
              <a:rPr lang="en-US" sz="1000"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44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Sphingolipids</a:t>
            </a:r>
            <a:r>
              <a:rPr lang="en-US" b="1" dirty="0" smtClean="0">
                <a:solidFill>
                  <a:srgbClr val="FFFF00"/>
                </a:solidFill>
                <a:latin typeface="Times New Roman" panose="02020603050405020304" pitchFamily="18" charset="0"/>
                <a:cs typeface="Times New Roman" panose="02020603050405020304" pitchFamily="18" charset="0"/>
              </a:rPr>
              <a:t> are derivatives of </a:t>
            </a:r>
            <a:r>
              <a:rPr lang="en-US" b="1" dirty="0" err="1" smtClean="0">
                <a:solidFill>
                  <a:srgbClr val="FFFF00"/>
                </a:solidFill>
                <a:latin typeface="Times New Roman" panose="02020603050405020304" pitchFamily="18" charset="0"/>
                <a:cs typeface="Times New Roman" panose="02020603050405020304" pitchFamily="18" charset="0"/>
              </a:rPr>
              <a:t>sphingosine</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53" y="821437"/>
            <a:ext cx="9128910" cy="3046988"/>
          </a:xfrm>
          <a:prstGeom prst="rect">
            <a:avLst/>
          </a:prstGeom>
        </p:spPr>
        <p:txBody>
          <a:bodyPr wrap="square">
            <a:spAutoFit/>
          </a:bodyPr>
          <a:lstStyle/>
          <a:p>
            <a:r>
              <a:rPr lang="en-US" sz="2400" b="1" i="1" dirty="0" err="1">
                <a:solidFill>
                  <a:srgbClr val="0070C0"/>
                </a:solidFill>
                <a:latin typeface="Times New Roman" pitchFamily="18" charset="0"/>
                <a:cs typeface="Times New Roman" pitchFamily="18" charset="0"/>
              </a:rPr>
              <a:t>Sphingolipids</a:t>
            </a:r>
            <a:r>
              <a:rPr lang="en-US" sz="2400" b="1" i="1" dirty="0">
                <a:solidFill>
                  <a:srgbClr val="0070C0"/>
                </a:solidFill>
                <a:latin typeface="Times New Roman" pitchFamily="18" charset="0"/>
                <a:cs typeface="Times New Roman" pitchFamily="18" charset="0"/>
              </a:rPr>
              <a:t>, the fourth large class of </a:t>
            </a:r>
            <a:r>
              <a:rPr lang="en-US" sz="2400" b="1" i="1" dirty="0" smtClean="0">
                <a:solidFill>
                  <a:srgbClr val="0070C0"/>
                </a:solidFill>
                <a:latin typeface="Times New Roman" pitchFamily="18" charset="0"/>
                <a:cs typeface="Times New Roman" pitchFamily="18" charset="0"/>
              </a:rPr>
              <a:t>membrane lipids</a:t>
            </a:r>
            <a:r>
              <a:rPr lang="en-US" sz="2400" b="1" i="1" dirty="0">
                <a:solidFill>
                  <a:srgbClr val="0070C0"/>
                </a:solidFill>
                <a:latin typeface="Times New Roman" pitchFamily="18" charset="0"/>
                <a:cs typeface="Times New Roman" pitchFamily="18" charset="0"/>
              </a:rPr>
              <a:t>, also have a polar head group and two </a:t>
            </a:r>
            <a:r>
              <a:rPr lang="en-US" sz="2400" b="1" i="1" dirty="0" smtClean="0">
                <a:solidFill>
                  <a:srgbClr val="0070C0"/>
                </a:solidFill>
                <a:latin typeface="Times New Roman" pitchFamily="18" charset="0"/>
                <a:cs typeface="Times New Roman" pitchFamily="18" charset="0"/>
              </a:rPr>
              <a:t>nonpolar tails</a:t>
            </a:r>
            <a:r>
              <a:rPr lang="en-US" sz="2400" b="1" i="1" dirty="0">
                <a:solidFill>
                  <a:srgbClr val="0070C0"/>
                </a:solidFill>
                <a:latin typeface="Times New Roman" pitchFamily="18" charset="0"/>
                <a:cs typeface="Times New Roman" pitchFamily="18" charset="0"/>
              </a:rPr>
              <a:t>, but unlike </a:t>
            </a:r>
            <a:r>
              <a:rPr lang="en-US" sz="2400" b="1" i="1" dirty="0" err="1">
                <a:solidFill>
                  <a:srgbClr val="0070C0"/>
                </a:solidFill>
                <a:latin typeface="Times New Roman" pitchFamily="18" charset="0"/>
                <a:cs typeface="Times New Roman" pitchFamily="18" charset="0"/>
              </a:rPr>
              <a:t>glycerophospholipids</a:t>
            </a:r>
            <a:r>
              <a:rPr lang="en-US" sz="2400" b="1" i="1" dirty="0">
                <a:solidFill>
                  <a:srgbClr val="0070C0"/>
                </a:solidFill>
                <a:latin typeface="Times New Roman" pitchFamily="18" charset="0"/>
                <a:cs typeface="Times New Roman" pitchFamily="18" charset="0"/>
              </a:rPr>
              <a:t> and </a:t>
            </a:r>
            <a:r>
              <a:rPr lang="en-US" sz="2400" b="1" i="1" dirty="0" err="1" smtClean="0">
                <a:solidFill>
                  <a:srgbClr val="0070C0"/>
                </a:solidFill>
                <a:latin typeface="Times New Roman" pitchFamily="18" charset="0"/>
                <a:cs typeface="Times New Roman" pitchFamily="18" charset="0"/>
              </a:rPr>
              <a:t>galactolipids</a:t>
            </a:r>
            <a:r>
              <a:rPr lang="en-US" sz="2400" b="1" i="1" dirty="0" smtClean="0">
                <a:solidFill>
                  <a:srgbClr val="0070C0"/>
                </a:solidFill>
                <a:latin typeface="Times New Roman" pitchFamily="18" charset="0"/>
                <a:cs typeface="Times New Roman" pitchFamily="18" charset="0"/>
              </a:rPr>
              <a:t> </a:t>
            </a:r>
            <a:r>
              <a:rPr lang="en-US" sz="2400" b="1" i="1" u="sng" dirty="0" smtClean="0">
                <a:solidFill>
                  <a:srgbClr val="0070C0"/>
                </a:solidFill>
                <a:latin typeface="Times New Roman" pitchFamily="18" charset="0"/>
                <a:cs typeface="Times New Roman" pitchFamily="18" charset="0"/>
              </a:rPr>
              <a:t>they </a:t>
            </a:r>
            <a:r>
              <a:rPr lang="en-US" sz="2400" b="1" i="1" u="sng" dirty="0">
                <a:solidFill>
                  <a:srgbClr val="0070C0"/>
                </a:solidFill>
                <a:latin typeface="Times New Roman" pitchFamily="18" charset="0"/>
                <a:cs typeface="Times New Roman" pitchFamily="18" charset="0"/>
              </a:rPr>
              <a:t>contain no glycerol</a:t>
            </a:r>
            <a:r>
              <a:rPr lang="en-US" sz="2400" b="1" i="1" dirty="0">
                <a:solidFill>
                  <a:srgbClr val="0070C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Sphingolipids</a:t>
            </a:r>
            <a:r>
              <a:rPr lang="en-US" sz="2400" b="1" dirty="0">
                <a:solidFill>
                  <a:srgbClr val="7030A0"/>
                </a:solidFill>
                <a:latin typeface="Times New Roman" pitchFamily="18" charset="0"/>
                <a:cs typeface="Times New Roman" pitchFamily="18" charset="0"/>
              </a:rPr>
              <a:t> are composed </a:t>
            </a:r>
            <a:r>
              <a:rPr lang="en-US" sz="2400" b="1" dirty="0" smtClean="0">
                <a:solidFill>
                  <a:srgbClr val="7030A0"/>
                </a:solidFill>
                <a:latin typeface="Times New Roman" pitchFamily="18" charset="0"/>
                <a:cs typeface="Times New Roman" pitchFamily="18" charset="0"/>
              </a:rPr>
              <a:t>of </a:t>
            </a:r>
            <a:r>
              <a:rPr lang="en-US" sz="2400" b="1" i="1" u="sng" dirty="0" smtClean="0">
                <a:solidFill>
                  <a:srgbClr val="7030A0"/>
                </a:solidFill>
                <a:latin typeface="Times New Roman" pitchFamily="18" charset="0"/>
                <a:cs typeface="Times New Roman" pitchFamily="18" charset="0"/>
              </a:rPr>
              <a:t>one </a:t>
            </a:r>
            <a:r>
              <a:rPr lang="en-US" sz="2400" b="1" i="1" u="sng" dirty="0">
                <a:solidFill>
                  <a:srgbClr val="7030A0"/>
                </a:solidFill>
                <a:latin typeface="Times New Roman" pitchFamily="18" charset="0"/>
                <a:cs typeface="Times New Roman" pitchFamily="18" charset="0"/>
              </a:rPr>
              <a:t>molecule of the long-chain amino alcohol </a:t>
            </a:r>
            <a:r>
              <a:rPr lang="en-US" sz="2400" b="1" i="1" u="sng" dirty="0" err="1" smtClean="0">
                <a:solidFill>
                  <a:srgbClr val="7030A0"/>
                </a:solidFill>
                <a:latin typeface="Times New Roman" pitchFamily="18" charset="0"/>
                <a:cs typeface="Times New Roman" pitchFamily="18" charset="0"/>
              </a:rPr>
              <a:t>sphingosine</a:t>
            </a:r>
            <a:r>
              <a:rPr lang="en-US" sz="2400" b="1" u="sng" dirty="0" smtClean="0">
                <a:solidFill>
                  <a:srgbClr val="7030A0"/>
                </a:solidFill>
                <a:latin typeface="Times New Roman" pitchFamily="18" charset="0"/>
                <a:cs typeface="Times New Roman" pitchFamily="18" charset="0"/>
              </a:rPr>
              <a:t> </a:t>
            </a:r>
            <a:r>
              <a:rPr lang="en-US" sz="2400" b="1" dirty="0">
                <a:solidFill>
                  <a:srgbClr val="7030A0"/>
                </a:solidFill>
                <a:latin typeface="Times New Roman" pitchFamily="18" charset="0"/>
                <a:cs typeface="Times New Roman" pitchFamily="18" charset="0"/>
              </a:rPr>
              <a:t>(also called 4-sphingenine) or one of its </a:t>
            </a:r>
            <a:r>
              <a:rPr lang="en-US" sz="2400" b="1" dirty="0" smtClean="0">
                <a:solidFill>
                  <a:srgbClr val="7030A0"/>
                </a:solidFill>
                <a:latin typeface="Times New Roman" pitchFamily="18" charset="0"/>
                <a:cs typeface="Times New Roman" pitchFamily="18" charset="0"/>
              </a:rPr>
              <a:t>derivatives, </a:t>
            </a:r>
            <a:r>
              <a:rPr lang="en-US" sz="2400" b="1" i="1" u="sng" dirty="0" smtClean="0">
                <a:solidFill>
                  <a:srgbClr val="7030A0"/>
                </a:solidFill>
                <a:latin typeface="Times New Roman" pitchFamily="18" charset="0"/>
                <a:cs typeface="Times New Roman" pitchFamily="18" charset="0"/>
              </a:rPr>
              <a:t>one </a:t>
            </a:r>
            <a:r>
              <a:rPr lang="en-US" sz="2400" b="1" i="1" u="sng" dirty="0">
                <a:solidFill>
                  <a:srgbClr val="7030A0"/>
                </a:solidFill>
                <a:latin typeface="Times New Roman" pitchFamily="18" charset="0"/>
                <a:cs typeface="Times New Roman" pitchFamily="18" charset="0"/>
              </a:rPr>
              <a:t>molecule of a long-chain fatty acid</a:t>
            </a:r>
            <a:r>
              <a:rPr lang="en-US" sz="2400" b="1" dirty="0">
                <a:solidFill>
                  <a:srgbClr val="7030A0"/>
                </a:solidFill>
                <a:latin typeface="Times New Roman" pitchFamily="18" charset="0"/>
                <a:cs typeface="Times New Roman" pitchFamily="18" charset="0"/>
              </a:rPr>
              <a:t>, and </a:t>
            </a:r>
            <a:r>
              <a:rPr lang="en-US" sz="2400" b="1" i="1" u="sng" dirty="0">
                <a:solidFill>
                  <a:srgbClr val="7030A0"/>
                </a:solidFill>
                <a:latin typeface="Times New Roman" pitchFamily="18" charset="0"/>
                <a:cs typeface="Times New Roman" pitchFamily="18" charset="0"/>
              </a:rPr>
              <a:t>a polar </a:t>
            </a:r>
            <a:r>
              <a:rPr lang="en-US" sz="2400" b="1" i="1" u="sng" dirty="0" smtClean="0">
                <a:solidFill>
                  <a:srgbClr val="7030A0"/>
                </a:solidFill>
                <a:latin typeface="Times New Roman" pitchFamily="18" charset="0"/>
                <a:cs typeface="Times New Roman" pitchFamily="18" charset="0"/>
              </a:rPr>
              <a:t>head group</a:t>
            </a:r>
            <a:r>
              <a:rPr lang="en-US" sz="2400" b="1" dirty="0" smtClean="0">
                <a:solidFill>
                  <a:srgbClr val="7030A0"/>
                </a:solidFill>
                <a:latin typeface="Times New Roman" pitchFamily="18" charset="0"/>
                <a:cs typeface="Times New Roman" pitchFamily="18" charset="0"/>
              </a:rPr>
              <a:t> </a:t>
            </a:r>
            <a:r>
              <a:rPr lang="en-US" sz="2400" b="1" dirty="0">
                <a:solidFill>
                  <a:srgbClr val="7030A0"/>
                </a:solidFill>
                <a:latin typeface="Times New Roman" pitchFamily="18" charset="0"/>
                <a:cs typeface="Times New Roman" pitchFamily="18" charset="0"/>
              </a:rPr>
              <a:t>that is joined by a </a:t>
            </a:r>
            <a:r>
              <a:rPr lang="en-US" sz="2400" b="1" dirty="0" err="1">
                <a:solidFill>
                  <a:srgbClr val="7030A0"/>
                </a:solidFill>
                <a:latin typeface="Times New Roman" pitchFamily="18" charset="0"/>
                <a:cs typeface="Times New Roman" pitchFamily="18" charset="0"/>
              </a:rPr>
              <a:t>glycosidic</a:t>
            </a:r>
            <a:r>
              <a:rPr lang="en-US" sz="2400" b="1" dirty="0">
                <a:solidFill>
                  <a:srgbClr val="7030A0"/>
                </a:solidFill>
                <a:latin typeface="Times New Roman" pitchFamily="18" charset="0"/>
                <a:cs typeface="Times New Roman" pitchFamily="18" charset="0"/>
              </a:rPr>
              <a:t> linkage in some </a:t>
            </a:r>
            <a:r>
              <a:rPr lang="en-US" sz="2400" b="1" dirty="0" smtClean="0">
                <a:solidFill>
                  <a:srgbClr val="7030A0"/>
                </a:solidFill>
                <a:latin typeface="Times New Roman" pitchFamily="18" charset="0"/>
                <a:cs typeface="Times New Roman" pitchFamily="18" charset="0"/>
              </a:rPr>
              <a:t>cases and </a:t>
            </a:r>
            <a:r>
              <a:rPr lang="en-US" sz="2400" b="1" dirty="0">
                <a:solidFill>
                  <a:srgbClr val="7030A0"/>
                </a:solidFill>
                <a:latin typeface="Times New Roman" pitchFamily="18" charset="0"/>
                <a:cs typeface="Times New Roman" pitchFamily="18" charset="0"/>
              </a:rPr>
              <a:t>by a </a:t>
            </a:r>
            <a:r>
              <a:rPr lang="en-US" sz="2400" b="1" dirty="0" err="1">
                <a:solidFill>
                  <a:srgbClr val="7030A0"/>
                </a:solidFill>
                <a:latin typeface="Times New Roman" pitchFamily="18" charset="0"/>
                <a:cs typeface="Times New Roman" pitchFamily="18" charset="0"/>
              </a:rPr>
              <a:t>phosphodiester</a:t>
            </a:r>
            <a:r>
              <a:rPr lang="en-US" sz="2400" b="1" dirty="0">
                <a:solidFill>
                  <a:srgbClr val="7030A0"/>
                </a:solidFill>
                <a:latin typeface="Times New Roman" pitchFamily="18" charset="0"/>
                <a:cs typeface="Times New Roman" pitchFamily="18" charset="0"/>
              </a:rPr>
              <a:t> in others (Fig. 10–12).</a:t>
            </a:r>
          </a:p>
        </p:txBody>
      </p:sp>
      <p:sp>
        <p:nvSpPr>
          <p:cNvPr id="9" name="矩形 5"/>
          <p:cNvSpPr/>
          <p:nvPr/>
        </p:nvSpPr>
        <p:spPr>
          <a:xfrm>
            <a:off x="3276600" y="-15869"/>
            <a:ext cx="266699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Structural Lipids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71" y="3963675"/>
            <a:ext cx="8967458" cy="202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17"/>
          <p:cNvSpPr/>
          <p:nvPr/>
        </p:nvSpPr>
        <p:spPr>
          <a:xfrm>
            <a:off x="4924425" y="6611779"/>
            <a:ext cx="4219575"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a:t>
            </a:r>
            <a:r>
              <a:rPr lang="en-US" sz="1000" b="1" dirty="0" err="1" smtClean="0">
                <a:latin typeface="Times New Roman" panose="02020603050405020304" pitchFamily="18" charset="0"/>
                <a:cs typeface="Times New Roman" panose="02020603050405020304" pitchFamily="18" charset="0"/>
              </a:rPr>
              <a:t>sphingolipids</a:t>
            </a:r>
            <a:r>
              <a:rPr lang="en-US" sz="1000" b="1" dirty="0" smtClean="0">
                <a:latin typeface="Times New Roman" panose="02020603050405020304" pitchFamily="18" charset="0"/>
                <a:cs typeface="Times New Roman" panose="02020603050405020304" pitchFamily="18" charset="0"/>
              </a:rPr>
              <a:t>? Draw the general structure of </a:t>
            </a:r>
            <a:r>
              <a:rPr lang="en-US" sz="1000" b="1" dirty="0" err="1" smtClean="0">
                <a:latin typeface="Times New Roman" panose="02020603050405020304" pitchFamily="18" charset="0"/>
                <a:cs typeface="Times New Roman" panose="02020603050405020304" pitchFamily="18" charset="0"/>
              </a:rPr>
              <a:t>sphingolipids</a:t>
            </a:r>
            <a:r>
              <a:rPr lang="en-US" sz="10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7498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Sphingolipids</a:t>
            </a:r>
            <a:r>
              <a:rPr lang="en-US" b="1" dirty="0" smtClean="0">
                <a:solidFill>
                  <a:srgbClr val="FFFF00"/>
                </a:solidFill>
                <a:latin typeface="Times New Roman" panose="02020603050405020304" pitchFamily="18" charset="0"/>
                <a:cs typeface="Times New Roman" panose="02020603050405020304" pitchFamily="18" charset="0"/>
              </a:rPr>
              <a:t> are derivatives of </a:t>
            </a:r>
            <a:r>
              <a:rPr lang="en-US" b="1" dirty="0" err="1" smtClean="0">
                <a:solidFill>
                  <a:srgbClr val="FFFF00"/>
                </a:solidFill>
                <a:latin typeface="Times New Roman" panose="02020603050405020304" pitchFamily="18" charset="0"/>
                <a:cs typeface="Times New Roman" panose="02020603050405020304" pitchFamily="18" charset="0"/>
              </a:rPr>
              <a:t>sphingosine</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9" name="矩形 5"/>
          <p:cNvSpPr/>
          <p:nvPr/>
        </p:nvSpPr>
        <p:spPr>
          <a:xfrm>
            <a:off x="3276600" y="-15869"/>
            <a:ext cx="266699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Structural Lipids</a:t>
            </a:r>
          </a:p>
        </p:txBody>
      </p:sp>
      <p:grpSp>
        <p:nvGrpSpPr>
          <p:cNvPr id="4" name="Group 3"/>
          <p:cNvGrpSpPr/>
          <p:nvPr/>
        </p:nvGrpSpPr>
        <p:grpSpPr>
          <a:xfrm>
            <a:off x="488604" y="831974"/>
            <a:ext cx="8631253" cy="5583067"/>
            <a:chOff x="488604" y="831974"/>
            <a:chExt cx="8631253" cy="5583067"/>
          </a:xfrm>
        </p:grpSpPr>
        <p:grpSp>
          <p:nvGrpSpPr>
            <p:cNvPr id="3" name="Group 2"/>
            <p:cNvGrpSpPr/>
            <p:nvPr/>
          </p:nvGrpSpPr>
          <p:grpSpPr>
            <a:xfrm>
              <a:off x="488604" y="831974"/>
              <a:ext cx="6256789" cy="5583067"/>
              <a:chOff x="488604" y="831974"/>
              <a:chExt cx="6256789" cy="5583067"/>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1974"/>
                <a:ext cx="5373793" cy="12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4" y="2057400"/>
                <a:ext cx="4886325" cy="435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5486400" y="3223024"/>
              <a:ext cx="3633457" cy="1733737"/>
              <a:chOff x="5486400" y="3223024"/>
              <a:chExt cx="3633457" cy="1733737"/>
            </a:xfrm>
          </p:grpSpPr>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223024"/>
                <a:ext cx="3633457" cy="8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630" y="4088836"/>
                <a:ext cx="3605227" cy="86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4" name="矩形 17"/>
          <p:cNvSpPr/>
          <p:nvPr/>
        </p:nvSpPr>
        <p:spPr>
          <a:xfrm>
            <a:off x="6498879" y="6611779"/>
            <a:ext cx="2645121"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Draw the structures of two </a:t>
            </a:r>
            <a:r>
              <a:rPr lang="en-US" sz="1000" b="1" dirty="0" err="1" smtClean="0">
                <a:latin typeface="Times New Roman" panose="02020603050405020304" pitchFamily="18" charset="0"/>
                <a:cs typeface="Times New Roman" panose="02020603050405020304" pitchFamily="18" charset="0"/>
              </a:rPr>
              <a:t>sphingolipids</a:t>
            </a:r>
            <a:r>
              <a:rPr lang="en-US" sz="1000"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181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Structural Lipids: Sphingolipids at cell surfaces </a:t>
            </a:r>
          </a:p>
        </p:txBody>
      </p:sp>
      <p:grpSp>
        <p:nvGrpSpPr>
          <p:cNvPr id="11" name="组合 10"/>
          <p:cNvGrpSpPr/>
          <p:nvPr/>
        </p:nvGrpSpPr>
        <p:grpSpPr>
          <a:xfrm>
            <a:off x="14513" y="762000"/>
            <a:ext cx="8846760" cy="1666749"/>
            <a:chOff x="14513" y="762000"/>
            <a:chExt cx="8846760" cy="1666749"/>
          </a:xfrm>
        </p:grpSpPr>
        <p:sp>
          <p:nvSpPr>
            <p:cNvPr id="13" name="矩形 12"/>
            <p:cNvSpPr/>
            <p:nvPr/>
          </p:nvSpPr>
          <p:spPr>
            <a:xfrm>
              <a:off x="14513" y="762000"/>
              <a:ext cx="4786087" cy="1077218"/>
            </a:xfrm>
            <a:prstGeom prst="rect">
              <a:avLst/>
            </a:prstGeom>
          </p:spPr>
          <p:txBody>
            <a:bodyPr wrap="square">
              <a:spAutoFit/>
            </a:bodyPr>
            <a:lstStyle/>
            <a:p>
              <a:r>
                <a:rPr lang="en-US" sz="1600" b="1" dirty="0" smtClean="0">
                  <a:solidFill>
                    <a:srgbClr val="C00000"/>
                  </a:solidFill>
                  <a:latin typeface="Times New Roman" panose="02020603050405020304" pitchFamily="18" charset="0"/>
                  <a:cs typeface="Times New Roman" panose="02020603050405020304" pitchFamily="18" charset="0"/>
                </a:rPr>
                <a:t>When sphingolipids </a:t>
              </a:r>
              <a:r>
                <a:rPr lang="en-US" sz="1600" b="1" dirty="0">
                  <a:solidFill>
                    <a:srgbClr val="C00000"/>
                  </a:solidFill>
                  <a:latin typeface="Times New Roman" panose="02020603050405020304" pitchFamily="18" charset="0"/>
                  <a:cs typeface="Times New Roman" panose="02020603050405020304" pitchFamily="18" charset="0"/>
                </a:rPr>
                <a:t>were discovered a century ago </a:t>
              </a:r>
              <a:r>
                <a:rPr lang="en-US" sz="1600" b="1" dirty="0" smtClean="0">
                  <a:solidFill>
                    <a:srgbClr val="C00000"/>
                  </a:solidFill>
                  <a:latin typeface="Times New Roman" panose="02020603050405020304" pitchFamily="18" charset="0"/>
                  <a:cs typeface="Times New Roman" panose="02020603050405020304" pitchFamily="18" charset="0"/>
                </a:rPr>
                <a:t>by the </a:t>
              </a:r>
              <a:r>
                <a:rPr lang="en-US" sz="1600" b="1" dirty="0">
                  <a:solidFill>
                    <a:srgbClr val="C00000"/>
                  </a:solidFill>
                  <a:latin typeface="Times New Roman" panose="02020603050405020304" pitchFamily="18" charset="0"/>
                  <a:cs typeface="Times New Roman" panose="02020603050405020304" pitchFamily="18" charset="0"/>
                </a:rPr>
                <a:t>physician-chemist Johann </a:t>
              </a:r>
              <a:r>
                <a:rPr lang="en-US" sz="1600" b="1" dirty="0" err="1">
                  <a:solidFill>
                    <a:srgbClr val="C00000"/>
                  </a:solidFill>
                  <a:latin typeface="Times New Roman" panose="02020603050405020304" pitchFamily="18" charset="0"/>
                  <a:cs typeface="Times New Roman" panose="02020603050405020304" pitchFamily="18" charset="0"/>
                </a:rPr>
                <a:t>Thudichum</a:t>
              </a:r>
              <a:r>
                <a:rPr lang="en-US" sz="1600" b="1" dirty="0">
                  <a:solidFill>
                    <a:srgbClr val="C00000"/>
                  </a:solidFill>
                  <a:latin typeface="Times New Roman" panose="02020603050405020304" pitchFamily="18" charset="0"/>
                  <a:cs typeface="Times New Roman" panose="02020603050405020304" pitchFamily="18" charset="0"/>
                </a:rPr>
                <a:t>, their </a:t>
              </a:r>
              <a:r>
                <a:rPr lang="en-US" sz="1600" b="1" dirty="0" smtClean="0">
                  <a:solidFill>
                    <a:srgbClr val="C00000"/>
                  </a:solidFill>
                  <a:latin typeface="Times New Roman" panose="02020603050405020304" pitchFamily="18" charset="0"/>
                  <a:cs typeface="Times New Roman" panose="02020603050405020304" pitchFamily="18" charset="0"/>
                </a:rPr>
                <a:t>biological role </a:t>
              </a:r>
              <a:r>
                <a:rPr lang="en-US" sz="1600" b="1" dirty="0">
                  <a:solidFill>
                    <a:srgbClr val="C00000"/>
                  </a:solidFill>
                  <a:latin typeface="Times New Roman" panose="02020603050405020304" pitchFamily="18" charset="0"/>
                  <a:cs typeface="Times New Roman" panose="02020603050405020304" pitchFamily="18" charset="0"/>
                </a:rPr>
                <a:t>seemed as enigmatic as the Sphinx, for </a:t>
              </a:r>
              <a:r>
                <a:rPr lang="en-US" sz="1600" b="1" dirty="0" smtClean="0">
                  <a:solidFill>
                    <a:srgbClr val="C00000"/>
                  </a:solidFill>
                  <a:latin typeface="Times New Roman" panose="02020603050405020304" pitchFamily="18" charset="0"/>
                  <a:cs typeface="Times New Roman" panose="02020603050405020304" pitchFamily="18" charset="0"/>
                </a:rPr>
                <a:t>which he </a:t>
              </a:r>
              <a:r>
                <a:rPr lang="en-US" sz="1600" b="1" dirty="0">
                  <a:solidFill>
                    <a:srgbClr val="C00000"/>
                  </a:solidFill>
                  <a:latin typeface="Times New Roman" panose="02020603050405020304" pitchFamily="18" charset="0"/>
                  <a:cs typeface="Times New Roman" panose="02020603050405020304" pitchFamily="18" charset="0"/>
                </a:rPr>
                <a:t>therefore named them.</a:t>
              </a:r>
            </a:p>
          </p:txBody>
        </p:sp>
        <p:grpSp>
          <p:nvGrpSpPr>
            <p:cNvPr id="9" name="组合 8"/>
            <p:cNvGrpSpPr/>
            <p:nvPr/>
          </p:nvGrpSpPr>
          <p:grpSpPr>
            <a:xfrm>
              <a:off x="4746830" y="904358"/>
              <a:ext cx="4114443" cy="1524391"/>
              <a:chOff x="-4477166" y="904358"/>
              <a:chExt cx="4114443" cy="1524391"/>
            </a:xfrm>
          </p:grpSpPr>
          <p:grpSp>
            <p:nvGrpSpPr>
              <p:cNvPr id="5" name="组合 4"/>
              <p:cNvGrpSpPr/>
              <p:nvPr/>
            </p:nvGrpSpPr>
            <p:grpSpPr>
              <a:xfrm>
                <a:off x="-4477166" y="904358"/>
                <a:ext cx="3693884" cy="1524391"/>
                <a:chOff x="-4563425" y="617365"/>
                <a:chExt cx="3693884" cy="1524391"/>
              </a:xfrm>
            </p:grpSpPr>
            <p:pic>
              <p:nvPicPr>
                <p:cNvPr id="1026" name="Picture 2" descr="http://www.alexandrina.nl/wp-content/uploads/2014/06/sfinx.jpg?w=6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3425" y="617365"/>
                  <a:ext cx="2080137" cy="138589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147455" y="1957090"/>
                  <a:ext cx="1277914" cy="184666"/>
                </a:xfrm>
                <a:prstGeom prst="rect">
                  <a:avLst/>
                </a:prstGeom>
              </p:spPr>
              <p:txBody>
                <a:bodyPr wrap="none">
                  <a:spAutoFit/>
                </a:bodyPr>
                <a:lstStyle/>
                <a:p>
                  <a:r>
                    <a:rPr lang="en-US" sz="600" dirty="0">
                      <a:latin typeface="Times New Roman" panose="02020603050405020304" pitchFamily="18" charset="0"/>
                      <a:cs typeface="Times New Roman" panose="02020603050405020304" pitchFamily="18" charset="0"/>
                    </a:rPr>
                    <a:t>http://www.alexandrina.nl/?p=3414</a:t>
                  </a:r>
                </a:p>
              </p:txBody>
            </p:sp>
          </p:grpSp>
          <p:sp>
            <p:nvSpPr>
              <p:cNvPr id="19" name="矩形 18"/>
              <p:cNvSpPr/>
              <p:nvPr/>
            </p:nvSpPr>
            <p:spPr>
              <a:xfrm>
                <a:off x="-2362393" y="904358"/>
                <a:ext cx="1999670" cy="1384995"/>
              </a:xfrm>
              <a:prstGeom prst="rect">
                <a:avLst/>
              </a:prstGeom>
            </p:spPr>
            <p:txBody>
              <a:bodyPr wrap="square">
                <a:spAutoFit/>
              </a:bodyPr>
              <a:lstStyle/>
              <a:p>
                <a:r>
                  <a:rPr lang="en-US" sz="1200" b="1" dirty="0" smtClean="0">
                    <a:solidFill>
                      <a:srgbClr val="7030A0"/>
                    </a:solidFill>
                    <a:latin typeface="Times New Roman" panose="02020603050405020304" pitchFamily="18" charset="0"/>
                    <a:cs typeface="Times New Roman" panose="02020603050405020304" pitchFamily="18" charset="0"/>
                  </a:rPr>
                  <a:t>Sphinx: </a:t>
                </a:r>
                <a:r>
                  <a:rPr lang="en-US" sz="1200" b="1" dirty="0">
                    <a:solidFill>
                      <a:srgbClr val="7030A0"/>
                    </a:solidFill>
                    <a:latin typeface="Times New Roman" panose="02020603050405020304" pitchFamily="18" charset="0"/>
                    <a:cs typeface="Times New Roman" panose="02020603050405020304" pitchFamily="18" charset="0"/>
                  </a:rPr>
                  <a:t>The Great Sphinx of Giza </a:t>
                </a:r>
                <a:r>
                  <a:rPr lang="en-US" sz="1200" b="1" dirty="0" smtClean="0">
                    <a:solidFill>
                      <a:srgbClr val="7030A0"/>
                    </a:solidFill>
                    <a:latin typeface="Times New Roman" panose="02020603050405020304" pitchFamily="18" charset="0"/>
                    <a:cs typeface="Times New Roman" panose="02020603050405020304" pitchFamily="18" charset="0"/>
                  </a:rPr>
                  <a:t>is </a:t>
                </a:r>
                <a:r>
                  <a:rPr lang="en-US" sz="1200" b="1" dirty="0">
                    <a:solidFill>
                      <a:srgbClr val="7030A0"/>
                    </a:solidFill>
                    <a:latin typeface="Times New Roman" panose="02020603050405020304" pitchFamily="18" charset="0"/>
                    <a:cs typeface="Times New Roman" panose="02020603050405020304" pitchFamily="18" charset="0"/>
                  </a:rPr>
                  <a:t>a limestone statue of a reclining sphinx, a mythical creature with the body of a lion and the head of a human.</a:t>
                </a:r>
              </a:p>
            </p:txBody>
          </p:sp>
        </p:grpSp>
      </p:grpSp>
      <p:sp>
        <p:nvSpPr>
          <p:cNvPr id="43" name="矩形 42"/>
          <p:cNvSpPr/>
          <p:nvPr/>
        </p:nvSpPr>
        <p:spPr>
          <a:xfrm>
            <a:off x="0" y="1839218"/>
            <a:ext cx="4484751" cy="584775"/>
          </a:xfrm>
          <a:prstGeom prst="rect">
            <a:avLst/>
          </a:prstGeom>
        </p:spPr>
        <p:txBody>
          <a:bodyPr wrap="square">
            <a:spAutoFit/>
          </a:bodyPr>
          <a:lstStyle/>
          <a:p>
            <a:r>
              <a:rPr lang="en-US" sz="1600" b="1" dirty="0">
                <a:solidFill>
                  <a:srgbClr val="002060"/>
                </a:solidFill>
                <a:latin typeface="Times New Roman" panose="02020603050405020304" pitchFamily="18" charset="0"/>
                <a:cs typeface="Times New Roman" panose="02020603050405020304" pitchFamily="18" charset="0"/>
              </a:rPr>
              <a:t>In humans, at least 60 </a:t>
            </a:r>
            <a:r>
              <a:rPr lang="en-US" sz="1600" b="1" dirty="0" smtClean="0">
                <a:solidFill>
                  <a:srgbClr val="002060"/>
                </a:solidFill>
                <a:latin typeface="Times New Roman" panose="02020603050405020304" pitchFamily="18" charset="0"/>
                <a:cs typeface="Times New Roman" panose="02020603050405020304" pitchFamily="18" charset="0"/>
              </a:rPr>
              <a:t>different sphingolipids </a:t>
            </a:r>
            <a:r>
              <a:rPr lang="en-US" sz="1600" b="1" dirty="0">
                <a:solidFill>
                  <a:srgbClr val="002060"/>
                </a:solidFill>
                <a:latin typeface="Times New Roman" panose="02020603050405020304" pitchFamily="18" charset="0"/>
                <a:cs typeface="Times New Roman" panose="02020603050405020304" pitchFamily="18" charset="0"/>
              </a:rPr>
              <a:t>have been identified in </a:t>
            </a:r>
            <a:r>
              <a:rPr lang="en-US" sz="1600" b="1" dirty="0" smtClean="0">
                <a:solidFill>
                  <a:srgbClr val="002060"/>
                </a:solidFill>
                <a:latin typeface="Times New Roman" panose="02020603050405020304" pitchFamily="18" charset="0"/>
                <a:cs typeface="Times New Roman" panose="02020603050405020304" pitchFamily="18" charset="0"/>
              </a:rPr>
              <a:t>cellular membranes.</a:t>
            </a:r>
          </a:p>
        </p:txBody>
      </p:sp>
      <p:sp>
        <p:nvSpPr>
          <p:cNvPr id="44" name="矩形 43"/>
          <p:cNvSpPr/>
          <p:nvPr/>
        </p:nvSpPr>
        <p:spPr>
          <a:xfrm>
            <a:off x="0" y="2428749"/>
            <a:ext cx="9144000" cy="830997"/>
          </a:xfrm>
          <a:prstGeom prst="rect">
            <a:avLst/>
          </a:prstGeom>
        </p:spPr>
        <p:txBody>
          <a:bodyPr wrap="square">
            <a:spAutoFit/>
          </a:bodyPr>
          <a:lstStyle/>
          <a:p>
            <a:r>
              <a:rPr lang="en-US" sz="1600" b="1" dirty="0" smtClean="0">
                <a:solidFill>
                  <a:srgbClr val="0070C0"/>
                </a:solidFill>
                <a:latin typeface="Times New Roman" panose="02020603050405020304" pitchFamily="18" charset="0"/>
                <a:cs typeface="Times New Roman" panose="02020603050405020304" pitchFamily="18" charset="0"/>
              </a:rPr>
              <a:t>Glycosphingolipids determine blood groups: The </a:t>
            </a:r>
            <a:r>
              <a:rPr lang="en-US" sz="1600" b="1" dirty="0">
                <a:solidFill>
                  <a:srgbClr val="0070C0"/>
                </a:solidFill>
                <a:latin typeface="Times New Roman" panose="02020603050405020304" pitchFamily="18" charset="0"/>
                <a:cs typeface="Times New Roman" panose="02020603050405020304" pitchFamily="18" charset="0"/>
              </a:rPr>
              <a:t>carbohydrate moieties of certain </a:t>
            </a:r>
            <a:r>
              <a:rPr lang="en-US" sz="1600" b="1" dirty="0" smtClean="0">
                <a:solidFill>
                  <a:srgbClr val="0070C0"/>
                </a:solidFill>
                <a:latin typeface="Times New Roman" panose="02020603050405020304" pitchFamily="18" charset="0"/>
                <a:cs typeface="Times New Roman" panose="02020603050405020304" pitchFamily="18" charset="0"/>
              </a:rPr>
              <a:t>sphingolipids define </a:t>
            </a:r>
            <a:r>
              <a:rPr lang="en-US" sz="1600" b="1" dirty="0">
                <a:solidFill>
                  <a:srgbClr val="0070C0"/>
                </a:solidFill>
                <a:latin typeface="Times New Roman" panose="02020603050405020304" pitchFamily="18" charset="0"/>
                <a:cs typeface="Times New Roman" panose="02020603050405020304" pitchFamily="18" charset="0"/>
              </a:rPr>
              <a:t>the human blood groups and </a:t>
            </a:r>
            <a:r>
              <a:rPr lang="en-US" sz="1600" b="1" dirty="0" smtClean="0">
                <a:solidFill>
                  <a:srgbClr val="0070C0"/>
                </a:solidFill>
                <a:latin typeface="Times New Roman" panose="02020603050405020304" pitchFamily="18" charset="0"/>
                <a:cs typeface="Times New Roman" panose="02020603050405020304" pitchFamily="18" charset="0"/>
              </a:rPr>
              <a:t>therefore determine </a:t>
            </a:r>
            <a:r>
              <a:rPr lang="en-US" sz="1600" b="1" dirty="0">
                <a:solidFill>
                  <a:srgbClr val="0070C0"/>
                </a:solidFill>
                <a:latin typeface="Times New Roman" panose="02020603050405020304" pitchFamily="18" charset="0"/>
                <a:cs typeface="Times New Roman" panose="02020603050405020304" pitchFamily="18" charset="0"/>
              </a:rPr>
              <a:t>the type of blood that individuals can </a:t>
            </a:r>
            <a:r>
              <a:rPr lang="en-US" sz="1600" b="1" dirty="0" smtClean="0">
                <a:solidFill>
                  <a:srgbClr val="0070C0"/>
                </a:solidFill>
                <a:latin typeface="Times New Roman" panose="02020603050405020304" pitchFamily="18" charset="0"/>
                <a:cs typeface="Times New Roman" panose="02020603050405020304" pitchFamily="18" charset="0"/>
              </a:rPr>
              <a:t>safely receive </a:t>
            </a:r>
            <a:r>
              <a:rPr lang="en-US" sz="1600" b="1" dirty="0">
                <a:solidFill>
                  <a:srgbClr val="0070C0"/>
                </a:solidFill>
                <a:latin typeface="Times New Roman" panose="02020603050405020304" pitchFamily="18" charset="0"/>
                <a:cs typeface="Times New Roman" panose="02020603050405020304" pitchFamily="18" charset="0"/>
              </a:rPr>
              <a:t>in blood transfusions (Fig. 10–14).</a:t>
            </a:r>
          </a:p>
        </p:txBody>
      </p:sp>
      <p:sp>
        <p:nvSpPr>
          <p:cNvPr id="66" name="矩形 65"/>
          <p:cNvSpPr/>
          <p:nvPr/>
        </p:nvSpPr>
        <p:spPr>
          <a:xfrm>
            <a:off x="76200" y="3225110"/>
            <a:ext cx="2711172" cy="1169551"/>
          </a:xfrm>
          <a:prstGeom prst="rect">
            <a:avLst/>
          </a:prstGeom>
          <a:solidFill>
            <a:srgbClr val="FFFF00"/>
          </a:solidFill>
        </p:spPr>
        <p:txBody>
          <a:bodyPr wrap="square">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Glycosphingolipids are lipids that contain carbohydrate residues with sphingosine as the alcohol and a very long chain fatty acid. </a:t>
            </a:r>
            <a:endParaRPr lang="en-US" sz="1400" b="1" dirty="0">
              <a:solidFill>
                <a:srgbClr val="FF0000"/>
              </a:solidFill>
              <a:latin typeface="Times New Roman" pitchFamily="18" charset="0"/>
              <a:cs typeface="Times New Roman" pitchFamily="18" charset="0"/>
            </a:endParaRPr>
          </a:p>
        </p:txBody>
      </p:sp>
      <p:grpSp>
        <p:nvGrpSpPr>
          <p:cNvPr id="26" name="组合 25"/>
          <p:cNvGrpSpPr/>
          <p:nvPr/>
        </p:nvGrpSpPr>
        <p:grpSpPr>
          <a:xfrm>
            <a:off x="1278408" y="4394661"/>
            <a:ext cx="1338828" cy="1533393"/>
            <a:chOff x="3225651" y="3200815"/>
            <a:chExt cx="1338828" cy="1533393"/>
          </a:xfrm>
        </p:grpSpPr>
        <p:pic>
          <p:nvPicPr>
            <p:cNvPr id="27" name="Picture 8" descr="https://s3.amazonaws.com/test.classconnection/457/flashcards/72457/jpg/glycosphingolipi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3195" y="3200815"/>
              <a:ext cx="1224478" cy="122857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225651" y="4334098"/>
              <a:ext cx="1338828" cy="400110"/>
            </a:xfrm>
            <a:prstGeom prst="rect">
              <a:avLst/>
            </a:prstGeom>
            <a:noFill/>
          </p:spPr>
          <p:txBody>
            <a:bodyPr wrap="none" rtlCol="0">
              <a:spAutoFit/>
            </a:bodyPr>
            <a:lstStyle/>
            <a:p>
              <a:r>
                <a:rPr lang="en-US" sz="1000" b="1" dirty="0" smtClean="0">
                  <a:solidFill>
                    <a:srgbClr val="00B0F0"/>
                  </a:solidFill>
                  <a:latin typeface="Times New Roman" panose="02020603050405020304" pitchFamily="18" charset="0"/>
                  <a:cs typeface="Times New Roman" panose="02020603050405020304" pitchFamily="18" charset="0"/>
                </a:rPr>
                <a:t>General structure of </a:t>
              </a:r>
            </a:p>
            <a:p>
              <a:r>
                <a:rPr lang="en-US" sz="1000" b="1" dirty="0" smtClean="0">
                  <a:solidFill>
                    <a:srgbClr val="00B0F0"/>
                  </a:solidFill>
                  <a:latin typeface="Times New Roman" panose="02020603050405020304" pitchFamily="18" charset="0"/>
                  <a:cs typeface="Times New Roman" panose="02020603050405020304" pitchFamily="18" charset="0"/>
                </a:rPr>
                <a:t>glycosphingolipids</a:t>
              </a:r>
              <a:endParaRPr lang="en-US" sz="1000" b="1" dirty="0">
                <a:solidFill>
                  <a:srgbClr val="00B0F0"/>
                </a:solidFill>
                <a:latin typeface="Times New Roman" panose="02020603050405020304" pitchFamily="18" charset="0"/>
                <a:cs typeface="Times New Roman" panose="02020603050405020304" pitchFamily="18" charset="0"/>
              </a:endParaRPr>
            </a:p>
          </p:txBody>
        </p:sp>
      </p:grpSp>
      <p:grpSp>
        <p:nvGrpSpPr>
          <p:cNvPr id="29" name="组合 28"/>
          <p:cNvGrpSpPr/>
          <p:nvPr/>
        </p:nvGrpSpPr>
        <p:grpSpPr>
          <a:xfrm>
            <a:off x="736678" y="3266673"/>
            <a:ext cx="4462431" cy="3509140"/>
            <a:chOff x="736678" y="3187681"/>
            <a:chExt cx="4462431" cy="3509140"/>
          </a:xfrm>
        </p:grpSpPr>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372" y="3187681"/>
              <a:ext cx="2411737" cy="335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78" y="5956496"/>
              <a:ext cx="2422288" cy="74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2" name="组合 31"/>
          <p:cNvGrpSpPr/>
          <p:nvPr/>
        </p:nvGrpSpPr>
        <p:grpSpPr>
          <a:xfrm>
            <a:off x="5699162" y="3225110"/>
            <a:ext cx="3340929" cy="2702944"/>
            <a:chOff x="5202382" y="3225110"/>
            <a:chExt cx="3340929" cy="2702944"/>
          </a:xfrm>
        </p:grpSpPr>
        <p:pic>
          <p:nvPicPr>
            <p:cNvPr id="33" name="Picture 6" descr="https://s-media-cache-ak0.pinimg.com/736x/8b/7e/73/8b7e731f26117243896885032b3590b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2382" y="3225110"/>
              <a:ext cx="3340929" cy="2532425"/>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5342911" y="5743388"/>
              <a:ext cx="3200400"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https://s-media-cache-ak0.pinimg.com/736x/8b/7e/73/8b7e731f26117243896885032b3590bc.jpg</a:t>
              </a:r>
            </a:p>
          </p:txBody>
        </p:sp>
      </p:grpSp>
      <p:grpSp>
        <p:nvGrpSpPr>
          <p:cNvPr id="35" name="组合 34"/>
          <p:cNvGrpSpPr/>
          <p:nvPr/>
        </p:nvGrpSpPr>
        <p:grpSpPr>
          <a:xfrm>
            <a:off x="5666509" y="6205595"/>
            <a:ext cx="3477491" cy="665330"/>
            <a:chOff x="5666509" y="6205595"/>
            <a:chExt cx="3477491" cy="665330"/>
          </a:xfrm>
        </p:grpSpPr>
        <p:sp>
          <p:nvSpPr>
            <p:cNvPr id="36" name="矩形 17"/>
            <p:cNvSpPr/>
            <p:nvPr/>
          </p:nvSpPr>
          <p:spPr>
            <a:xfrm>
              <a:off x="5666509" y="6205595"/>
              <a:ext cx="3352800"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glycosphingolipids?</a:t>
              </a:r>
            </a:p>
            <a:p>
              <a:r>
                <a:rPr lang="en-US" sz="1000" b="1" dirty="0" smtClean="0">
                  <a:latin typeface="Times New Roman" panose="02020603050405020304" pitchFamily="18" charset="0"/>
                  <a:cs typeface="Times New Roman" panose="02020603050405020304" pitchFamily="18" charset="0"/>
                </a:rPr>
                <a:t>Q2. What is the basis of ABO blood grouping?</a:t>
              </a:r>
            </a:p>
          </p:txBody>
        </p:sp>
        <p:sp>
          <p:nvSpPr>
            <p:cNvPr id="37" name="矩形 17"/>
            <p:cNvSpPr/>
            <p:nvPr/>
          </p:nvSpPr>
          <p:spPr>
            <a:xfrm>
              <a:off x="5666509" y="6624704"/>
              <a:ext cx="3477491" cy="246221"/>
            </a:xfrm>
            <a:prstGeom prst="rect">
              <a:avLst/>
            </a:prstGeom>
            <a:solidFill>
              <a:srgbClr val="FFFF00"/>
            </a:solidFill>
          </p:spPr>
          <p:txBody>
            <a:bodyPr wrap="square">
              <a:spAutoFit/>
            </a:bodyPr>
            <a:lstStyle/>
            <a:p>
              <a:r>
                <a:rPr lang="en-US" sz="1000" b="1" dirty="0" smtClean="0">
                  <a:solidFill>
                    <a:srgbClr val="FF0000"/>
                  </a:solidFill>
                  <a:latin typeface="Times New Roman" panose="02020603050405020304" pitchFamily="18" charset="0"/>
                  <a:cs typeface="Times New Roman" panose="02020603050405020304" pitchFamily="18" charset="0"/>
                </a:rPr>
                <a:t>No question from the table on this slide in any BIO201 exam. </a:t>
              </a:r>
            </a:p>
          </p:txBody>
        </p:sp>
      </p:grpSp>
      <p:sp>
        <p:nvSpPr>
          <p:cNvPr id="38" name="矩形 5"/>
          <p:cNvSpPr/>
          <p:nvPr/>
        </p:nvSpPr>
        <p:spPr>
          <a:xfrm>
            <a:off x="3276600" y="-15869"/>
            <a:ext cx="266699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Structural Lipids</a:t>
            </a:r>
          </a:p>
        </p:txBody>
      </p:sp>
    </p:spTree>
    <p:extLst>
      <p:ext uri="{BB962C8B-B14F-4D97-AF65-F5344CB8AC3E}">
        <p14:creationId xmlns:p14="http://schemas.microsoft.com/office/powerpoint/2010/main" val="147906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500" fill="hold"/>
                                        <p:tgtEl>
                                          <p:spTgt spid="66"/>
                                        </p:tgtEl>
                                        <p:attrNameLst>
                                          <p:attrName>ppt_x</p:attrName>
                                        </p:attrNameLst>
                                      </p:cBhvr>
                                      <p:tavLst>
                                        <p:tav tm="0">
                                          <p:val>
                                            <p:strVal val="#ppt_x"/>
                                          </p:val>
                                        </p:tav>
                                        <p:tav tm="100000">
                                          <p:val>
                                            <p:strVal val="#ppt_x"/>
                                          </p:val>
                                        </p:tav>
                                      </p:tavLst>
                                    </p:anim>
                                    <p:anim calcmode="lin" valueType="num">
                                      <p:cBhvr additive="base">
                                        <p:cTn id="2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6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Structural Lipids: Structure of Glycosphingolipids</a:t>
            </a:r>
          </a:p>
        </p:txBody>
      </p:sp>
      <p:grpSp>
        <p:nvGrpSpPr>
          <p:cNvPr id="8" name="组合 7"/>
          <p:cNvGrpSpPr/>
          <p:nvPr/>
        </p:nvGrpSpPr>
        <p:grpSpPr>
          <a:xfrm>
            <a:off x="1676400" y="928829"/>
            <a:ext cx="7439890" cy="5897614"/>
            <a:chOff x="1676400" y="928829"/>
            <a:chExt cx="7439890" cy="5897614"/>
          </a:xfrm>
        </p:grpSpPr>
        <p:grpSp>
          <p:nvGrpSpPr>
            <p:cNvPr id="2" name="组合 1"/>
            <p:cNvGrpSpPr/>
            <p:nvPr/>
          </p:nvGrpSpPr>
          <p:grpSpPr>
            <a:xfrm>
              <a:off x="1676400" y="928829"/>
              <a:ext cx="7439890" cy="5897614"/>
              <a:chOff x="1676400" y="928829"/>
              <a:chExt cx="7439890" cy="5897614"/>
            </a:xfrm>
          </p:grpSpPr>
          <p:pic>
            <p:nvPicPr>
              <p:cNvPr id="2052" name="Picture 4" descr="http://oregonstate.edu/dept/biochem/hhmi/hhmiclasses/bb450/winter2002/ch10/fi10p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28829"/>
                <a:ext cx="6400800" cy="5648325"/>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17"/>
              <p:cNvSpPr/>
              <p:nvPr/>
            </p:nvSpPr>
            <p:spPr>
              <a:xfrm>
                <a:off x="6594765" y="6549444"/>
                <a:ext cx="2521525" cy="276999"/>
              </a:xfrm>
              <a:prstGeom prst="rect">
                <a:avLst/>
              </a:prstGeom>
              <a:solidFill>
                <a:srgbClr val="FFFF00"/>
              </a:solidFill>
            </p:spPr>
            <p:txBody>
              <a:bodyPr wrap="square">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No question in exam from this slide. </a:t>
                </a:r>
              </a:p>
            </p:txBody>
          </p:sp>
        </p:grpSp>
        <p:sp>
          <p:nvSpPr>
            <p:cNvPr id="4" name="矩形 3"/>
            <p:cNvSpPr/>
            <p:nvPr/>
          </p:nvSpPr>
          <p:spPr>
            <a:xfrm>
              <a:off x="6061031" y="6096000"/>
              <a:ext cx="3055259"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http://oregonstate.edu/dept/biochem/hhmi/hhmiclasses/bb450/winter2002/ch10/fi10p8.htm</a:t>
              </a:r>
            </a:p>
          </p:txBody>
        </p:sp>
      </p:grpSp>
      <p:sp>
        <p:nvSpPr>
          <p:cNvPr id="9" name="矩形 5"/>
          <p:cNvSpPr/>
          <p:nvPr/>
        </p:nvSpPr>
        <p:spPr>
          <a:xfrm>
            <a:off x="3276600" y="-15869"/>
            <a:ext cx="266699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Structural Lipids</a:t>
            </a:r>
          </a:p>
        </p:txBody>
      </p:sp>
    </p:spTree>
    <p:extLst>
      <p:ext uri="{BB962C8B-B14F-4D97-AF65-F5344CB8AC3E}">
        <p14:creationId xmlns:p14="http://schemas.microsoft.com/office/powerpoint/2010/main" val="106679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Structural Lipids: Sterols with four fused carbon rings</a:t>
            </a:r>
          </a:p>
        </p:txBody>
      </p:sp>
      <p:sp>
        <p:nvSpPr>
          <p:cNvPr id="44" name="矩形 43"/>
          <p:cNvSpPr/>
          <p:nvPr/>
        </p:nvSpPr>
        <p:spPr>
          <a:xfrm>
            <a:off x="0" y="793913"/>
            <a:ext cx="9144000" cy="338554"/>
          </a:xfrm>
          <a:prstGeom prst="rect">
            <a:avLst/>
          </a:prstGeom>
        </p:spPr>
        <p:txBody>
          <a:bodyPr wrap="square">
            <a:spAutoFit/>
          </a:bodyPr>
          <a:lstStyle/>
          <a:p>
            <a:r>
              <a:rPr lang="en-US" sz="1600" b="1" dirty="0">
                <a:solidFill>
                  <a:srgbClr val="C00000"/>
                </a:solidFill>
                <a:latin typeface="Times New Roman" panose="02020603050405020304" pitchFamily="18" charset="0"/>
                <a:cs typeface="Times New Roman" panose="02020603050405020304" pitchFamily="18" charset="0"/>
              </a:rPr>
              <a:t>Sterols are structural lipids present in the </a:t>
            </a:r>
            <a:r>
              <a:rPr lang="en-US" sz="1600" b="1" dirty="0" smtClean="0">
                <a:solidFill>
                  <a:srgbClr val="C00000"/>
                </a:solidFill>
                <a:latin typeface="Times New Roman" panose="02020603050405020304" pitchFamily="18" charset="0"/>
                <a:cs typeface="Times New Roman" panose="02020603050405020304" pitchFamily="18" charset="0"/>
              </a:rPr>
              <a:t>membranes of </a:t>
            </a:r>
            <a:r>
              <a:rPr lang="en-US" sz="1600" b="1" dirty="0">
                <a:solidFill>
                  <a:srgbClr val="C00000"/>
                </a:solidFill>
                <a:latin typeface="Times New Roman" panose="02020603050405020304" pitchFamily="18" charset="0"/>
                <a:cs typeface="Times New Roman" panose="02020603050405020304" pitchFamily="18" charset="0"/>
              </a:rPr>
              <a:t>most eukaryotic cells.</a:t>
            </a:r>
          </a:p>
        </p:txBody>
      </p:sp>
      <p:grpSp>
        <p:nvGrpSpPr>
          <p:cNvPr id="2" name="组合 1"/>
          <p:cNvGrpSpPr/>
          <p:nvPr/>
        </p:nvGrpSpPr>
        <p:grpSpPr>
          <a:xfrm>
            <a:off x="765202" y="1199588"/>
            <a:ext cx="2554375" cy="1619811"/>
            <a:chOff x="685800" y="1146322"/>
            <a:chExt cx="2248219" cy="130369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6322"/>
              <a:ext cx="1862369" cy="102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矩形 26"/>
            <p:cNvSpPr/>
            <p:nvPr/>
          </p:nvSpPr>
          <p:spPr>
            <a:xfrm>
              <a:off x="814716" y="2173013"/>
              <a:ext cx="2119303" cy="276999"/>
            </a:xfrm>
            <a:prstGeom prst="rect">
              <a:avLst/>
            </a:prstGeom>
          </p:spPr>
          <p:txBody>
            <a:bodyPr wrap="square">
              <a:spAutoFit/>
            </a:bodyPr>
            <a:lstStyle/>
            <a:p>
              <a:r>
                <a:rPr lang="en-US" sz="1200" b="1" dirty="0" smtClean="0">
                  <a:solidFill>
                    <a:srgbClr val="7030A0"/>
                  </a:solidFill>
                  <a:latin typeface="Times New Roman" panose="02020603050405020304" pitchFamily="18" charset="0"/>
                  <a:cs typeface="Times New Roman" panose="02020603050405020304" pitchFamily="18" charset="0"/>
                </a:rPr>
                <a:t>General structure of sterols</a:t>
              </a:r>
              <a:endParaRPr lang="en-US" sz="1200" b="1" dirty="0">
                <a:solidFill>
                  <a:srgbClr val="7030A0"/>
                </a:solidFill>
                <a:latin typeface="Times New Roman" pitchFamily="18" charset="0"/>
                <a:cs typeface="Times New Roman" pitchFamily="18" charset="0"/>
              </a:endParaRPr>
            </a:p>
          </p:txBody>
        </p:sp>
      </p:grpSp>
      <p:grpSp>
        <p:nvGrpSpPr>
          <p:cNvPr id="46" name="组合 45"/>
          <p:cNvGrpSpPr/>
          <p:nvPr/>
        </p:nvGrpSpPr>
        <p:grpSpPr>
          <a:xfrm>
            <a:off x="140225" y="3130078"/>
            <a:ext cx="6116813" cy="2031325"/>
            <a:chOff x="2042390" y="3169324"/>
            <a:chExt cx="6116813" cy="2031325"/>
          </a:xfrm>
        </p:grpSpPr>
        <p:grpSp>
          <p:nvGrpSpPr>
            <p:cNvPr id="47" name="组合 46"/>
            <p:cNvGrpSpPr/>
            <p:nvPr/>
          </p:nvGrpSpPr>
          <p:grpSpPr>
            <a:xfrm>
              <a:off x="2042390" y="3315265"/>
              <a:ext cx="3111500" cy="1748433"/>
              <a:chOff x="3479800" y="3294483"/>
              <a:chExt cx="3111500" cy="1748433"/>
            </a:xfrm>
          </p:grpSpPr>
          <p:pic>
            <p:nvPicPr>
              <p:cNvPr id="52" name="Picture 4" descr="http://www.jupiterflchiropractors.com/img/choleste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800" y="3294483"/>
                <a:ext cx="3111500" cy="1524000"/>
              </a:xfrm>
              <a:prstGeom prst="rect">
                <a:avLst/>
              </a:prstGeom>
              <a:noFill/>
              <a:extLst>
                <a:ext uri="{909E8E84-426E-40DD-AFC4-6F175D3DCCD1}">
                  <a14:hiddenFill xmlns:a14="http://schemas.microsoft.com/office/drawing/2010/main">
                    <a:solidFill>
                      <a:srgbClr val="FFFFFF"/>
                    </a:solidFill>
                  </a14:hiddenFill>
                </a:ext>
              </a:extLst>
            </p:spPr>
          </p:pic>
          <p:sp>
            <p:nvSpPr>
              <p:cNvPr id="53" name="矩形 52"/>
              <p:cNvSpPr/>
              <p:nvPr/>
            </p:nvSpPr>
            <p:spPr>
              <a:xfrm>
                <a:off x="3582048" y="4765917"/>
                <a:ext cx="3009252" cy="276999"/>
              </a:xfrm>
              <a:prstGeom prst="rect">
                <a:avLst/>
              </a:prstGeom>
            </p:spPr>
            <p:txBody>
              <a:bodyPr wrap="square">
                <a:spAutoFit/>
              </a:bodyPr>
              <a:lstStyle/>
              <a:p>
                <a:r>
                  <a:rPr lang="en-US" sz="1200" b="1" dirty="0" smtClean="0">
                    <a:solidFill>
                      <a:srgbClr val="7030A0"/>
                    </a:solidFill>
                    <a:latin typeface="Times New Roman" panose="02020603050405020304" pitchFamily="18" charset="0"/>
                    <a:cs typeface="Times New Roman" panose="02020603050405020304" pitchFamily="18" charset="0"/>
                  </a:rPr>
                  <a:t>Cholesterol: major sterol in animal tissues</a:t>
                </a:r>
                <a:endParaRPr lang="en-US" sz="1200" b="1" dirty="0">
                  <a:solidFill>
                    <a:srgbClr val="7030A0"/>
                  </a:solidFill>
                  <a:latin typeface="Times New Roman" pitchFamily="18" charset="0"/>
                  <a:cs typeface="Times New Roman" pitchFamily="18" charset="0"/>
                </a:endParaRPr>
              </a:p>
            </p:txBody>
          </p:sp>
        </p:grpSp>
        <p:sp>
          <p:nvSpPr>
            <p:cNvPr id="51" name="矩形 50"/>
            <p:cNvSpPr/>
            <p:nvPr/>
          </p:nvSpPr>
          <p:spPr>
            <a:xfrm>
              <a:off x="5238728" y="3169324"/>
              <a:ext cx="2920475" cy="2031325"/>
            </a:xfrm>
            <a:prstGeom prst="rect">
              <a:avLst/>
            </a:prstGeom>
          </p:spPr>
          <p:txBody>
            <a:bodyPr wrap="square">
              <a:spAutoFit/>
            </a:bodyPr>
            <a:lstStyle/>
            <a:p>
              <a:r>
                <a:rPr lang="en-US" sz="1400" b="1" dirty="0" smtClean="0">
                  <a:solidFill>
                    <a:srgbClr val="002060"/>
                  </a:solidFill>
                  <a:latin typeface="Times New Roman" panose="02020603050405020304" pitchFamily="18" charset="0"/>
                  <a:cs typeface="Times New Roman" panose="02020603050405020304" pitchFamily="18" charset="0"/>
                </a:rPr>
                <a:t>Cholesterol, the </a:t>
              </a:r>
              <a:r>
                <a:rPr lang="en-US" sz="1400" b="1" dirty="0">
                  <a:solidFill>
                    <a:srgbClr val="002060"/>
                  </a:solidFill>
                  <a:latin typeface="Times New Roman" panose="02020603050405020304" pitchFamily="18" charset="0"/>
                  <a:cs typeface="Times New Roman" panose="02020603050405020304" pitchFamily="18" charset="0"/>
                </a:rPr>
                <a:t>major sterol in animal tissues, is amphipathic, </a:t>
              </a:r>
              <a:r>
                <a:rPr lang="en-US" sz="1400" b="1" dirty="0" smtClean="0">
                  <a:solidFill>
                    <a:srgbClr val="002060"/>
                  </a:solidFill>
                  <a:latin typeface="Times New Roman" panose="02020603050405020304" pitchFamily="18" charset="0"/>
                  <a:cs typeface="Times New Roman" panose="02020603050405020304" pitchFamily="18" charset="0"/>
                </a:rPr>
                <a:t>with a </a:t>
              </a:r>
              <a:r>
                <a:rPr lang="en-US" sz="1400" b="1" dirty="0">
                  <a:solidFill>
                    <a:srgbClr val="002060"/>
                  </a:solidFill>
                  <a:latin typeface="Times New Roman" panose="02020603050405020304" pitchFamily="18" charset="0"/>
                  <a:cs typeface="Times New Roman" panose="02020603050405020304" pitchFamily="18" charset="0"/>
                </a:rPr>
                <a:t>polar head group (the hydroxyl group at C-3) and </a:t>
              </a:r>
              <a:r>
                <a:rPr lang="en-US" sz="1400" b="1" dirty="0" smtClean="0">
                  <a:solidFill>
                    <a:srgbClr val="002060"/>
                  </a:solidFill>
                  <a:latin typeface="Times New Roman" panose="02020603050405020304" pitchFamily="18" charset="0"/>
                  <a:cs typeface="Times New Roman" panose="02020603050405020304" pitchFamily="18" charset="0"/>
                </a:rPr>
                <a:t>a nonpolar </a:t>
              </a:r>
              <a:r>
                <a:rPr lang="en-US" sz="1400" b="1" dirty="0">
                  <a:solidFill>
                    <a:srgbClr val="002060"/>
                  </a:solidFill>
                  <a:latin typeface="Times New Roman" panose="02020603050405020304" pitchFamily="18" charset="0"/>
                  <a:cs typeface="Times New Roman" panose="02020603050405020304" pitchFamily="18" charset="0"/>
                </a:rPr>
                <a:t>hydrocarbon body (the steroid nucleus and </a:t>
              </a:r>
              <a:r>
                <a:rPr lang="en-US" sz="1400" b="1" dirty="0" smtClean="0">
                  <a:solidFill>
                    <a:srgbClr val="002060"/>
                  </a:solidFill>
                  <a:latin typeface="Times New Roman" panose="02020603050405020304" pitchFamily="18" charset="0"/>
                  <a:cs typeface="Times New Roman" panose="02020603050405020304" pitchFamily="18" charset="0"/>
                </a:rPr>
                <a:t>the hydrocarbon </a:t>
              </a:r>
              <a:r>
                <a:rPr lang="en-US" sz="1400" b="1" dirty="0">
                  <a:solidFill>
                    <a:srgbClr val="002060"/>
                  </a:solidFill>
                  <a:latin typeface="Times New Roman" panose="02020603050405020304" pitchFamily="18" charset="0"/>
                  <a:cs typeface="Times New Roman" panose="02020603050405020304" pitchFamily="18" charset="0"/>
                </a:rPr>
                <a:t>side chain at C-17), about as long as a </a:t>
              </a:r>
              <a:r>
                <a:rPr lang="en-US" sz="1400" b="1" dirty="0" smtClean="0">
                  <a:solidFill>
                    <a:srgbClr val="002060"/>
                  </a:solidFill>
                  <a:latin typeface="Times New Roman" panose="02020603050405020304" pitchFamily="18" charset="0"/>
                  <a:cs typeface="Times New Roman" panose="02020603050405020304" pitchFamily="18" charset="0"/>
                </a:rPr>
                <a:t>16-carbon </a:t>
              </a:r>
              <a:r>
                <a:rPr lang="en-US" sz="1400" b="1" dirty="0">
                  <a:solidFill>
                    <a:srgbClr val="002060"/>
                  </a:solidFill>
                  <a:latin typeface="Times New Roman" panose="02020603050405020304" pitchFamily="18" charset="0"/>
                  <a:cs typeface="Times New Roman" panose="02020603050405020304" pitchFamily="18" charset="0"/>
                </a:rPr>
                <a:t>fatty acid in its extended form.</a:t>
              </a:r>
            </a:p>
          </p:txBody>
        </p:sp>
      </p:grpSp>
      <p:grpSp>
        <p:nvGrpSpPr>
          <p:cNvPr id="54" name="组合 53"/>
          <p:cNvGrpSpPr/>
          <p:nvPr/>
        </p:nvGrpSpPr>
        <p:grpSpPr>
          <a:xfrm>
            <a:off x="104695" y="5309317"/>
            <a:ext cx="8956175" cy="918828"/>
            <a:chOff x="-28120" y="3124200"/>
            <a:chExt cx="9144410" cy="563772"/>
          </a:xfrm>
        </p:grpSpPr>
        <p:sp>
          <p:nvSpPr>
            <p:cNvPr id="55" name="矩形 54"/>
            <p:cNvSpPr/>
            <p:nvPr/>
          </p:nvSpPr>
          <p:spPr>
            <a:xfrm>
              <a:off x="-27710" y="3124200"/>
              <a:ext cx="9144000" cy="338554"/>
            </a:xfrm>
            <a:prstGeom prst="rect">
              <a:avLst/>
            </a:prstGeom>
          </p:spPr>
          <p:txBody>
            <a:bodyPr wrap="square">
              <a:spAutoFit/>
            </a:bodyPr>
            <a:lstStyle/>
            <a:p>
              <a:r>
                <a:rPr lang="en-US" sz="1600" b="1" dirty="0" smtClean="0">
                  <a:solidFill>
                    <a:srgbClr val="00B050"/>
                  </a:solidFill>
                  <a:latin typeface="Times New Roman" panose="02020603050405020304" pitchFamily="18" charset="0"/>
                  <a:cs typeface="Times New Roman" panose="02020603050405020304" pitchFamily="18" charset="0"/>
                </a:rPr>
                <a:t>Major sterols in plant tissues: </a:t>
              </a:r>
              <a:r>
                <a:rPr lang="en-US" sz="1600" b="1" dirty="0" err="1" smtClean="0">
                  <a:solidFill>
                    <a:srgbClr val="00B050"/>
                  </a:solidFill>
                  <a:latin typeface="Times New Roman" panose="02020603050405020304" pitchFamily="18" charset="0"/>
                  <a:cs typeface="Times New Roman" panose="02020603050405020304" pitchFamily="18" charset="0"/>
                </a:rPr>
                <a:t>stigmasterol</a:t>
              </a:r>
              <a:r>
                <a:rPr lang="en-US" sz="1600" b="1" dirty="0" smtClean="0">
                  <a:solidFill>
                    <a:srgbClr val="00B050"/>
                  </a:solidFill>
                  <a:latin typeface="Times New Roman" panose="02020603050405020304" pitchFamily="18" charset="0"/>
                  <a:cs typeface="Times New Roman" panose="02020603050405020304" pitchFamily="18" charset="0"/>
                </a:rPr>
                <a:t>, </a:t>
              </a:r>
              <a:r>
                <a:rPr lang="el-GR" sz="1600" b="1" dirty="0" smtClean="0">
                  <a:solidFill>
                    <a:srgbClr val="00B050"/>
                  </a:solidFill>
                  <a:latin typeface="Times New Roman" panose="02020603050405020304" pitchFamily="18" charset="0"/>
                  <a:cs typeface="Times New Roman" panose="02020603050405020304" pitchFamily="18" charset="0"/>
                </a:rPr>
                <a:t>β</a:t>
              </a:r>
              <a:r>
                <a:rPr lang="en-US" sz="1600" b="1" dirty="0" smtClean="0">
                  <a:solidFill>
                    <a:srgbClr val="00B050"/>
                  </a:solidFill>
                  <a:latin typeface="Times New Roman" panose="02020603050405020304" pitchFamily="18" charset="0"/>
                  <a:cs typeface="Times New Roman" panose="02020603050405020304" pitchFamily="18" charset="0"/>
                </a:rPr>
                <a:t>-</a:t>
              </a:r>
              <a:r>
                <a:rPr lang="en-US" sz="1600" b="1" dirty="0" err="1" smtClean="0">
                  <a:solidFill>
                    <a:srgbClr val="00B050"/>
                  </a:solidFill>
                  <a:latin typeface="Times New Roman" panose="02020603050405020304" pitchFamily="18" charset="0"/>
                  <a:cs typeface="Times New Roman" panose="02020603050405020304" pitchFamily="18" charset="0"/>
                </a:rPr>
                <a:t>sitosterol</a:t>
              </a:r>
              <a:r>
                <a:rPr lang="en-US" sz="1600" b="1" dirty="0" smtClean="0">
                  <a:solidFill>
                    <a:srgbClr val="00B050"/>
                  </a:solidFill>
                  <a:latin typeface="Times New Roman" panose="02020603050405020304" pitchFamily="18" charset="0"/>
                  <a:cs typeface="Times New Roman" panose="02020603050405020304" pitchFamily="18" charset="0"/>
                </a:rPr>
                <a:t>. </a:t>
              </a:r>
            </a:p>
          </p:txBody>
        </p:sp>
        <p:sp>
          <p:nvSpPr>
            <p:cNvPr id="56" name="矩形 55"/>
            <p:cNvSpPr/>
            <p:nvPr/>
          </p:nvSpPr>
          <p:spPr>
            <a:xfrm>
              <a:off x="-27711" y="3310966"/>
              <a:ext cx="9144000" cy="338554"/>
            </a:xfrm>
            <a:prstGeom prst="rect">
              <a:avLst/>
            </a:prstGeom>
          </p:spPr>
          <p:txBody>
            <a:bodyPr wrap="square">
              <a:spAutoFit/>
            </a:bodyPr>
            <a:lstStyle/>
            <a:p>
              <a:r>
                <a:rPr lang="en-US" sz="1600" b="1" dirty="0" smtClean="0">
                  <a:solidFill>
                    <a:srgbClr val="0070C0"/>
                  </a:solidFill>
                  <a:latin typeface="Times New Roman" panose="02020603050405020304" pitchFamily="18" charset="0"/>
                  <a:cs typeface="Times New Roman" panose="02020603050405020304" pitchFamily="18" charset="0"/>
                </a:rPr>
                <a:t>Major sterols in fungi: </a:t>
              </a:r>
              <a:r>
                <a:rPr lang="en-US" sz="1600" b="1" dirty="0" err="1" smtClean="0">
                  <a:solidFill>
                    <a:srgbClr val="0070C0"/>
                  </a:solidFill>
                  <a:latin typeface="Times New Roman" panose="02020603050405020304" pitchFamily="18" charset="0"/>
                  <a:cs typeface="Times New Roman" panose="02020603050405020304" pitchFamily="18" charset="0"/>
                </a:rPr>
                <a:t>ergosterol</a:t>
              </a:r>
              <a:r>
                <a:rPr lang="en-US" sz="1600" b="1" dirty="0" smtClean="0">
                  <a:solidFill>
                    <a:srgbClr val="0070C0"/>
                  </a:solidFill>
                  <a:latin typeface="Times New Roman" panose="02020603050405020304" pitchFamily="18" charset="0"/>
                  <a:cs typeface="Times New Roman" panose="02020603050405020304" pitchFamily="18" charset="0"/>
                </a:rPr>
                <a:t>. </a:t>
              </a:r>
            </a:p>
          </p:txBody>
        </p:sp>
        <p:sp>
          <p:nvSpPr>
            <p:cNvPr id="67" name="矩形 66"/>
            <p:cNvSpPr/>
            <p:nvPr/>
          </p:nvSpPr>
          <p:spPr>
            <a:xfrm>
              <a:off x="-28120" y="3480243"/>
              <a:ext cx="9144000" cy="207729"/>
            </a:xfrm>
            <a:prstGeom prst="rect">
              <a:avLst/>
            </a:prstGeom>
          </p:spPr>
          <p:txBody>
            <a:bodyPr wrap="square">
              <a:spAutoFit/>
            </a:bodyPr>
            <a:lstStyle/>
            <a:p>
              <a:r>
                <a:rPr lang="en-US" sz="1600" b="1" dirty="0" smtClean="0">
                  <a:solidFill>
                    <a:srgbClr val="00B0F0"/>
                  </a:solidFill>
                  <a:latin typeface="Times New Roman" panose="02020603050405020304" pitchFamily="18" charset="0"/>
                  <a:cs typeface="Times New Roman" panose="02020603050405020304" pitchFamily="18" charset="0"/>
                </a:rPr>
                <a:t>Sterols made by bacteria: none. </a:t>
              </a:r>
            </a:p>
          </p:txBody>
        </p:sp>
      </p:grpSp>
      <p:grpSp>
        <p:nvGrpSpPr>
          <p:cNvPr id="17" name="组合 16"/>
          <p:cNvGrpSpPr/>
          <p:nvPr/>
        </p:nvGrpSpPr>
        <p:grpSpPr>
          <a:xfrm>
            <a:off x="5334000" y="1199588"/>
            <a:ext cx="2788559" cy="1794071"/>
            <a:chOff x="5136241" y="1199588"/>
            <a:chExt cx="2788559" cy="1794071"/>
          </a:xfrm>
        </p:grpSpPr>
        <p:pic>
          <p:nvPicPr>
            <p:cNvPr id="3082" name="Picture 10" descr="http://archive.dhakatribune.com/sites/default/files/imagecache/870x488_article_high/article/2013/06/10/Red-Me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241" y="1199588"/>
              <a:ext cx="2716967" cy="1524000"/>
            </a:xfrm>
            <a:prstGeom prst="rect">
              <a:avLst/>
            </a:prstGeom>
            <a:noFill/>
            <a:extLst>
              <a:ext uri="{909E8E84-426E-40DD-AFC4-6F175D3DCCD1}">
                <a14:hiddenFill xmlns:a14="http://schemas.microsoft.com/office/drawing/2010/main">
                  <a:solidFill>
                    <a:srgbClr val="FFFFFF"/>
                  </a:solidFill>
                </a14:hiddenFill>
              </a:ext>
            </a:extLst>
          </p:spPr>
        </p:pic>
        <p:sp>
          <p:nvSpPr>
            <p:cNvPr id="68" name="矩形 67"/>
            <p:cNvSpPr/>
            <p:nvPr/>
          </p:nvSpPr>
          <p:spPr>
            <a:xfrm>
              <a:off x="5136241" y="2716660"/>
              <a:ext cx="2788559" cy="276999"/>
            </a:xfrm>
            <a:prstGeom prst="rect">
              <a:avLst/>
            </a:prstGeom>
          </p:spPr>
          <p:txBody>
            <a:bodyPr wrap="square">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Red meat is a rich source of cholesterol</a:t>
              </a:r>
              <a:endParaRPr lang="en-US" sz="1200" b="1" dirty="0">
                <a:solidFill>
                  <a:srgbClr val="FF0000"/>
                </a:solidFill>
                <a:latin typeface="Times New Roman" pitchFamily="18" charset="0"/>
                <a:cs typeface="Times New Roman" pitchFamily="18" charset="0"/>
              </a:endParaRPr>
            </a:p>
          </p:txBody>
        </p:sp>
      </p:grpSp>
      <p:grpSp>
        <p:nvGrpSpPr>
          <p:cNvPr id="18" name="组合 17"/>
          <p:cNvGrpSpPr/>
          <p:nvPr/>
        </p:nvGrpSpPr>
        <p:grpSpPr>
          <a:xfrm>
            <a:off x="6257038" y="3130078"/>
            <a:ext cx="2920475" cy="1957882"/>
            <a:chOff x="6257038" y="3130078"/>
            <a:chExt cx="2920475" cy="1957882"/>
          </a:xfrm>
        </p:grpSpPr>
        <p:pic>
          <p:nvPicPr>
            <p:cNvPr id="3084" name="Picture 12" descr="https://www.drugs.com/health-guide/images/2050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7038" y="3789977"/>
              <a:ext cx="2667000" cy="1297983"/>
            </a:xfrm>
            <a:prstGeom prst="rect">
              <a:avLst/>
            </a:prstGeom>
            <a:noFill/>
            <a:extLst>
              <a:ext uri="{909E8E84-426E-40DD-AFC4-6F175D3DCCD1}">
                <a14:hiddenFill xmlns:a14="http://schemas.microsoft.com/office/drawing/2010/main">
                  <a:solidFill>
                    <a:srgbClr val="FFFFFF"/>
                  </a:solidFill>
                </a14:hiddenFill>
              </a:ext>
            </a:extLst>
          </p:spPr>
        </p:pic>
        <p:sp>
          <p:nvSpPr>
            <p:cNvPr id="69" name="矩形 68"/>
            <p:cNvSpPr/>
            <p:nvPr/>
          </p:nvSpPr>
          <p:spPr>
            <a:xfrm>
              <a:off x="6257038" y="3130078"/>
              <a:ext cx="2920475" cy="738664"/>
            </a:xfrm>
            <a:prstGeom prst="rect">
              <a:avLst/>
            </a:prstGeom>
          </p:spPr>
          <p:txBody>
            <a:bodyPr wrap="square">
              <a:spAutoFit/>
            </a:bodyPr>
            <a:lstStyle/>
            <a:p>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Cholesterol accumulation in blood vessels can block blood flow resulting in heart attacks. </a:t>
              </a:r>
              <a:endParaRPr lang="en-US" sz="1400" b="1" dirty="0">
                <a:solidFill>
                  <a:schemeClr val="accent6">
                    <a:lumMod val="50000"/>
                  </a:schemeClr>
                </a:solidFill>
                <a:latin typeface="Times New Roman" panose="02020603050405020304" pitchFamily="18" charset="0"/>
                <a:cs typeface="Times New Roman" panose="02020603050405020304" pitchFamily="18" charset="0"/>
              </a:endParaRPr>
            </a:p>
          </p:txBody>
        </p:sp>
      </p:grpSp>
      <p:sp>
        <p:nvSpPr>
          <p:cNvPr id="70" name="矩形 17"/>
          <p:cNvSpPr/>
          <p:nvPr/>
        </p:nvSpPr>
        <p:spPr>
          <a:xfrm>
            <a:off x="4963030" y="6362225"/>
            <a:ext cx="415326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the major sterol in animals? Draw its structure.</a:t>
            </a:r>
          </a:p>
          <a:p>
            <a:r>
              <a:rPr lang="en-US" sz="1200" b="1" dirty="0" smtClean="0">
                <a:latin typeface="Times New Roman" panose="02020603050405020304" pitchFamily="18" charset="0"/>
                <a:cs typeface="Times New Roman" panose="02020603050405020304" pitchFamily="18" charset="0"/>
              </a:rPr>
              <a:t>Q2. Write the names of plants, fungal and bacterial sterols. </a:t>
            </a:r>
          </a:p>
        </p:txBody>
      </p:sp>
      <p:sp>
        <p:nvSpPr>
          <p:cNvPr id="24" name="矩形 5"/>
          <p:cNvSpPr/>
          <p:nvPr/>
        </p:nvSpPr>
        <p:spPr>
          <a:xfrm>
            <a:off x="3276600" y="-15869"/>
            <a:ext cx="266699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Structural Lipids</a:t>
            </a:r>
          </a:p>
        </p:txBody>
      </p:sp>
    </p:spTree>
    <p:extLst>
      <p:ext uri="{BB962C8B-B14F-4D97-AF65-F5344CB8AC3E}">
        <p14:creationId xmlns:p14="http://schemas.microsoft.com/office/powerpoint/2010/main" val="121409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Structural Lipids: Cholesterol and other lipids in membranes</a:t>
            </a:r>
          </a:p>
        </p:txBody>
      </p:sp>
      <p:sp>
        <p:nvSpPr>
          <p:cNvPr id="64" name="矩形 17"/>
          <p:cNvSpPr/>
          <p:nvPr/>
        </p:nvSpPr>
        <p:spPr>
          <a:xfrm>
            <a:off x="3231948" y="6363493"/>
            <a:ext cx="5869275"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Draw a diagram to show different structural lipids in a eukaryotic cell membrane. </a:t>
            </a:r>
          </a:p>
          <a:p>
            <a:r>
              <a:rPr lang="en-US" sz="1200" b="1" dirty="0" smtClean="0">
                <a:latin typeface="Times New Roman" panose="02020603050405020304" pitchFamily="18" charset="0"/>
                <a:cs typeface="Times New Roman" panose="02020603050405020304" pitchFamily="18" charset="0"/>
              </a:rPr>
              <a:t>Q2. Which structural lipids are always on the outside face of  a cell membrane?</a:t>
            </a:r>
          </a:p>
        </p:txBody>
      </p:sp>
      <p:grpSp>
        <p:nvGrpSpPr>
          <p:cNvPr id="16" name="组合 15"/>
          <p:cNvGrpSpPr/>
          <p:nvPr/>
        </p:nvGrpSpPr>
        <p:grpSpPr>
          <a:xfrm>
            <a:off x="1447800" y="838354"/>
            <a:ext cx="7499808" cy="5366112"/>
            <a:chOff x="-651186" y="2698990"/>
            <a:chExt cx="7499808" cy="5366112"/>
          </a:xfrm>
        </p:grpSpPr>
        <p:sp>
          <p:nvSpPr>
            <p:cNvPr id="39" name="矩形 38"/>
            <p:cNvSpPr/>
            <p:nvPr/>
          </p:nvSpPr>
          <p:spPr>
            <a:xfrm>
              <a:off x="85729" y="2698990"/>
              <a:ext cx="4572000" cy="338554"/>
            </a:xfrm>
            <a:prstGeom prst="rect">
              <a:avLst/>
            </a:prstGeom>
          </p:spPr>
          <p:txBody>
            <a:bodyPr wrap="square">
              <a:spAutoFit/>
            </a:bodyPr>
            <a:lstStyle/>
            <a:p>
              <a:r>
                <a:rPr lang="en-US" sz="1600" b="1" dirty="0" smtClean="0">
                  <a:solidFill>
                    <a:srgbClr val="C00000"/>
                  </a:solidFill>
                  <a:latin typeface="Times New Roman" panose="02020603050405020304" pitchFamily="18" charset="0"/>
                  <a:cs typeface="Times New Roman" panose="02020603050405020304" pitchFamily="18" charset="0"/>
                </a:rPr>
                <a:t>Structural Lipids in eukaryotic plasma membrane</a:t>
              </a:r>
              <a:endParaRPr lang="en-US" sz="1600" b="1" dirty="0">
                <a:solidFill>
                  <a:srgbClr val="C00000"/>
                </a:solidFill>
                <a:latin typeface="Times New Roman" pitchFamily="18" charset="0"/>
                <a:cs typeface="Times New Roman" pitchFamily="18" charset="0"/>
              </a:endParaRPr>
            </a:p>
          </p:txBody>
        </p:sp>
        <p:pic>
          <p:nvPicPr>
            <p:cNvPr id="3080" name="Picture 8" descr="http://images.slideplayer.com/8/2455885/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86" y="2997513"/>
              <a:ext cx="6492089" cy="486906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5521014" y="7880436"/>
              <a:ext cx="1327608" cy="184666"/>
            </a:xfrm>
            <a:prstGeom prst="rect">
              <a:avLst/>
            </a:prstGeom>
          </p:spPr>
          <p:txBody>
            <a:bodyPr wrap="none">
              <a:spAutoFit/>
            </a:bodyPr>
            <a:lstStyle/>
            <a:p>
              <a:r>
                <a:rPr lang="en-US" sz="600" dirty="0">
                  <a:latin typeface="Times New Roman" panose="02020603050405020304" pitchFamily="18" charset="0"/>
                  <a:cs typeface="Times New Roman" panose="02020603050405020304" pitchFamily="18" charset="0"/>
                </a:rPr>
                <a:t>http://slideplayer.com/slide/2455885/</a:t>
              </a:r>
            </a:p>
          </p:txBody>
        </p:sp>
      </p:grpSp>
      <p:sp>
        <p:nvSpPr>
          <p:cNvPr id="9" name="矩形 5"/>
          <p:cNvSpPr/>
          <p:nvPr/>
        </p:nvSpPr>
        <p:spPr>
          <a:xfrm>
            <a:off x="3276600" y="-15869"/>
            <a:ext cx="266699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Structural Lipids</a:t>
            </a:r>
          </a:p>
        </p:txBody>
      </p:sp>
    </p:spTree>
    <p:extLst>
      <p:ext uri="{BB962C8B-B14F-4D97-AF65-F5344CB8AC3E}">
        <p14:creationId xmlns:p14="http://schemas.microsoft.com/office/powerpoint/2010/main" val="40303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93241" y="-15869"/>
            <a:ext cx="11430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Lipids</a:t>
            </a:r>
          </a:p>
        </p:txBody>
      </p:sp>
      <p:sp>
        <p:nvSpPr>
          <p:cNvPr id="13" name="矩形 12"/>
          <p:cNvSpPr/>
          <p:nvPr/>
        </p:nvSpPr>
        <p:spPr>
          <a:xfrm>
            <a:off x="14513" y="762000"/>
            <a:ext cx="9100456" cy="1938992"/>
          </a:xfrm>
          <a:prstGeom prst="rect">
            <a:avLst/>
          </a:prstGeom>
        </p:spPr>
        <p:txBody>
          <a:bodyPr wrap="square">
            <a:spAutoFit/>
          </a:bodyPr>
          <a:lstStyle/>
          <a:p>
            <a:r>
              <a:rPr lang="en-US" sz="2400" b="1" dirty="0">
                <a:solidFill>
                  <a:srgbClr val="0070C0"/>
                </a:solidFill>
                <a:latin typeface="Times New Roman" pitchFamily="18" charset="0"/>
                <a:cs typeface="Times New Roman" pitchFamily="18" charset="0"/>
              </a:rPr>
              <a:t>The lipids are a large and diverse group of naturally occurring organic compounds that are </a:t>
            </a:r>
            <a:r>
              <a:rPr lang="en-US" sz="2400" b="1" i="1" u="sng" dirty="0" smtClean="0">
                <a:solidFill>
                  <a:srgbClr val="0070C0"/>
                </a:solidFill>
                <a:latin typeface="Times New Roman" pitchFamily="18" charset="0"/>
                <a:cs typeface="Times New Roman" pitchFamily="18" charset="0"/>
              </a:rPr>
              <a:t>generally insoluble in water</a:t>
            </a:r>
            <a:r>
              <a:rPr lang="en-US" sz="2400" b="1" dirty="0" smtClean="0">
                <a:solidFill>
                  <a:srgbClr val="0070C0"/>
                </a:solidFill>
                <a:latin typeface="Times New Roman" pitchFamily="18" charset="0"/>
                <a:cs typeface="Times New Roman" pitchFamily="18" charset="0"/>
              </a:rPr>
              <a:t>, but soluble in </a:t>
            </a:r>
            <a:r>
              <a:rPr lang="en-US" sz="2400" b="1" dirty="0">
                <a:solidFill>
                  <a:srgbClr val="0070C0"/>
                </a:solidFill>
                <a:latin typeface="Times New Roman" pitchFamily="18" charset="0"/>
                <a:cs typeface="Times New Roman" pitchFamily="18" charset="0"/>
              </a:rPr>
              <a:t>nonpolar organic solvents (e.g. ether, chloroform, acetone &amp; benzene</a:t>
            </a:r>
            <a:r>
              <a:rPr lang="en-US" sz="2400" b="1" dirty="0" smtClean="0">
                <a:solidFill>
                  <a:srgbClr val="0070C0"/>
                </a:solidFill>
                <a:latin typeface="Times New Roman" pitchFamily="18" charset="0"/>
                <a:cs typeface="Times New Roman" pitchFamily="18" charset="0"/>
              </a:rPr>
              <a:t>). </a:t>
            </a:r>
            <a:r>
              <a:rPr lang="en-US" sz="2400" b="1" i="1" u="sng" dirty="0" smtClean="0">
                <a:solidFill>
                  <a:srgbClr val="00B050"/>
                </a:solidFill>
                <a:latin typeface="Times New Roman" pitchFamily="18" charset="0"/>
                <a:cs typeface="Times New Roman" pitchFamily="18" charset="0"/>
              </a:rPr>
              <a:t>The biological functions of lipids are as diverse as their chemistry. </a:t>
            </a:r>
            <a:endParaRPr lang="en-US" sz="2400" b="1" i="1" u="sng" dirty="0">
              <a:solidFill>
                <a:srgbClr val="00B050"/>
              </a:solidFill>
              <a:latin typeface="Times New Roman" pitchFamily="18" charset="0"/>
              <a:cs typeface="Times New Roman"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Types of Lipids</a:t>
            </a:r>
          </a:p>
        </p:txBody>
      </p:sp>
      <p:grpSp>
        <p:nvGrpSpPr>
          <p:cNvPr id="12" name="Group 11"/>
          <p:cNvGrpSpPr/>
          <p:nvPr/>
        </p:nvGrpSpPr>
        <p:grpSpPr>
          <a:xfrm>
            <a:off x="1447798" y="2667000"/>
            <a:ext cx="7467602" cy="3603675"/>
            <a:chOff x="1181098" y="2001349"/>
            <a:chExt cx="7467602" cy="3603675"/>
          </a:xfrm>
        </p:grpSpPr>
        <p:sp>
          <p:nvSpPr>
            <p:cNvPr id="2" name="TextBox 1"/>
            <p:cNvSpPr txBox="1"/>
            <p:nvPr/>
          </p:nvSpPr>
          <p:spPr>
            <a:xfrm>
              <a:off x="3603281" y="2001349"/>
              <a:ext cx="1023037" cy="461665"/>
            </a:xfrm>
            <a:prstGeom prst="rect">
              <a:avLst/>
            </a:prstGeom>
            <a:noFill/>
            <a:ln>
              <a:solidFill>
                <a:schemeClr val="bg1"/>
              </a:solidFill>
            </a:ln>
          </p:spPr>
          <p:txBody>
            <a:bodyPr wrap="none" rtlCol="0">
              <a:spAutoFit/>
            </a:bodyPr>
            <a:lstStyle/>
            <a:p>
              <a:r>
                <a:rPr lang="en-US" sz="2400" b="1" dirty="0" smtClean="0">
                  <a:solidFill>
                    <a:srgbClr val="C00000"/>
                  </a:solidFill>
                  <a:latin typeface="Times New Roman" pitchFamily="18" charset="0"/>
                  <a:cs typeface="Times New Roman" pitchFamily="18" charset="0"/>
                </a:rPr>
                <a:t>Lipids</a:t>
              </a:r>
              <a:endParaRPr lang="en-US" sz="2400" b="1" dirty="0">
                <a:solidFill>
                  <a:srgbClr val="C00000"/>
                </a:solidFill>
                <a:latin typeface="Times New Roman" pitchFamily="18" charset="0"/>
                <a:cs typeface="Times New Roman" pitchFamily="18" charset="0"/>
              </a:endParaRPr>
            </a:p>
          </p:txBody>
        </p:sp>
        <p:cxnSp>
          <p:nvCxnSpPr>
            <p:cNvPr id="4" name="Straight Arrow Connector 3"/>
            <p:cNvCxnSpPr/>
            <p:nvPr/>
          </p:nvCxnSpPr>
          <p:spPr>
            <a:xfrm flipH="1">
              <a:off x="2286000" y="2590800"/>
              <a:ext cx="1707242"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14800" y="2590800"/>
              <a:ext cx="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03905" y="2590800"/>
              <a:ext cx="1663495"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81098" y="3510946"/>
              <a:ext cx="1680909" cy="1384995"/>
            </a:xfrm>
            <a:prstGeom prst="rect">
              <a:avLst/>
            </a:prstGeom>
            <a:noFill/>
            <a:ln>
              <a:solidFill>
                <a:schemeClr val="bg1"/>
              </a:solidFill>
            </a:ln>
          </p:spPr>
          <p:txBody>
            <a:bodyPr wrap="none" rtlCol="0">
              <a:spAutoFit/>
            </a:bodyPr>
            <a:lstStyle/>
            <a:p>
              <a:r>
                <a:rPr lang="en-US" sz="2400" b="1" dirty="0" smtClean="0">
                  <a:solidFill>
                    <a:srgbClr val="C00000"/>
                  </a:solidFill>
                  <a:latin typeface="Times New Roman" pitchFamily="18" charset="0"/>
                  <a:cs typeface="Times New Roman" pitchFamily="18" charset="0"/>
                </a:rPr>
                <a:t>Storage</a:t>
              </a:r>
            </a:p>
            <a:p>
              <a:r>
                <a:rPr lang="en-US" sz="2400" b="1" dirty="0" smtClean="0">
                  <a:solidFill>
                    <a:srgbClr val="C00000"/>
                  </a:solidFill>
                  <a:latin typeface="Times New Roman" pitchFamily="18" charset="0"/>
                  <a:cs typeface="Times New Roman" pitchFamily="18" charset="0"/>
                </a:rPr>
                <a:t>Lipids</a:t>
              </a:r>
            </a:p>
            <a:p>
              <a:r>
                <a:rPr lang="en-US" b="1" dirty="0" smtClean="0">
                  <a:solidFill>
                    <a:srgbClr val="7030A0"/>
                  </a:solidFill>
                  <a:latin typeface="Times New Roman" pitchFamily="18" charset="0"/>
                  <a:cs typeface="Times New Roman" pitchFamily="18" charset="0"/>
                </a:rPr>
                <a:t>(example, </a:t>
              </a:r>
            </a:p>
            <a:p>
              <a:r>
                <a:rPr lang="en-US" b="1" dirty="0" smtClean="0">
                  <a:solidFill>
                    <a:srgbClr val="7030A0"/>
                  </a:solidFill>
                  <a:latin typeface="Times New Roman" pitchFamily="18" charset="0"/>
                  <a:cs typeface="Times New Roman" pitchFamily="18" charset="0"/>
                </a:rPr>
                <a:t>triacylglycerol)</a:t>
              </a:r>
              <a:endParaRPr lang="en-US" b="1" dirty="0">
                <a:solidFill>
                  <a:srgbClr val="7030A0"/>
                </a:solidFill>
                <a:latin typeface="Times New Roman" pitchFamily="18" charset="0"/>
                <a:cs typeface="Times New Roman" pitchFamily="18" charset="0"/>
              </a:endParaRPr>
            </a:p>
          </p:txBody>
        </p:sp>
        <p:sp>
          <p:nvSpPr>
            <p:cNvPr id="16" name="TextBox 15"/>
            <p:cNvSpPr txBox="1"/>
            <p:nvPr/>
          </p:nvSpPr>
          <p:spPr>
            <a:xfrm>
              <a:off x="3430577" y="3510946"/>
              <a:ext cx="1665841" cy="1661993"/>
            </a:xfrm>
            <a:prstGeom prst="rect">
              <a:avLst/>
            </a:prstGeom>
            <a:noFill/>
            <a:ln>
              <a:solidFill>
                <a:schemeClr val="bg1"/>
              </a:solidFill>
            </a:ln>
          </p:spPr>
          <p:txBody>
            <a:bodyPr wrap="none" rtlCol="0">
              <a:spAutoFit/>
            </a:bodyPr>
            <a:lstStyle/>
            <a:p>
              <a:r>
                <a:rPr lang="en-US" sz="2400" b="1" dirty="0" smtClean="0">
                  <a:solidFill>
                    <a:srgbClr val="C00000"/>
                  </a:solidFill>
                  <a:latin typeface="Times New Roman" pitchFamily="18" charset="0"/>
                  <a:cs typeface="Times New Roman" pitchFamily="18" charset="0"/>
                </a:rPr>
                <a:t>Structural </a:t>
              </a:r>
            </a:p>
            <a:p>
              <a:r>
                <a:rPr lang="en-US" sz="2400" b="1" dirty="0" smtClean="0">
                  <a:solidFill>
                    <a:srgbClr val="C00000"/>
                  </a:solidFill>
                  <a:latin typeface="Times New Roman" pitchFamily="18" charset="0"/>
                  <a:cs typeface="Times New Roman" pitchFamily="18" charset="0"/>
                </a:rPr>
                <a:t>Lipids</a:t>
              </a:r>
            </a:p>
            <a:p>
              <a:r>
                <a:rPr lang="en-US" b="1" dirty="0" smtClean="0">
                  <a:solidFill>
                    <a:srgbClr val="7030A0"/>
                  </a:solidFill>
                  <a:latin typeface="Times New Roman" pitchFamily="18" charset="0"/>
                  <a:cs typeface="Times New Roman" pitchFamily="18" charset="0"/>
                </a:rPr>
                <a:t>(example, </a:t>
              </a:r>
            </a:p>
            <a:p>
              <a:r>
                <a:rPr lang="en-US" b="1" dirty="0" smtClean="0">
                  <a:solidFill>
                    <a:srgbClr val="7030A0"/>
                  </a:solidFill>
                  <a:latin typeface="Times New Roman" pitchFamily="18" charset="0"/>
                  <a:cs typeface="Times New Roman" pitchFamily="18" charset="0"/>
                </a:rPr>
                <a:t>phospholipids</a:t>
              </a:r>
            </a:p>
            <a:p>
              <a:r>
                <a:rPr lang="en-US" b="1" dirty="0">
                  <a:solidFill>
                    <a:srgbClr val="7030A0"/>
                  </a:solidFill>
                  <a:latin typeface="Times New Roman" pitchFamily="18" charset="0"/>
                  <a:cs typeface="Times New Roman" pitchFamily="18" charset="0"/>
                </a:rPr>
                <a:t>o</a:t>
              </a:r>
              <a:r>
                <a:rPr lang="en-US" b="1" dirty="0" smtClean="0">
                  <a:solidFill>
                    <a:srgbClr val="7030A0"/>
                  </a:solidFill>
                  <a:latin typeface="Times New Roman" pitchFamily="18" charset="0"/>
                  <a:cs typeface="Times New Roman" pitchFamily="18" charset="0"/>
                </a:rPr>
                <a:t>f membranes)</a:t>
              </a:r>
              <a:endParaRPr lang="en-US" b="1" dirty="0">
                <a:solidFill>
                  <a:srgbClr val="7030A0"/>
                </a:solidFill>
                <a:latin typeface="Times New Roman" pitchFamily="18" charset="0"/>
                <a:cs typeface="Times New Roman" pitchFamily="18" charset="0"/>
              </a:endParaRPr>
            </a:p>
          </p:txBody>
        </p:sp>
        <p:sp>
          <p:nvSpPr>
            <p:cNvPr id="18" name="TextBox 17"/>
            <p:cNvSpPr txBox="1"/>
            <p:nvPr/>
          </p:nvSpPr>
          <p:spPr>
            <a:xfrm>
              <a:off x="5867400" y="3481366"/>
              <a:ext cx="2781300" cy="2123658"/>
            </a:xfrm>
            <a:prstGeom prst="rect">
              <a:avLst/>
            </a:prstGeom>
            <a:noFill/>
            <a:ln>
              <a:solidFill>
                <a:schemeClr val="bg1"/>
              </a:solidFill>
            </a:ln>
          </p:spPr>
          <p:txBody>
            <a:bodyPr wrap="square" rtlCol="0">
              <a:spAutoFit/>
            </a:bodyPr>
            <a:lstStyle/>
            <a:p>
              <a:r>
                <a:rPr lang="en-US" sz="2400" b="1" dirty="0" smtClean="0">
                  <a:solidFill>
                    <a:srgbClr val="C00000"/>
                  </a:solidFill>
                  <a:latin typeface="Times New Roman" pitchFamily="18" charset="0"/>
                  <a:cs typeface="Times New Roman" pitchFamily="18" charset="0"/>
                </a:rPr>
                <a:t>Other Lipids as signals, co-factors, electron-carriers, pigments </a:t>
              </a:r>
            </a:p>
            <a:p>
              <a:r>
                <a:rPr lang="en-US" b="1" dirty="0" smtClean="0">
                  <a:solidFill>
                    <a:srgbClr val="7030A0"/>
                  </a:solidFill>
                  <a:latin typeface="Times New Roman" pitchFamily="18" charset="0"/>
                  <a:cs typeface="Times New Roman" pitchFamily="18" charset="0"/>
                </a:rPr>
                <a:t>(example, ubiquinone as electron carrier)</a:t>
              </a:r>
              <a:endParaRPr lang="en-US" b="1" dirty="0">
                <a:solidFill>
                  <a:srgbClr val="7030A0"/>
                </a:solidFill>
                <a:latin typeface="Times New Roman" pitchFamily="18" charset="0"/>
                <a:cs typeface="Times New Roman" pitchFamily="18" charset="0"/>
              </a:endParaRPr>
            </a:p>
          </p:txBody>
        </p:sp>
      </p:grpSp>
      <p:sp>
        <p:nvSpPr>
          <p:cNvPr id="22" name="矩形 17"/>
          <p:cNvSpPr/>
          <p:nvPr/>
        </p:nvSpPr>
        <p:spPr>
          <a:xfrm>
            <a:off x="5839785" y="6457890"/>
            <a:ext cx="3303759"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lipids?</a:t>
            </a:r>
          </a:p>
          <a:p>
            <a:r>
              <a:rPr lang="en-US" sz="1000" b="1" dirty="0" smtClean="0">
                <a:latin typeface="Times New Roman" panose="02020603050405020304" pitchFamily="18" charset="0"/>
                <a:cs typeface="Times New Roman" panose="02020603050405020304" pitchFamily="18" charset="0"/>
              </a:rPr>
              <a:t>Q2. Classify lipids according to their biological functions. </a:t>
            </a:r>
          </a:p>
        </p:txBody>
      </p:sp>
    </p:spTree>
    <p:extLst>
      <p:ext uri="{BB962C8B-B14F-4D97-AF65-F5344CB8AC3E}">
        <p14:creationId xmlns:p14="http://schemas.microsoft.com/office/powerpoint/2010/main" val="185689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9683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Sterols as precursors: Bile acids are derivatives of cholesterol</a:t>
            </a:r>
          </a:p>
        </p:txBody>
      </p:sp>
      <p:sp>
        <p:nvSpPr>
          <p:cNvPr id="27" name="矩形 26"/>
          <p:cNvSpPr/>
          <p:nvPr/>
        </p:nvSpPr>
        <p:spPr>
          <a:xfrm>
            <a:off x="0" y="738493"/>
            <a:ext cx="9144000" cy="584775"/>
          </a:xfrm>
          <a:prstGeom prst="rect">
            <a:avLst/>
          </a:prstGeom>
        </p:spPr>
        <p:txBody>
          <a:bodyPr wrap="square">
            <a:spAutoFit/>
          </a:bodyPr>
          <a:lstStyle/>
          <a:p>
            <a:r>
              <a:rPr lang="en-US" sz="1600" b="1" dirty="0">
                <a:solidFill>
                  <a:srgbClr val="C00000"/>
                </a:solidFill>
                <a:latin typeface="Times New Roman" panose="02020603050405020304" pitchFamily="18" charset="0"/>
                <a:cs typeface="Times New Roman" panose="02020603050405020304" pitchFamily="18" charset="0"/>
              </a:rPr>
              <a:t>In addition to their roles as membrane </a:t>
            </a:r>
            <a:r>
              <a:rPr lang="en-US" sz="1600" b="1" dirty="0" smtClean="0">
                <a:solidFill>
                  <a:srgbClr val="C00000"/>
                </a:solidFill>
                <a:latin typeface="Times New Roman" panose="02020603050405020304" pitchFamily="18" charset="0"/>
                <a:cs typeface="Times New Roman" panose="02020603050405020304" pitchFamily="18" charset="0"/>
              </a:rPr>
              <a:t>constituents, the </a:t>
            </a:r>
            <a:r>
              <a:rPr lang="en-US" sz="1600" b="1" dirty="0">
                <a:solidFill>
                  <a:srgbClr val="C00000"/>
                </a:solidFill>
                <a:latin typeface="Times New Roman" panose="02020603050405020304" pitchFamily="18" charset="0"/>
                <a:cs typeface="Times New Roman" panose="02020603050405020304" pitchFamily="18" charset="0"/>
              </a:rPr>
              <a:t>sterols serve as precursors for a variety of </a:t>
            </a:r>
            <a:r>
              <a:rPr lang="en-US" sz="1600" b="1" dirty="0" smtClean="0">
                <a:solidFill>
                  <a:srgbClr val="C00000"/>
                </a:solidFill>
                <a:latin typeface="Times New Roman" panose="02020603050405020304" pitchFamily="18" charset="0"/>
                <a:cs typeface="Times New Roman" panose="02020603050405020304" pitchFamily="18" charset="0"/>
              </a:rPr>
              <a:t>products with </a:t>
            </a:r>
            <a:r>
              <a:rPr lang="en-US" sz="1600" b="1" dirty="0">
                <a:solidFill>
                  <a:srgbClr val="C00000"/>
                </a:solidFill>
                <a:latin typeface="Times New Roman" panose="02020603050405020304" pitchFamily="18" charset="0"/>
                <a:cs typeface="Times New Roman" panose="02020603050405020304" pitchFamily="18" charset="0"/>
              </a:rPr>
              <a:t>specific biological activities.</a:t>
            </a:r>
          </a:p>
        </p:txBody>
      </p:sp>
      <p:sp>
        <p:nvSpPr>
          <p:cNvPr id="29" name="矩形 28"/>
          <p:cNvSpPr/>
          <p:nvPr/>
        </p:nvSpPr>
        <p:spPr>
          <a:xfrm>
            <a:off x="-20781" y="1233055"/>
            <a:ext cx="9178636" cy="830997"/>
          </a:xfrm>
          <a:prstGeom prst="rect">
            <a:avLst/>
          </a:prstGeom>
        </p:spPr>
        <p:txBody>
          <a:bodyPr wrap="square">
            <a:spAutoFit/>
          </a:bodyPr>
          <a:lstStyle/>
          <a:p>
            <a:r>
              <a:rPr lang="en-US" sz="1600" b="1" dirty="0">
                <a:solidFill>
                  <a:srgbClr val="0070C0"/>
                </a:solidFill>
                <a:latin typeface="Times New Roman" panose="02020603050405020304" pitchFamily="18" charset="0"/>
                <a:cs typeface="Times New Roman" panose="02020603050405020304" pitchFamily="18" charset="0"/>
              </a:rPr>
              <a:t>Bile helps with digestion. It breaks down fats into fatty acids, which can be taken into the body by the digestive tract. Bile contains mostly cholesterol, bile acids (also called bile salts), and bilirubin (a breakdown product of red blood cells).</a:t>
            </a:r>
          </a:p>
        </p:txBody>
      </p:sp>
      <p:grpSp>
        <p:nvGrpSpPr>
          <p:cNvPr id="30" name="组合 29"/>
          <p:cNvGrpSpPr/>
          <p:nvPr/>
        </p:nvGrpSpPr>
        <p:grpSpPr>
          <a:xfrm>
            <a:off x="-13855" y="1960420"/>
            <a:ext cx="9144000" cy="4791536"/>
            <a:chOff x="-13855" y="1960420"/>
            <a:chExt cx="9144000" cy="4791536"/>
          </a:xfrm>
        </p:grpSpPr>
        <p:grpSp>
          <p:nvGrpSpPr>
            <p:cNvPr id="31" name="组合 30"/>
            <p:cNvGrpSpPr/>
            <p:nvPr/>
          </p:nvGrpSpPr>
          <p:grpSpPr>
            <a:xfrm>
              <a:off x="-13855" y="1960420"/>
              <a:ext cx="9144000" cy="2622600"/>
              <a:chOff x="-13855" y="1960420"/>
              <a:chExt cx="9144000" cy="2622600"/>
            </a:xfrm>
          </p:grpSpPr>
          <p:cxnSp>
            <p:nvCxnSpPr>
              <p:cNvPr id="38" name="直接连接符 37"/>
              <p:cNvCxnSpPr/>
              <p:nvPr/>
            </p:nvCxnSpPr>
            <p:spPr>
              <a:xfrm flipV="1">
                <a:off x="1147449" y="4418163"/>
                <a:ext cx="2204311" cy="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3855" y="1960420"/>
                <a:ext cx="9144000" cy="584775"/>
              </a:xfrm>
              <a:prstGeom prst="rect">
                <a:avLst/>
              </a:prstGeom>
            </p:spPr>
            <p:txBody>
              <a:bodyPr wrap="square">
                <a:spAutoFit/>
              </a:bodyPr>
              <a:lstStyle/>
              <a:p>
                <a:r>
                  <a:rPr lang="en-US" sz="1600" b="1" dirty="0">
                    <a:solidFill>
                      <a:schemeClr val="accent6">
                        <a:lumMod val="50000"/>
                      </a:schemeClr>
                    </a:solidFill>
                    <a:latin typeface="Times New Roman" panose="02020603050405020304" pitchFamily="18" charset="0"/>
                    <a:cs typeface="Times New Roman" panose="02020603050405020304" pitchFamily="18" charset="0"/>
                  </a:rPr>
                  <a:t>Bile acids are polar derivatives of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cholesterol that </a:t>
                </a:r>
                <a:r>
                  <a:rPr lang="en-US" sz="1600" b="1" dirty="0">
                    <a:solidFill>
                      <a:schemeClr val="accent6">
                        <a:lumMod val="50000"/>
                      </a:schemeClr>
                    </a:solidFill>
                    <a:latin typeface="Times New Roman" panose="02020603050405020304" pitchFamily="18" charset="0"/>
                    <a:cs typeface="Times New Roman" panose="02020603050405020304" pitchFamily="18" charset="0"/>
                  </a:rPr>
                  <a:t>act as detergents in the intestine,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emulsifying dietary </a:t>
                </a:r>
                <a:r>
                  <a:rPr lang="en-US" sz="1600" b="1" dirty="0">
                    <a:solidFill>
                      <a:schemeClr val="accent6">
                        <a:lumMod val="50000"/>
                      </a:schemeClr>
                    </a:solidFill>
                    <a:latin typeface="Times New Roman" panose="02020603050405020304" pitchFamily="18" charset="0"/>
                    <a:cs typeface="Times New Roman" panose="02020603050405020304" pitchFamily="18" charset="0"/>
                  </a:rPr>
                  <a:t>fats to make them more readily accessible to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digestive lipases</a:t>
                </a:r>
                <a:r>
                  <a:rPr lang="en-US" sz="1600" b="1"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41" name="Picture 6" descr="https://classconnection.s3.amazonaws.com/408/flashcards/2510408/png/screen_shot_2013-10-28_at_122138_pm-141FFDF1E3074BBDBC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653" y="2590800"/>
                <a:ext cx="2217107" cy="1828800"/>
              </a:xfrm>
              <a:prstGeom prst="rect">
                <a:avLst/>
              </a:prstGeom>
              <a:noFill/>
              <a:extLst>
                <a:ext uri="{909E8E84-426E-40DD-AFC4-6F175D3DCCD1}">
                  <a14:hiddenFill xmlns:a14="http://schemas.microsoft.com/office/drawing/2010/main">
                    <a:solidFill>
                      <a:srgbClr val="FFFFFF"/>
                    </a:solidFill>
                  </a14:hiddenFill>
                </a:ext>
              </a:extLst>
            </p:spPr>
          </p:pic>
          <p:sp>
            <p:nvSpPr>
              <p:cNvPr id="42" name="矩形 41"/>
              <p:cNvSpPr/>
              <p:nvPr/>
            </p:nvSpPr>
            <p:spPr>
              <a:xfrm>
                <a:off x="1173097" y="4429132"/>
                <a:ext cx="2372905" cy="153888"/>
              </a:xfrm>
              <a:prstGeom prst="rect">
                <a:avLst/>
              </a:prstGeom>
            </p:spPr>
            <p:txBody>
              <a:bodyPr wrap="square">
                <a:spAutoFit/>
              </a:bodyPr>
              <a:lstStyle/>
              <a:p>
                <a:r>
                  <a:rPr lang="en-US" sz="400" dirty="0">
                    <a:latin typeface="Times New Roman" panose="02020603050405020304" pitchFamily="18" charset="0"/>
                    <a:cs typeface="Times New Roman" panose="02020603050405020304" pitchFamily="18" charset="0"/>
                  </a:rPr>
                  <a:t>https://www.studyblue.com/notes/note/n/blood-lipid-altering-drugs/deck/8316986</a:t>
                </a:r>
              </a:p>
            </p:txBody>
          </p:sp>
          <p:pic>
            <p:nvPicPr>
              <p:cNvPr id="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86068"/>
                <a:ext cx="2921990" cy="149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2" name="组合 31"/>
            <p:cNvGrpSpPr/>
            <p:nvPr/>
          </p:nvGrpSpPr>
          <p:grpSpPr>
            <a:xfrm>
              <a:off x="1019232" y="4714141"/>
              <a:ext cx="2562168" cy="2037815"/>
              <a:chOff x="4414514" y="4258161"/>
              <a:chExt cx="2562168" cy="2037815"/>
            </a:xfrm>
          </p:grpSpPr>
          <p:pic>
            <p:nvPicPr>
              <p:cNvPr id="36" name="Picture 2" descr="http://www.dietihub.com/wp-content/uploads/2010/03/Prevent-Gallsto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514" y="4510999"/>
                <a:ext cx="2562168" cy="1784977"/>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5081068" y="4258161"/>
                <a:ext cx="1286014" cy="338554"/>
              </a:xfrm>
              <a:prstGeom prst="rect">
                <a:avLst/>
              </a:prstGeom>
            </p:spPr>
            <p:txBody>
              <a:bodyPr wrap="square">
                <a:spAutoFit/>
              </a:bodyPr>
              <a:lstStyle/>
              <a:p>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Gallstones:</a:t>
                </a:r>
                <a:endParaRPr lang="en-US" sz="1600" b="1" dirty="0">
                  <a:solidFill>
                    <a:schemeClr val="accent6">
                      <a:lumMod val="50000"/>
                    </a:schemeClr>
                  </a:solidFill>
                  <a:latin typeface="Times New Roman" panose="02020603050405020304" pitchFamily="18" charset="0"/>
                  <a:cs typeface="Times New Roman" panose="02020603050405020304" pitchFamily="18" charset="0"/>
                </a:endParaRPr>
              </a:p>
            </p:txBody>
          </p:sp>
        </p:grpSp>
        <p:grpSp>
          <p:nvGrpSpPr>
            <p:cNvPr id="33" name="组合 32"/>
            <p:cNvGrpSpPr/>
            <p:nvPr/>
          </p:nvGrpSpPr>
          <p:grpSpPr>
            <a:xfrm>
              <a:off x="4735225" y="3909675"/>
              <a:ext cx="3757993" cy="2275113"/>
              <a:chOff x="4735225" y="3909675"/>
              <a:chExt cx="3757993" cy="2275113"/>
            </a:xfrm>
          </p:grpSpPr>
          <p:pic>
            <p:nvPicPr>
              <p:cNvPr id="34" name="Picture 4" descr="https://image.slidesharecdn.com/8-how-to-prevent-stone-formation-130708044359-phpapp02/95/understanding-gallstones-causes-is-important-to-prevent-stone-formation-in-future-4-638.jpg?cb=1373259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5225" y="3909675"/>
                <a:ext cx="3757993" cy="2114608"/>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p:cNvSpPr/>
              <p:nvPr/>
            </p:nvSpPr>
            <p:spPr>
              <a:xfrm>
                <a:off x="5189100" y="6030900"/>
                <a:ext cx="2850241" cy="153888"/>
              </a:xfrm>
              <a:prstGeom prst="rect">
                <a:avLst/>
              </a:prstGeom>
            </p:spPr>
            <p:txBody>
              <a:bodyPr wrap="square">
                <a:spAutoFit/>
              </a:bodyPr>
              <a:lstStyle/>
              <a:p>
                <a:r>
                  <a:rPr lang="en-US" sz="400" dirty="0">
                    <a:latin typeface="Times New Roman" panose="02020603050405020304" pitchFamily="18" charset="0"/>
                    <a:cs typeface="Times New Roman" panose="02020603050405020304" pitchFamily="18" charset="0"/>
                  </a:rPr>
                  <a:t>https://www.slideshare.net/nixpolking/understanding-gallstones-causes-is-important-to-prevent-stone-formation-in-future</a:t>
                </a:r>
              </a:p>
            </p:txBody>
          </p:sp>
        </p:grpSp>
      </p:grpSp>
      <p:sp>
        <p:nvSpPr>
          <p:cNvPr id="44" name="矩形 17"/>
          <p:cNvSpPr/>
          <p:nvPr/>
        </p:nvSpPr>
        <p:spPr>
          <a:xfrm>
            <a:off x="6406808" y="6326880"/>
            <a:ext cx="2737192"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bile acids?</a:t>
            </a:r>
          </a:p>
          <a:p>
            <a:r>
              <a:rPr lang="en-US" sz="1000" b="1" dirty="0" smtClean="0">
                <a:latin typeface="Times New Roman" panose="02020603050405020304" pitchFamily="18" charset="0"/>
                <a:cs typeface="Times New Roman" panose="02020603050405020304" pitchFamily="18" charset="0"/>
              </a:rPr>
              <a:t>Q2. Draw the structure of a bile acid.</a:t>
            </a:r>
          </a:p>
          <a:p>
            <a:r>
              <a:rPr lang="en-US" sz="1000" b="1" dirty="0" smtClean="0">
                <a:latin typeface="Times New Roman" panose="02020603050405020304" pitchFamily="18" charset="0"/>
                <a:cs typeface="Times New Roman" panose="02020603050405020304" pitchFamily="18" charset="0"/>
              </a:rPr>
              <a:t>Q3. Why gallstones are formed?</a:t>
            </a:r>
          </a:p>
        </p:txBody>
      </p:sp>
      <p:sp>
        <p:nvSpPr>
          <p:cNvPr id="20" name="矩形 5"/>
          <p:cNvSpPr/>
          <p:nvPr/>
        </p:nvSpPr>
        <p:spPr>
          <a:xfrm>
            <a:off x="3276600" y="-15869"/>
            <a:ext cx="266699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Structural Lipids</a:t>
            </a:r>
          </a:p>
        </p:txBody>
      </p:sp>
    </p:spTree>
    <p:extLst>
      <p:ext uri="{BB962C8B-B14F-4D97-AF65-F5344CB8AC3E}">
        <p14:creationId xmlns:p14="http://schemas.microsoft.com/office/powerpoint/2010/main" val="40694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4200" y="2971799"/>
            <a:ext cx="2819400" cy="646331"/>
          </a:xfrm>
          <a:prstGeom prst="rect">
            <a:avLst/>
          </a:prstGeom>
        </p:spPr>
        <p:txBody>
          <a:bodyPr wrap="square">
            <a:sp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Other Lipids</a:t>
            </a:r>
            <a:endParaRPr lang="en-US" dirty="0">
              <a:solidFill>
                <a:srgbClr val="00B050"/>
              </a:solidFill>
            </a:endParaRPr>
          </a:p>
        </p:txBody>
      </p:sp>
    </p:spTree>
    <p:extLst>
      <p:ext uri="{BB962C8B-B14F-4D97-AF65-F5344CB8AC3E}">
        <p14:creationId xmlns:p14="http://schemas.microsoft.com/office/powerpoint/2010/main" val="735055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41516" y="-22213"/>
            <a:ext cx="18741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Other Lipids</a:t>
            </a:r>
          </a:p>
        </p:txBody>
      </p:sp>
      <p:sp>
        <p:nvSpPr>
          <p:cNvPr id="7" name="矩形 6"/>
          <p:cNvSpPr/>
          <p:nvPr/>
        </p:nvSpPr>
        <p:spPr>
          <a:xfrm>
            <a:off x="0" y="39683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Lipids as Signals, Cofactors, Energy carriers and Pigments</a:t>
            </a:r>
          </a:p>
        </p:txBody>
      </p:sp>
      <p:sp>
        <p:nvSpPr>
          <p:cNvPr id="44" name="矩形 43"/>
          <p:cNvSpPr/>
          <p:nvPr/>
        </p:nvSpPr>
        <p:spPr>
          <a:xfrm>
            <a:off x="0" y="766203"/>
            <a:ext cx="9144000" cy="1077218"/>
          </a:xfrm>
          <a:prstGeom prst="rect">
            <a:avLst/>
          </a:prstGeom>
        </p:spPr>
        <p:txBody>
          <a:bodyPr wrap="square">
            <a:spAutoFit/>
          </a:bodyPr>
          <a:lstStyle/>
          <a:p>
            <a:r>
              <a:rPr lang="en-US" sz="1600" b="1" dirty="0">
                <a:solidFill>
                  <a:schemeClr val="accent6">
                    <a:lumMod val="50000"/>
                  </a:schemeClr>
                </a:solidFill>
                <a:latin typeface="Times New Roman" panose="02020603050405020304" pitchFamily="18" charset="0"/>
                <a:cs typeface="Times New Roman" panose="02020603050405020304" pitchFamily="18" charset="0"/>
              </a:rPr>
              <a:t>L</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ipids with passive roles: </a:t>
            </a:r>
          </a:p>
          <a:p>
            <a:pPr marL="400050" indent="-400050">
              <a:buAutoNum type="romanLcParenBoth"/>
            </a:pP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Storage Lipids (example: triacylglycerol); </a:t>
            </a:r>
          </a:p>
          <a:p>
            <a:pPr marL="400050" indent="-400050">
              <a:buAutoNum type="romanLcParenBoth"/>
            </a:pP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Structural Lipids in membranes (example: cholesterol). </a:t>
            </a:r>
          </a:p>
          <a:p>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These lipids are abundant. </a:t>
            </a:r>
          </a:p>
        </p:txBody>
      </p:sp>
      <p:sp>
        <p:nvSpPr>
          <p:cNvPr id="27" name="矩形 26"/>
          <p:cNvSpPr/>
          <p:nvPr/>
        </p:nvSpPr>
        <p:spPr>
          <a:xfrm>
            <a:off x="6596" y="1766455"/>
            <a:ext cx="9144000" cy="584775"/>
          </a:xfrm>
          <a:prstGeom prst="rect">
            <a:avLst/>
          </a:prstGeom>
          <a:solidFill>
            <a:srgbClr val="FFFF00"/>
          </a:solidFill>
        </p:spPr>
        <p:txBody>
          <a:bodyPr wrap="square">
            <a:spAutoFit/>
          </a:bodyPr>
          <a:lstStyle/>
          <a:p>
            <a:r>
              <a:rPr lang="en-US" sz="1600" b="1" dirty="0">
                <a:solidFill>
                  <a:srgbClr val="FF0000"/>
                </a:solidFill>
                <a:latin typeface="Times New Roman" panose="02020603050405020304" pitchFamily="18" charset="0"/>
                <a:cs typeface="Times New Roman" panose="02020603050405020304" pitchFamily="18" charset="0"/>
              </a:rPr>
              <a:t>Some types of lipids, although present </a:t>
            </a:r>
            <a:r>
              <a:rPr lang="en-US" sz="1600" b="1" dirty="0" smtClean="0">
                <a:solidFill>
                  <a:srgbClr val="FF0000"/>
                </a:solidFill>
                <a:latin typeface="Times New Roman" panose="02020603050405020304" pitchFamily="18" charset="0"/>
                <a:cs typeface="Times New Roman" panose="02020603050405020304" pitchFamily="18" charset="0"/>
              </a:rPr>
              <a:t>in relatively </a:t>
            </a:r>
            <a:r>
              <a:rPr lang="en-US" sz="1600" b="1" dirty="0">
                <a:solidFill>
                  <a:srgbClr val="FF0000"/>
                </a:solidFill>
                <a:latin typeface="Times New Roman" panose="02020603050405020304" pitchFamily="18" charset="0"/>
                <a:cs typeface="Times New Roman" panose="02020603050405020304" pitchFamily="18" charset="0"/>
              </a:rPr>
              <a:t>small quantities, play critical roles </a:t>
            </a:r>
            <a:r>
              <a:rPr lang="en-US" sz="1600" b="1" dirty="0" smtClean="0">
                <a:solidFill>
                  <a:srgbClr val="FF0000"/>
                </a:solidFill>
                <a:latin typeface="Times New Roman" panose="02020603050405020304" pitchFamily="18" charset="0"/>
                <a:cs typeface="Times New Roman" panose="02020603050405020304" pitchFamily="18" charset="0"/>
              </a:rPr>
              <a:t>as cofactors </a:t>
            </a:r>
            <a:r>
              <a:rPr lang="en-US" sz="1600" b="1" dirty="0">
                <a:solidFill>
                  <a:srgbClr val="FF0000"/>
                </a:solidFill>
                <a:latin typeface="Times New Roman" panose="02020603050405020304" pitchFamily="18" charset="0"/>
                <a:cs typeface="Times New Roman" panose="02020603050405020304" pitchFamily="18" charset="0"/>
              </a:rPr>
              <a:t>or </a:t>
            </a:r>
            <a:r>
              <a:rPr lang="en-US" sz="1600" b="1" dirty="0" smtClean="0">
                <a:solidFill>
                  <a:srgbClr val="FF0000"/>
                </a:solidFill>
                <a:latin typeface="Times New Roman" panose="02020603050405020304" pitchFamily="18" charset="0"/>
                <a:cs typeface="Times New Roman" panose="02020603050405020304" pitchFamily="18" charset="0"/>
              </a:rPr>
              <a:t>signals and these are included in the classification of lipids as “other lipids”. </a:t>
            </a:r>
          </a:p>
        </p:txBody>
      </p:sp>
      <p:sp>
        <p:nvSpPr>
          <p:cNvPr id="37" name="矩形 36"/>
          <p:cNvSpPr/>
          <p:nvPr/>
        </p:nvSpPr>
        <p:spPr>
          <a:xfrm>
            <a:off x="6596" y="2419988"/>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Lipids as Signals: Steroid hormones carry messages between tissues</a:t>
            </a:r>
          </a:p>
        </p:txBody>
      </p:sp>
      <p:grpSp>
        <p:nvGrpSpPr>
          <p:cNvPr id="19" name="组合 18"/>
          <p:cNvGrpSpPr/>
          <p:nvPr/>
        </p:nvGrpSpPr>
        <p:grpSpPr>
          <a:xfrm>
            <a:off x="6596" y="3057763"/>
            <a:ext cx="9104385" cy="3724037"/>
            <a:chOff x="6596" y="3057763"/>
            <a:chExt cx="9104385" cy="3724037"/>
          </a:xfrm>
        </p:grpSpPr>
        <p:grpSp>
          <p:nvGrpSpPr>
            <p:cNvPr id="15" name="组合 14"/>
            <p:cNvGrpSpPr/>
            <p:nvPr/>
          </p:nvGrpSpPr>
          <p:grpSpPr>
            <a:xfrm>
              <a:off x="6596" y="3057763"/>
              <a:ext cx="9104385" cy="3724037"/>
              <a:chOff x="27378" y="3057763"/>
              <a:chExt cx="9083603" cy="3724037"/>
            </a:xfrm>
          </p:grpSpPr>
          <p:sp>
            <p:nvSpPr>
              <p:cNvPr id="33" name="矩形 32"/>
              <p:cNvSpPr/>
              <p:nvPr/>
            </p:nvSpPr>
            <p:spPr>
              <a:xfrm>
                <a:off x="6742303" y="5541855"/>
                <a:ext cx="1699545" cy="153888"/>
              </a:xfrm>
              <a:prstGeom prst="rect">
                <a:avLst/>
              </a:prstGeom>
            </p:spPr>
            <p:txBody>
              <a:bodyPr wrap="square">
                <a:spAutoFit/>
              </a:bodyPr>
              <a:lstStyle/>
              <a:p>
                <a:r>
                  <a:rPr lang="en-US" sz="400" dirty="0">
                    <a:latin typeface="Times New Roman" panose="02020603050405020304" pitchFamily="18" charset="0"/>
                    <a:cs typeface="Times New Roman" panose="02020603050405020304" pitchFamily="18" charset="0"/>
                  </a:rPr>
                  <a:t>http://www231.pair.com/fzwester/courses/bis10v/week10/12steroid.html</a:t>
                </a:r>
              </a:p>
            </p:txBody>
          </p:sp>
          <p:grpSp>
            <p:nvGrpSpPr>
              <p:cNvPr id="13" name="组合 12"/>
              <p:cNvGrpSpPr/>
              <p:nvPr/>
            </p:nvGrpSpPr>
            <p:grpSpPr>
              <a:xfrm>
                <a:off x="27378" y="3057763"/>
                <a:ext cx="9083603" cy="3724037"/>
                <a:chOff x="27378" y="3057763"/>
                <a:chExt cx="9083603" cy="3724037"/>
              </a:xfrm>
            </p:grpSpPr>
            <p:grpSp>
              <p:nvGrpSpPr>
                <p:cNvPr id="2" name="组合 1"/>
                <p:cNvGrpSpPr/>
                <p:nvPr/>
              </p:nvGrpSpPr>
              <p:grpSpPr>
                <a:xfrm>
                  <a:off x="27378" y="3057763"/>
                  <a:ext cx="9083603" cy="2363808"/>
                  <a:chOff x="27378" y="3057763"/>
                  <a:chExt cx="9083603" cy="2363808"/>
                </a:xfrm>
              </p:grpSpPr>
              <p:sp>
                <p:nvSpPr>
                  <p:cNvPr id="29" name="矩形 28"/>
                  <p:cNvSpPr/>
                  <p:nvPr/>
                </p:nvSpPr>
                <p:spPr>
                  <a:xfrm>
                    <a:off x="27378" y="3057763"/>
                    <a:ext cx="6103259" cy="1815882"/>
                  </a:xfrm>
                  <a:prstGeom prst="rect">
                    <a:avLst/>
                  </a:prstGeom>
                </p:spPr>
                <p:txBody>
                  <a:bodyPr wrap="square">
                    <a:spAutoFit/>
                  </a:bodyPr>
                  <a:lstStyle/>
                  <a:p>
                    <a:r>
                      <a:rPr lang="en-US" sz="1600" b="1" dirty="0">
                        <a:solidFill>
                          <a:srgbClr val="0070C0"/>
                        </a:solidFill>
                        <a:latin typeface="Times New Roman" panose="02020603050405020304" pitchFamily="18" charset="0"/>
                        <a:cs typeface="Times New Roman" panose="02020603050405020304" pitchFamily="18" charset="0"/>
                      </a:rPr>
                      <a:t>Steroid </a:t>
                    </a:r>
                    <a:r>
                      <a:rPr lang="en-US" sz="1600" b="1" dirty="0" smtClean="0">
                        <a:solidFill>
                          <a:srgbClr val="0070C0"/>
                        </a:solidFill>
                        <a:latin typeface="Times New Roman" panose="02020603050405020304" pitchFamily="18" charset="0"/>
                        <a:cs typeface="Times New Roman" panose="02020603050405020304" pitchFamily="18" charset="0"/>
                      </a:rPr>
                      <a:t>hormones are any </a:t>
                    </a:r>
                    <a:r>
                      <a:rPr lang="en-US" sz="1600" b="1" dirty="0">
                        <a:solidFill>
                          <a:srgbClr val="0070C0"/>
                        </a:solidFill>
                        <a:latin typeface="Times New Roman" panose="02020603050405020304" pitchFamily="18" charset="0"/>
                        <a:cs typeface="Times New Roman" panose="02020603050405020304" pitchFamily="18" charset="0"/>
                      </a:rPr>
                      <a:t>of a group of hormones that belong to the class of chemical compounds known </a:t>
                    </a:r>
                    <a:r>
                      <a:rPr lang="en-US" sz="1600" b="1" dirty="0" smtClean="0">
                        <a:solidFill>
                          <a:srgbClr val="0070C0"/>
                        </a:solidFill>
                        <a:latin typeface="Times New Roman" panose="02020603050405020304" pitchFamily="18" charset="0"/>
                        <a:cs typeface="Times New Roman" panose="02020603050405020304" pitchFamily="18" charset="0"/>
                      </a:rPr>
                      <a:t>as steroids</a:t>
                    </a:r>
                    <a:r>
                      <a:rPr lang="en-US" sz="1600" b="1" dirty="0">
                        <a:solidFill>
                          <a:srgbClr val="0070C0"/>
                        </a:solidFill>
                        <a:latin typeface="Times New Roman" panose="02020603050405020304" pitchFamily="18" charset="0"/>
                        <a:cs typeface="Times New Roman" panose="02020603050405020304" pitchFamily="18" charset="0"/>
                      </a:rPr>
                      <a:t>.</a:t>
                    </a:r>
                    <a:r>
                      <a:rPr lang="en-US" sz="1600" b="1" dirty="0" smtClean="0">
                        <a:solidFill>
                          <a:srgbClr val="0070C0"/>
                        </a:solidFill>
                        <a:latin typeface="Times New Roman" panose="02020603050405020304" pitchFamily="18" charset="0"/>
                        <a:cs typeface="Times New Roman" panose="02020603050405020304" pitchFamily="18" charset="0"/>
                      </a:rPr>
                      <a:t> </a:t>
                    </a:r>
                    <a:r>
                      <a:rPr lang="en-US" sz="1600" b="1" dirty="0">
                        <a:solidFill>
                          <a:srgbClr val="0070C0"/>
                        </a:solidFill>
                        <a:latin typeface="Times New Roman" panose="02020603050405020304" pitchFamily="18" charset="0"/>
                        <a:cs typeface="Times New Roman" panose="02020603050405020304" pitchFamily="18" charset="0"/>
                      </a:rPr>
                      <a:t>T</a:t>
                    </a:r>
                    <a:r>
                      <a:rPr lang="en-US" sz="1600" b="1" dirty="0" smtClean="0">
                        <a:solidFill>
                          <a:srgbClr val="0070C0"/>
                        </a:solidFill>
                        <a:latin typeface="Times New Roman" panose="02020603050405020304" pitchFamily="18" charset="0"/>
                        <a:cs typeface="Times New Roman" panose="02020603050405020304" pitchFamily="18" charset="0"/>
                      </a:rPr>
                      <a:t>hey </a:t>
                    </a:r>
                    <a:r>
                      <a:rPr lang="en-US" sz="1600" b="1" dirty="0">
                        <a:solidFill>
                          <a:srgbClr val="0070C0"/>
                        </a:solidFill>
                        <a:latin typeface="Times New Roman" panose="02020603050405020304" pitchFamily="18" charset="0"/>
                        <a:cs typeface="Times New Roman" panose="02020603050405020304" pitchFamily="18" charset="0"/>
                      </a:rPr>
                      <a:t>are secreted by </a:t>
                    </a:r>
                    <a:r>
                      <a:rPr lang="en-US" sz="1600" b="1" dirty="0" smtClean="0">
                        <a:solidFill>
                          <a:srgbClr val="0070C0"/>
                        </a:solidFill>
                        <a:latin typeface="Times New Roman" panose="02020603050405020304" pitchFamily="18" charset="0"/>
                        <a:cs typeface="Times New Roman" panose="02020603050405020304" pitchFamily="18" charset="0"/>
                      </a:rPr>
                      <a:t>the </a:t>
                    </a:r>
                    <a:r>
                      <a:rPr lang="en-US" sz="1600" b="1" dirty="0">
                        <a:solidFill>
                          <a:srgbClr val="0070C0"/>
                        </a:solidFill>
                        <a:latin typeface="Times New Roman" panose="02020603050405020304" pitchFamily="18" charset="0"/>
                        <a:cs typeface="Times New Roman" panose="02020603050405020304" pitchFamily="18" charset="0"/>
                      </a:rPr>
                      <a:t>adrenal cortex, testes, and </a:t>
                    </a:r>
                    <a:r>
                      <a:rPr lang="en-US" sz="1600" b="1" dirty="0" smtClean="0">
                        <a:solidFill>
                          <a:srgbClr val="0070C0"/>
                        </a:solidFill>
                        <a:latin typeface="Times New Roman" panose="02020603050405020304" pitchFamily="18" charset="0"/>
                        <a:cs typeface="Times New Roman" panose="02020603050405020304" pitchFamily="18" charset="0"/>
                      </a:rPr>
                      <a:t>ovaries (and </a:t>
                    </a:r>
                    <a:r>
                      <a:rPr lang="en-US" sz="1600" b="1" dirty="0">
                        <a:solidFill>
                          <a:srgbClr val="0070C0"/>
                        </a:solidFill>
                        <a:latin typeface="Times New Roman" panose="02020603050405020304" pitchFamily="18" charset="0"/>
                        <a:cs typeface="Times New Roman" panose="02020603050405020304" pitchFamily="18" charset="0"/>
                      </a:rPr>
                      <a:t>during pregnancy by the </a:t>
                    </a:r>
                    <a:r>
                      <a:rPr lang="en-US" sz="1600" b="1" dirty="0" smtClean="0">
                        <a:solidFill>
                          <a:srgbClr val="0070C0"/>
                        </a:solidFill>
                        <a:latin typeface="Times New Roman" panose="02020603050405020304" pitchFamily="18" charset="0"/>
                        <a:cs typeface="Times New Roman" panose="02020603050405020304" pitchFamily="18" charset="0"/>
                      </a:rPr>
                      <a:t>placenta). </a:t>
                    </a:r>
                    <a:r>
                      <a:rPr lang="en-US" sz="1600" b="1" i="1" u="sng" dirty="0">
                        <a:solidFill>
                          <a:srgbClr val="FF0000"/>
                        </a:solidFill>
                        <a:latin typeface="Times New Roman" panose="02020603050405020304" pitchFamily="18" charset="0"/>
                        <a:cs typeface="Times New Roman" panose="02020603050405020304" pitchFamily="18" charset="0"/>
                      </a:rPr>
                      <a:t>All steroid hormones are derived from cholesterol</a:t>
                    </a:r>
                    <a:r>
                      <a:rPr lang="en-US" sz="1600" b="1" i="1" u="sng" dirty="0" smtClean="0">
                        <a:solidFill>
                          <a:srgbClr val="FF0000"/>
                        </a:solidFill>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Examples include testosterone (male sex hormone produced in testis) and estradiol (a female sex hormone produced in ovaries and placenta). </a:t>
                    </a:r>
                    <a:endParaRPr lang="en-US" sz="1600" b="1" dirty="0">
                      <a:solidFill>
                        <a:srgbClr val="FF0000"/>
                      </a:solidFill>
                      <a:latin typeface="Times New Roman" panose="02020603050405020304" pitchFamily="18" charset="0"/>
                      <a:cs typeface="Times New Roman" panose="02020603050405020304" pitchFamily="18" charset="0"/>
                    </a:endParaRPr>
                  </a:p>
                </p:txBody>
              </p:sp>
              <p:pic>
                <p:nvPicPr>
                  <p:cNvPr id="30" name="Picture 2" descr="http://www231.pair.com/fzwester/courses/bis10v/week10/steroidhormon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9236" y="3057763"/>
                    <a:ext cx="3151745" cy="2363808"/>
                  </a:xfrm>
                  <a:prstGeom prst="rect">
                    <a:avLst/>
                  </a:prstGeom>
                  <a:noFill/>
                  <a:extLst>
                    <a:ext uri="{909E8E84-426E-40DD-AFC4-6F175D3DCCD1}">
                      <a14:hiddenFill xmlns:a14="http://schemas.microsoft.com/office/drawing/2010/main">
                        <a:solidFill>
                          <a:srgbClr val="FFFFFF"/>
                        </a:solidFill>
                      </a14:hiddenFill>
                    </a:ext>
                  </a:extLst>
                </p:spPr>
              </p:pic>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266" y="5032106"/>
                  <a:ext cx="3921000" cy="174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17" name="直接连接符 16"/>
            <p:cNvCxnSpPr/>
            <p:nvPr/>
          </p:nvCxnSpPr>
          <p:spPr>
            <a:xfrm>
              <a:off x="1371600" y="5181600"/>
              <a:ext cx="39299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43200" y="4843046"/>
              <a:ext cx="1492586" cy="338554"/>
            </a:xfrm>
            <a:prstGeom prst="rect">
              <a:avLst/>
            </a:prstGeom>
          </p:spPr>
          <p:txBody>
            <a:bodyPr wrap="square">
              <a:spAutoFit/>
            </a:bodyPr>
            <a:lstStyle/>
            <a:p>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Sex hormones</a:t>
              </a:r>
            </a:p>
          </p:txBody>
        </p:sp>
      </p:grpSp>
      <p:sp>
        <p:nvSpPr>
          <p:cNvPr id="43" name="矩形 17"/>
          <p:cNvSpPr/>
          <p:nvPr/>
        </p:nvSpPr>
        <p:spPr>
          <a:xfrm>
            <a:off x="5638800" y="5996226"/>
            <a:ext cx="3511797" cy="861774"/>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lipids with passive roles? </a:t>
            </a:r>
          </a:p>
          <a:p>
            <a:r>
              <a:rPr lang="en-US" sz="1000" b="1" dirty="0" smtClean="0">
                <a:latin typeface="Times New Roman" panose="02020603050405020304" pitchFamily="18" charset="0"/>
                <a:cs typeface="Times New Roman" panose="02020603050405020304" pitchFamily="18" charset="0"/>
              </a:rPr>
              <a:t>Q2. Give an example of lipids acting as a signaling molecule.</a:t>
            </a:r>
          </a:p>
          <a:p>
            <a:r>
              <a:rPr lang="en-US" sz="1000" b="1" dirty="0" smtClean="0">
                <a:latin typeface="Times New Roman" panose="02020603050405020304" pitchFamily="18" charset="0"/>
                <a:cs typeface="Times New Roman" panose="02020603050405020304" pitchFamily="18" charset="0"/>
              </a:rPr>
              <a:t>Q3. Draw the chemical structures of male and female sex hormones. </a:t>
            </a:r>
          </a:p>
          <a:p>
            <a:r>
              <a:rPr lang="en-US" sz="1000" b="1" dirty="0" smtClean="0">
                <a:solidFill>
                  <a:srgbClr val="FF0000"/>
                </a:solidFill>
                <a:latin typeface="Times New Roman" panose="02020603050405020304" pitchFamily="18" charset="0"/>
                <a:cs typeface="Times New Roman" panose="02020603050405020304" pitchFamily="18" charset="0"/>
              </a:rPr>
              <a:t>No question on the image of this slide.</a:t>
            </a:r>
          </a:p>
        </p:txBody>
      </p:sp>
    </p:spTree>
    <p:extLst>
      <p:ext uri="{BB962C8B-B14F-4D97-AF65-F5344CB8AC3E}">
        <p14:creationId xmlns:p14="http://schemas.microsoft.com/office/powerpoint/2010/main" val="103619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7" grpId="0" animBg="1"/>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a:solidFill>
                  <a:srgbClr val="FFFF00"/>
                </a:solidFill>
                <a:latin typeface="Times New Roman" panose="02020603050405020304" pitchFamily="18" charset="0"/>
                <a:cs typeface="Times New Roman" panose="02020603050405020304" pitchFamily="18" charset="0"/>
              </a:rPr>
              <a:t>Lipids </a:t>
            </a:r>
            <a:r>
              <a:rPr lang="en-US" b="1" dirty="0" smtClean="0">
                <a:solidFill>
                  <a:srgbClr val="FFFF00"/>
                </a:solidFill>
                <a:latin typeface="Times New Roman" panose="02020603050405020304" pitchFamily="18" charset="0"/>
                <a:cs typeface="Times New Roman" panose="02020603050405020304" pitchFamily="18" charset="0"/>
              </a:rPr>
              <a:t>as Pigments: The visual pigment of vertebrate eye can be derived from vitamin A</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8" name="矩形 27"/>
          <p:cNvSpPr/>
          <p:nvPr/>
        </p:nvSpPr>
        <p:spPr>
          <a:xfrm>
            <a:off x="0" y="793874"/>
            <a:ext cx="9144000" cy="584775"/>
          </a:xfrm>
          <a:prstGeom prst="rect">
            <a:avLst/>
          </a:prstGeom>
        </p:spPr>
        <p:txBody>
          <a:bodyPr wrap="square">
            <a:spAutoFit/>
          </a:bodyPr>
          <a:lstStyle/>
          <a:p>
            <a:r>
              <a:rPr lang="en-US" sz="1600" b="1" dirty="0">
                <a:solidFill>
                  <a:srgbClr val="7030A0"/>
                </a:solidFill>
                <a:latin typeface="Times New Roman" panose="02020603050405020304" pitchFamily="18" charset="0"/>
                <a:cs typeface="Times New Roman" panose="02020603050405020304" pitchFamily="18" charset="0"/>
              </a:rPr>
              <a:t>Vitamin A (retinol) serves as </a:t>
            </a:r>
            <a:r>
              <a:rPr lang="en-US" sz="1600" b="1" dirty="0" smtClean="0">
                <a:solidFill>
                  <a:srgbClr val="7030A0"/>
                </a:solidFill>
                <a:latin typeface="Times New Roman" panose="02020603050405020304" pitchFamily="18" charset="0"/>
                <a:cs typeface="Times New Roman" panose="02020603050405020304" pitchFamily="18" charset="0"/>
              </a:rPr>
              <a:t>the precursor </a:t>
            </a:r>
            <a:r>
              <a:rPr lang="en-US" sz="1600" b="1" dirty="0">
                <a:solidFill>
                  <a:srgbClr val="7030A0"/>
                </a:solidFill>
                <a:latin typeface="Times New Roman" panose="02020603050405020304" pitchFamily="18" charset="0"/>
                <a:cs typeface="Times New Roman" panose="02020603050405020304" pitchFamily="18" charset="0"/>
              </a:rPr>
              <a:t>for the </a:t>
            </a:r>
            <a:r>
              <a:rPr lang="en-US" sz="1600" b="1" dirty="0" smtClean="0">
                <a:solidFill>
                  <a:srgbClr val="7030A0"/>
                </a:solidFill>
                <a:latin typeface="Times New Roman" panose="02020603050405020304" pitchFamily="18" charset="0"/>
                <a:cs typeface="Times New Roman" panose="02020603050405020304" pitchFamily="18" charset="0"/>
              </a:rPr>
              <a:t>visual pigment</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smtClean="0">
                <a:solidFill>
                  <a:srgbClr val="7030A0"/>
                </a:solidFill>
                <a:latin typeface="Times New Roman" panose="02020603050405020304" pitchFamily="18" charset="0"/>
                <a:cs typeface="Times New Roman" panose="02020603050405020304" pitchFamily="18" charset="0"/>
              </a:rPr>
              <a:t>11-</a:t>
            </a:r>
            <a:r>
              <a:rPr lang="en-US" sz="1600" b="1" i="1" dirty="0" smtClean="0">
                <a:solidFill>
                  <a:srgbClr val="7030A0"/>
                </a:solidFill>
                <a:latin typeface="Times New Roman" panose="02020603050405020304" pitchFamily="18" charset="0"/>
                <a:cs typeface="Times New Roman" panose="02020603050405020304" pitchFamily="18" charset="0"/>
              </a:rPr>
              <a:t>cis-</a:t>
            </a:r>
            <a:r>
              <a:rPr lang="en-US" sz="1600" b="1" dirty="0" smtClean="0">
                <a:solidFill>
                  <a:srgbClr val="7030A0"/>
                </a:solidFill>
                <a:latin typeface="Times New Roman" panose="02020603050405020304" pitchFamily="18" charset="0"/>
                <a:cs typeface="Times New Roman" panose="02020603050405020304" pitchFamily="18" charset="0"/>
              </a:rPr>
              <a:t>retinal in vertebrate eyes </a:t>
            </a:r>
            <a:r>
              <a:rPr lang="en-US" sz="1600" b="1" dirty="0">
                <a:solidFill>
                  <a:srgbClr val="7030A0"/>
                </a:solidFill>
                <a:latin typeface="Times New Roman" panose="02020603050405020304" pitchFamily="18" charset="0"/>
                <a:cs typeface="Times New Roman" panose="02020603050405020304" pitchFamily="18" charset="0"/>
              </a:rPr>
              <a:t>(Fig. 10–21).</a:t>
            </a:r>
          </a:p>
        </p:txBody>
      </p:sp>
      <p:grpSp>
        <p:nvGrpSpPr>
          <p:cNvPr id="58" name="组合 57"/>
          <p:cNvGrpSpPr/>
          <p:nvPr/>
        </p:nvGrpSpPr>
        <p:grpSpPr>
          <a:xfrm>
            <a:off x="152401" y="1676400"/>
            <a:ext cx="5695418" cy="4925750"/>
            <a:chOff x="55418" y="1901642"/>
            <a:chExt cx="5695418" cy="4925750"/>
          </a:xfrm>
        </p:grpSpPr>
        <p:pic>
          <p:nvPicPr>
            <p:cNvPr id="5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 y="1901642"/>
              <a:ext cx="5695418" cy="3809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9" y="5763528"/>
              <a:ext cx="5486399" cy="106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6195454" y="1013922"/>
            <a:ext cx="2743200" cy="4815462"/>
            <a:chOff x="6195454" y="1013922"/>
            <a:chExt cx="2743200" cy="4815462"/>
          </a:xfrm>
        </p:grpSpPr>
        <p:grpSp>
          <p:nvGrpSpPr>
            <p:cNvPr id="32" name="组合 31"/>
            <p:cNvGrpSpPr/>
            <p:nvPr/>
          </p:nvGrpSpPr>
          <p:grpSpPr>
            <a:xfrm>
              <a:off x="6195454" y="1013922"/>
              <a:ext cx="2743200" cy="4815462"/>
              <a:chOff x="5758546" y="1209373"/>
              <a:chExt cx="2743200" cy="4815462"/>
            </a:xfrm>
          </p:grpSpPr>
          <p:grpSp>
            <p:nvGrpSpPr>
              <p:cNvPr id="30" name="组合 29"/>
              <p:cNvGrpSpPr/>
              <p:nvPr/>
            </p:nvGrpSpPr>
            <p:grpSpPr>
              <a:xfrm>
                <a:off x="5758546" y="1209373"/>
                <a:ext cx="2743200" cy="4815462"/>
                <a:chOff x="5758546" y="1209373"/>
                <a:chExt cx="2743200" cy="4815462"/>
              </a:xfrm>
            </p:grpSpPr>
            <p:pic>
              <p:nvPicPr>
                <p:cNvPr id="513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2457" y="1948037"/>
                  <a:ext cx="2200275" cy="123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8909" y="3180431"/>
                  <a:ext cx="2303823" cy="284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矩形 62"/>
                <p:cNvSpPr/>
                <p:nvPr/>
              </p:nvSpPr>
              <p:spPr>
                <a:xfrm>
                  <a:off x="5758546" y="1209373"/>
                  <a:ext cx="2743200" cy="738664"/>
                </a:xfrm>
                <a:prstGeom prst="rect">
                  <a:avLst/>
                </a:prstGeom>
              </p:spPr>
              <p:txBody>
                <a:bodyPr wrap="square">
                  <a:spAutoFit/>
                </a:bodyPr>
                <a:lstStyle/>
                <a:p>
                  <a:r>
                    <a:rPr lang="en-US" sz="1400" b="1" dirty="0" smtClean="0">
                      <a:solidFill>
                        <a:srgbClr val="C00000"/>
                      </a:solidFill>
                      <a:latin typeface="Times New Roman" panose="02020603050405020304" pitchFamily="18" charset="0"/>
                      <a:cs typeface="Times New Roman" panose="02020603050405020304" pitchFamily="18" charset="0"/>
                    </a:rPr>
                    <a:t>Supplying vitamin A through transgenic rice can eradicate night blindness in Bangladesh</a:t>
                  </a:r>
                </a:p>
              </p:txBody>
            </p:sp>
          </p:grpSp>
          <p:sp>
            <p:nvSpPr>
              <p:cNvPr id="31" name="矩形 30"/>
              <p:cNvSpPr/>
              <p:nvPr/>
            </p:nvSpPr>
            <p:spPr>
              <a:xfrm>
                <a:off x="6598732" y="5829384"/>
                <a:ext cx="1524000" cy="153888"/>
              </a:xfrm>
              <a:prstGeom prst="rect">
                <a:avLst/>
              </a:prstGeom>
            </p:spPr>
            <p:txBody>
              <a:bodyPr wrap="square">
                <a:spAutoFit/>
              </a:bodyPr>
              <a:lstStyle/>
              <a:p>
                <a:r>
                  <a:rPr lang="en-US" sz="400" dirty="0">
                    <a:latin typeface="Times New Roman" panose="02020603050405020304" pitchFamily="18" charset="0"/>
                    <a:cs typeface="Times New Roman" panose="02020603050405020304" pitchFamily="18" charset="0"/>
                  </a:rPr>
                  <a:t>https://www.slideshare.net/zakiasayed3/golden-rice-57244860</a:t>
                </a:r>
              </a:p>
            </p:txBody>
          </p:sp>
        </p:grpSp>
        <p:sp>
          <p:nvSpPr>
            <p:cNvPr id="2" name="Rectangle 1"/>
            <p:cNvSpPr/>
            <p:nvPr/>
          </p:nvSpPr>
          <p:spPr>
            <a:xfrm>
              <a:off x="6255817" y="1086261"/>
              <a:ext cx="2430983" cy="4727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矩形 17"/>
          <p:cNvSpPr/>
          <p:nvPr/>
        </p:nvSpPr>
        <p:spPr>
          <a:xfrm>
            <a:off x="5655128" y="6150114"/>
            <a:ext cx="3505199" cy="707886"/>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Give example of a lipid acting as a pigment.</a:t>
            </a:r>
          </a:p>
          <a:p>
            <a:r>
              <a:rPr lang="en-US" sz="1000" b="1" dirty="0" smtClean="0">
                <a:latin typeface="Times New Roman" panose="02020603050405020304" pitchFamily="18" charset="0"/>
                <a:cs typeface="Times New Roman" panose="02020603050405020304" pitchFamily="18" charset="0"/>
              </a:rPr>
              <a:t>Q2. Discuss how 11-</a:t>
            </a:r>
            <a:r>
              <a:rPr lang="en-US" sz="1000" b="1" i="1" dirty="0" smtClean="0">
                <a:latin typeface="Times New Roman" panose="02020603050405020304" pitchFamily="18" charset="0"/>
                <a:cs typeface="Times New Roman" panose="02020603050405020304" pitchFamily="18" charset="0"/>
              </a:rPr>
              <a:t>cis</a:t>
            </a:r>
            <a:r>
              <a:rPr lang="en-US" sz="1000" b="1" dirty="0" smtClean="0">
                <a:latin typeface="Times New Roman" panose="02020603050405020304" pitchFamily="18" charset="0"/>
                <a:cs typeface="Times New Roman" panose="02020603050405020304" pitchFamily="18" charset="0"/>
              </a:rPr>
              <a:t>-retinal is formed from </a:t>
            </a:r>
            <a:r>
              <a:rPr lang="el-GR" sz="1000" b="1" dirty="0" smtClean="0">
                <a:latin typeface="Times New Roman" panose="02020603050405020304" pitchFamily="18" charset="0"/>
                <a:cs typeface="Times New Roman" panose="02020603050405020304" pitchFamily="18" charset="0"/>
              </a:rPr>
              <a:t>β</a:t>
            </a:r>
            <a:r>
              <a:rPr lang="en-US" sz="1000" b="1" dirty="0" smtClean="0">
                <a:latin typeface="Times New Roman" panose="02020603050405020304" pitchFamily="18" charset="0"/>
                <a:cs typeface="Times New Roman" panose="02020603050405020304" pitchFamily="18" charset="0"/>
              </a:rPr>
              <a:t>-carotene.</a:t>
            </a:r>
          </a:p>
          <a:p>
            <a:r>
              <a:rPr lang="en-US" sz="1000" b="1" dirty="0" smtClean="0">
                <a:latin typeface="Times New Roman" panose="02020603050405020304" pitchFamily="18" charset="0"/>
                <a:cs typeface="Times New Roman" panose="02020603050405020304" pitchFamily="18" charset="0"/>
              </a:rPr>
              <a:t>Q3. What is golden rice? How can it prevent night-blindness in Bangladesh?</a:t>
            </a:r>
          </a:p>
        </p:txBody>
      </p:sp>
      <p:sp>
        <p:nvSpPr>
          <p:cNvPr id="18" name="矩形 5"/>
          <p:cNvSpPr/>
          <p:nvPr/>
        </p:nvSpPr>
        <p:spPr>
          <a:xfrm>
            <a:off x="3641516" y="-22213"/>
            <a:ext cx="18741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Other Lipids</a:t>
            </a:r>
          </a:p>
        </p:txBody>
      </p:sp>
    </p:spTree>
    <p:extLst>
      <p:ext uri="{BB962C8B-B14F-4D97-AF65-F5344CB8AC3E}">
        <p14:creationId xmlns:p14="http://schemas.microsoft.com/office/powerpoint/2010/main" val="39176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a:solidFill>
                  <a:srgbClr val="FFFF00"/>
                </a:solidFill>
                <a:latin typeface="Times New Roman" panose="02020603050405020304" pitchFamily="18" charset="0"/>
                <a:cs typeface="Times New Roman" panose="02020603050405020304" pitchFamily="18" charset="0"/>
              </a:rPr>
              <a:t>Lipids </a:t>
            </a:r>
            <a:r>
              <a:rPr lang="en-US" b="1" dirty="0" smtClean="0">
                <a:solidFill>
                  <a:srgbClr val="FFFF00"/>
                </a:solidFill>
                <a:latin typeface="Times New Roman" panose="02020603050405020304" pitchFamily="18" charset="0"/>
                <a:cs typeface="Times New Roman" panose="02020603050405020304" pitchFamily="18" charset="0"/>
              </a:rPr>
              <a:t>as Co-factors: Lipid Quinones can act oxidation-reduction co-factors</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9" name="矩形 5"/>
          <p:cNvSpPr/>
          <p:nvPr/>
        </p:nvSpPr>
        <p:spPr>
          <a:xfrm>
            <a:off x="3641516" y="-22213"/>
            <a:ext cx="18741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Other Lipids</a:t>
            </a:r>
          </a:p>
        </p:txBody>
      </p:sp>
      <p:grpSp>
        <p:nvGrpSpPr>
          <p:cNvPr id="2" name="Group 1"/>
          <p:cNvGrpSpPr/>
          <p:nvPr/>
        </p:nvGrpSpPr>
        <p:grpSpPr>
          <a:xfrm>
            <a:off x="-3" y="768582"/>
            <a:ext cx="8472404" cy="987317"/>
            <a:chOff x="-3" y="768582"/>
            <a:chExt cx="8472404" cy="987317"/>
          </a:xfrm>
        </p:grpSpPr>
        <p:sp>
          <p:nvSpPr>
            <p:cNvPr id="3" name="矩形 2"/>
            <p:cNvSpPr/>
            <p:nvPr/>
          </p:nvSpPr>
          <p:spPr>
            <a:xfrm>
              <a:off x="-3" y="768582"/>
              <a:ext cx="7239003" cy="830997"/>
            </a:xfrm>
            <a:prstGeom prst="rect">
              <a:avLst/>
            </a:prstGeom>
          </p:spPr>
          <p:txBody>
            <a:bodyPr wrap="square">
              <a:spAutoFit/>
            </a:bodyPr>
            <a:lstStyle/>
            <a:p>
              <a:r>
                <a:rPr lang="en-US" sz="1600" b="1" dirty="0">
                  <a:solidFill>
                    <a:srgbClr val="7030A0"/>
                  </a:solidFill>
                  <a:latin typeface="Times New Roman" panose="02020603050405020304" pitchFamily="18" charset="0"/>
                  <a:cs typeface="Times New Roman" panose="02020603050405020304" pitchFamily="18" charset="0"/>
                </a:rPr>
                <a:t>Isoprene (2-methyl-1,3-butadiene) is a branched-chain </a:t>
              </a:r>
              <a:r>
                <a:rPr lang="en-US" sz="1600" b="1" dirty="0" smtClean="0">
                  <a:solidFill>
                    <a:srgbClr val="7030A0"/>
                  </a:solidFill>
                  <a:latin typeface="Times New Roman" panose="02020603050405020304" pitchFamily="18" charset="0"/>
                  <a:cs typeface="Times New Roman" panose="02020603050405020304" pitchFamily="18" charset="0"/>
                </a:rPr>
                <a:t>unsaturated hydrocarbon. Isoprenoids</a:t>
              </a:r>
              <a:r>
                <a:rPr lang="en-US" sz="1600" b="1" dirty="0">
                  <a:solidFill>
                    <a:srgbClr val="7030A0"/>
                  </a:solidFill>
                  <a:latin typeface="Times New Roman" panose="02020603050405020304" pitchFamily="18" charset="0"/>
                  <a:cs typeface="Times New Roman" panose="02020603050405020304" pitchFamily="18" charset="0"/>
                </a:rPr>
                <a:t> contain from two to many thousands of isoprene units</a:t>
              </a:r>
              <a:r>
                <a:rPr lang="en-US" sz="1600" b="1" dirty="0" smtClean="0">
                  <a:solidFill>
                    <a:srgbClr val="7030A0"/>
                  </a:solidFill>
                  <a:latin typeface="Times New Roman" panose="02020603050405020304" pitchFamily="18" charset="0"/>
                  <a:cs typeface="Times New Roman" panose="02020603050405020304" pitchFamily="18" charset="0"/>
                </a:rPr>
                <a:t>.</a:t>
              </a:r>
            </a:p>
            <a:p>
              <a:r>
                <a:rPr lang="en-US" sz="1600" b="1" dirty="0" smtClean="0">
                  <a:solidFill>
                    <a:srgbClr val="7030A0"/>
                  </a:solidFill>
                  <a:latin typeface="Times New Roman" panose="02020603050405020304" pitchFamily="18" charset="0"/>
                  <a:cs typeface="Times New Roman" panose="02020603050405020304" pitchFamily="18" charset="0"/>
                </a:rPr>
                <a:t>There are many isoprenoid compounds in nature.</a:t>
              </a:r>
              <a:endParaRPr lang="en-US" sz="1600" b="1" dirty="0">
                <a:solidFill>
                  <a:srgbClr val="7030A0"/>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161" y="793874"/>
              <a:ext cx="110324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组合 37"/>
          <p:cNvGrpSpPr/>
          <p:nvPr/>
        </p:nvGrpSpPr>
        <p:grpSpPr>
          <a:xfrm>
            <a:off x="0" y="1765652"/>
            <a:ext cx="9144000" cy="2173269"/>
            <a:chOff x="-47690" y="668691"/>
            <a:chExt cx="9144000" cy="2173269"/>
          </a:xfrm>
        </p:grpSpPr>
        <p:sp>
          <p:nvSpPr>
            <p:cNvPr id="21" name="矩形 38"/>
            <p:cNvSpPr/>
            <p:nvPr/>
          </p:nvSpPr>
          <p:spPr>
            <a:xfrm>
              <a:off x="-47690" y="668691"/>
              <a:ext cx="9144000" cy="830997"/>
            </a:xfrm>
            <a:prstGeom prst="rect">
              <a:avLst/>
            </a:prstGeom>
          </p:spPr>
          <p:txBody>
            <a:bodyPr wrap="square">
              <a:spAutoFit/>
            </a:bodyPr>
            <a:lstStyle/>
            <a:p>
              <a:r>
                <a:rPr lang="en-US" sz="1600" b="1" dirty="0">
                  <a:solidFill>
                    <a:srgbClr val="C00000"/>
                  </a:solidFill>
                  <a:latin typeface="Times New Roman" panose="02020603050405020304" pitchFamily="18" charset="0"/>
                  <a:cs typeface="Times New Roman" panose="02020603050405020304" pitchFamily="18" charset="0"/>
                </a:rPr>
                <a:t>Ubiquinone (also called coenzyme Q) and </a:t>
              </a:r>
              <a:r>
                <a:rPr lang="en-US" sz="1600" b="1" dirty="0" err="1" smtClean="0">
                  <a:solidFill>
                    <a:srgbClr val="C00000"/>
                  </a:solidFill>
                  <a:latin typeface="Times New Roman" panose="02020603050405020304" pitchFamily="18" charset="0"/>
                  <a:cs typeface="Times New Roman" panose="02020603050405020304" pitchFamily="18" charset="0"/>
                </a:rPr>
                <a:t>plastoquinone</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smtClean="0">
                  <a:solidFill>
                    <a:srgbClr val="C00000"/>
                  </a:solidFill>
                  <a:latin typeface="Times New Roman" panose="02020603050405020304" pitchFamily="18" charset="0"/>
                  <a:cs typeface="Times New Roman" panose="02020603050405020304" pitchFamily="18" charset="0"/>
                </a:rPr>
                <a:t>(Fig</a:t>
              </a:r>
              <a:r>
                <a:rPr lang="en-US" sz="1600" b="1" dirty="0">
                  <a:solidFill>
                    <a:srgbClr val="C00000"/>
                  </a:solidFill>
                  <a:latin typeface="Times New Roman" panose="02020603050405020304" pitchFamily="18" charset="0"/>
                  <a:cs typeface="Times New Roman" panose="02020603050405020304" pitchFamily="18" charset="0"/>
                </a:rPr>
                <a:t>. 10–22d, e) are isoprenoids that </a:t>
              </a:r>
              <a:r>
                <a:rPr lang="en-US" sz="1600" b="1" dirty="0" smtClean="0">
                  <a:solidFill>
                    <a:srgbClr val="C00000"/>
                  </a:solidFill>
                  <a:latin typeface="Times New Roman" panose="02020603050405020304" pitchFamily="18" charset="0"/>
                  <a:cs typeface="Times New Roman" panose="02020603050405020304" pitchFamily="18" charset="0"/>
                </a:rPr>
                <a:t>function as </a:t>
              </a:r>
              <a:r>
                <a:rPr lang="en-US" sz="1600" b="1" dirty="0">
                  <a:solidFill>
                    <a:srgbClr val="C00000"/>
                  </a:solidFill>
                  <a:latin typeface="Times New Roman" panose="02020603050405020304" pitchFamily="18" charset="0"/>
                  <a:cs typeface="Times New Roman" panose="02020603050405020304" pitchFamily="18" charset="0"/>
                </a:rPr>
                <a:t>lipophilic electron carriers in the </a:t>
              </a:r>
              <a:r>
                <a:rPr lang="en-US" sz="1600" b="1" dirty="0" smtClean="0">
                  <a:solidFill>
                    <a:srgbClr val="C00000"/>
                  </a:solidFill>
                  <a:latin typeface="Times New Roman" panose="02020603050405020304" pitchFamily="18" charset="0"/>
                  <a:cs typeface="Times New Roman" panose="02020603050405020304" pitchFamily="18" charset="0"/>
                </a:rPr>
                <a:t>oxidation-reduction reactions </a:t>
              </a:r>
              <a:r>
                <a:rPr lang="en-US" sz="1600" b="1" dirty="0">
                  <a:solidFill>
                    <a:srgbClr val="C00000"/>
                  </a:solidFill>
                  <a:latin typeface="Times New Roman" panose="02020603050405020304" pitchFamily="18" charset="0"/>
                  <a:cs typeface="Times New Roman" panose="02020603050405020304" pitchFamily="18" charset="0"/>
                </a:rPr>
                <a:t>that drive ATP synthesis in mitochondria </a:t>
              </a:r>
              <a:r>
                <a:rPr lang="en-US" sz="1600" b="1" dirty="0" smtClean="0">
                  <a:solidFill>
                    <a:srgbClr val="C00000"/>
                  </a:solidFill>
                  <a:latin typeface="Times New Roman" panose="02020603050405020304" pitchFamily="18" charset="0"/>
                  <a:cs typeface="Times New Roman" panose="02020603050405020304" pitchFamily="18" charset="0"/>
                </a:rPr>
                <a:t>and chloroplasts</a:t>
              </a:r>
              <a:r>
                <a:rPr lang="en-US" sz="1600" b="1" dirty="0">
                  <a:solidFill>
                    <a:srgbClr val="C00000"/>
                  </a:solidFill>
                  <a:latin typeface="Times New Roman" panose="02020603050405020304" pitchFamily="18" charset="0"/>
                  <a:cs typeface="Times New Roman" panose="02020603050405020304" pitchFamily="18" charset="0"/>
                </a:rPr>
                <a:t>, respectively. </a:t>
              </a:r>
            </a:p>
          </p:txBody>
        </p:sp>
        <p:grpSp>
          <p:nvGrpSpPr>
            <p:cNvPr id="22" name="组合 39"/>
            <p:cNvGrpSpPr/>
            <p:nvPr/>
          </p:nvGrpSpPr>
          <p:grpSpPr>
            <a:xfrm>
              <a:off x="180910" y="1473881"/>
              <a:ext cx="8915400" cy="1368079"/>
              <a:chOff x="344783" y="-94198"/>
              <a:chExt cx="8726230" cy="1368079"/>
            </a:xfrm>
          </p:grpSpPr>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83" y="354963"/>
                <a:ext cx="4114800" cy="918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082" y="354963"/>
                <a:ext cx="4081030" cy="886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矩形 42"/>
              <p:cNvSpPr/>
              <p:nvPr/>
            </p:nvSpPr>
            <p:spPr>
              <a:xfrm>
                <a:off x="588651" y="-91326"/>
                <a:ext cx="4229534" cy="523220"/>
              </a:xfrm>
              <a:prstGeom prst="rect">
                <a:avLst/>
              </a:prstGeom>
            </p:spPr>
            <p:txBody>
              <a:bodyPr wrap="square">
                <a:spAutoFit/>
              </a:bodyPr>
              <a:lstStyle/>
              <a:p>
                <a:pPr algn="ct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Ubiquinone (Coenzyme Q) </a:t>
                </a:r>
                <a:r>
                  <a:rPr lang="en-US" sz="1400" b="1" dirty="0">
                    <a:solidFill>
                      <a:schemeClr val="accent6">
                        <a:lumMod val="50000"/>
                      </a:schemeClr>
                    </a:solidFill>
                    <a:latin typeface="Times New Roman" panose="02020603050405020304" pitchFamily="18" charset="0"/>
                    <a:cs typeface="Times New Roman" panose="02020603050405020304" pitchFamily="18" charset="0"/>
                  </a:rPr>
                  <a:t>(</a:t>
                </a:r>
                <a:r>
                  <a:rPr lang="en-US" sz="1400" b="1" i="1" dirty="0">
                    <a:solidFill>
                      <a:schemeClr val="accent6">
                        <a:lumMod val="50000"/>
                      </a:schemeClr>
                    </a:solidFill>
                    <a:latin typeface="Times New Roman" panose="02020603050405020304" pitchFamily="18" charset="0"/>
                    <a:cs typeface="Times New Roman" panose="02020603050405020304" pitchFamily="18" charset="0"/>
                  </a:rPr>
                  <a:t>n</a:t>
                </a:r>
                <a:r>
                  <a:rPr lang="en-US" sz="1400" b="1" dirty="0">
                    <a:solidFill>
                      <a:schemeClr val="accent6">
                        <a:lumMod val="50000"/>
                      </a:schemeClr>
                    </a:solidFill>
                    <a:latin typeface="Times New Roman" panose="02020603050405020304" pitchFamily="18" charset="0"/>
                    <a:cs typeface="Times New Roman" panose="02020603050405020304" pitchFamily="18" charset="0"/>
                  </a:rPr>
                  <a:t>=4 to 8) </a:t>
                </a:r>
                <a:endParaRPr lang="en-US" sz="1400" b="1" dirty="0" smtClean="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[involved in mitochondrial ATP synthesis]</a:t>
                </a:r>
                <a:endParaRPr lang="en-US" sz="1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6" name="矩形 43"/>
              <p:cNvSpPr/>
              <p:nvPr/>
            </p:nvSpPr>
            <p:spPr>
              <a:xfrm>
                <a:off x="5596654" y="-94198"/>
                <a:ext cx="3474359" cy="523220"/>
              </a:xfrm>
              <a:prstGeom prst="rect">
                <a:avLst/>
              </a:prstGeom>
            </p:spPr>
            <p:txBody>
              <a:bodyPr wrap="square">
                <a:spAutoFit/>
              </a:bodyPr>
              <a:lstStyle/>
              <a:p>
                <a:pPr algn="ctr"/>
                <a:r>
                  <a:rPr lang="en-US" sz="1400" b="1" dirty="0" err="1" smtClean="0">
                    <a:solidFill>
                      <a:srgbClr val="00B050"/>
                    </a:solidFill>
                    <a:latin typeface="Times New Roman" panose="02020603050405020304" pitchFamily="18" charset="0"/>
                    <a:cs typeface="Times New Roman" panose="02020603050405020304" pitchFamily="18" charset="0"/>
                  </a:rPr>
                  <a:t>Plastoquinone</a:t>
                </a:r>
                <a:r>
                  <a:rPr lang="en-US" sz="1400" b="1" dirty="0" smtClean="0">
                    <a:solidFill>
                      <a:srgbClr val="00B050"/>
                    </a:solidFill>
                    <a:latin typeface="Times New Roman" panose="02020603050405020304" pitchFamily="18" charset="0"/>
                    <a:cs typeface="Times New Roman" panose="02020603050405020304" pitchFamily="18" charset="0"/>
                  </a:rPr>
                  <a:t> (</a:t>
                </a:r>
                <a:r>
                  <a:rPr lang="en-US" sz="1400" b="1" dirty="0">
                    <a:solidFill>
                      <a:srgbClr val="00B050"/>
                    </a:solidFill>
                    <a:latin typeface="Times New Roman" panose="02020603050405020304" pitchFamily="18" charset="0"/>
                    <a:cs typeface="Times New Roman" panose="02020603050405020304" pitchFamily="18" charset="0"/>
                  </a:rPr>
                  <a:t>(</a:t>
                </a:r>
                <a:r>
                  <a:rPr lang="en-US" sz="1400" b="1" i="1" dirty="0">
                    <a:solidFill>
                      <a:srgbClr val="00B050"/>
                    </a:solidFill>
                    <a:latin typeface="Times New Roman" panose="02020603050405020304" pitchFamily="18" charset="0"/>
                    <a:cs typeface="Times New Roman" panose="02020603050405020304" pitchFamily="18" charset="0"/>
                  </a:rPr>
                  <a:t>n</a:t>
                </a:r>
                <a:r>
                  <a:rPr lang="en-US" sz="1400" b="1" dirty="0">
                    <a:solidFill>
                      <a:srgbClr val="00B050"/>
                    </a:solidFill>
                    <a:latin typeface="Times New Roman" panose="02020603050405020304" pitchFamily="18" charset="0"/>
                    <a:cs typeface="Times New Roman" panose="02020603050405020304" pitchFamily="18" charset="0"/>
                  </a:rPr>
                  <a:t>=4 to 8</a:t>
                </a:r>
                <a:r>
                  <a:rPr lang="en-US" sz="1400" b="1" dirty="0" smtClean="0">
                    <a:solidFill>
                      <a:srgbClr val="00B050"/>
                    </a:solidFill>
                    <a:latin typeface="Times New Roman" panose="02020603050405020304" pitchFamily="18" charset="0"/>
                    <a:cs typeface="Times New Roman" panose="02020603050405020304" pitchFamily="18" charset="0"/>
                  </a:rPr>
                  <a:t>)</a:t>
                </a:r>
              </a:p>
              <a:p>
                <a:pPr algn="ctr"/>
                <a:r>
                  <a:rPr lang="en-US" sz="1400" b="1" dirty="0">
                    <a:solidFill>
                      <a:srgbClr val="00B050"/>
                    </a:solidFill>
                    <a:latin typeface="Times New Roman" panose="02020603050405020304" pitchFamily="18" charset="0"/>
                    <a:cs typeface="Times New Roman" panose="02020603050405020304" pitchFamily="18" charset="0"/>
                  </a:rPr>
                  <a:t>[involved </a:t>
                </a:r>
                <a:r>
                  <a:rPr lang="en-US" sz="1400" b="1" dirty="0" smtClean="0">
                    <a:solidFill>
                      <a:srgbClr val="00B050"/>
                    </a:solidFill>
                    <a:latin typeface="Times New Roman" panose="02020603050405020304" pitchFamily="18" charset="0"/>
                    <a:cs typeface="Times New Roman" panose="02020603050405020304" pitchFamily="18" charset="0"/>
                  </a:rPr>
                  <a:t>in chloroplast </a:t>
                </a:r>
                <a:r>
                  <a:rPr lang="en-US" sz="1400" b="1" dirty="0">
                    <a:solidFill>
                      <a:srgbClr val="00B050"/>
                    </a:solidFill>
                    <a:latin typeface="Times New Roman" panose="02020603050405020304" pitchFamily="18" charset="0"/>
                    <a:cs typeface="Times New Roman" panose="02020603050405020304" pitchFamily="18" charset="0"/>
                  </a:rPr>
                  <a:t>ATP synthesis</a:t>
                </a:r>
                <a:r>
                  <a:rPr lang="en-US" sz="1400" b="1" dirty="0" smtClean="0">
                    <a:solidFill>
                      <a:srgbClr val="00B050"/>
                    </a:solidFill>
                    <a:latin typeface="Times New Roman" panose="02020603050405020304" pitchFamily="18" charset="0"/>
                    <a:cs typeface="Times New Roman" panose="02020603050405020304" pitchFamily="18" charset="0"/>
                  </a:rPr>
                  <a:t>]</a:t>
                </a:r>
                <a:endParaRPr lang="en-US" sz="1400" b="1" dirty="0">
                  <a:solidFill>
                    <a:srgbClr val="00B050"/>
                  </a:solidFill>
                  <a:latin typeface="Times New Roman" panose="02020603050405020304" pitchFamily="18" charset="0"/>
                  <a:cs typeface="Times New Roman" panose="02020603050405020304" pitchFamily="18" charset="0"/>
                </a:endParaRPr>
              </a:p>
            </p:txBody>
          </p:sp>
        </p:grpSp>
      </p:grpSp>
      <p:grpSp>
        <p:nvGrpSpPr>
          <p:cNvPr id="27" name="组合 13"/>
          <p:cNvGrpSpPr/>
          <p:nvPr/>
        </p:nvGrpSpPr>
        <p:grpSpPr>
          <a:xfrm>
            <a:off x="-22683" y="4120395"/>
            <a:ext cx="9144000" cy="2141623"/>
            <a:chOff x="-22683" y="4120395"/>
            <a:chExt cx="9144000" cy="2141623"/>
          </a:xfrm>
        </p:grpSpPr>
        <p:sp>
          <p:nvSpPr>
            <p:cNvPr id="28" name="矩形 12"/>
            <p:cNvSpPr/>
            <p:nvPr/>
          </p:nvSpPr>
          <p:spPr>
            <a:xfrm>
              <a:off x="-3" y="4661580"/>
              <a:ext cx="9098640" cy="1600438"/>
            </a:xfrm>
            <a:prstGeom prst="rect">
              <a:avLst/>
            </a:prstGeom>
          </p:spPr>
          <p:txBody>
            <a:bodyPr wrap="square">
              <a:spAutoFit/>
            </a:bodyPr>
            <a:lstStyle/>
            <a:p>
              <a:r>
                <a:rPr lang="en-US" sz="1400" b="1" dirty="0">
                  <a:solidFill>
                    <a:srgbClr val="002060"/>
                  </a:solidFill>
                  <a:latin typeface="Times New Roman" panose="02020603050405020304" pitchFamily="18" charset="0"/>
                  <a:cs typeface="Times New Roman" panose="02020603050405020304" pitchFamily="18" charset="0"/>
                </a:rPr>
                <a:t>Most of the usable energy obtained from the breakdown of carbohydrates or </a:t>
              </a:r>
              <a:r>
                <a:rPr lang="en-US" sz="1400" b="1" dirty="0" smtClean="0">
                  <a:solidFill>
                    <a:srgbClr val="002060"/>
                  </a:solidFill>
                  <a:latin typeface="Times New Roman" panose="02020603050405020304" pitchFamily="18" charset="0"/>
                  <a:cs typeface="Times New Roman" panose="02020603050405020304" pitchFamily="18" charset="0"/>
                </a:rPr>
                <a:t>fats</a:t>
              </a:r>
              <a:r>
                <a:rPr lang="en-US" sz="1400" b="1" dirty="0">
                  <a:solidFill>
                    <a:srgbClr val="002060"/>
                  </a:solidFill>
                  <a:latin typeface="Times New Roman" panose="02020603050405020304" pitchFamily="18" charset="0"/>
                  <a:cs typeface="Times New Roman" panose="02020603050405020304" pitchFamily="18" charset="0"/>
                </a:rPr>
                <a:t> is derived by </a:t>
              </a:r>
              <a:r>
                <a:rPr lang="en-US" sz="1400" b="1" dirty="0" smtClean="0">
                  <a:solidFill>
                    <a:srgbClr val="002060"/>
                  </a:solidFill>
                  <a:latin typeface="Times New Roman" panose="02020603050405020304" pitchFamily="18" charset="0"/>
                  <a:cs typeface="Times New Roman" panose="02020603050405020304" pitchFamily="18" charset="0"/>
                </a:rPr>
                <a:t>oxidative phosphorylation, </a:t>
              </a:r>
              <a:r>
                <a:rPr lang="en-US" sz="1400" b="1" dirty="0">
                  <a:solidFill>
                    <a:srgbClr val="002060"/>
                  </a:solidFill>
                  <a:latin typeface="Times New Roman" panose="02020603050405020304" pitchFamily="18" charset="0"/>
                  <a:cs typeface="Times New Roman" panose="02020603050405020304" pitchFamily="18" charset="0"/>
                </a:rPr>
                <a:t>which takes place within </a:t>
              </a:r>
              <a:r>
                <a:rPr lang="en-US" sz="1400" b="1" dirty="0" smtClean="0">
                  <a:solidFill>
                    <a:srgbClr val="002060"/>
                  </a:solidFill>
                  <a:latin typeface="Times New Roman" panose="02020603050405020304" pitchFamily="18" charset="0"/>
                  <a:cs typeface="Times New Roman" panose="02020603050405020304" pitchFamily="18" charset="0"/>
                </a:rPr>
                <a:t>mitochondria. </a:t>
              </a:r>
              <a:r>
                <a:rPr lang="en-US" sz="1400" b="1" dirty="0">
                  <a:solidFill>
                    <a:srgbClr val="002060"/>
                  </a:solidFill>
                  <a:latin typeface="Times New Roman" panose="02020603050405020304" pitchFamily="18" charset="0"/>
                  <a:cs typeface="Times New Roman" panose="02020603050405020304" pitchFamily="18" charset="0"/>
                </a:rPr>
                <a:t>For example, the breakdown of glucose by </a:t>
              </a:r>
              <a:r>
                <a:rPr lang="en-US" sz="1400" b="1" dirty="0" smtClean="0">
                  <a:solidFill>
                    <a:srgbClr val="002060"/>
                  </a:solidFill>
                  <a:latin typeface="Times New Roman" panose="02020603050405020304" pitchFamily="18" charset="0"/>
                  <a:cs typeface="Times New Roman" panose="02020603050405020304" pitchFamily="18" charset="0"/>
                </a:rPr>
                <a:t>glycolysis</a:t>
              </a:r>
              <a:r>
                <a:rPr lang="en-US" sz="1400" b="1" dirty="0">
                  <a:solidFill>
                    <a:srgbClr val="002060"/>
                  </a:solidFill>
                  <a:latin typeface="Times New Roman" panose="02020603050405020304" pitchFamily="18" charset="0"/>
                  <a:cs typeface="Times New Roman" panose="02020603050405020304" pitchFamily="18" charset="0"/>
                </a:rPr>
                <a:t> and the citric acid </a:t>
              </a:r>
              <a:r>
                <a:rPr lang="en-US" sz="1400" b="1" dirty="0" smtClean="0">
                  <a:solidFill>
                    <a:srgbClr val="002060"/>
                  </a:solidFill>
                  <a:latin typeface="Times New Roman" panose="02020603050405020304" pitchFamily="18" charset="0"/>
                  <a:cs typeface="Times New Roman" panose="02020603050405020304" pitchFamily="18" charset="0"/>
                </a:rPr>
                <a:t>cycle</a:t>
              </a:r>
              <a:r>
                <a:rPr lang="en-US" sz="1400" b="1" dirty="0">
                  <a:solidFill>
                    <a:srgbClr val="002060"/>
                  </a:solidFill>
                  <a:latin typeface="Times New Roman" panose="02020603050405020304" pitchFamily="18" charset="0"/>
                  <a:cs typeface="Times New Roman" panose="02020603050405020304" pitchFamily="18" charset="0"/>
                </a:rPr>
                <a:t> yields a total of four molecules of ATP, ten molecules of NADH, and two molecules of FADH</a:t>
              </a:r>
              <a:r>
                <a:rPr lang="en-US" sz="1400" b="1" baseline="-25000" dirty="0">
                  <a:solidFill>
                    <a:srgbClr val="002060"/>
                  </a:solidFill>
                  <a:latin typeface="Times New Roman" panose="02020603050405020304" pitchFamily="18" charset="0"/>
                  <a:cs typeface="Times New Roman" panose="02020603050405020304" pitchFamily="18" charset="0"/>
                </a:rPr>
                <a:t>2</a:t>
              </a:r>
              <a:r>
                <a:rPr lang="en-US" sz="1400" b="1" dirty="0">
                  <a:solidFill>
                    <a:srgbClr val="002060"/>
                  </a:solidFill>
                  <a:latin typeface="Times New Roman" panose="02020603050405020304" pitchFamily="18" charset="0"/>
                  <a:cs typeface="Times New Roman" panose="02020603050405020304" pitchFamily="18" charset="0"/>
                </a:rPr>
                <a:t> (see Chapter 2). Electrons from NADH and FADH</a:t>
              </a:r>
              <a:r>
                <a:rPr lang="en-US" sz="1400" b="1" baseline="-25000" dirty="0">
                  <a:solidFill>
                    <a:srgbClr val="002060"/>
                  </a:solidFill>
                  <a:latin typeface="Times New Roman" panose="02020603050405020304" pitchFamily="18" charset="0"/>
                  <a:cs typeface="Times New Roman" panose="02020603050405020304" pitchFamily="18" charset="0"/>
                </a:rPr>
                <a:t>2</a:t>
              </a:r>
              <a:r>
                <a:rPr lang="en-US" sz="1400" b="1" dirty="0">
                  <a:solidFill>
                    <a:srgbClr val="002060"/>
                  </a:solidFill>
                  <a:latin typeface="Times New Roman" panose="02020603050405020304" pitchFamily="18" charset="0"/>
                  <a:cs typeface="Times New Roman" panose="02020603050405020304" pitchFamily="18" charset="0"/>
                </a:rPr>
                <a:t> are then transferred to </a:t>
              </a:r>
              <a:r>
                <a:rPr lang="en-US" sz="1400" b="1" dirty="0" smtClean="0">
                  <a:solidFill>
                    <a:srgbClr val="002060"/>
                  </a:solidFill>
                  <a:latin typeface="Times New Roman" panose="02020603050405020304" pitchFamily="18" charset="0"/>
                  <a:cs typeface="Times New Roman" panose="02020603050405020304" pitchFamily="18" charset="0"/>
                </a:rPr>
                <a:t>ubiquinone and finally to molecular oxygen, </a:t>
              </a:r>
              <a:r>
                <a:rPr lang="en-US" sz="1400" b="1" dirty="0">
                  <a:solidFill>
                    <a:srgbClr val="002060"/>
                  </a:solidFill>
                  <a:latin typeface="Times New Roman" panose="02020603050405020304" pitchFamily="18" charset="0"/>
                  <a:cs typeface="Times New Roman" panose="02020603050405020304" pitchFamily="18" charset="0"/>
                </a:rPr>
                <a:t>coupled to the formation of an additional 32 to 34 ATP molecules by oxidative phosphorylation. Electron transport and oxidative phosphorylation are critical activities of protein complexes in the inner mitochondrial membrane, which ultimately serve as the major source of cellular energy.</a:t>
              </a:r>
            </a:p>
          </p:txBody>
        </p:sp>
        <p:sp>
          <p:nvSpPr>
            <p:cNvPr id="29" name="矩形 47"/>
            <p:cNvSpPr/>
            <p:nvPr/>
          </p:nvSpPr>
          <p:spPr>
            <a:xfrm>
              <a:off x="-22683" y="4120395"/>
              <a:ext cx="9144000" cy="584775"/>
            </a:xfrm>
            <a:prstGeom prst="rect">
              <a:avLst/>
            </a:prstGeom>
          </p:spPr>
          <p:txBody>
            <a:bodyPr wrap="square">
              <a:spAutoFit/>
            </a:bodyPr>
            <a:lstStyle/>
            <a:p>
              <a:r>
                <a:rPr lang="en-US" sz="1600" b="1" dirty="0">
                  <a:solidFill>
                    <a:srgbClr val="C00000"/>
                  </a:solidFill>
                  <a:latin typeface="Times New Roman" panose="02020603050405020304" pitchFamily="18" charset="0"/>
                  <a:cs typeface="Times New Roman" panose="02020603050405020304" pitchFamily="18" charset="0"/>
                </a:rPr>
                <a:t>Ubiquinone </a:t>
              </a:r>
              <a:r>
                <a:rPr lang="en-US" sz="1600" b="1" dirty="0" smtClean="0">
                  <a:solidFill>
                    <a:srgbClr val="C00000"/>
                  </a:solidFill>
                  <a:latin typeface="Times New Roman" panose="02020603050405020304" pitchFamily="18" charset="0"/>
                  <a:cs typeface="Times New Roman" panose="02020603050405020304" pitchFamily="18" charset="0"/>
                </a:rPr>
                <a:t>is part of a chain of proteins and lipids in mitochondrial inner membrane that is collectively called as the Electron transport chain (ETC) that produces ATP. </a:t>
              </a:r>
              <a:endParaRPr lang="en-US" sz="1600" b="1" dirty="0">
                <a:solidFill>
                  <a:srgbClr val="C00000"/>
                </a:solidFill>
                <a:latin typeface="Times New Roman" panose="02020603050405020304" pitchFamily="18" charset="0"/>
                <a:cs typeface="Times New Roman" panose="02020603050405020304" pitchFamily="18" charset="0"/>
              </a:endParaRPr>
            </a:p>
          </p:txBody>
        </p:sp>
      </p:grpSp>
      <p:sp>
        <p:nvSpPr>
          <p:cNvPr id="30" name="矩形 17"/>
          <p:cNvSpPr/>
          <p:nvPr/>
        </p:nvSpPr>
        <p:spPr>
          <a:xfrm>
            <a:off x="5181601" y="6306116"/>
            <a:ext cx="3962399"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isoprenoids? What are they made up of?</a:t>
            </a:r>
          </a:p>
          <a:p>
            <a:r>
              <a:rPr lang="en-US" sz="1000" b="1" dirty="0" smtClean="0">
                <a:latin typeface="Times New Roman" panose="02020603050405020304" pitchFamily="18" charset="0"/>
                <a:cs typeface="Times New Roman" panose="02020603050405020304" pitchFamily="18" charset="0"/>
              </a:rPr>
              <a:t>Q2. Draw structures of two </a:t>
            </a:r>
            <a:r>
              <a:rPr lang="en-US" sz="1000" b="1" dirty="0" err="1" smtClean="0">
                <a:latin typeface="Times New Roman" panose="02020603050405020304" pitchFamily="18" charset="0"/>
                <a:cs typeface="Times New Roman" panose="02020603050405020304" pitchFamily="18" charset="0"/>
              </a:rPr>
              <a:t>quinones</a:t>
            </a:r>
            <a:r>
              <a:rPr lang="en-US" sz="1000" b="1" dirty="0" smtClean="0">
                <a:latin typeface="Times New Roman" panose="02020603050405020304" pitchFamily="18" charset="0"/>
                <a:cs typeface="Times New Roman" panose="02020603050405020304" pitchFamily="18" charset="0"/>
              </a:rPr>
              <a:t> that are involved in oxidation-reduction reactions to carry out ATP synthesis.</a:t>
            </a:r>
          </a:p>
        </p:txBody>
      </p:sp>
    </p:spTree>
    <p:extLst>
      <p:ext uri="{BB962C8B-B14F-4D97-AF65-F5344CB8AC3E}">
        <p14:creationId xmlns:p14="http://schemas.microsoft.com/office/powerpoint/2010/main" val="310582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Lipid co-factors: Ubiquinone in mitochondrial ATP synthesis</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45" name="矩形 44"/>
          <p:cNvSpPr/>
          <p:nvPr/>
        </p:nvSpPr>
        <p:spPr>
          <a:xfrm>
            <a:off x="1" y="815128"/>
            <a:ext cx="9144000" cy="523220"/>
          </a:xfrm>
          <a:prstGeom prst="rect">
            <a:avLst/>
          </a:prstGeom>
          <a:solidFill>
            <a:srgbClr val="FFFF00"/>
          </a:solidFill>
        </p:spPr>
        <p:txBody>
          <a:bodyPr wrap="square">
            <a:spAutoFit/>
          </a:bodyPr>
          <a:lstStyle/>
          <a:p>
            <a:r>
              <a:rPr lang="en-US" sz="1400" b="1" dirty="0">
                <a:solidFill>
                  <a:srgbClr val="FF0000"/>
                </a:solidFill>
                <a:latin typeface="Times New Roman" panose="02020603050405020304" pitchFamily="18" charset="0"/>
                <a:cs typeface="Times New Roman" panose="02020603050405020304" pitchFamily="18" charset="0"/>
              </a:rPr>
              <a:t>Oxidative </a:t>
            </a:r>
            <a:r>
              <a:rPr lang="en-US" sz="1400" b="1" dirty="0" smtClean="0">
                <a:solidFill>
                  <a:srgbClr val="FF0000"/>
                </a:solidFill>
                <a:latin typeface="Times New Roman" panose="02020603050405020304" pitchFamily="18" charset="0"/>
                <a:cs typeface="Times New Roman" panose="02020603050405020304" pitchFamily="18" charset="0"/>
              </a:rPr>
              <a:t>phosphorylation</a:t>
            </a: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smtClean="0">
                <a:solidFill>
                  <a:srgbClr val="FF0000"/>
                </a:solidFill>
                <a:latin typeface="Times New Roman" panose="02020603050405020304" pitchFamily="18" charset="0"/>
                <a:cs typeface="Times New Roman" panose="02020603050405020304" pitchFamily="18" charset="0"/>
              </a:rPr>
              <a:t>is </a:t>
            </a:r>
            <a:r>
              <a:rPr lang="en-US" sz="1400" b="1" dirty="0">
                <a:solidFill>
                  <a:srgbClr val="FF0000"/>
                </a:solidFill>
                <a:latin typeface="Times New Roman" panose="02020603050405020304" pitchFamily="18" charset="0"/>
                <a:cs typeface="Times New Roman" panose="02020603050405020304" pitchFamily="18" charset="0"/>
              </a:rPr>
              <a:t>the metabolic pathway in which cells use enzymes to oxidize nutrients, thereby releasing energy which is used to reform ATP. In most eukaryotes, this takes place inside mitochondria.</a:t>
            </a:r>
          </a:p>
        </p:txBody>
      </p:sp>
      <p:grpSp>
        <p:nvGrpSpPr>
          <p:cNvPr id="22" name="组合 21"/>
          <p:cNvGrpSpPr/>
          <p:nvPr/>
        </p:nvGrpSpPr>
        <p:grpSpPr>
          <a:xfrm>
            <a:off x="-10509" y="1338348"/>
            <a:ext cx="9037844" cy="2617028"/>
            <a:chOff x="-10509" y="1338348"/>
            <a:chExt cx="9037844" cy="2617028"/>
          </a:xfrm>
        </p:grpSpPr>
        <p:grpSp>
          <p:nvGrpSpPr>
            <p:cNvPr id="61" name="组合 60"/>
            <p:cNvGrpSpPr/>
            <p:nvPr/>
          </p:nvGrpSpPr>
          <p:grpSpPr>
            <a:xfrm>
              <a:off x="4745015" y="1472292"/>
              <a:ext cx="4282320" cy="2483084"/>
              <a:chOff x="-2064" y="3987292"/>
              <a:chExt cx="3301731" cy="2660730"/>
            </a:xfrm>
          </p:grpSpPr>
          <p:pic>
            <p:nvPicPr>
              <p:cNvPr id="62" name="Picture 2" descr="https://image.slidesharecdn.com/coenzymeq10-ubiquinone-141028045628-conversion-gate01/95/coenzyme-q10-ubiquinone-9-638.jpg?cb=14161162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 y="3987292"/>
                <a:ext cx="3280367" cy="2462853"/>
              </a:xfrm>
              <a:prstGeom prst="rect">
                <a:avLst/>
              </a:prstGeom>
              <a:noFill/>
              <a:extLst>
                <a:ext uri="{909E8E84-426E-40DD-AFC4-6F175D3DCCD1}">
                  <a14:hiddenFill xmlns:a14="http://schemas.microsoft.com/office/drawing/2010/main">
                    <a:solidFill>
                      <a:srgbClr val="FFFFFF"/>
                    </a:solidFill>
                  </a14:hiddenFill>
                </a:ext>
              </a:extLst>
            </p:spPr>
          </p:pic>
          <p:sp>
            <p:nvSpPr>
              <p:cNvPr id="63" name="矩形 62"/>
              <p:cNvSpPr/>
              <p:nvPr/>
            </p:nvSpPr>
            <p:spPr>
              <a:xfrm>
                <a:off x="1497326" y="6450145"/>
                <a:ext cx="1802341" cy="197877"/>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https://www.slideshare.net/macrock707/coenzyme-q10-ubiquinone</a:t>
                </a:r>
              </a:p>
            </p:txBody>
          </p:sp>
        </p:grpSp>
        <p:sp>
          <p:nvSpPr>
            <p:cNvPr id="65" name="矩形 64"/>
            <p:cNvSpPr/>
            <p:nvPr/>
          </p:nvSpPr>
          <p:spPr>
            <a:xfrm>
              <a:off x="-10509" y="1338348"/>
              <a:ext cx="4464297" cy="1169551"/>
            </a:xfrm>
            <a:prstGeom prst="rect">
              <a:avLst/>
            </a:prstGeom>
          </p:spPr>
          <p:txBody>
            <a:bodyPr wrap="square">
              <a:spAutoFit/>
            </a:bodyPr>
            <a:lstStyle/>
            <a:p>
              <a:r>
                <a:rPr lang="en-US" sz="1400" b="1" dirty="0" smtClean="0">
                  <a:solidFill>
                    <a:schemeClr val="accent2">
                      <a:lumMod val="75000"/>
                    </a:schemeClr>
                  </a:solidFill>
                  <a:latin typeface="Times New Roman" panose="02020603050405020304" pitchFamily="18" charset="0"/>
                  <a:cs typeface="Times New Roman" panose="02020603050405020304" pitchFamily="18" charset="0"/>
                </a:rPr>
                <a:t>During oxidative phosphorylation, transfer of electrons are accompanied by expulsion of protons to the outside of the inner membrane followed by re-entry of the proton through an ATP synthase that converts ADP to ATP.</a:t>
              </a:r>
              <a:endParaRPr lang="en-US" sz="1400" b="1" dirty="0">
                <a:solidFill>
                  <a:schemeClr val="accent2">
                    <a:lumMod val="75000"/>
                  </a:schemeClr>
                </a:solidFill>
                <a:latin typeface="Times New Roman" panose="02020603050405020304" pitchFamily="18" charset="0"/>
                <a:cs typeface="Times New Roman" panose="02020603050405020304" pitchFamily="18" charset="0"/>
              </a:endParaRPr>
            </a:p>
          </p:txBody>
        </p:sp>
      </p:grpSp>
      <p:grpSp>
        <p:nvGrpSpPr>
          <p:cNvPr id="75" name="组合 74"/>
          <p:cNvGrpSpPr/>
          <p:nvPr/>
        </p:nvGrpSpPr>
        <p:grpSpPr>
          <a:xfrm>
            <a:off x="15585" y="2441978"/>
            <a:ext cx="3900272" cy="4014559"/>
            <a:chOff x="15585" y="2441978"/>
            <a:chExt cx="3900272" cy="4014559"/>
          </a:xfrm>
        </p:grpSpPr>
        <p:pic>
          <p:nvPicPr>
            <p:cNvPr id="76" name="Picture 4" descr="http://i18.servimg.com/u/f18/17/30/76/23/wer34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7" y="2441978"/>
              <a:ext cx="3879490" cy="1825221"/>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组合 76"/>
            <p:cNvGrpSpPr/>
            <p:nvPr/>
          </p:nvGrpSpPr>
          <p:grpSpPr>
            <a:xfrm>
              <a:off x="15585" y="4285274"/>
              <a:ext cx="3100619" cy="2171263"/>
              <a:chOff x="15585" y="4285274"/>
              <a:chExt cx="3100619" cy="2171263"/>
            </a:xfrm>
          </p:grpSpPr>
          <p:sp>
            <p:nvSpPr>
              <p:cNvPr id="78" name="矩形 77"/>
              <p:cNvSpPr/>
              <p:nvPr/>
            </p:nvSpPr>
            <p:spPr>
              <a:xfrm>
                <a:off x="15585" y="4285274"/>
                <a:ext cx="3100619" cy="1569660"/>
              </a:xfrm>
              <a:prstGeom prst="rect">
                <a:avLst/>
              </a:prstGeom>
            </p:spPr>
            <p:txBody>
              <a:bodyPr wrap="square">
                <a:spAutoFit/>
              </a:bodyPr>
              <a:lstStyle/>
              <a:p>
                <a:r>
                  <a:rPr lang="en-US" sz="1600" b="1" dirty="0">
                    <a:solidFill>
                      <a:srgbClr val="0070C0"/>
                    </a:solidFill>
                    <a:latin typeface="Times New Roman" panose="02020603050405020304" pitchFamily="18" charset="0"/>
                    <a:cs typeface="Times New Roman" panose="02020603050405020304" pitchFamily="18" charset="0"/>
                  </a:rPr>
                  <a:t>The </a:t>
                </a:r>
                <a:r>
                  <a:rPr lang="en-US" sz="1600" b="1" dirty="0" err="1">
                    <a:solidFill>
                      <a:srgbClr val="0070C0"/>
                    </a:solidFill>
                    <a:latin typeface="Times New Roman" panose="02020603050405020304" pitchFamily="18" charset="0"/>
                    <a:cs typeface="Times New Roman" panose="02020603050405020304" pitchFamily="18" charset="0"/>
                  </a:rPr>
                  <a:t>quinone</a:t>
                </a:r>
                <a:r>
                  <a:rPr lang="en-US" sz="1600" b="1" dirty="0">
                    <a:solidFill>
                      <a:srgbClr val="0070C0"/>
                    </a:solidFill>
                    <a:latin typeface="Times New Roman" panose="02020603050405020304" pitchFamily="18" charset="0"/>
                    <a:cs typeface="Times New Roman" panose="02020603050405020304" pitchFamily="18" charset="0"/>
                  </a:rPr>
                  <a:t> group allows </a:t>
                </a:r>
                <a:r>
                  <a:rPr lang="en-US" sz="1600" b="1" dirty="0" smtClean="0">
                    <a:solidFill>
                      <a:srgbClr val="0070C0"/>
                    </a:solidFill>
                    <a:latin typeface="Times New Roman" panose="02020603050405020304" pitchFamily="18" charset="0"/>
                    <a:cs typeface="Times New Roman" panose="02020603050405020304" pitchFamily="18" charset="0"/>
                  </a:rPr>
                  <a:t>ubiquinone to </a:t>
                </a:r>
                <a:r>
                  <a:rPr lang="en-US" sz="1600" b="1" dirty="0">
                    <a:solidFill>
                      <a:srgbClr val="0070C0"/>
                    </a:solidFill>
                    <a:latin typeface="Times New Roman" panose="02020603050405020304" pitchFamily="18" charset="0"/>
                    <a:cs typeface="Times New Roman" panose="02020603050405020304" pitchFamily="18" charset="0"/>
                  </a:rPr>
                  <a:t>function as an electron-carrier, while the highly hydrophobic tail of isoprene units helps to confine </a:t>
                </a:r>
                <a:r>
                  <a:rPr lang="en-US" sz="1600" b="1" dirty="0" smtClean="0">
                    <a:solidFill>
                      <a:srgbClr val="0070C0"/>
                    </a:solidFill>
                    <a:latin typeface="Times New Roman" panose="02020603050405020304" pitchFamily="18" charset="0"/>
                    <a:cs typeface="Times New Roman" panose="02020603050405020304" pitchFamily="18" charset="0"/>
                  </a:rPr>
                  <a:t>ubiquinone to </a:t>
                </a:r>
                <a:r>
                  <a:rPr lang="en-US" sz="1600" b="1" dirty="0">
                    <a:solidFill>
                      <a:srgbClr val="0070C0"/>
                    </a:solidFill>
                    <a:latin typeface="Times New Roman" panose="02020603050405020304" pitchFamily="18" charset="0"/>
                    <a:cs typeface="Times New Roman" panose="02020603050405020304" pitchFamily="18" charset="0"/>
                  </a:rPr>
                  <a:t>lipid-rich areas of cells.</a:t>
                </a:r>
              </a:p>
            </p:txBody>
          </p:sp>
          <p:pic>
            <p:nvPicPr>
              <p:cNvPr id="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67" y="5881834"/>
                <a:ext cx="2629234" cy="57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84" name="组合 83"/>
          <p:cNvGrpSpPr/>
          <p:nvPr/>
        </p:nvGrpSpPr>
        <p:grpSpPr>
          <a:xfrm>
            <a:off x="3048000" y="3955376"/>
            <a:ext cx="6042767" cy="2521624"/>
            <a:chOff x="3280293" y="3640670"/>
            <a:chExt cx="6830685" cy="2699339"/>
          </a:xfrm>
        </p:grpSpPr>
        <p:pic>
          <p:nvPicPr>
            <p:cNvPr id="85" name="Picture 14" descr="C:\Users\HP\Desktop\Downloads\Ubiquinol-synthesis-image.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0293" y="3640670"/>
              <a:ext cx="6830685" cy="2699339"/>
            </a:xfrm>
            <a:prstGeom prst="rect">
              <a:avLst/>
            </a:prstGeom>
            <a:noFill/>
            <a:extLst>
              <a:ext uri="{909E8E84-426E-40DD-AFC4-6F175D3DCCD1}">
                <a14:hiddenFill xmlns:a14="http://schemas.microsoft.com/office/drawing/2010/main">
                  <a:solidFill>
                    <a:srgbClr val="FFFFFF"/>
                  </a:solidFill>
                </a14:hiddenFill>
              </a:ext>
            </a:extLst>
          </p:spPr>
        </p:pic>
        <p:sp>
          <p:nvSpPr>
            <p:cNvPr id="86" name="矩形 85"/>
            <p:cNvSpPr/>
            <p:nvPr/>
          </p:nvSpPr>
          <p:spPr>
            <a:xfrm>
              <a:off x="5900590" y="6035624"/>
              <a:ext cx="3962449" cy="191279"/>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https://igennus.com/nutrition-blog/fatigue-and-mitochondrial-function-ubiquinols-therapeutic-benefits/</a:t>
              </a:r>
            </a:p>
          </p:txBody>
        </p:sp>
      </p:grpSp>
      <p:sp>
        <p:nvSpPr>
          <p:cNvPr id="87" name="矩形 17"/>
          <p:cNvSpPr/>
          <p:nvPr/>
        </p:nvSpPr>
        <p:spPr>
          <a:xfrm>
            <a:off x="4038601" y="6299219"/>
            <a:ext cx="5105399"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the role of ubiquinone during oxidative phosphorylation?</a:t>
            </a:r>
          </a:p>
          <a:p>
            <a:r>
              <a:rPr lang="en-US" sz="1200" b="1" dirty="0" smtClean="0">
                <a:latin typeface="Times New Roman" panose="02020603050405020304" pitchFamily="18" charset="0"/>
                <a:cs typeface="Times New Roman" panose="02020603050405020304" pitchFamily="18" charset="0"/>
              </a:rPr>
              <a:t>Q2. What is the role of ubiquinone in producing energy for cells? </a:t>
            </a:r>
          </a:p>
        </p:txBody>
      </p:sp>
      <p:sp>
        <p:nvSpPr>
          <p:cNvPr id="19" name="矩形 5"/>
          <p:cNvSpPr/>
          <p:nvPr/>
        </p:nvSpPr>
        <p:spPr>
          <a:xfrm>
            <a:off x="3641516" y="-22213"/>
            <a:ext cx="187416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Other Lipids</a:t>
            </a:r>
          </a:p>
        </p:txBody>
      </p:sp>
    </p:spTree>
    <p:extLst>
      <p:ext uri="{BB962C8B-B14F-4D97-AF65-F5344CB8AC3E}">
        <p14:creationId xmlns:p14="http://schemas.microsoft.com/office/powerpoint/2010/main" val="313627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ppt_x"/>
                                          </p:val>
                                        </p:tav>
                                        <p:tav tm="100000">
                                          <p:val>
                                            <p:strVal val="#ppt_x"/>
                                          </p:val>
                                        </p:tav>
                                      </p:tavLst>
                                    </p:anim>
                                    <p:anim calcmode="lin" valueType="num">
                                      <p:cBhvr additive="base">
                                        <p:cTn id="2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ppt_x"/>
                                          </p:val>
                                        </p:tav>
                                        <p:tav tm="100000">
                                          <p:val>
                                            <p:strVal val="#ppt_x"/>
                                          </p:val>
                                        </p:tav>
                                      </p:tavLst>
                                    </p:anim>
                                    <p:anim calcmode="lin" valueType="num">
                                      <p:cBhvr additive="base">
                                        <p:cTn id="2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500" fill="hold"/>
                                        <p:tgtEl>
                                          <p:spTgt spid="87"/>
                                        </p:tgtEl>
                                        <p:attrNameLst>
                                          <p:attrName>ppt_x</p:attrName>
                                        </p:attrNameLst>
                                      </p:cBhvr>
                                      <p:tavLst>
                                        <p:tav tm="0">
                                          <p:val>
                                            <p:strVal val="#ppt_x"/>
                                          </p:val>
                                        </p:tav>
                                        <p:tav tm="100000">
                                          <p:val>
                                            <p:strVal val="#ppt_x"/>
                                          </p:val>
                                        </p:tav>
                                      </p:tavLst>
                                    </p:anim>
                                    <p:anim calcmode="lin" valueType="num">
                                      <p:cBhvr additive="base">
                                        <p:cTn id="3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8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95400" y="2460039"/>
            <a:ext cx="6553200" cy="1754326"/>
          </a:xfrm>
          <a:prstGeom prst="rect">
            <a:avLst/>
          </a:prstGeom>
        </p:spPr>
        <p:txBody>
          <a:bodyPr wrap="square">
            <a:sp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Comparison between carbohydrates and lipids as the stored forms of energy</a:t>
            </a:r>
            <a:endParaRPr lang="en-US" dirty="0">
              <a:solidFill>
                <a:srgbClr val="00B050"/>
              </a:solidFill>
            </a:endParaRPr>
          </a:p>
        </p:txBody>
      </p:sp>
    </p:spTree>
    <p:extLst>
      <p:ext uri="{BB962C8B-B14F-4D97-AF65-F5344CB8AC3E}">
        <p14:creationId xmlns:p14="http://schemas.microsoft.com/office/powerpoint/2010/main" val="1127987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43200" y="9525"/>
            <a:ext cx="3657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Carbohydrates and Lipids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Energy storage comparison between Carbohydrates &amp; Lipids</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 y="815127"/>
            <a:ext cx="80486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426371" y="2615981"/>
            <a:ext cx="6472237" cy="4007269"/>
            <a:chOff x="1335880" y="2554681"/>
            <a:chExt cx="6472237" cy="4007269"/>
          </a:xfrm>
        </p:grpSpPr>
        <p:grpSp>
          <p:nvGrpSpPr>
            <p:cNvPr id="2" name="Group 1"/>
            <p:cNvGrpSpPr/>
            <p:nvPr/>
          </p:nvGrpSpPr>
          <p:grpSpPr>
            <a:xfrm>
              <a:off x="1335880" y="2834552"/>
              <a:ext cx="6472237" cy="3727398"/>
              <a:chOff x="1335881" y="2590800"/>
              <a:chExt cx="6472237" cy="3727398"/>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881" y="2590800"/>
                <a:ext cx="6472237" cy="355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2438400" y="6133532"/>
                <a:ext cx="4100514" cy="184666"/>
              </a:xfrm>
              <a:prstGeom prst="rect">
                <a:avLst/>
              </a:prstGeom>
            </p:spPr>
            <p:txBody>
              <a:bodyPr wrap="square">
                <a:spAutoFit/>
              </a:bodyPr>
              <a:lstStyle/>
              <a:p>
                <a:r>
                  <a:rPr lang="en-US" sz="600" dirty="0"/>
                  <a:t>http://ib.bioninja.com.au/standard-level/topic-2-molecular-biology/23-carbohydrates-and-lipids/types-of-fatty-acids.html</a:t>
                </a:r>
              </a:p>
            </p:txBody>
          </p:sp>
        </p:gr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455" y="2554681"/>
              <a:ext cx="6388893" cy="34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矩形 17"/>
          <p:cNvSpPr/>
          <p:nvPr/>
        </p:nvSpPr>
        <p:spPr>
          <a:xfrm>
            <a:off x="4657725" y="6611779"/>
            <a:ext cx="4495800"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Compare between carbohydrates and lipids with respect to energy storage.</a:t>
            </a:r>
          </a:p>
        </p:txBody>
      </p:sp>
    </p:spTree>
    <p:extLst>
      <p:ext uri="{BB962C8B-B14F-4D97-AF65-F5344CB8AC3E}">
        <p14:creationId xmlns:p14="http://schemas.microsoft.com/office/powerpoint/2010/main" val="272805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7200" y="1066800"/>
            <a:ext cx="8153400" cy="2362200"/>
          </a:xfrm>
          <a:noFill/>
        </p:spPr>
        <p:txBody>
          <a:bodyPr>
            <a:norm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Next Lecture: </a:t>
            </a:r>
            <a:br>
              <a:rPr lang="en-US" sz="4000" b="1" dirty="0" smtClean="0">
                <a:solidFill>
                  <a:srgbClr val="C00000"/>
                </a:solidFill>
                <a:latin typeface="Times New Roman" panose="02020603050405020304" pitchFamily="18" charset="0"/>
                <a:cs typeface="Times New Roman" panose="02020603050405020304" pitchFamily="18" charset="0"/>
              </a:rPr>
            </a:br>
            <a:r>
              <a:rPr lang="en-US" sz="4000" b="1" dirty="0" smtClean="0">
                <a:solidFill>
                  <a:srgbClr val="C00000"/>
                </a:solidFill>
                <a:latin typeface="Times New Roman" panose="02020603050405020304" pitchFamily="18" charset="0"/>
                <a:cs typeface="Times New Roman" panose="02020603050405020304" pitchFamily="18" charset="0"/>
              </a:rPr>
              <a:t>Nucleotides &amp; Nucleic Acids</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457200" y="4114800"/>
            <a:ext cx="8153400" cy="2362200"/>
          </a:xfrm>
          <a:prstGeom prst="rect">
            <a:avLst/>
          </a:prstGeom>
          <a:no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7030A0"/>
                </a:solidFill>
                <a:latin typeface="Times New Roman" panose="02020603050405020304" pitchFamily="18" charset="0"/>
                <a:cs typeface="Times New Roman" panose="02020603050405020304" pitchFamily="18" charset="0"/>
              </a:rPr>
              <a:t>Reference Textbook: </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b="1" dirty="0" err="1" smtClean="0">
                <a:solidFill>
                  <a:srgbClr val="7030A0"/>
                </a:solidFill>
                <a:latin typeface="Times New Roman" panose="02020603050405020304" pitchFamily="18" charset="0"/>
                <a:cs typeface="Times New Roman" panose="02020603050405020304" pitchFamily="18" charset="0"/>
              </a:rPr>
              <a:t>Lehninger</a:t>
            </a:r>
            <a:r>
              <a:rPr lang="en-US" sz="4000" b="1" dirty="0" smtClean="0">
                <a:solidFill>
                  <a:srgbClr val="7030A0"/>
                </a:solidFill>
                <a:latin typeface="Times New Roman" panose="02020603050405020304" pitchFamily="18" charset="0"/>
                <a:cs typeface="Times New Roman" panose="02020603050405020304" pitchFamily="18" charset="0"/>
              </a:rPr>
              <a:t> Principles of Biochemistry</a:t>
            </a:r>
            <a:endParaRPr lang="en-US" sz="4000" b="1" dirty="0">
              <a:solidFill>
                <a:srgbClr val="7030A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 4</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or 5</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Edition</a:t>
            </a:r>
          </a:p>
          <a:p>
            <a:r>
              <a:rPr lang="en-US" sz="4000" b="1" dirty="0" smtClean="0">
                <a:solidFill>
                  <a:srgbClr val="7030A0"/>
                </a:solidFill>
                <a:latin typeface="Times New Roman" panose="02020603050405020304" pitchFamily="18" charset="0"/>
                <a:cs typeface="Times New Roman" panose="02020603050405020304" pitchFamily="18" charset="0"/>
              </a:rPr>
              <a:t>Chapter </a:t>
            </a:r>
            <a:r>
              <a:rPr lang="en-US" sz="4000" b="1" dirty="0">
                <a:solidFill>
                  <a:srgbClr val="7030A0"/>
                </a:solidFill>
                <a:latin typeface="Times New Roman" panose="02020603050405020304" pitchFamily="18" charset="0"/>
                <a:cs typeface="Times New Roman" panose="02020603050405020304" pitchFamily="18" charset="0"/>
              </a:rPr>
              <a:t>8</a:t>
            </a:r>
            <a:endParaRPr lang="en-US" sz="4000" b="1" dirty="0" smtClean="0">
              <a:solidFill>
                <a:srgbClr val="7030A0"/>
              </a:solidFill>
              <a:latin typeface="Times New Roman" panose="02020603050405020304" pitchFamily="18" charset="0"/>
              <a:cs typeface="Times New Roman" panose="02020603050405020304" pitchFamily="18" charset="0"/>
            </a:endParaRPr>
          </a:p>
          <a:p>
            <a:pPr lvl="0"/>
            <a:r>
              <a:rPr lang="en-US" sz="4000" b="1" dirty="0" smtClean="0">
                <a:solidFill>
                  <a:srgbClr val="7030A0"/>
                </a:solidFill>
                <a:latin typeface="Times New Roman" panose="02020603050405020304" pitchFamily="18" charset="0"/>
                <a:cs typeface="Times New Roman" panose="02020603050405020304" pitchFamily="18" charset="0"/>
              </a:rPr>
              <a:t>David L. Nelson, Michael M. Cox</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dirty="0" smtClean="0">
                <a:solidFill>
                  <a:srgbClr val="7030A0"/>
                </a:solidFill>
                <a:latin typeface="Times New Roman" panose="02020603050405020304" pitchFamily="18" charset="0"/>
                <a:cs typeface="Times New Roman" panose="02020603050405020304" pitchFamily="18" charset="0"/>
              </a:rPr>
              <a:t>WH Freeman &amp; Company, </a:t>
            </a:r>
          </a:p>
          <a:p>
            <a:pPr lvl="0"/>
            <a:r>
              <a:rPr lang="en-US" sz="4000" dirty="0" smtClean="0">
                <a:solidFill>
                  <a:srgbClr val="7030A0"/>
                </a:solidFill>
                <a:latin typeface="Times New Roman" panose="02020603050405020304" pitchFamily="18" charset="0"/>
                <a:cs typeface="Times New Roman" panose="02020603050405020304" pitchFamily="18" charset="0"/>
              </a:rPr>
              <a:t>New York, USA</a:t>
            </a:r>
            <a:endParaRPr lang="en-US" sz="4000" dirty="0">
              <a:solidFill>
                <a:srgbClr val="7030A0"/>
              </a:solidFill>
              <a:latin typeface="Times New Roman" panose="02020603050405020304" pitchFamily="18" charset="0"/>
              <a:cs typeface="Times New Roman" panose="02020603050405020304" pitchFamily="18" charset="0"/>
            </a:endParaRPr>
          </a:p>
          <a:p>
            <a:endParaRPr lang="en-US"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83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48000" y="2895600"/>
            <a:ext cx="3352800" cy="646331"/>
          </a:xfrm>
          <a:prstGeom prst="rect">
            <a:avLst/>
          </a:prstGeom>
        </p:spPr>
        <p:txBody>
          <a:bodyPr wrap="square">
            <a:sp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Storage Lipids</a:t>
            </a:r>
            <a:endParaRPr lang="en-US" dirty="0">
              <a:solidFill>
                <a:srgbClr val="00B050"/>
              </a:solidFill>
            </a:endParaRPr>
          </a:p>
        </p:txBody>
      </p:sp>
    </p:spTree>
    <p:extLst>
      <p:ext uri="{BB962C8B-B14F-4D97-AF65-F5344CB8AC3E}">
        <p14:creationId xmlns:p14="http://schemas.microsoft.com/office/powerpoint/2010/main" val="2718031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Storage Lipids</a:t>
            </a:r>
          </a:p>
        </p:txBody>
      </p:sp>
      <p:sp>
        <p:nvSpPr>
          <p:cNvPr id="3" name="Rectangle 2"/>
          <p:cNvSpPr/>
          <p:nvPr/>
        </p:nvSpPr>
        <p:spPr>
          <a:xfrm>
            <a:off x="19902" y="786277"/>
            <a:ext cx="9047898" cy="1815882"/>
          </a:xfrm>
          <a:prstGeom prst="rect">
            <a:avLst/>
          </a:prstGeom>
        </p:spPr>
        <p:txBody>
          <a:bodyPr wrap="square">
            <a:spAutoFit/>
          </a:bodyPr>
          <a:lstStyle/>
          <a:p>
            <a:r>
              <a:rPr lang="en-US" sz="2800" b="1" dirty="0">
                <a:solidFill>
                  <a:srgbClr val="0070C0"/>
                </a:solidFill>
                <a:latin typeface="Times New Roman" pitchFamily="18" charset="0"/>
                <a:cs typeface="Times New Roman" pitchFamily="18" charset="0"/>
              </a:rPr>
              <a:t>Lipids such as cholesterol, </a:t>
            </a:r>
            <a:r>
              <a:rPr lang="en-US" sz="2800" b="1" dirty="0" err="1">
                <a:solidFill>
                  <a:srgbClr val="0070C0"/>
                </a:solidFill>
                <a:latin typeface="Times New Roman" pitchFamily="18" charset="0"/>
                <a:cs typeface="Times New Roman" pitchFamily="18" charset="0"/>
              </a:rPr>
              <a:t>cholesteryl</a:t>
            </a:r>
            <a:r>
              <a:rPr lang="en-US" sz="2800" b="1" dirty="0">
                <a:solidFill>
                  <a:srgbClr val="0070C0"/>
                </a:solidFill>
                <a:latin typeface="Times New Roman" pitchFamily="18" charset="0"/>
                <a:cs typeface="Times New Roman" pitchFamily="18" charset="0"/>
              </a:rPr>
              <a:t> esters and </a:t>
            </a:r>
            <a:r>
              <a:rPr lang="en-US" sz="2800" b="1" dirty="0" err="1" smtClean="0">
                <a:solidFill>
                  <a:srgbClr val="0070C0"/>
                </a:solidFill>
                <a:latin typeface="Times New Roman" pitchFamily="18" charset="0"/>
                <a:cs typeface="Times New Roman" pitchFamily="18" charset="0"/>
              </a:rPr>
              <a:t>triacylglycerols</a:t>
            </a:r>
            <a:r>
              <a:rPr lang="en-US" sz="2800" b="1" dirty="0" smtClean="0">
                <a:solidFill>
                  <a:srgbClr val="0070C0"/>
                </a:solidFill>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are stored in </a:t>
            </a:r>
            <a:r>
              <a:rPr lang="en-US" sz="2800" b="1" dirty="0" smtClean="0">
                <a:solidFill>
                  <a:srgbClr val="0070C0"/>
                </a:solidFill>
                <a:latin typeface="Times New Roman" pitchFamily="18" charset="0"/>
                <a:cs typeface="Times New Roman" pitchFamily="18" charset="0"/>
              </a:rPr>
              <a:t>our </a:t>
            </a:r>
            <a:r>
              <a:rPr lang="en-US" sz="2800" b="1" dirty="0">
                <a:solidFill>
                  <a:srgbClr val="0070C0"/>
                </a:solidFill>
                <a:latin typeface="Times New Roman" pitchFamily="18" charset="0"/>
                <a:cs typeface="Times New Roman" pitchFamily="18" charset="0"/>
              </a:rPr>
              <a:t>body primarily in </a:t>
            </a:r>
            <a:r>
              <a:rPr lang="en-US" sz="2800" b="1" i="1" u="sng" dirty="0">
                <a:solidFill>
                  <a:srgbClr val="C00000"/>
                </a:solidFill>
                <a:latin typeface="Times New Roman" pitchFamily="18" charset="0"/>
                <a:cs typeface="Times New Roman" pitchFamily="18" charset="0"/>
              </a:rPr>
              <a:t>specialized fat cells </a:t>
            </a:r>
            <a:r>
              <a:rPr lang="en-US" sz="2800" b="1" i="1" u="sng" dirty="0" smtClean="0">
                <a:solidFill>
                  <a:srgbClr val="C00000"/>
                </a:solidFill>
                <a:latin typeface="Times New Roman" pitchFamily="18" charset="0"/>
                <a:cs typeface="Times New Roman" pitchFamily="18" charset="0"/>
              </a:rPr>
              <a:t>called adipocytes</a:t>
            </a:r>
            <a:r>
              <a:rPr lang="en-US" sz="2800" b="1" dirty="0">
                <a:solidFill>
                  <a:srgbClr val="0070C0"/>
                </a:solidFill>
                <a:latin typeface="Times New Roman" pitchFamily="18" charset="0"/>
                <a:cs typeface="Times New Roman" pitchFamily="18" charset="0"/>
              </a:rPr>
              <a:t>, which comprise a </a:t>
            </a:r>
            <a:r>
              <a:rPr lang="en-US" sz="2800" b="1" i="1" u="sng" dirty="0">
                <a:solidFill>
                  <a:srgbClr val="00B050"/>
                </a:solidFill>
                <a:latin typeface="Times New Roman" pitchFamily="18" charset="0"/>
                <a:cs typeface="Times New Roman" pitchFamily="18" charset="0"/>
              </a:rPr>
              <a:t>specialized fatty tissue called adipose tissue</a:t>
            </a:r>
            <a:r>
              <a:rPr lang="en-US" sz="2800" b="1" dirty="0">
                <a:solidFill>
                  <a:srgbClr val="0070C0"/>
                </a:solidFill>
                <a:latin typeface="Times New Roman" pitchFamily="18" charset="0"/>
                <a:cs typeface="Times New Roman" pitchFamily="18" charset="0"/>
              </a:rPr>
              <a:t>.</a:t>
            </a:r>
          </a:p>
        </p:txBody>
      </p:sp>
      <p:grpSp>
        <p:nvGrpSpPr>
          <p:cNvPr id="2" name="Group 1"/>
          <p:cNvGrpSpPr/>
          <p:nvPr/>
        </p:nvGrpSpPr>
        <p:grpSpPr>
          <a:xfrm>
            <a:off x="220383" y="3072548"/>
            <a:ext cx="8703234" cy="2895103"/>
            <a:chOff x="239433" y="2714623"/>
            <a:chExt cx="8703234" cy="2895103"/>
          </a:xfrm>
        </p:grpSpPr>
        <p:grpSp>
          <p:nvGrpSpPr>
            <p:cNvPr id="26" name="Group 25"/>
            <p:cNvGrpSpPr/>
            <p:nvPr/>
          </p:nvGrpSpPr>
          <p:grpSpPr>
            <a:xfrm>
              <a:off x="239433" y="2714623"/>
              <a:ext cx="8703234" cy="2895103"/>
              <a:chOff x="1114231" y="3699075"/>
              <a:chExt cx="8703234" cy="2895103"/>
            </a:xfrm>
          </p:grpSpPr>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231" y="3699075"/>
                <a:ext cx="2774041" cy="289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508" y="3880051"/>
                <a:ext cx="5842957" cy="257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a:xfrm>
              <a:off x="7373131" y="5412620"/>
              <a:ext cx="1327608" cy="184666"/>
            </a:xfrm>
            <a:prstGeom prst="rect">
              <a:avLst/>
            </a:prstGeom>
          </p:spPr>
          <p:txBody>
            <a:bodyPr wrap="none">
              <a:spAutoFit/>
            </a:bodyPr>
            <a:lstStyle/>
            <a:p>
              <a:r>
                <a:rPr lang="en-US" sz="600" dirty="0">
                  <a:latin typeface="Times New Roman" pitchFamily="18" charset="0"/>
                  <a:cs typeface="Times New Roman" pitchFamily="18" charset="0"/>
                </a:rPr>
                <a:t>http://slideplayer.com/slide/4556564/</a:t>
              </a:r>
            </a:p>
          </p:txBody>
        </p:sp>
      </p:grpSp>
      <p:sp>
        <p:nvSpPr>
          <p:cNvPr id="14" name="矩形 17"/>
          <p:cNvSpPr/>
          <p:nvPr/>
        </p:nvSpPr>
        <p:spPr>
          <a:xfrm>
            <a:off x="4986006" y="5996226"/>
            <a:ext cx="4157994" cy="861774"/>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Name two lipids that humans stored in body. </a:t>
            </a:r>
          </a:p>
          <a:p>
            <a:r>
              <a:rPr lang="en-US" sz="1000" b="1" dirty="0" smtClean="0">
                <a:latin typeface="Times New Roman" panose="02020603050405020304" pitchFamily="18" charset="0"/>
                <a:cs typeface="Times New Roman" panose="02020603050405020304" pitchFamily="18" charset="0"/>
              </a:rPr>
              <a:t>Q2. Which cells store lipids?</a:t>
            </a:r>
          </a:p>
          <a:p>
            <a:r>
              <a:rPr lang="en-US" sz="1000" b="1" dirty="0" smtClean="0">
                <a:latin typeface="Times New Roman" panose="02020603050405020304" pitchFamily="18" charset="0"/>
                <a:cs typeface="Times New Roman" panose="02020603050405020304" pitchFamily="18" charset="0"/>
              </a:rPr>
              <a:t>Q3. Which tissues store fats in human body? </a:t>
            </a:r>
          </a:p>
          <a:p>
            <a:r>
              <a:rPr lang="en-US" sz="1000" b="1" dirty="0" smtClean="0">
                <a:solidFill>
                  <a:srgbClr val="FF0000"/>
                </a:solidFill>
                <a:latin typeface="Times New Roman" panose="02020603050405020304" pitchFamily="18" charset="0"/>
                <a:cs typeface="Times New Roman" panose="02020603050405020304" pitchFamily="18" charset="0"/>
              </a:rPr>
              <a:t>No question in the exam on the SAT/VAT of the image of human body. </a:t>
            </a:r>
          </a:p>
          <a:p>
            <a:r>
              <a:rPr lang="en-US" sz="1000" b="1" dirty="0" smtClean="0">
                <a:solidFill>
                  <a:srgbClr val="FF0000"/>
                </a:solidFill>
                <a:latin typeface="Times New Roman" panose="02020603050405020304" pitchFamily="18" charset="0"/>
                <a:cs typeface="Times New Roman" panose="02020603050405020304" pitchFamily="18" charset="0"/>
              </a:rPr>
              <a:t>No question in the exam on the image of adipocytes/adipose tissue. </a:t>
            </a:r>
          </a:p>
        </p:txBody>
      </p:sp>
    </p:spTree>
    <p:extLst>
      <p:ext uri="{BB962C8B-B14F-4D97-AF65-F5344CB8AC3E}">
        <p14:creationId xmlns:p14="http://schemas.microsoft.com/office/powerpoint/2010/main" val="105127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Fatty acids</a:t>
            </a:r>
          </a:p>
        </p:txBody>
      </p:sp>
      <p:grpSp>
        <p:nvGrpSpPr>
          <p:cNvPr id="17" name="Group 16"/>
          <p:cNvGrpSpPr/>
          <p:nvPr/>
        </p:nvGrpSpPr>
        <p:grpSpPr>
          <a:xfrm>
            <a:off x="339593" y="990600"/>
            <a:ext cx="8377238" cy="3299343"/>
            <a:chOff x="376122" y="831974"/>
            <a:chExt cx="8377238" cy="3299343"/>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22" y="831974"/>
              <a:ext cx="8377238" cy="329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479163" y="1219200"/>
              <a:ext cx="82076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47800" y="2057400"/>
              <a:ext cx="69093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0113" y="2057400"/>
              <a:ext cx="8352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0113" y="1657350"/>
              <a:ext cx="82076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295806" y="4419600"/>
            <a:ext cx="8543394" cy="1569660"/>
          </a:xfrm>
          <a:prstGeom prst="rect">
            <a:avLst/>
          </a:prstGeom>
        </p:spPr>
        <p:txBody>
          <a:bodyPr wrap="square">
            <a:spAutoFit/>
          </a:bodyPr>
          <a:lstStyle/>
          <a:p>
            <a:r>
              <a:rPr lang="en-US" sz="3200" b="1" i="1" dirty="0" smtClean="0">
                <a:solidFill>
                  <a:srgbClr val="7030A0"/>
                </a:solidFill>
                <a:latin typeface="Times New Roman" pitchFamily="18" charset="0"/>
                <a:cs typeface="Times New Roman" pitchFamily="18" charset="0"/>
              </a:rPr>
              <a:t>The </a:t>
            </a:r>
            <a:r>
              <a:rPr lang="en-US" sz="3200" b="1" i="1" dirty="0">
                <a:solidFill>
                  <a:srgbClr val="7030A0"/>
                </a:solidFill>
                <a:latin typeface="Times New Roman" pitchFamily="18" charset="0"/>
                <a:cs typeface="Times New Roman" pitchFamily="18" charset="0"/>
              </a:rPr>
              <a:t>fatty </a:t>
            </a:r>
            <a:r>
              <a:rPr lang="en-US" sz="3200" b="1" i="1" dirty="0" smtClean="0">
                <a:solidFill>
                  <a:srgbClr val="7030A0"/>
                </a:solidFill>
                <a:latin typeface="Times New Roman" pitchFamily="18" charset="0"/>
                <a:cs typeface="Times New Roman" pitchFamily="18" charset="0"/>
              </a:rPr>
              <a:t>acid-containing compounds that are </a:t>
            </a:r>
            <a:r>
              <a:rPr lang="en-US" sz="3200" b="1" i="1" dirty="0">
                <a:solidFill>
                  <a:srgbClr val="7030A0"/>
                </a:solidFill>
                <a:latin typeface="Times New Roman" pitchFamily="18" charset="0"/>
                <a:cs typeface="Times New Roman" pitchFamily="18" charset="0"/>
              </a:rPr>
              <a:t>most commonly found in living </a:t>
            </a:r>
            <a:r>
              <a:rPr lang="en-US" sz="3200" b="1" i="1" dirty="0" smtClean="0">
                <a:solidFill>
                  <a:srgbClr val="7030A0"/>
                </a:solidFill>
                <a:latin typeface="Times New Roman" pitchFamily="18" charset="0"/>
                <a:cs typeface="Times New Roman" pitchFamily="18" charset="0"/>
              </a:rPr>
              <a:t>organisms include </a:t>
            </a:r>
            <a:r>
              <a:rPr lang="en-US" sz="3200" b="1" i="1" dirty="0" err="1" smtClean="0">
                <a:solidFill>
                  <a:srgbClr val="C00000"/>
                </a:solidFill>
                <a:latin typeface="Times New Roman" pitchFamily="18" charset="0"/>
                <a:cs typeface="Times New Roman" pitchFamily="18" charset="0"/>
              </a:rPr>
              <a:t>triacylglycerols</a:t>
            </a:r>
            <a:r>
              <a:rPr lang="en-US" sz="3200" b="1" i="1" dirty="0" smtClean="0">
                <a:solidFill>
                  <a:srgbClr val="C00000"/>
                </a:solidFill>
                <a:latin typeface="Times New Roman" pitchFamily="18" charset="0"/>
                <a:cs typeface="Times New Roman" pitchFamily="18" charset="0"/>
              </a:rPr>
              <a:t> </a:t>
            </a:r>
            <a:r>
              <a:rPr lang="en-US" sz="3200" b="1" i="1" dirty="0">
                <a:solidFill>
                  <a:srgbClr val="C00000"/>
                </a:solidFill>
                <a:latin typeface="Times New Roman" pitchFamily="18" charset="0"/>
                <a:cs typeface="Times New Roman" pitchFamily="18" charset="0"/>
              </a:rPr>
              <a:t>and </a:t>
            </a:r>
            <a:r>
              <a:rPr lang="en-US" sz="3200" b="1" i="1" dirty="0" smtClean="0">
                <a:solidFill>
                  <a:srgbClr val="C00000"/>
                </a:solidFill>
                <a:latin typeface="Times New Roman" pitchFamily="18" charset="0"/>
                <a:cs typeface="Times New Roman" pitchFamily="18" charset="0"/>
              </a:rPr>
              <a:t>waxes</a:t>
            </a:r>
            <a:r>
              <a:rPr lang="en-US" sz="3200" b="1" i="1" dirty="0" smtClean="0">
                <a:solidFill>
                  <a:srgbClr val="7030A0"/>
                </a:solidFill>
                <a:latin typeface="Times New Roman" pitchFamily="18" charset="0"/>
                <a:cs typeface="Times New Roman" pitchFamily="18" charset="0"/>
              </a:rPr>
              <a:t>. </a:t>
            </a:r>
            <a:endParaRPr lang="en-US" sz="3200" b="1" i="1" dirty="0">
              <a:solidFill>
                <a:srgbClr val="7030A0"/>
              </a:solidFill>
              <a:latin typeface="Times New Roman" pitchFamily="18" charset="0"/>
              <a:cs typeface="Times New Roman" pitchFamily="18" charset="0"/>
            </a:endParaRPr>
          </a:p>
        </p:txBody>
      </p:sp>
      <p:sp>
        <p:nvSpPr>
          <p:cNvPr id="30"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sp>
        <p:nvSpPr>
          <p:cNvPr id="31" name="矩形 17"/>
          <p:cNvSpPr/>
          <p:nvPr/>
        </p:nvSpPr>
        <p:spPr>
          <a:xfrm>
            <a:off x="3581400" y="6457890"/>
            <a:ext cx="5572125"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type of compounds are fatty acids? What is their major function in living organisms?</a:t>
            </a:r>
          </a:p>
          <a:p>
            <a:r>
              <a:rPr lang="en-US" sz="1000" b="1" dirty="0" smtClean="0">
                <a:latin typeface="Times New Roman" panose="02020603050405020304" pitchFamily="18" charset="0"/>
                <a:cs typeface="Times New Roman" panose="02020603050405020304" pitchFamily="18" charset="0"/>
              </a:rPr>
              <a:t>Q2. Name two fatty acid-containing compounds that are very common in living organisms. </a:t>
            </a:r>
          </a:p>
        </p:txBody>
      </p:sp>
    </p:spTree>
    <p:extLst>
      <p:ext uri="{BB962C8B-B14F-4D97-AF65-F5344CB8AC3E}">
        <p14:creationId xmlns:p14="http://schemas.microsoft.com/office/powerpoint/2010/main" val="185830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Fatty acids can be saturated or unsaturated</a:t>
            </a:r>
          </a:p>
        </p:txBody>
      </p:sp>
      <p:sp>
        <p:nvSpPr>
          <p:cNvPr id="30" name="矩形 12"/>
          <p:cNvSpPr/>
          <p:nvPr/>
        </p:nvSpPr>
        <p:spPr>
          <a:xfrm>
            <a:off x="0" y="798510"/>
            <a:ext cx="9144000" cy="1015663"/>
          </a:xfrm>
          <a:prstGeom prst="rect">
            <a:avLst/>
          </a:prstGeom>
        </p:spPr>
        <p:txBody>
          <a:bodyPr wrap="square">
            <a:spAutoFit/>
          </a:bodyPr>
          <a:lstStyle/>
          <a:p>
            <a:r>
              <a:rPr lang="en-US" sz="2000" b="1" dirty="0" smtClean="0">
                <a:solidFill>
                  <a:srgbClr val="C00000"/>
                </a:solidFill>
                <a:latin typeface="Times New Roman" pitchFamily="18" charset="0"/>
                <a:cs typeface="Times New Roman" pitchFamily="18" charset="0"/>
              </a:rPr>
              <a:t>Fatty </a:t>
            </a:r>
            <a:r>
              <a:rPr lang="en-US" sz="2000" b="1" dirty="0">
                <a:solidFill>
                  <a:srgbClr val="C00000"/>
                </a:solidFill>
                <a:latin typeface="Times New Roman" pitchFamily="18" charset="0"/>
                <a:cs typeface="Times New Roman" pitchFamily="18" charset="0"/>
              </a:rPr>
              <a:t>acids: </a:t>
            </a:r>
            <a:r>
              <a:rPr lang="en-US" sz="2000" b="1" i="1" u="sng" dirty="0">
                <a:solidFill>
                  <a:srgbClr val="C00000"/>
                </a:solidFill>
                <a:latin typeface="Times New Roman" pitchFamily="18" charset="0"/>
                <a:cs typeface="Times New Roman" pitchFamily="18" charset="0"/>
              </a:rPr>
              <a:t>Fatty acids </a:t>
            </a:r>
            <a:r>
              <a:rPr lang="en-US" sz="2000" b="1" dirty="0">
                <a:solidFill>
                  <a:srgbClr val="C00000"/>
                </a:solidFill>
                <a:latin typeface="Times New Roman" pitchFamily="18" charset="0"/>
                <a:cs typeface="Times New Roman" pitchFamily="18" charset="0"/>
              </a:rPr>
              <a:t>are carboxylic acids with hydrocarbon </a:t>
            </a:r>
            <a:r>
              <a:rPr lang="en-US" sz="2000" b="1" dirty="0" smtClean="0">
                <a:solidFill>
                  <a:srgbClr val="C00000"/>
                </a:solidFill>
                <a:latin typeface="Times New Roman" pitchFamily="18" charset="0"/>
                <a:cs typeface="Times New Roman" pitchFamily="18" charset="0"/>
              </a:rPr>
              <a:t>chains ranging </a:t>
            </a:r>
            <a:r>
              <a:rPr lang="en-US" sz="2000" b="1" dirty="0">
                <a:solidFill>
                  <a:srgbClr val="C00000"/>
                </a:solidFill>
                <a:latin typeface="Times New Roman" pitchFamily="18" charset="0"/>
                <a:cs typeface="Times New Roman" pitchFamily="18" charset="0"/>
              </a:rPr>
              <a:t>from 4 to 36 carbons long (C</a:t>
            </a:r>
            <a:r>
              <a:rPr lang="en-US" sz="2000" b="1" baseline="-25000" dirty="0">
                <a:solidFill>
                  <a:srgbClr val="C00000"/>
                </a:solidFill>
                <a:latin typeface="Times New Roman" pitchFamily="18" charset="0"/>
                <a:cs typeface="Times New Roman" pitchFamily="18" charset="0"/>
              </a:rPr>
              <a:t>4</a:t>
            </a:r>
            <a:r>
              <a:rPr lang="en-US" sz="2000" b="1" dirty="0">
                <a:solidFill>
                  <a:srgbClr val="C00000"/>
                </a:solidFill>
                <a:latin typeface="Times New Roman" pitchFamily="18" charset="0"/>
                <a:cs typeface="Times New Roman" pitchFamily="18" charset="0"/>
              </a:rPr>
              <a:t> to C</a:t>
            </a:r>
            <a:r>
              <a:rPr lang="en-US" sz="2000" b="1" baseline="-25000" dirty="0">
                <a:solidFill>
                  <a:srgbClr val="C00000"/>
                </a:solidFill>
                <a:latin typeface="Times New Roman" pitchFamily="18" charset="0"/>
                <a:cs typeface="Times New Roman" pitchFamily="18" charset="0"/>
              </a:rPr>
              <a:t>36</a:t>
            </a:r>
            <a:r>
              <a:rPr lang="en-US" sz="2000" b="1" dirty="0">
                <a:solidFill>
                  <a:srgbClr val="C00000"/>
                </a:solidFill>
                <a:latin typeface="Times New Roman" pitchFamily="18" charset="0"/>
                <a:cs typeface="Times New Roman" pitchFamily="18" charset="0"/>
              </a:rPr>
              <a:t>). </a:t>
            </a:r>
            <a:r>
              <a:rPr lang="en-US" sz="2000" b="1" i="1" u="sng" dirty="0">
                <a:solidFill>
                  <a:srgbClr val="FF0000"/>
                </a:solidFill>
                <a:latin typeface="Times New Roman" pitchFamily="18" charset="0"/>
                <a:cs typeface="Times New Roman" pitchFamily="18" charset="0"/>
              </a:rPr>
              <a:t>Fatty acids are long hydrocarbon chains that are found in certain types of lipids (triglycerides &amp; phospholipids</a:t>
            </a:r>
            <a:r>
              <a:rPr lang="en-US" sz="2000" b="1" i="1" u="sng" dirty="0" smtClean="0">
                <a:solidFill>
                  <a:srgbClr val="FF0000"/>
                </a:solidFill>
                <a:latin typeface="Times New Roman" pitchFamily="18" charset="0"/>
                <a:cs typeface="Times New Roman" pitchFamily="18" charset="0"/>
              </a:rPr>
              <a:t>).</a:t>
            </a:r>
          </a:p>
        </p:txBody>
      </p:sp>
      <p:grpSp>
        <p:nvGrpSpPr>
          <p:cNvPr id="21" name="Group 20"/>
          <p:cNvGrpSpPr/>
          <p:nvPr/>
        </p:nvGrpSpPr>
        <p:grpSpPr>
          <a:xfrm>
            <a:off x="444202" y="5262751"/>
            <a:ext cx="3947296" cy="1595249"/>
            <a:chOff x="1901029" y="5247362"/>
            <a:chExt cx="3947296" cy="1595249"/>
          </a:xfrm>
        </p:grpSpPr>
        <p:pic>
          <p:nvPicPr>
            <p:cNvPr id="3" name="Picture 2" descr="http://ib.bioninja.com.au/_Media/saturated-vs-unsaturated_m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959" y="5247362"/>
              <a:ext cx="3553236" cy="14105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01029" y="6657945"/>
              <a:ext cx="3947296" cy="184666"/>
            </a:xfrm>
            <a:prstGeom prst="rect">
              <a:avLst/>
            </a:prstGeom>
          </p:spPr>
          <p:txBody>
            <a:bodyPr wrap="square">
              <a:spAutoFit/>
            </a:bodyPr>
            <a:lstStyle/>
            <a:p>
              <a:r>
                <a:rPr lang="en-US" sz="600" dirty="0">
                  <a:latin typeface="Times New Roman" pitchFamily="18" charset="0"/>
                  <a:cs typeface="Times New Roman" pitchFamily="18" charset="0"/>
                </a:rPr>
                <a:t>http://ib.bioninja.com.au/standard-level/topic-2-molecular-biology/23-carbohydrates-and-lipids/types-of-fatty-acids.html</a:t>
              </a:r>
            </a:p>
          </p:txBody>
        </p:sp>
      </p:grpSp>
      <p:grpSp>
        <p:nvGrpSpPr>
          <p:cNvPr id="18" name="Group 17"/>
          <p:cNvGrpSpPr/>
          <p:nvPr/>
        </p:nvGrpSpPr>
        <p:grpSpPr>
          <a:xfrm>
            <a:off x="481013" y="1828800"/>
            <a:ext cx="8181975" cy="1628775"/>
            <a:chOff x="481013" y="1752600"/>
            <a:chExt cx="8181975" cy="1628775"/>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752600"/>
              <a:ext cx="8181975" cy="162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Connector 25"/>
            <p:cNvCxnSpPr/>
            <p:nvPr/>
          </p:nvCxnSpPr>
          <p:spPr>
            <a:xfrm>
              <a:off x="5257800" y="2057400"/>
              <a:ext cx="975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81014" y="3562350"/>
            <a:ext cx="8203290" cy="1619250"/>
            <a:chOff x="559478" y="3505200"/>
            <a:chExt cx="8124825" cy="1619250"/>
          </a:xfrm>
        </p:grpSpPr>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78" y="3505200"/>
              <a:ext cx="8124825" cy="1619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Connector 27"/>
            <p:cNvCxnSpPr/>
            <p:nvPr/>
          </p:nvCxnSpPr>
          <p:spPr>
            <a:xfrm>
              <a:off x="4122645" y="3810000"/>
              <a:ext cx="1249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33296" y="3810000"/>
              <a:ext cx="17677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25537" y="4191000"/>
              <a:ext cx="17677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矩形 17"/>
          <p:cNvSpPr/>
          <p:nvPr/>
        </p:nvSpPr>
        <p:spPr>
          <a:xfrm>
            <a:off x="4572000" y="5675233"/>
            <a:ext cx="4572000" cy="116955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fatty acids? Where do fatty acids exist in nature? </a:t>
            </a:r>
          </a:p>
          <a:p>
            <a:r>
              <a:rPr lang="en-US" sz="1000" b="1" dirty="0" smtClean="0">
                <a:latin typeface="Times New Roman" panose="02020603050405020304" pitchFamily="18" charset="0"/>
                <a:cs typeface="Times New Roman" panose="02020603050405020304" pitchFamily="18" charset="0"/>
              </a:rPr>
              <a:t>Q2. How many different types of fatty acids exist?</a:t>
            </a:r>
          </a:p>
          <a:p>
            <a:r>
              <a:rPr lang="en-US" sz="1000" b="1" dirty="0" smtClean="0">
                <a:latin typeface="Times New Roman" panose="02020603050405020304" pitchFamily="18" charset="0"/>
                <a:cs typeface="Times New Roman" panose="02020603050405020304" pitchFamily="18" charset="0"/>
              </a:rPr>
              <a:t>Q3. What are saturated and unsaturated fatty acids? </a:t>
            </a:r>
          </a:p>
          <a:p>
            <a:r>
              <a:rPr lang="en-US" sz="1000" b="1" dirty="0" smtClean="0">
                <a:latin typeface="Times New Roman" panose="02020603050405020304" pitchFamily="18" charset="0"/>
                <a:cs typeface="Times New Roman" panose="02020603050405020304" pitchFamily="18" charset="0"/>
              </a:rPr>
              <a:t>Q4. What are mono-unsaturated fatty acids?</a:t>
            </a:r>
          </a:p>
          <a:p>
            <a:r>
              <a:rPr lang="en-US" sz="1000" b="1" dirty="0" smtClean="0">
                <a:latin typeface="Times New Roman" panose="02020603050405020304" pitchFamily="18" charset="0"/>
                <a:cs typeface="Times New Roman" panose="02020603050405020304" pitchFamily="18" charset="0"/>
              </a:rPr>
              <a:t>Q5. What are poly-unsaturated fatty acids?</a:t>
            </a:r>
          </a:p>
          <a:p>
            <a:r>
              <a:rPr lang="en-US" sz="1000" b="1" dirty="0" smtClean="0">
                <a:latin typeface="Times New Roman" panose="02020603050405020304" pitchFamily="18" charset="0"/>
                <a:cs typeface="Times New Roman" panose="02020603050405020304" pitchFamily="18" charset="0"/>
              </a:rPr>
              <a:t>Q6. Show the differences among saturated-, mono-unsaturated-, and poly-unsaturated fatty acids using a table.</a:t>
            </a:r>
          </a:p>
        </p:txBody>
      </p:sp>
      <p:sp>
        <p:nvSpPr>
          <p:cNvPr id="37"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spTree>
    <p:extLst>
      <p:ext uri="{BB962C8B-B14F-4D97-AF65-F5344CB8AC3E}">
        <p14:creationId xmlns:p14="http://schemas.microsoft.com/office/powerpoint/2010/main" val="425020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Unsaturated Fatty acids can be </a:t>
            </a:r>
            <a:r>
              <a:rPr lang="en-US" b="1" i="1" dirty="0" err="1" smtClean="0">
                <a:solidFill>
                  <a:srgbClr val="FFFF00"/>
                </a:solidFill>
                <a:latin typeface="Times New Roman" panose="02020603050405020304" pitchFamily="18" charset="0"/>
                <a:cs typeface="Times New Roman" panose="02020603050405020304" pitchFamily="18" charset="0"/>
              </a:rPr>
              <a:t>cis</a:t>
            </a:r>
            <a:r>
              <a:rPr lang="en-US" b="1" i="1" dirty="0" smtClean="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or </a:t>
            </a:r>
            <a:r>
              <a:rPr lang="en-US" b="1" i="1" dirty="0" smtClean="0">
                <a:solidFill>
                  <a:srgbClr val="FFFF00"/>
                </a:solidFill>
                <a:latin typeface="Times New Roman" panose="02020603050405020304" pitchFamily="18" charset="0"/>
                <a:cs typeface="Times New Roman" panose="02020603050405020304" pitchFamily="18" charset="0"/>
              </a:rPr>
              <a:t>trans </a:t>
            </a:r>
            <a:r>
              <a:rPr lang="en-US" b="1" dirty="0" smtClean="0">
                <a:solidFill>
                  <a:srgbClr val="FFFF00"/>
                </a:solidFill>
                <a:latin typeface="Times New Roman" panose="02020603050405020304" pitchFamily="18" charset="0"/>
                <a:cs typeface="Times New Roman" panose="02020603050405020304" pitchFamily="18" charset="0"/>
              </a:rPr>
              <a:t>isomer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17687"/>
            <a:ext cx="8029575" cy="676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199"/>
            <a:ext cx="8029575" cy="657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2343150"/>
            <a:ext cx="8029575" cy="742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Group 41"/>
          <p:cNvGrpSpPr/>
          <p:nvPr/>
        </p:nvGrpSpPr>
        <p:grpSpPr>
          <a:xfrm>
            <a:off x="304800" y="3200400"/>
            <a:ext cx="5060041" cy="3405311"/>
            <a:chOff x="1857374" y="3283847"/>
            <a:chExt cx="5060041" cy="3405311"/>
          </a:xfrm>
        </p:grpSpPr>
        <p:pic>
          <p:nvPicPr>
            <p:cNvPr id="4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4" y="3283847"/>
              <a:ext cx="5060041" cy="311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a:xfrm>
              <a:off x="2466974" y="6504492"/>
              <a:ext cx="4100514" cy="184666"/>
            </a:xfrm>
            <a:prstGeom prst="rect">
              <a:avLst/>
            </a:prstGeom>
          </p:spPr>
          <p:txBody>
            <a:bodyPr wrap="square">
              <a:spAutoFit/>
            </a:bodyPr>
            <a:lstStyle/>
            <a:p>
              <a:r>
                <a:rPr lang="en-US" sz="600" dirty="0"/>
                <a:t>http://ib.bioninja.com.au/standard-level/topic-2-molecular-biology/23-carbohydrates-and-lipids/types-of-fatty-acids.html</a:t>
              </a:r>
            </a:p>
          </p:txBody>
        </p:sp>
      </p:grpSp>
      <p:sp>
        <p:nvSpPr>
          <p:cNvPr id="5" name="Rectangle 4"/>
          <p:cNvSpPr/>
          <p:nvPr/>
        </p:nvSpPr>
        <p:spPr>
          <a:xfrm>
            <a:off x="5591175" y="3124200"/>
            <a:ext cx="3352800" cy="1477328"/>
          </a:xfrm>
          <a:prstGeom prst="rect">
            <a:avLst/>
          </a:prstGeom>
          <a:solidFill>
            <a:srgbClr val="FFFF00"/>
          </a:solidFill>
        </p:spPr>
        <p:txBody>
          <a:bodyPr wrap="square">
            <a:spAutoFit/>
          </a:bodyPr>
          <a:lstStyle/>
          <a:p>
            <a:r>
              <a:rPr lang="en-US" b="1" i="1" u="sng" dirty="0">
                <a:solidFill>
                  <a:srgbClr val="FF0000"/>
                </a:solidFill>
                <a:latin typeface="Times New Roman" pitchFamily="18" charset="0"/>
                <a:cs typeface="Times New Roman" pitchFamily="18" charset="0"/>
              </a:rPr>
              <a:t>Trans</a:t>
            </a:r>
            <a:r>
              <a:rPr lang="en-US" b="1" u="sng" dirty="0">
                <a:solidFill>
                  <a:srgbClr val="FF0000"/>
                </a:solidFill>
                <a:latin typeface="Times New Roman" pitchFamily="18" charset="0"/>
                <a:cs typeface="Times New Roman" pitchFamily="18" charset="0"/>
              </a:rPr>
              <a:t> fatty acids do not commonly occur in nature and are typically produced by an industrial process called </a:t>
            </a:r>
            <a:r>
              <a:rPr lang="en-US" b="1" u="sng" dirty="0" smtClean="0">
                <a:solidFill>
                  <a:srgbClr val="FF0000"/>
                </a:solidFill>
                <a:latin typeface="Times New Roman" pitchFamily="18" charset="0"/>
                <a:cs typeface="Times New Roman" pitchFamily="18" charset="0"/>
              </a:rPr>
              <a:t>hydrogenation.</a:t>
            </a:r>
            <a:endParaRPr lang="en-US" b="1" u="sng" dirty="0">
              <a:solidFill>
                <a:srgbClr val="FF0000"/>
              </a:solidFill>
              <a:latin typeface="Times New Roman" pitchFamily="18" charset="0"/>
              <a:cs typeface="Times New Roman" pitchFamily="18" charset="0"/>
            </a:endParaRPr>
          </a:p>
        </p:txBody>
      </p:sp>
      <p:sp>
        <p:nvSpPr>
          <p:cNvPr id="8" name="Rectangle 7"/>
          <p:cNvSpPr/>
          <p:nvPr/>
        </p:nvSpPr>
        <p:spPr>
          <a:xfrm>
            <a:off x="5591175" y="4747603"/>
            <a:ext cx="3352800" cy="1200329"/>
          </a:xfrm>
          <a:prstGeom prst="rect">
            <a:avLst/>
          </a:prstGeom>
          <a:solidFill>
            <a:schemeClr val="accent1">
              <a:lumMod val="20000"/>
              <a:lumOff val="80000"/>
            </a:schemeClr>
          </a:solidFill>
        </p:spPr>
        <p:txBody>
          <a:bodyPr wrap="square">
            <a:spAutoFit/>
          </a:bodyPr>
          <a:lstStyle/>
          <a:p>
            <a:r>
              <a:rPr lang="en-US" b="1" i="1" u="sng" dirty="0">
                <a:solidFill>
                  <a:srgbClr val="FF0000"/>
                </a:solidFill>
                <a:latin typeface="Times New Roman" pitchFamily="18" charset="0"/>
                <a:cs typeface="Times New Roman" pitchFamily="18" charset="0"/>
              </a:rPr>
              <a:t>Trans fatty acids are generally linear in structure (despite being unsaturated) and are usually solid at room </a:t>
            </a:r>
            <a:r>
              <a:rPr lang="en-US" b="1" i="1" u="sng" dirty="0" smtClean="0">
                <a:solidFill>
                  <a:srgbClr val="FF0000"/>
                </a:solidFill>
                <a:latin typeface="Times New Roman" pitchFamily="18" charset="0"/>
                <a:cs typeface="Times New Roman" pitchFamily="18" charset="0"/>
              </a:rPr>
              <a:t>temperature.</a:t>
            </a:r>
            <a:endParaRPr lang="en-US" b="1" i="1" u="sng" dirty="0">
              <a:solidFill>
                <a:srgbClr val="FF0000"/>
              </a:solidFill>
              <a:latin typeface="Times New Roman" pitchFamily="18" charset="0"/>
              <a:cs typeface="Times New Roman" pitchFamily="18" charset="0"/>
            </a:endParaRPr>
          </a:p>
        </p:txBody>
      </p:sp>
      <p:sp>
        <p:nvSpPr>
          <p:cNvPr id="46" name="矩形 17"/>
          <p:cNvSpPr/>
          <p:nvPr/>
        </p:nvSpPr>
        <p:spPr>
          <a:xfrm>
            <a:off x="5441041" y="6019800"/>
            <a:ext cx="3702959" cy="861774"/>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a:t>
            </a:r>
            <a:r>
              <a:rPr lang="en-US" sz="1000" b="1" i="1" dirty="0" err="1" smtClean="0">
                <a:latin typeface="Times New Roman" panose="02020603050405020304" pitchFamily="18" charset="0"/>
                <a:cs typeface="Times New Roman" panose="02020603050405020304" pitchFamily="18" charset="0"/>
              </a:rPr>
              <a:t>cis</a:t>
            </a:r>
            <a:r>
              <a:rPr lang="en-US" sz="1000" b="1" i="1" dirty="0" smtClean="0">
                <a:latin typeface="Times New Roman" panose="02020603050405020304" pitchFamily="18" charset="0"/>
                <a:cs typeface="Times New Roman" panose="02020603050405020304" pitchFamily="18" charset="0"/>
              </a:rPr>
              <a:t>- </a:t>
            </a:r>
            <a:r>
              <a:rPr lang="en-US" sz="1000" b="1" dirty="0" smtClean="0">
                <a:latin typeface="Times New Roman" panose="02020603050405020304" pitchFamily="18" charset="0"/>
                <a:cs typeface="Times New Roman" panose="02020603050405020304" pitchFamily="18" charset="0"/>
              </a:rPr>
              <a:t>and </a:t>
            </a:r>
            <a:r>
              <a:rPr lang="en-US" sz="1000" b="1" i="1" dirty="0" smtClean="0">
                <a:latin typeface="Times New Roman" panose="02020603050405020304" pitchFamily="18" charset="0"/>
                <a:cs typeface="Times New Roman" panose="02020603050405020304" pitchFamily="18" charset="0"/>
              </a:rPr>
              <a:t>trans </a:t>
            </a:r>
            <a:r>
              <a:rPr lang="en-US" sz="1000" b="1" dirty="0" smtClean="0">
                <a:latin typeface="Times New Roman" panose="02020603050405020304" pitchFamily="18" charset="0"/>
                <a:cs typeface="Times New Roman" panose="02020603050405020304" pitchFamily="18" charset="0"/>
              </a:rPr>
              <a:t>isomers of unsaturated fatty acids?</a:t>
            </a:r>
          </a:p>
          <a:p>
            <a:r>
              <a:rPr lang="en-US" sz="1000" b="1" dirty="0" smtClean="0">
                <a:latin typeface="Times New Roman" panose="02020603050405020304" pitchFamily="18" charset="0"/>
                <a:cs typeface="Times New Roman" panose="02020603050405020304" pitchFamily="18" charset="0"/>
              </a:rPr>
              <a:t>Q2. How </a:t>
            </a:r>
            <a:r>
              <a:rPr lang="en-US" sz="1000" b="1" i="1" dirty="0" smtClean="0">
                <a:latin typeface="Times New Roman" panose="02020603050405020304" pitchFamily="18" charset="0"/>
                <a:cs typeface="Times New Roman" panose="02020603050405020304" pitchFamily="18" charset="0"/>
              </a:rPr>
              <a:t>trans-</a:t>
            </a:r>
            <a:r>
              <a:rPr lang="en-US" sz="1000" b="1" dirty="0" smtClean="0">
                <a:latin typeface="Times New Roman" panose="02020603050405020304" pitchFamily="18" charset="0"/>
                <a:cs typeface="Times New Roman" panose="02020603050405020304" pitchFamily="18" charset="0"/>
              </a:rPr>
              <a:t>fatty acids are produced? </a:t>
            </a:r>
          </a:p>
          <a:p>
            <a:r>
              <a:rPr lang="en-US" sz="1000" b="1" dirty="0" smtClean="0">
                <a:latin typeface="Times New Roman" panose="02020603050405020304" pitchFamily="18" charset="0"/>
                <a:cs typeface="Times New Roman" panose="02020603050405020304" pitchFamily="18" charset="0"/>
              </a:rPr>
              <a:t>Q3. Are </a:t>
            </a:r>
            <a:r>
              <a:rPr lang="en-US" sz="1000" b="1" i="1" dirty="0" smtClean="0">
                <a:latin typeface="Times New Roman" panose="02020603050405020304" pitchFamily="18" charset="0"/>
                <a:cs typeface="Times New Roman" panose="02020603050405020304" pitchFamily="18" charset="0"/>
              </a:rPr>
              <a:t>trans</a:t>
            </a:r>
            <a:r>
              <a:rPr lang="en-US" sz="1000" b="1" dirty="0" smtClean="0">
                <a:latin typeface="Times New Roman" panose="02020603050405020304" pitchFamily="18" charset="0"/>
                <a:cs typeface="Times New Roman" panose="02020603050405020304" pitchFamily="18" charset="0"/>
              </a:rPr>
              <a:t>-fatty acids linear in structure? Are they solid at room temperature? </a:t>
            </a:r>
          </a:p>
          <a:p>
            <a:r>
              <a:rPr lang="en-US" sz="1000" b="1" dirty="0" smtClean="0">
                <a:solidFill>
                  <a:srgbClr val="FF0000"/>
                </a:solidFill>
                <a:latin typeface="Times New Roman" panose="02020603050405020304" pitchFamily="18" charset="0"/>
                <a:cs typeface="Times New Roman" panose="02020603050405020304" pitchFamily="18" charset="0"/>
              </a:rPr>
              <a:t>No question in the exam from the image of this slide.</a:t>
            </a:r>
          </a:p>
        </p:txBody>
      </p:sp>
      <p:sp>
        <p:nvSpPr>
          <p:cNvPr id="47"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spTree>
    <p:extLst>
      <p:ext uri="{BB962C8B-B14F-4D97-AF65-F5344CB8AC3E}">
        <p14:creationId xmlns:p14="http://schemas.microsoft.com/office/powerpoint/2010/main" val="126894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Saturated- and </a:t>
            </a:r>
            <a:r>
              <a:rPr lang="en-US" b="1" i="1" dirty="0" smtClean="0">
                <a:solidFill>
                  <a:srgbClr val="FFFF00"/>
                </a:solidFill>
                <a:latin typeface="Times New Roman" panose="02020603050405020304" pitchFamily="18" charset="0"/>
                <a:cs typeface="Times New Roman" panose="02020603050405020304" pitchFamily="18" charset="0"/>
              </a:rPr>
              <a:t>Trans</a:t>
            </a:r>
            <a:r>
              <a:rPr lang="en-US" b="1" dirty="0" smtClean="0">
                <a:solidFill>
                  <a:srgbClr val="FFFF00"/>
                </a:solidFill>
                <a:latin typeface="Times New Roman" panose="02020603050405020304" pitchFamily="18" charset="0"/>
                <a:cs typeface="Times New Roman" panose="02020603050405020304" pitchFamily="18" charset="0"/>
              </a:rPr>
              <a:t>-unsaturated fatty acids are bad for health</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74"/>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52400" y="1994024"/>
            <a:ext cx="6716215" cy="4897421"/>
            <a:chOff x="152400" y="1994024"/>
            <a:chExt cx="6716215" cy="4897421"/>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94024"/>
              <a:ext cx="6716215" cy="47115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47825" y="6706779"/>
              <a:ext cx="4100514" cy="184666"/>
            </a:xfrm>
            <a:prstGeom prst="rect">
              <a:avLst/>
            </a:prstGeom>
          </p:spPr>
          <p:txBody>
            <a:bodyPr wrap="square">
              <a:spAutoFit/>
            </a:bodyPr>
            <a:lstStyle/>
            <a:p>
              <a:r>
                <a:rPr lang="en-US" sz="600" dirty="0"/>
                <a:t>http://ib.bioninja.com.au/standard-level/topic-2-molecular-biology/23-carbohydrates-and-lipids/types-of-fatty-acids.html</a:t>
              </a:r>
            </a:p>
          </p:txBody>
        </p:sp>
      </p:grpSp>
      <p:sp>
        <p:nvSpPr>
          <p:cNvPr id="19" name="矩形 17"/>
          <p:cNvSpPr/>
          <p:nvPr/>
        </p:nvSpPr>
        <p:spPr>
          <a:xfrm>
            <a:off x="6934200" y="5837534"/>
            <a:ext cx="2209800" cy="1015663"/>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Which type(s) of fats is(are) bad for health?</a:t>
            </a:r>
          </a:p>
          <a:p>
            <a:r>
              <a:rPr lang="en-US" sz="1000" b="1" dirty="0" smtClean="0">
                <a:latin typeface="Times New Roman" panose="02020603050405020304" pitchFamily="18" charset="0"/>
                <a:cs typeface="Times New Roman" panose="02020603050405020304" pitchFamily="18" charset="0"/>
              </a:rPr>
              <a:t>Q2. What type of fatty foods are good for health? Give examples. </a:t>
            </a:r>
          </a:p>
          <a:p>
            <a:r>
              <a:rPr lang="en-US" sz="1000" b="1" dirty="0" smtClean="0">
                <a:latin typeface="Times New Roman" panose="02020603050405020304" pitchFamily="18" charset="0"/>
                <a:cs typeface="Times New Roman" panose="02020603050405020304" pitchFamily="18" charset="0"/>
              </a:rPr>
              <a:t>Q3. Which fatty foods you should avoid? Give three examples.  </a:t>
            </a:r>
          </a:p>
        </p:txBody>
      </p:sp>
      <p:sp>
        <p:nvSpPr>
          <p:cNvPr id="20" name="矩形 5"/>
          <p:cNvSpPr/>
          <p:nvPr/>
        </p:nvSpPr>
        <p:spPr>
          <a:xfrm>
            <a:off x="3477051" y="0"/>
            <a:ext cx="21336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Storage Lipids</a:t>
            </a:r>
          </a:p>
        </p:txBody>
      </p:sp>
    </p:spTree>
    <p:extLst>
      <p:ext uri="{BB962C8B-B14F-4D97-AF65-F5344CB8AC3E}">
        <p14:creationId xmlns:p14="http://schemas.microsoft.com/office/powerpoint/2010/main" val="166683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3432</TotalTime>
  <Words>2755</Words>
  <Application>Microsoft Office PowerPoint</Application>
  <PresentationFormat>On-screen Show (4:3)</PresentationFormat>
  <Paragraphs>269</Paragraphs>
  <Slides>38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宋体</vt:lpstr>
      <vt:lpstr>Arial</vt:lpstr>
      <vt:lpstr>Arial Narrow</vt:lpstr>
      <vt:lpstr>Calibri</vt:lpstr>
      <vt:lpstr>Gulim</vt:lpstr>
      <vt:lpstr>Times New Roman</vt:lpstr>
      <vt:lpstr>Office 主题​​</vt:lpstr>
      <vt:lpstr>BIO201 SPRING 2018   Introduction to  Biochemistry &amp; Biotechnology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Lecture:  Nucleotides &amp; Nucleic Acids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Muktadir Shahid Hossain (Taumal)</dc:title>
  <dc:creator>HP</dc:creator>
  <cp:lastModifiedBy>HP</cp:lastModifiedBy>
  <cp:revision>484</cp:revision>
  <dcterms:created xsi:type="dcterms:W3CDTF">2017-01-10T13:47:40Z</dcterms:created>
  <dcterms:modified xsi:type="dcterms:W3CDTF">2018-07-01T10:14:24Z</dcterms:modified>
</cp:coreProperties>
</file>