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16" r:id="rId3"/>
    <p:sldId id="331" r:id="rId4"/>
    <p:sldId id="426" r:id="rId5"/>
    <p:sldId id="424" r:id="rId6"/>
    <p:sldId id="425" r:id="rId7"/>
    <p:sldId id="427" r:id="rId8"/>
    <p:sldId id="435" r:id="rId9"/>
    <p:sldId id="406" r:id="rId10"/>
    <p:sldId id="428" r:id="rId11"/>
    <p:sldId id="405" r:id="rId12"/>
    <p:sldId id="429" r:id="rId13"/>
    <p:sldId id="409" r:id="rId14"/>
    <p:sldId id="430" r:id="rId15"/>
    <p:sldId id="431" r:id="rId16"/>
    <p:sldId id="412" r:id="rId17"/>
    <p:sldId id="410" r:id="rId18"/>
    <p:sldId id="414" r:id="rId19"/>
    <p:sldId id="416" r:id="rId20"/>
    <p:sldId id="432" r:id="rId21"/>
    <p:sldId id="433" r:id="rId22"/>
    <p:sldId id="417" r:id="rId23"/>
    <p:sldId id="418" r:id="rId24"/>
    <p:sldId id="434" r:id="rId25"/>
    <p:sldId id="437" r:id="rId26"/>
    <p:sldId id="419" r:id="rId27"/>
    <p:sldId id="420" r:id="rId28"/>
    <p:sldId id="421" r:id="rId29"/>
    <p:sldId id="423" r:id="rId30"/>
    <p:sldId id="41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B161"/>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7790" autoAdjust="0"/>
  </p:normalViewPr>
  <p:slideViewPr>
    <p:cSldViewPr>
      <p:cViewPr varScale="1">
        <p:scale>
          <a:sx n="70" d="100"/>
          <a:sy n="70" d="100"/>
        </p:scale>
        <p:origin x="1392" y="78"/>
      </p:cViewPr>
      <p:guideLst>
        <p:guide orient="horz" pos="2160"/>
        <p:guide pos="2880"/>
      </p:guideLst>
    </p:cSldViewPr>
  </p:slideViewPr>
  <p:notesTextViewPr>
    <p:cViewPr>
      <p:scale>
        <a:sx n="1" d="1"/>
        <a:sy n="1" d="1"/>
      </p:scale>
      <p:origin x="0" y="0"/>
    </p:cViewPr>
  </p:notesTextViewPr>
  <p:sorterViewPr>
    <p:cViewPr>
      <p:scale>
        <a:sx n="53" d="100"/>
        <a:sy n="5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58912-6797-492A-8053-CF5D87B4DD5D}" type="datetimeFigureOut">
              <a:rPr lang="en-US" smtClean="0"/>
              <a:t>12-Jun-18</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9D9AAB-7849-4BBF-8FA4-88DF66EDCBCA}" type="slidenum">
              <a:rPr lang="en-US" smtClean="0"/>
              <a:t>‹#›</a:t>
            </a:fld>
            <a:endParaRPr lang="en-US"/>
          </a:p>
        </p:txBody>
      </p:sp>
    </p:spTree>
    <p:extLst>
      <p:ext uri="{BB962C8B-B14F-4D97-AF65-F5344CB8AC3E}">
        <p14:creationId xmlns:p14="http://schemas.microsoft.com/office/powerpoint/2010/main" val="3751085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t>12-Jun-18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209642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t>12-Jun-18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355336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t>12-Jun-18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280850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t>12-Jun-18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125703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7C7081E-470D-403E-A44C-F5DA8DD429AB}" type="datetimeFigureOut">
              <a:rPr lang="en-US" smtClean="0"/>
              <a:t>12-Jun-18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270404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37C7081E-470D-403E-A44C-F5DA8DD429AB}" type="datetimeFigureOut">
              <a:rPr lang="en-US" smtClean="0"/>
              <a:t>12-Jun-18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173203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37C7081E-470D-403E-A44C-F5DA8DD429AB}" type="datetimeFigureOut">
              <a:rPr lang="en-US" smtClean="0"/>
              <a:t>12-Jun-18</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167189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37C7081E-470D-403E-A44C-F5DA8DD429AB}" type="datetimeFigureOut">
              <a:rPr lang="en-US" smtClean="0"/>
              <a:t>12-Jun-18</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41256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C7081E-470D-403E-A44C-F5DA8DD429AB}" type="datetimeFigureOut">
              <a:rPr lang="en-US" smtClean="0"/>
              <a:t>12-Jun-18</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102537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7C7081E-470D-403E-A44C-F5DA8DD429AB}" type="datetimeFigureOut">
              <a:rPr lang="en-US" smtClean="0"/>
              <a:t>12-Jun-18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66462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7C7081E-470D-403E-A44C-F5DA8DD429AB}" type="datetimeFigureOut">
              <a:rPr lang="en-US" smtClean="0"/>
              <a:t>12-Jun-18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253842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7081E-470D-403E-A44C-F5DA8DD429AB}" type="datetimeFigureOut">
              <a:rPr lang="en-US" smtClean="0"/>
              <a:t>12-Jun-18</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80F15-2FE9-41FD-A688-0AE151D00CE7}" type="slidenum">
              <a:rPr lang="en-US" smtClean="0"/>
              <a:t>‹#›</a:t>
            </a:fld>
            <a:endParaRPr lang="en-US"/>
          </a:p>
        </p:txBody>
      </p:sp>
    </p:spTree>
    <p:extLst>
      <p:ext uri="{BB962C8B-B14F-4D97-AF65-F5344CB8AC3E}">
        <p14:creationId xmlns:p14="http://schemas.microsoft.com/office/powerpoint/2010/main" val="2933534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3600"/>
            <a:ext cx="7772400" cy="1470025"/>
          </a:xfrm>
        </p:spPr>
        <p:txBody>
          <a:bodyPr>
            <a:normAutofit fontScale="90000"/>
          </a:bodyPr>
          <a:lstStyle/>
          <a:p>
            <a:pPr lvl="0"/>
            <a:r>
              <a:rPr lang="en-US" b="1" dirty="0" smtClean="0">
                <a:solidFill>
                  <a:srgbClr val="00B0F0"/>
                </a:solidFill>
                <a:latin typeface="Times New Roman" panose="02020603050405020304" pitchFamily="18" charset="0"/>
                <a:cs typeface="Times New Roman" panose="02020603050405020304" pitchFamily="18" charset="0"/>
              </a:rPr>
              <a:t>BIO201 SPRING 2018</a:t>
            </a:r>
            <a:r>
              <a:rPr lang="en-US" b="1" dirty="0" smtClean="0">
                <a:solidFill>
                  <a:srgbClr val="7030A0"/>
                </a:solidFill>
                <a:latin typeface="Times New Roman" panose="02020603050405020304" pitchFamily="18" charset="0"/>
                <a:cs typeface="Times New Roman" panose="02020603050405020304" pitchFamily="18" charset="0"/>
              </a:rPr>
              <a:t/>
            </a:r>
            <a:br>
              <a:rPr lang="en-US" b="1" dirty="0" smtClean="0">
                <a:solidFill>
                  <a:srgbClr val="7030A0"/>
                </a:solidFill>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Introduction to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Biochemistry &amp; Biotechnology</a:t>
            </a:r>
            <a:r>
              <a:rPr lang="en-US" b="1" dirty="0" smtClean="0">
                <a:solidFill>
                  <a:srgbClr val="C00000"/>
                </a:solidFill>
                <a:latin typeface="Times New Roman" panose="02020603050405020304" pitchFamily="18" charset="0"/>
                <a:cs typeface="Times New Roman" panose="02020603050405020304" pitchFamily="18" charset="0"/>
              </a:rPr>
              <a:t/>
            </a:r>
            <a:br>
              <a:rPr lang="en-US" b="1" dirty="0" smtClean="0">
                <a:solidFill>
                  <a:srgbClr val="C00000"/>
                </a:solidFill>
                <a:latin typeface="Times New Roman" panose="02020603050405020304" pitchFamily="18" charset="0"/>
                <a:cs typeface="Times New Roman" panose="02020603050405020304" pitchFamily="18" charset="0"/>
              </a:rPr>
            </a:br>
            <a:r>
              <a:rPr lang="en-US" b="1" dirty="0" smtClean="0">
                <a:solidFill>
                  <a:srgbClr val="C00000"/>
                </a:solidFill>
                <a:latin typeface="Times New Roman" panose="02020603050405020304" pitchFamily="18" charset="0"/>
                <a:cs typeface="Times New Roman" panose="02020603050405020304" pitchFamily="18" charset="0"/>
              </a:rPr>
              <a:t/>
            </a:r>
            <a:br>
              <a:rPr lang="en-US" b="1" dirty="0" smtClean="0">
                <a:solidFill>
                  <a:srgbClr val="C00000"/>
                </a:solidFill>
                <a:latin typeface="Times New Roman" panose="02020603050405020304" pitchFamily="18" charset="0"/>
                <a:cs typeface="Times New Roman" panose="02020603050405020304" pitchFamily="18" charset="0"/>
              </a:rPr>
            </a:b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标题 1"/>
          <p:cNvSpPr txBox="1">
            <a:spLocks/>
          </p:cNvSpPr>
          <p:nvPr/>
        </p:nvSpPr>
        <p:spPr>
          <a:xfrm>
            <a:off x="2790371" y="4267200"/>
            <a:ext cx="3810000" cy="1905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C00000"/>
                </a:solidFill>
                <a:latin typeface="Times New Roman" panose="02020603050405020304" pitchFamily="18" charset="0"/>
                <a:cs typeface="Times New Roman" panose="02020603050405020304" pitchFamily="18" charset="0"/>
              </a:rPr>
              <a:t>Lecture #</a:t>
            </a:r>
            <a:r>
              <a:rPr lang="en-US" sz="4000" b="1" dirty="0">
                <a:solidFill>
                  <a:srgbClr val="C00000"/>
                </a:solidFill>
                <a:latin typeface="Times New Roman" panose="02020603050405020304" pitchFamily="18" charset="0"/>
                <a:cs typeface="Times New Roman" panose="02020603050405020304" pitchFamily="18" charset="0"/>
              </a:rPr>
              <a:t>6</a:t>
            </a:r>
            <a:endParaRPr lang="en-US" sz="4000" b="1" dirty="0" smtClean="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9408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39822" y="2238"/>
            <a:ext cx="2458910"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Monosaccharides</a:t>
            </a:r>
            <a:endPar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endParaRP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Characteristics of </a:t>
            </a:r>
            <a:r>
              <a:rPr lang="en-US" b="1" dirty="0" err="1" smtClean="0">
                <a:solidFill>
                  <a:srgbClr val="FFFF00"/>
                </a:solidFill>
                <a:latin typeface="Times New Roman" panose="02020603050405020304" pitchFamily="18" charset="0"/>
                <a:cs typeface="Times New Roman" panose="02020603050405020304" pitchFamily="18" charset="0"/>
              </a:rPr>
              <a:t>Monosaccharides</a:t>
            </a:r>
            <a:endParaRPr lang="en-US" b="1" dirty="0" smtClean="0">
              <a:solidFill>
                <a:srgbClr val="FFFF00"/>
              </a:solidFill>
              <a:latin typeface="Times New Roman" panose="02020603050405020304" pitchFamily="18" charset="0"/>
              <a:cs typeface="Times New Roman" panose="02020603050405020304" pitchFamily="18" charset="0"/>
            </a:endParaRPr>
          </a:p>
        </p:txBody>
      </p:sp>
      <p:sp>
        <p:nvSpPr>
          <p:cNvPr id="10" name="矩形 12"/>
          <p:cNvSpPr/>
          <p:nvPr/>
        </p:nvSpPr>
        <p:spPr>
          <a:xfrm>
            <a:off x="19050" y="1219200"/>
            <a:ext cx="9100455" cy="4524315"/>
          </a:xfrm>
          <a:prstGeom prst="rect">
            <a:avLst/>
          </a:prstGeom>
        </p:spPr>
        <p:txBody>
          <a:bodyPr wrap="square">
            <a:spAutoFit/>
          </a:bodyPr>
          <a:lstStyle/>
          <a:p>
            <a:r>
              <a:rPr lang="en-US" sz="3200" b="1" i="1" u="sng" dirty="0" err="1" smtClean="0">
                <a:latin typeface="Times New Roman" pitchFamily="18" charset="0"/>
                <a:cs typeface="Times New Roman" pitchFamily="18" charset="0"/>
              </a:rPr>
              <a:t>Monosaccharides</a:t>
            </a:r>
            <a:r>
              <a:rPr lang="en-US" sz="3200" b="1" i="1" u="sng" dirty="0" smtClean="0">
                <a:latin typeface="Times New Roman" pitchFamily="18" charset="0"/>
                <a:cs typeface="Times New Roman" pitchFamily="18" charset="0"/>
              </a:rPr>
              <a:t>: </a:t>
            </a:r>
          </a:p>
          <a:p>
            <a:pPr marL="342900" indent="-342900">
              <a:buAutoNum type="arabicPeriod"/>
            </a:pPr>
            <a:r>
              <a:rPr lang="en-US" sz="3200" b="1" dirty="0" smtClean="0">
                <a:solidFill>
                  <a:srgbClr val="0070C0"/>
                </a:solidFill>
                <a:latin typeface="Times New Roman" pitchFamily="18" charset="0"/>
                <a:cs typeface="Times New Roman" pitchFamily="18" charset="0"/>
              </a:rPr>
              <a:t>Freely soluble in water but insoluble in nonpolar solvents;</a:t>
            </a:r>
          </a:p>
          <a:p>
            <a:pPr marL="342900" indent="-342900">
              <a:buAutoNum type="arabicPeriod"/>
            </a:pPr>
            <a:r>
              <a:rPr lang="en-US" sz="3200" b="1" dirty="0" smtClean="0">
                <a:solidFill>
                  <a:srgbClr val="C00000"/>
                </a:solidFill>
                <a:latin typeface="Times New Roman" pitchFamily="18" charset="0"/>
                <a:cs typeface="Times New Roman" pitchFamily="18" charset="0"/>
              </a:rPr>
              <a:t>Most have a sweet taste;</a:t>
            </a:r>
          </a:p>
          <a:p>
            <a:pPr marL="342900" indent="-342900">
              <a:buAutoNum type="arabicPeriod"/>
            </a:pPr>
            <a:r>
              <a:rPr lang="en-US" sz="3200" b="1" dirty="0" smtClean="0">
                <a:solidFill>
                  <a:srgbClr val="00B050"/>
                </a:solidFill>
                <a:latin typeface="Times New Roman" pitchFamily="18" charset="0"/>
                <a:cs typeface="Times New Roman" pitchFamily="18" charset="0"/>
              </a:rPr>
              <a:t>Two families: aldoses and ketoses;</a:t>
            </a:r>
          </a:p>
          <a:p>
            <a:pPr marL="342900" indent="-342900">
              <a:buAutoNum type="arabicPeriod"/>
            </a:pPr>
            <a:r>
              <a:rPr lang="en-US" sz="3200" b="1" dirty="0" smtClean="0">
                <a:solidFill>
                  <a:srgbClr val="7030A0"/>
                </a:solidFill>
                <a:latin typeface="Times New Roman" pitchFamily="18" charset="0"/>
                <a:cs typeface="Times New Roman" pitchFamily="18" charset="0"/>
              </a:rPr>
              <a:t>If the carbonyl group is at the end of the carbon chain (if an aldehyde), it is called </a:t>
            </a:r>
            <a:r>
              <a:rPr lang="en-US" sz="3200" b="1" i="1" u="sng" dirty="0" smtClean="0">
                <a:solidFill>
                  <a:srgbClr val="7030A0"/>
                </a:solidFill>
                <a:latin typeface="Times New Roman" pitchFamily="18" charset="0"/>
                <a:cs typeface="Times New Roman" pitchFamily="18" charset="0"/>
              </a:rPr>
              <a:t>aldose</a:t>
            </a:r>
            <a:r>
              <a:rPr lang="en-US" sz="3200" b="1" dirty="0" smtClean="0">
                <a:solidFill>
                  <a:srgbClr val="7030A0"/>
                </a:solidFill>
                <a:latin typeface="Times New Roman" pitchFamily="18" charset="0"/>
                <a:cs typeface="Times New Roman" pitchFamily="18" charset="0"/>
              </a:rPr>
              <a:t>, whereas if the carbonyl group is at any other position, it is called a </a:t>
            </a:r>
            <a:r>
              <a:rPr lang="en-US" sz="3200" b="1" i="1" u="sng" dirty="0" err="1" smtClean="0">
                <a:solidFill>
                  <a:srgbClr val="7030A0"/>
                </a:solidFill>
                <a:latin typeface="Times New Roman" pitchFamily="18" charset="0"/>
                <a:cs typeface="Times New Roman" pitchFamily="18" charset="0"/>
              </a:rPr>
              <a:t>ketose</a:t>
            </a:r>
            <a:r>
              <a:rPr lang="en-US" sz="3200" b="1" dirty="0" smtClean="0">
                <a:solidFill>
                  <a:srgbClr val="7030A0"/>
                </a:solidFill>
                <a:latin typeface="Times New Roman" pitchFamily="18" charset="0"/>
                <a:cs typeface="Times New Roman" pitchFamily="18" charset="0"/>
              </a:rPr>
              <a:t>. </a:t>
            </a:r>
          </a:p>
        </p:txBody>
      </p:sp>
      <p:sp>
        <p:nvSpPr>
          <p:cNvPr id="15" name="矩形 17"/>
          <p:cNvSpPr/>
          <p:nvPr/>
        </p:nvSpPr>
        <p:spPr>
          <a:xfrm>
            <a:off x="5360663" y="6461649"/>
            <a:ext cx="3783337"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Are </a:t>
            </a:r>
            <a:r>
              <a:rPr lang="en-US" sz="1000" b="1" dirty="0" err="1" smtClean="0">
                <a:latin typeface="Times New Roman" panose="02020603050405020304" pitchFamily="18" charset="0"/>
                <a:cs typeface="Times New Roman" panose="02020603050405020304" pitchFamily="18" charset="0"/>
              </a:rPr>
              <a:t>monosaccharides</a:t>
            </a:r>
            <a:r>
              <a:rPr lang="en-US" sz="1000" b="1" dirty="0" smtClean="0">
                <a:latin typeface="Times New Roman" panose="02020603050405020304" pitchFamily="18" charset="0"/>
                <a:cs typeface="Times New Roman" panose="02020603050405020304" pitchFamily="18" charset="0"/>
              </a:rPr>
              <a:t> water-soluble?</a:t>
            </a:r>
          </a:p>
          <a:p>
            <a:r>
              <a:rPr lang="en-US" sz="1000" b="1" dirty="0" smtClean="0">
                <a:latin typeface="Times New Roman" panose="02020603050405020304" pitchFamily="18" charset="0"/>
                <a:cs typeface="Times New Roman" panose="02020603050405020304" pitchFamily="18" charset="0"/>
              </a:rPr>
              <a:t>Q2. Write the four major characteristics of </a:t>
            </a:r>
            <a:r>
              <a:rPr lang="en-US" sz="1000" b="1" dirty="0" err="1" smtClean="0">
                <a:latin typeface="Times New Roman" panose="02020603050405020304" pitchFamily="18" charset="0"/>
                <a:cs typeface="Times New Roman" panose="02020603050405020304" pitchFamily="18" charset="0"/>
              </a:rPr>
              <a:t>monosaccharides</a:t>
            </a:r>
            <a:r>
              <a:rPr lang="en-US" sz="1000" b="1"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5155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2545" y="2238"/>
            <a:ext cx="2458910"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Monosaccharides</a:t>
            </a:r>
            <a:endPar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endParaRP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err="1" smtClean="0">
                <a:solidFill>
                  <a:srgbClr val="FFFF00"/>
                </a:solidFill>
                <a:latin typeface="Times New Roman" panose="02020603050405020304" pitchFamily="18" charset="0"/>
                <a:cs typeface="Times New Roman" panose="02020603050405020304" pitchFamily="18" charset="0"/>
              </a:rPr>
              <a:t>Monosaccharides</a:t>
            </a:r>
            <a:r>
              <a:rPr lang="en-US" b="1" dirty="0" smtClean="0">
                <a:solidFill>
                  <a:srgbClr val="FFFF00"/>
                </a:solidFill>
                <a:latin typeface="Times New Roman" panose="02020603050405020304" pitchFamily="18" charset="0"/>
                <a:cs typeface="Times New Roman" panose="02020603050405020304" pitchFamily="18" charset="0"/>
              </a:rPr>
              <a:t>: Examples of Aldoses</a:t>
            </a:r>
          </a:p>
        </p:txBody>
      </p:sp>
      <p:grpSp>
        <p:nvGrpSpPr>
          <p:cNvPr id="8" name="Group 7"/>
          <p:cNvGrpSpPr/>
          <p:nvPr/>
        </p:nvGrpSpPr>
        <p:grpSpPr>
          <a:xfrm>
            <a:off x="456926" y="1872810"/>
            <a:ext cx="8230148" cy="3304721"/>
            <a:chOff x="152400" y="1457472"/>
            <a:chExt cx="8230148" cy="330472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57472"/>
              <a:ext cx="1630935" cy="258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478429" y="1457472"/>
              <a:ext cx="1374242" cy="2595562"/>
              <a:chOff x="2054758" y="1285875"/>
              <a:chExt cx="1374242" cy="2595562"/>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758" y="1285875"/>
                <a:ext cx="1374242" cy="340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092" y="1890712"/>
                <a:ext cx="1141574"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4724400" y="1488123"/>
              <a:ext cx="1282759" cy="2900361"/>
              <a:chOff x="3462338" y="1295400"/>
              <a:chExt cx="1282759" cy="2900361"/>
            </a:xfrm>
          </p:grpSpPr>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2338" y="1295400"/>
                <a:ext cx="1282759" cy="30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7090" y="1862137"/>
                <a:ext cx="1041693" cy="233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7010400" y="1488123"/>
              <a:ext cx="1372148" cy="3274070"/>
              <a:chOff x="6666317" y="1352697"/>
              <a:chExt cx="1372148" cy="3274070"/>
            </a:xfrm>
          </p:grpSpPr>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0891" y="1352697"/>
                <a:ext cx="1143000" cy="270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6317" y="1764503"/>
                <a:ext cx="1372148" cy="2862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2" name="矩形 17"/>
          <p:cNvSpPr/>
          <p:nvPr/>
        </p:nvSpPr>
        <p:spPr>
          <a:xfrm>
            <a:off x="4267200" y="6611779"/>
            <a:ext cx="4876800"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Give an example of (i) 3-carbon, (ii) 4-carbon, (iii) 5-carbon, (iv) 6-carbon aldose. </a:t>
            </a:r>
          </a:p>
        </p:txBody>
      </p:sp>
    </p:spTree>
    <p:extLst>
      <p:ext uri="{BB962C8B-B14F-4D97-AF65-F5344CB8AC3E}">
        <p14:creationId xmlns:p14="http://schemas.microsoft.com/office/powerpoint/2010/main" val="401490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2545" y="0"/>
            <a:ext cx="2458910"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Monosaccharides</a:t>
            </a:r>
            <a:endPar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endParaRP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err="1" smtClean="0">
                <a:solidFill>
                  <a:srgbClr val="FFFF00"/>
                </a:solidFill>
                <a:latin typeface="Times New Roman" panose="02020603050405020304" pitchFamily="18" charset="0"/>
                <a:cs typeface="Times New Roman" panose="02020603050405020304" pitchFamily="18" charset="0"/>
              </a:rPr>
              <a:t>Monosaccharides</a:t>
            </a:r>
            <a:r>
              <a:rPr lang="en-US" b="1" dirty="0" smtClean="0">
                <a:solidFill>
                  <a:srgbClr val="FFFF00"/>
                </a:solidFill>
                <a:latin typeface="Times New Roman" panose="02020603050405020304" pitchFamily="18" charset="0"/>
                <a:cs typeface="Times New Roman" panose="02020603050405020304" pitchFamily="18" charset="0"/>
              </a:rPr>
              <a:t>: Examples of Ketoses</a:t>
            </a:r>
          </a:p>
        </p:txBody>
      </p:sp>
      <p:grpSp>
        <p:nvGrpSpPr>
          <p:cNvPr id="10" name="Group 9"/>
          <p:cNvGrpSpPr/>
          <p:nvPr/>
        </p:nvGrpSpPr>
        <p:grpSpPr>
          <a:xfrm>
            <a:off x="563649" y="1769019"/>
            <a:ext cx="7839685" cy="3203031"/>
            <a:chOff x="563649" y="1769019"/>
            <a:chExt cx="7839685" cy="3203031"/>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649" y="1769019"/>
              <a:ext cx="1941516"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897274" y="1838325"/>
              <a:ext cx="1485900" cy="2571105"/>
              <a:chOff x="2400300" y="1971675"/>
              <a:chExt cx="1485900" cy="2571105"/>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971675"/>
                <a:ext cx="1485900" cy="2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3603" y="2724150"/>
                <a:ext cx="1471612" cy="181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4866028" y="1793154"/>
              <a:ext cx="1462087" cy="3026496"/>
              <a:chOff x="4369054" y="1926504"/>
              <a:chExt cx="1462087" cy="3026496"/>
            </a:xfrm>
          </p:grpSpPr>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9054" y="1926504"/>
                <a:ext cx="1462087" cy="347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8131" y="2724150"/>
                <a:ext cx="122393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7076486" y="1838325"/>
              <a:ext cx="1326848" cy="3133725"/>
              <a:chOff x="6579512" y="1971675"/>
              <a:chExt cx="1326848" cy="3133725"/>
            </a:xfrm>
          </p:grpSpPr>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9512" y="1971675"/>
                <a:ext cx="1326848" cy="3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2724150"/>
                <a:ext cx="1227073"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8" name="矩形 17"/>
          <p:cNvSpPr/>
          <p:nvPr/>
        </p:nvSpPr>
        <p:spPr>
          <a:xfrm>
            <a:off x="4267200" y="6611779"/>
            <a:ext cx="4876800"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Give an example of (i) 3-carbon, (ii) 4-carbon, (iii) 5-carbon, (iv) 6-carbon </a:t>
            </a:r>
            <a:r>
              <a:rPr lang="en-US" sz="1000" b="1" dirty="0" err="1" smtClean="0">
                <a:latin typeface="Times New Roman" panose="02020603050405020304" pitchFamily="18" charset="0"/>
                <a:cs typeface="Times New Roman" panose="02020603050405020304" pitchFamily="18" charset="0"/>
              </a:rPr>
              <a:t>ketose</a:t>
            </a:r>
            <a:r>
              <a:rPr lang="en-US" sz="1000" b="1"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6523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2545" y="-9637"/>
            <a:ext cx="2458910"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Monosaccharides</a:t>
            </a:r>
            <a:endPar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endParaRP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err="1" smtClean="0">
                <a:solidFill>
                  <a:srgbClr val="FFFF00"/>
                </a:solidFill>
                <a:latin typeface="Times New Roman" panose="02020603050405020304" pitchFamily="18" charset="0"/>
                <a:cs typeface="Times New Roman" panose="02020603050405020304" pitchFamily="18" charset="0"/>
              </a:rPr>
              <a:t>Epimers</a:t>
            </a:r>
            <a:endParaRPr lang="en-US" b="1" dirty="0" smtClean="0">
              <a:solidFill>
                <a:srgbClr val="FFFF00"/>
              </a:solidFill>
              <a:latin typeface="Times New Roman" panose="02020603050405020304" pitchFamily="18" charset="0"/>
              <a:cs typeface="Times New Roman" panose="02020603050405020304" pitchFamily="18" charset="0"/>
            </a:endParaRPr>
          </a:p>
        </p:txBody>
      </p:sp>
      <p:sp>
        <p:nvSpPr>
          <p:cNvPr id="10" name="矩形 12"/>
          <p:cNvSpPr/>
          <p:nvPr/>
        </p:nvSpPr>
        <p:spPr>
          <a:xfrm>
            <a:off x="0" y="990600"/>
            <a:ext cx="9144000" cy="954107"/>
          </a:xfrm>
          <a:prstGeom prst="rect">
            <a:avLst/>
          </a:prstGeom>
          <a:solidFill>
            <a:srgbClr val="FFFF00"/>
          </a:solidFill>
        </p:spPr>
        <p:txBody>
          <a:bodyPr wrap="square">
            <a:spAutoFit/>
          </a:bodyPr>
          <a:lstStyle/>
          <a:p>
            <a:r>
              <a:rPr lang="en-US" sz="2800" b="1" i="1" u="sng" dirty="0" err="1" smtClean="0">
                <a:solidFill>
                  <a:srgbClr val="FF0000"/>
                </a:solidFill>
                <a:latin typeface="Times New Roman" pitchFamily="18" charset="0"/>
                <a:cs typeface="Times New Roman" pitchFamily="18" charset="0"/>
              </a:rPr>
              <a:t>Epimers</a:t>
            </a:r>
            <a:r>
              <a:rPr lang="en-US" sz="2800" b="1" i="1" u="sng" dirty="0" smtClean="0">
                <a:solidFill>
                  <a:srgbClr val="FF0000"/>
                </a:solidFill>
                <a:latin typeface="Times New Roman" pitchFamily="18" charset="0"/>
                <a:cs typeface="Times New Roman" pitchFamily="18" charset="0"/>
              </a:rPr>
              <a:t>: </a:t>
            </a:r>
            <a:r>
              <a:rPr lang="en-US" sz="2800" b="1" i="1" u="sng" dirty="0">
                <a:solidFill>
                  <a:srgbClr val="FF0000"/>
                </a:solidFill>
                <a:latin typeface="Times New Roman" pitchFamily="18" charset="0"/>
                <a:cs typeface="Times New Roman" pitchFamily="18" charset="0"/>
              </a:rPr>
              <a:t>T</a:t>
            </a:r>
            <a:r>
              <a:rPr lang="en-US" sz="2800" b="1" i="1" u="sng" dirty="0" smtClean="0">
                <a:solidFill>
                  <a:srgbClr val="FF0000"/>
                </a:solidFill>
                <a:latin typeface="Times New Roman" pitchFamily="18" charset="0"/>
                <a:cs typeface="Times New Roman" pitchFamily="18" charset="0"/>
              </a:rPr>
              <a:t>wo sugars that differ only in the configuration of one carbon atom are called </a:t>
            </a:r>
            <a:r>
              <a:rPr lang="en-US" sz="2800" b="1" i="1" u="sng" dirty="0" err="1" smtClean="0">
                <a:solidFill>
                  <a:srgbClr val="FF0000"/>
                </a:solidFill>
                <a:latin typeface="Times New Roman" pitchFamily="18" charset="0"/>
                <a:cs typeface="Times New Roman" pitchFamily="18" charset="0"/>
              </a:rPr>
              <a:t>epimers</a:t>
            </a:r>
            <a:r>
              <a:rPr lang="en-US" sz="2800" b="1" i="1" u="sng" dirty="0" smtClean="0">
                <a:solidFill>
                  <a:srgbClr val="FF0000"/>
                </a:solidFill>
                <a:latin typeface="Times New Roman" pitchFamily="18" charset="0"/>
                <a:cs typeface="Times New Roman" pitchFamily="18" charset="0"/>
              </a:rPr>
              <a:t>. </a:t>
            </a:r>
          </a:p>
        </p:txBody>
      </p:sp>
      <p:grpSp>
        <p:nvGrpSpPr>
          <p:cNvPr id="2" name="Group 1"/>
          <p:cNvGrpSpPr/>
          <p:nvPr/>
        </p:nvGrpSpPr>
        <p:grpSpPr>
          <a:xfrm>
            <a:off x="573906" y="2438400"/>
            <a:ext cx="7996188" cy="3816780"/>
            <a:chOff x="685800" y="2819399"/>
            <a:chExt cx="7996188" cy="381678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819399"/>
              <a:ext cx="3084075" cy="247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819400"/>
              <a:ext cx="2971801" cy="249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391604"/>
              <a:ext cx="7996188" cy="12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矩形 17"/>
          <p:cNvSpPr/>
          <p:nvPr/>
        </p:nvSpPr>
        <p:spPr>
          <a:xfrm>
            <a:off x="4896884" y="6457890"/>
            <a:ext cx="4247116"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a:t>
            </a:r>
            <a:r>
              <a:rPr lang="en-US" sz="1000" b="1" dirty="0" err="1" smtClean="0">
                <a:latin typeface="Times New Roman" panose="02020603050405020304" pitchFamily="18" charset="0"/>
                <a:cs typeface="Times New Roman" panose="02020603050405020304" pitchFamily="18" charset="0"/>
              </a:rPr>
              <a:t>epimers</a:t>
            </a:r>
            <a:r>
              <a:rPr lang="en-US" sz="1000" b="1" dirty="0" smtClean="0">
                <a:latin typeface="Times New Roman" panose="02020603050405020304" pitchFamily="18" charset="0"/>
                <a:cs typeface="Times New Roman" panose="02020603050405020304" pitchFamily="18" charset="0"/>
              </a:rPr>
              <a:t>? Give an example.</a:t>
            </a:r>
          </a:p>
          <a:p>
            <a:r>
              <a:rPr lang="en-US" sz="1000" b="1" dirty="0" smtClean="0">
                <a:latin typeface="Times New Roman" panose="02020603050405020304" pitchFamily="18" charset="0"/>
                <a:cs typeface="Times New Roman" panose="02020603050405020304" pitchFamily="18" charset="0"/>
              </a:rPr>
              <a:t>Q2. Draw the structures and names of C-2 and C-4 </a:t>
            </a:r>
            <a:r>
              <a:rPr lang="en-US" sz="1000" b="1" dirty="0" err="1" smtClean="0">
                <a:latin typeface="Times New Roman" panose="02020603050405020304" pitchFamily="18" charset="0"/>
                <a:cs typeface="Times New Roman" panose="02020603050405020304" pitchFamily="18" charset="0"/>
              </a:rPr>
              <a:t>epimers</a:t>
            </a:r>
            <a:r>
              <a:rPr lang="en-US" sz="1000" b="1" dirty="0" smtClean="0">
                <a:latin typeface="Times New Roman" panose="02020603050405020304" pitchFamily="18" charset="0"/>
                <a:cs typeface="Times New Roman" panose="02020603050405020304" pitchFamily="18" charset="0"/>
              </a:rPr>
              <a:t> of D-glucose.  </a:t>
            </a:r>
          </a:p>
        </p:txBody>
      </p:sp>
    </p:spTree>
    <p:extLst>
      <p:ext uri="{BB962C8B-B14F-4D97-AF65-F5344CB8AC3E}">
        <p14:creationId xmlns:p14="http://schemas.microsoft.com/office/powerpoint/2010/main" val="120012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2545" y="2238"/>
            <a:ext cx="2458910"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Monosaccharides</a:t>
            </a:r>
            <a:endPar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endParaRP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err="1" smtClean="0">
                <a:solidFill>
                  <a:srgbClr val="FFFF00"/>
                </a:solidFill>
                <a:latin typeface="Times New Roman" panose="02020603050405020304" pitchFamily="18" charset="0"/>
                <a:cs typeface="Times New Roman" panose="02020603050405020304" pitchFamily="18" charset="0"/>
              </a:rPr>
              <a:t>Hemiacetals</a:t>
            </a:r>
            <a:r>
              <a:rPr lang="en-US" b="1" dirty="0" smtClean="0">
                <a:solidFill>
                  <a:srgbClr val="FFFF00"/>
                </a:solidFill>
                <a:latin typeface="Times New Roman" panose="02020603050405020304" pitchFamily="18" charset="0"/>
                <a:cs typeface="Times New Roman" panose="02020603050405020304" pitchFamily="18" charset="0"/>
              </a:rPr>
              <a:t> and </a:t>
            </a:r>
            <a:r>
              <a:rPr lang="en-US" b="1" dirty="0" err="1" smtClean="0">
                <a:solidFill>
                  <a:srgbClr val="FFFF00"/>
                </a:solidFill>
                <a:latin typeface="Times New Roman" panose="02020603050405020304" pitchFamily="18" charset="0"/>
                <a:cs typeface="Times New Roman" panose="02020603050405020304" pitchFamily="18" charset="0"/>
              </a:rPr>
              <a:t>hemiketals</a:t>
            </a:r>
            <a:endParaRPr lang="en-US" b="1" dirty="0" smtClean="0">
              <a:solidFill>
                <a:srgbClr val="FFFF00"/>
              </a:solidFill>
              <a:latin typeface="Times New Roman" panose="02020603050405020304" pitchFamily="18" charset="0"/>
              <a:cs typeface="Times New Roman" panose="02020603050405020304" pitchFamily="18" charset="0"/>
            </a:endParaRPr>
          </a:p>
        </p:txBody>
      </p:sp>
      <p:sp>
        <p:nvSpPr>
          <p:cNvPr id="10" name="矩形 12"/>
          <p:cNvSpPr/>
          <p:nvPr/>
        </p:nvSpPr>
        <p:spPr>
          <a:xfrm>
            <a:off x="21772" y="793874"/>
            <a:ext cx="9100455" cy="1323439"/>
          </a:xfrm>
          <a:prstGeom prst="rect">
            <a:avLst/>
          </a:prstGeom>
        </p:spPr>
        <p:txBody>
          <a:bodyPr wrap="square">
            <a:spAutoFit/>
          </a:bodyPr>
          <a:lstStyle/>
          <a:p>
            <a:r>
              <a:rPr lang="en-US" sz="2000" b="1" dirty="0" err="1" smtClean="0">
                <a:solidFill>
                  <a:srgbClr val="7030A0"/>
                </a:solidFill>
                <a:latin typeface="Times New Roman" pitchFamily="18" charset="0"/>
                <a:cs typeface="Times New Roman" pitchFamily="18" charset="0"/>
              </a:rPr>
              <a:t>Hemiacetals</a:t>
            </a:r>
            <a:r>
              <a:rPr lang="en-US" sz="2000" b="1" dirty="0" smtClean="0">
                <a:solidFill>
                  <a:srgbClr val="7030A0"/>
                </a:solidFill>
                <a:latin typeface="Times New Roman" pitchFamily="18" charset="0"/>
                <a:cs typeface="Times New Roman" pitchFamily="18" charset="0"/>
              </a:rPr>
              <a:t> &amp; </a:t>
            </a:r>
            <a:r>
              <a:rPr lang="en-US" sz="2000" b="1" dirty="0" err="1" smtClean="0">
                <a:solidFill>
                  <a:srgbClr val="7030A0"/>
                </a:solidFill>
                <a:latin typeface="Times New Roman" pitchFamily="18" charset="0"/>
                <a:cs typeface="Times New Roman" pitchFamily="18" charset="0"/>
              </a:rPr>
              <a:t>Hemiketals</a:t>
            </a:r>
            <a:r>
              <a:rPr lang="en-US" sz="2000" b="1" dirty="0" smtClean="0">
                <a:solidFill>
                  <a:srgbClr val="7030A0"/>
                </a:solidFill>
                <a:latin typeface="Times New Roman" pitchFamily="18" charset="0"/>
                <a:cs typeface="Times New Roman" pitchFamily="18" charset="0"/>
              </a:rPr>
              <a:t>: </a:t>
            </a:r>
            <a:r>
              <a:rPr lang="en-US" sz="2000" b="1" i="1" u="sng" dirty="0" err="1">
                <a:solidFill>
                  <a:srgbClr val="C00000"/>
                </a:solidFill>
                <a:latin typeface="Times New Roman" pitchFamily="18" charset="0"/>
                <a:cs typeface="Times New Roman" pitchFamily="18" charset="0"/>
              </a:rPr>
              <a:t>Hemiacetals</a:t>
            </a:r>
            <a:r>
              <a:rPr lang="en-US" sz="2000" b="1" i="1" u="sng" dirty="0">
                <a:solidFill>
                  <a:srgbClr val="C00000"/>
                </a:solidFill>
                <a:latin typeface="Times New Roman" pitchFamily="18" charset="0"/>
                <a:cs typeface="Times New Roman" pitchFamily="18" charset="0"/>
              </a:rPr>
              <a:t> and </a:t>
            </a:r>
            <a:r>
              <a:rPr lang="en-US" sz="2000" b="1" i="1" u="sng" dirty="0" err="1">
                <a:solidFill>
                  <a:srgbClr val="C00000"/>
                </a:solidFill>
                <a:latin typeface="Times New Roman" pitchFamily="18" charset="0"/>
                <a:cs typeface="Times New Roman" pitchFamily="18" charset="0"/>
              </a:rPr>
              <a:t>hemiketals</a:t>
            </a:r>
            <a:r>
              <a:rPr lang="en-US" sz="2000" b="1" i="1" u="sng" dirty="0">
                <a:solidFill>
                  <a:srgbClr val="C00000"/>
                </a:solidFill>
                <a:latin typeface="Times New Roman" pitchFamily="18" charset="0"/>
                <a:cs typeface="Times New Roman" pitchFamily="18" charset="0"/>
              </a:rPr>
              <a:t> </a:t>
            </a:r>
            <a:r>
              <a:rPr lang="en-US" sz="2000" b="1" dirty="0">
                <a:solidFill>
                  <a:srgbClr val="C00000"/>
                </a:solidFill>
                <a:latin typeface="Times New Roman" pitchFamily="18" charset="0"/>
                <a:cs typeface="Times New Roman" pitchFamily="18" charset="0"/>
              </a:rPr>
              <a:t>are compounds that are derived from aldehydes and ketones respectively. The Greek word </a:t>
            </a:r>
            <a:r>
              <a:rPr lang="en-US" sz="2000" b="1" dirty="0" err="1">
                <a:solidFill>
                  <a:srgbClr val="C00000"/>
                </a:solidFill>
                <a:latin typeface="Times New Roman" pitchFamily="18" charset="0"/>
                <a:cs typeface="Times New Roman" pitchFamily="18" charset="0"/>
              </a:rPr>
              <a:t>hèmi</a:t>
            </a:r>
            <a:r>
              <a:rPr lang="en-US" sz="2000" b="1" dirty="0">
                <a:solidFill>
                  <a:srgbClr val="C00000"/>
                </a:solidFill>
                <a:latin typeface="Times New Roman" pitchFamily="18" charset="0"/>
                <a:cs typeface="Times New Roman" pitchFamily="18" charset="0"/>
              </a:rPr>
              <a:t> means half. </a:t>
            </a:r>
            <a:r>
              <a:rPr lang="en-US" sz="2000" b="1" i="1" dirty="0">
                <a:solidFill>
                  <a:srgbClr val="00B050"/>
                </a:solidFill>
                <a:latin typeface="Times New Roman" pitchFamily="18" charset="0"/>
                <a:cs typeface="Times New Roman" pitchFamily="18" charset="0"/>
              </a:rPr>
              <a:t>These compounds are formed by formal addition of an alcohol to the carbonyl group.</a:t>
            </a:r>
            <a:endParaRPr lang="en-US" sz="2000" b="1" i="1" dirty="0" smtClean="0">
              <a:solidFill>
                <a:srgbClr val="00B050"/>
              </a:solidFill>
              <a:latin typeface="Times New Roman" pitchFamily="18" charset="0"/>
              <a:cs typeface="Times New Roman" pitchFamily="18" charset="0"/>
            </a:endParaRPr>
          </a:p>
        </p:txBody>
      </p:sp>
      <p:grpSp>
        <p:nvGrpSpPr>
          <p:cNvPr id="4" name="Group 3"/>
          <p:cNvGrpSpPr/>
          <p:nvPr/>
        </p:nvGrpSpPr>
        <p:grpSpPr>
          <a:xfrm>
            <a:off x="1828800" y="2012016"/>
            <a:ext cx="5821631" cy="4599763"/>
            <a:chOff x="1388110" y="1891031"/>
            <a:chExt cx="5821631" cy="4599763"/>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110" y="1891031"/>
              <a:ext cx="5821631" cy="128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110" y="3236479"/>
              <a:ext cx="5821631" cy="1149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1393" y="4418406"/>
              <a:ext cx="4361212" cy="207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2391393" y="6467044"/>
              <a:ext cx="12662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5856626" y="6611779"/>
            <a:ext cx="3292320"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a:t>
            </a:r>
            <a:r>
              <a:rPr lang="en-US" sz="1000" b="1" dirty="0" err="1" smtClean="0">
                <a:latin typeface="Times New Roman" panose="02020603050405020304" pitchFamily="18" charset="0"/>
                <a:cs typeface="Times New Roman" panose="02020603050405020304" pitchFamily="18" charset="0"/>
              </a:rPr>
              <a:t>hemiacetals</a:t>
            </a:r>
            <a:r>
              <a:rPr lang="en-US" sz="1000" b="1" dirty="0" smtClean="0">
                <a:latin typeface="Times New Roman" panose="02020603050405020304" pitchFamily="18" charset="0"/>
                <a:cs typeface="Times New Roman" panose="02020603050405020304" pitchFamily="18" charset="0"/>
              </a:rPr>
              <a:t> &amp; </a:t>
            </a:r>
            <a:r>
              <a:rPr lang="en-US" sz="1000" b="1" dirty="0" err="1" smtClean="0">
                <a:latin typeface="Times New Roman" panose="02020603050405020304" pitchFamily="18" charset="0"/>
                <a:cs typeface="Times New Roman" panose="02020603050405020304" pitchFamily="18" charset="0"/>
              </a:rPr>
              <a:t>hemiketals</a:t>
            </a:r>
            <a:r>
              <a:rPr lang="en-US" sz="1000" b="1" dirty="0" smtClean="0">
                <a:latin typeface="Times New Roman" panose="02020603050405020304" pitchFamily="18" charset="0"/>
                <a:cs typeface="Times New Roman" panose="02020603050405020304" pitchFamily="18" charset="0"/>
              </a:rPr>
              <a:t>? Give example. </a:t>
            </a:r>
          </a:p>
        </p:txBody>
      </p:sp>
    </p:spTree>
    <p:extLst>
      <p:ext uri="{BB962C8B-B14F-4D97-AF65-F5344CB8AC3E}">
        <p14:creationId xmlns:p14="http://schemas.microsoft.com/office/powerpoint/2010/main" val="355831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04444" y="-1497"/>
            <a:ext cx="2535111"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Monosaccharides</a:t>
            </a:r>
            <a:endPar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endParaRP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err="1" smtClean="0">
                <a:solidFill>
                  <a:srgbClr val="FFFF00"/>
                </a:solidFill>
                <a:latin typeface="Times New Roman" panose="02020603050405020304" pitchFamily="18" charset="0"/>
                <a:cs typeface="Times New Roman" panose="02020603050405020304" pitchFamily="18" charset="0"/>
              </a:rPr>
              <a:t>Anomers</a:t>
            </a:r>
            <a:endParaRPr lang="en-US" b="1" dirty="0" smtClean="0">
              <a:solidFill>
                <a:srgbClr val="FFFF00"/>
              </a:solidFill>
              <a:latin typeface="Times New Roman" panose="02020603050405020304" pitchFamily="18" charset="0"/>
              <a:cs typeface="Times New Roman" panose="02020603050405020304" pitchFamily="18" charset="0"/>
            </a:endParaRPr>
          </a:p>
        </p:txBody>
      </p:sp>
      <p:sp>
        <p:nvSpPr>
          <p:cNvPr id="10" name="矩形 12"/>
          <p:cNvSpPr/>
          <p:nvPr/>
        </p:nvSpPr>
        <p:spPr>
          <a:xfrm>
            <a:off x="3958" y="990600"/>
            <a:ext cx="4114800" cy="5386090"/>
          </a:xfrm>
          <a:prstGeom prst="rect">
            <a:avLst/>
          </a:prstGeom>
        </p:spPr>
        <p:txBody>
          <a:bodyPr wrap="square">
            <a:spAutoFit/>
          </a:bodyPr>
          <a:lstStyle/>
          <a:p>
            <a:r>
              <a:rPr lang="en-US" sz="2400" b="1" dirty="0" err="1" smtClean="0">
                <a:solidFill>
                  <a:srgbClr val="C00000"/>
                </a:solidFill>
                <a:latin typeface="Times New Roman" pitchFamily="18" charset="0"/>
                <a:cs typeface="Times New Roman" pitchFamily="18" charset="0"/>
              </a:rPr>
              <a:t>Anomers</a:t>
            </a:r>
            <a:r>
              <a:rPr lang="en-US" sz="2400" b="1" dirty="0" smtClean="0">
                <a:solidFill>
                  <a:srgbClr val="C00000"/>
                </a:solidFill>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Isomeric forms of </a:t>
            </a:r>
            <a:r>
              <a:rPr lang="en-US" sz="2400" b="1" dirty="0" err="1" smtClean="0">
                <a:solidFill>
                  <a:srgbClr val="0070C0"/>
                </a:solidFill>
                <a:latin typeface="Times New Roman" pitchFamily="18" charset="0"/>
                <a:cs typeface="Times New Roman" pitchFamily="18" charset="0"/>
              </a:rPr>
              <a:t>monosaccharides</a:t>
            </a:r>
            <a:r>
              <a:rPr lang="en-US" sz="2400" b="1" dirty="0" smtClean="0">
                <a:solidFill>
                  <a:srgbClr val="0070C0"/>
                </a:solidFill>
                <a:latin typeface="Times New Roman" pitchFamily="18" charset="0"/>
                <a:cs typeface="Times New Roman" pitchFamily="18" charset="0"/>
              </a:rPr>
              <a:t> that differ only in their configuration about the </a:t>
            </a:r>
            <a:r>
              <a:rPr lang="en-US" sz="2400" b="1" dirty="0" err="1" smtClean="0">
                <a:solidFill>
                  <a:srgbClr val="0070C0"/>
                </a:solidFill>
                <a:latin typeface="Times New Roman" pitchFamily="18" charset="0"/>
                <a:cs typeface="Times New Roman" pitchFamily="18" charset="0"/>
              </a:rPr>
              <a:t>hemiacetal</a:t>
            </a:r>
            <a:r>
              <a:rPr lang="en-US" sz="2400" b="1" dirty="0" smtClean="0">
                <a:solidFill>
                  <a:srgbClr val="0070C0"/>
                </a:solidFill>
                <a:latin typeface="Times New Roman" pitchFamily="18" charset="0"/>
                <a:cs typeface="Times New Roman" pitchFamily="18" charset="0"/>
              </a:rPr>
              <a:t> or </a:t>
            </a:r>
            <a:r>
              <a:rPr lang="en-US" sz="2400" b="1" dirty="0" err="1" smtClean="0">
                <a:solidFill>
                  <a:srgbClr val="0070C0"/>
                </a:solidFill>
                <a:latin typeface="Times New Roman" pitchFamily="18" charset="0"/>
                <a:cs typeface="Times New Roman" pitchFamily="18" charset="0"/>
              </a:rPr>
              <a:t>hemiketal</a:t>
            </a:r>
            <a:r>
              <a:rPr lang="en-US" sz="2400" b="1" dirty="0" smtClean="0">
                <a:solidFill>
                  <a:srgbClr val="0070C0"/>
                </a:solidFill>
                <a:latin typeface="Times New Roman" pitchFamily="18" charset="0"/>
                <a:cs typeface="Times New Roman" pitchFamily="18" charset="0"/>
              </a:rPr>
              <a:t> carbon atoms are called </a:t>
            </a:r>
            <a:r>
              <a:rPr lang="en-US" sz="2400" b="1" i="1" u="sng" dirty="0" err="1" smtClean="0">
                <a:solidFill>
                  <a:srgbClr val="0070C0"/>
                </a:solidFill>
                <a:latin typeface="Times New Roman" pitchFamily="18" charset="0"/>
                <a:cs typeface="Times New Roman" pitchFamily="18" charset="0"/>
              </a:rPr>
              <a:t>anomers</a:t>
            </a:r>
            <a:r>
              <a:rPr lang="en-US" sz="2400" b="1" dirty="0" smtClean="0">
                <a:solidFill>
                  <a:srgbClr val="0070C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The </a:t>
            </a:r>
            <a:r>
              <a:rPr lang="en-US" sz="2400" b="1" dirty="0" err="1" smtClean="0">
                <a:solidFill>
                  <a:srgbClr val="C00000"/>
                </a:solidFill>
                <a:latin typeface="Times New Roman" pitchFamily="18" charset="0"/>
                <a:cs typeface="Times New Roman" pitchFamily="18" charset="0"/>
              </a:rPr>
              <a:t>hemiacetal</a:t>
            </a:r>
            <a:r>
              <a:rPr lang="en-US" sz="2400" b="1" dirty="0" smtClean="0">
                <a:solidFill>
                  <a:srgbClr val="C00000"/>
                </a:solidFill>
                <a:latin typeface="Times New Roman" pitchFamily="18" charset="0"/>
                <a:cs typeface="Times New Roman" pitchFamily="18" charset="0"/>
              </a:rPr>
              <a:t> (or carbonyl) carbon atom is called </a:t>
            </a:r>
            <a:r>
              <a:rPr lang="en-US" sz="2400" b="1" i="1" u="sng" dirty="0" err="1" smtClean="0">
                <a:solidFill>
                  <a:srgbClr val="0070C0"/>
                </a:solidFill>
                <a:latin typeface="Times New Roman" pitchFamily="18" charset="0"/>
                <a:cs typeface="Times New Roman" pitchFamily="18" charset="0"/>
              </a:rPr>
              <a:t>anomeric</a:t>
            </a:r>
            <a:r>
              <a:rPr lang="en-US" sz="2400" b="1" i="1" u="sng" dirty="0" smtClean="0">
                <a:solidFill>
                  <a:srgbClr val="0070C0"/>
                </a:solidFill>
                <a:latin typeface="Times New Roman" pitchFamily="18" charset="0"/>
                <a:cs typeface="Times New Roman" pitchFamily="18" charset="0"/>
              </a:rPr>
              <a:t> carbon</a:t>
            </a:r>
            <a:r>
              <a:rPr lang="en-US" sz="2400" b="1" dirty="0" smtClean="0">
                <a:solidFill>
                  <a:srgbClr val="C00000"/>
                </a:solidFill>
                <a:latin typeface="Times New Roman" pitchFamily="18" charset="0"/>
                <a:cs typeface="Times New Roman" pitchFamily="18" charset="0"/>
              </a:rPr>
              <a:t>. </a:t>
            </a:r>
          </a:p>
          <a:p>
            <a:endParaRPr lang="en-US" sz="2400" b="1" dirty="0" smtClean="0">
              <a:latin typeface="Times New Roman" pitchFamily="18" charset="0"/>
              <a:cs typeface="Times New Roman" pitchFamily="18" charset="0"/>
            </a:endParaRPr>
          </a:p>
          <a:p>
            <a:endParaRPr lang="en-US" sz="2400" b="1" dirty="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For example, α-D-</a:t>
            </a:r>
            <a:r>
              <a:rPr lang="en-US" sz="2000" b="1" dirty="0" err="1" smtClean="0">
                <a:latin typeface="Times New Roman" pitchFamily="18" charset="0"/>
                <a:cs typeface="Times New Roman" pitchFamily="18" charset="0"/>
              </a:rPr>
              <a:t>Glucopyranose</a:t>
            </a:r>
            <a:r>
              <a:rPr lang="en-US" sz="2000" b="1" dirty="0" smtClean="0">
                <a:latin typeface="Times New Roman" pitchFamily="18" charset="0"/>
                <a:cs typeface="Times New Roman" pitchFamily="18" charset="0"/>
              </a:rPr>
              <a:t> and β-D-</a:t>
            </a:r>
            <a:r>
              <a:rPr lang="en-US" sz="2000" b="1" dirty="0" err="1" smtClean="0">
                <a:latin typeface="Times New Roman" pitchFamily="18" charset="0"/>
                <a:cs typeface="Times New Roman" pitchFamily="18" charset="0"/>
              </a:rPr>
              <a:t>Glucopyranose</a:t>
            </a:r>
            <a:r>
              <a:rPr lang="en-US" sz="2000" b="1" dirty="0" smtClean="0">
                <a:latin typeface="Times New Roman" pitchFamily="18" charset="0"/>
                <a:cs typeface="Times New Roman" pitchFamily="18" charset="0"/>
              </a:rPr>
              <a:t> are </a:t>
            </a:r>
            <a:r>
              <a:rPr lang="en-US" sz="2000" b="1" dirty="0" err="1" smtClean="0">
                <a:latin typeface="Times New Roman" pitchFamily="18" charset="0"/>
                <a:cs typeface="Times New Roman" pitchFamily="18" charset="0"/>
              </a:rPr>
              <a:t>anomers</a:t>
            </a:r>
            <a:r>
              <a:rPr lang="en-US" sz="2000" b="1" dirty="0" smtClean="0">
                <a:latin typeface="Times New Roman" pitchFamily="18" charset="0"/>
                <a:cs typeface="Times New Roman" pitchFamily="18" charset="0"/>
              </a:rPr>
              <a:t> of each other. </a:t>
            </a:r>
          </a:p>
        </p:txBody>
      </p:sp>
      <p:sp>
        <p:nvSpPr>
          <p:cNvPr id="21" name="矩形 17"/>
          <p:cNvSpPr/>
          <p:nvPr/>
        </p:nvSpPr>
        <p:spPr>
          <a:xfrm>
            <a:off x="0" y="6611779"/>
            <a:ext cx="3135086"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a:t>
            </a:r>
            <a:r>
              <a:rPr lang="en-US" sz="1000" b="1" dirty="0" err="1" smtClean="0">
                <a:latin typeface="Times New Roman" panose="02020603050405020304" pitchFamily="18" charset="0"/>
                <a:cs typeface="Times New Roman" panose="02020603050405020304" pitchFamily="18" charset="0"/>
              </a:rPr>
              <a:t>anomers</a:t>
            </a:r>
            <a:r>
              <a:rPr lang="en-US" sz="1000" b="1" dirty="0" smtClean="0">
                <a:latin typeface="Times New Roman" panose="02020603050405020304" pitchFamily="18" charset="0"/>
                <a:cs typeface="Times New Roman" panose="02020603050405020304" pitchFamily="18" charset="0"/>
              </a:rPr>
              <a:t>? Give example.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93873"/>
            <a:ext cx="4490983" cy="6035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41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27154" y="2238"/>
            <a:ext cx="2535111"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Monosaccharides</a:t>
            </a:r>
            <a:endPar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endParaRP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err="1" smtClean="0">
                <a:solidFill>
                  <a:srgbClr val="FFFF00"/>
                </a:solidFill>
                <a:latin typeface="Times New Roman" panose="02020603050405020304" pitchFamily="18" charset="0"/>
                <a:cs typeface="Times New Roman" panose="02020603050405020304" pitchFamily="18" charset="0"/>
              </a:rPr>
              <a:t>Mutarotation</a:t>
            </a:r>
            <a:endParaRPr lang="en-US" b="1" dirty="0" smtClean="0">
              <a:solidFill>
                <a:srgbClr val="FFFF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117849" y="3056377"/>
            <a:ext cx="6050310" cy="2353143"/>
            <a:chOff x="1" y="3055387"/>
            <a:chExt cx="6050310" cy="2353143"/>
          </a:xfrm>
        </p:grpSpPr>
        <p:pic>
          <p:nvPicPr>
            <p:cNvPr id="5124" name="Picture 4" descr="http://i1.wp.com/www.namrata.co/wp-content/uploads/2015/03/Mutarotation.png?resize=523%2C1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55387"/>
              <a:ext cx="6050310" cy="21401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18109" y="5223864"/>
              <a:ext cx="3276600" cy="184666"/>
            </a:xfrm>
            <a:prstGeom prst="rect">
              <a:avLst/>
            </a:prstGeom>
          </p:spPr>
          <p:txBody>
            <a:bodyPr wrap="square">
              <a:spAutoFit/>
            </a:bodyPr>
            <a:lstStyle/>
            <a:p>
              <a:r>
                <a:rPr lang="en-US" sz="600" dirty="0">
                  <a:latin typeface="Times New Roman" pitchFamily="18" charset="0"/>
                  <a:cs typeface="Times New Roman" pitchFamily="18" charset="0"/>
                </a:rPr>
                <a:t>http://www.namrata.co/chemistry-of-carbohydrates-lecture-3-ring-structures-and-mutarotation/</a:t>
              </a:r>
            </a:p>
          </p:txBody>
        </p:sp>
      </p:grpSp>
      <p:pic>
        <p:nvPicPr>
          <p:cNvPr id="5127" name="Picture 7" descr="http://www.namrata.co/wp-content/uploads/2015/03/Pyranose-and-furanose-form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800600"/>
            <a:ext cx="2936996" cy="19059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74830" y="793873"/>
            <a:ext cx="5700651" cy="2261513"/>
            <a:chOff x="1844385" y="793874"/>
            <a:chExt cx="5700651" cy="2261513"/>
          </a:xfrm>
        </p:grpSpPr>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385" y="793874"/>
              <a:ext cx="5700651" cy="226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1844385" y="1066800"/>
              <a:ext cx="56232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44385" y="1347850"/>
              <a:ext cx="50136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 name="矩形 17"/>
          <p:cNvSpPr/>
          <p:nvPr/>
        </p:nvSpPr>
        <p:spPr>
          <a:xfrm>
            <a:off x="7918" y="6293922"/>
            <a:ext cx="3135086" cy="553998"/>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is </a:t>
            </a:r>
            <a:r>
              <a:rPr lang="en-US" sz="1000" b="1" dirty="0" err="1" smtClean="0">
                <a:latin typeface="Times New Roman" panose="02020603050405020304" pitchFamily="18" charset="0"/>
                <a:cs typeface="Times New Roman" panose="02020603050405020304" pitchFamily="18" charset="0"/>
              </a:rPr>
              <a:t>mutarotation</a:t>
            </a:r>
            <a:r>
              <a:rPr lang="en-US" sz="1000" b="1" dirty="0" smtClean="0">
                <a:latin typeface="Times New Roman" panose="02020603050405020304" pitchFamily="18" charset="0"/>
                <a:cs typeface="Times New Roman" panose="02020603050405020304" pitchFamily="18" charset="0"/>
              </a:rPr>
              <a:t>? Explain with an example.</a:t>
            </a:r>
          </a:p>
          <a:p>
            <a:r>
              <a:rPr lang="en-US" sz="1000" b="1" dirty="0" smtClean="0">
                <a:solidFill>
                  <a:srgbClr val="FF0000"/>
                </a:solidFill>
                <a:latin typeface="Times New Roman" panose="02020603050405020304" pitchFamily="18" charset="0"/>
                <a:cs typeface="Times New Roman" panose="02020603050405020304" pitchFamily="18" charset="0"/>
              </a:rPr>
              <a:t>No question in the exam on the formation of </a:t>
            </a:r>
            <a:r>
              <a:rPr lang="en-US" sz="1000" b="1" dirty="0" err="1" smtClean="0">
                <a:solidFill>
                  <a:srgbClr val="FF0000"/>
                </a:solidFill>
                <a:latin typeface="Times New Roman" panose="02020603050405020304" pitchFamily="18" charset="0"/>
                <a:cs typeface="Times New Roman" panose="02020603050405020304" pitchFamily="18" charset="0"/>
              </a:rPr>
              <a:t>pyranose</a:t>
            </a:r>
            <a:r>
              <a:rPr lang="en-US" sz="1000" b="1" dirty="0" smtClean="0">
                <a:solidFill>
                  <a:srgbClr val="FF0000"/>
                </a:solidFill>
                <a:latin typeface="Times New Roman" panose="02020603050405020304" pitchFamily="18" charset="0"/>
                <a:cs typeface="Times New Roman" panose="02020603050405020304" pitchFamily="18" charset="0"/>
              </a:rPr>
              <a:t> and </a:t>
            </a:r>
            <a:r>
              <a:rPr lang="en-US" sz="1000" b="1" dirty="0" err="1" smtClean="0">
                <a:solidFill>
                  <a:srgbClr val="FF0000"/>
                </a:solidFill>
                <a:latin typeface="Times New Roman" panose="02020603050405020304" pitchFamily="18" charset="0"/>
                <a:cs typeface="Times New Roman" panose="02020603050405020304" pitchFamily="18" charset="0"/>
              </a:rPr>
              <a:t>furanose</a:t>
            </a:r>
            <a:r>
              <a:rPr lang="en-US" sz="1000" b="1" dirty="0" smtClean="0">
                <a:solidFill>
                  <a:srgbClr val="FF0000"/>
                </a:solidFill>
                <a:latin typeface="Times New Roman" panose="02020603050405020304" pitchFamily="18" charset="0"/>
                <a:cs typeface="Times New Roman" panose="02020603050405020304" pitchFamily="18" charset="0"/>
              </a:rPr>
              <a:t> from D-Glucose. </a:t>
            </a:r>
          </a:p>
        </p:txBody>
      </p:sp>
    </p:spTree>
    <p:extLst>
      <p:ext uri="{BB962C8B-B14F-4D97-AF65-F5344CB8AC3E}">
        <p14:creationId xmlns:p14="http://schemas.microsoft.com/office/powerpoint/2010/main" val="225092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7"/>
                                        </p:tgtEl>
                                        <p:attrNameLst>
                                          <p:attrName>style.visibility</p:attrName>
                                        </p:attrNameLst>
                                      </p:cBhvr>
                                      <p:to>
                                        <p:strVal val="visible"/>
                                      </p:to>
                                    </p:set>
                                    <p:anim calcmode="lin" valueType="num">
                                      <p:cBhvr additive="base">
                                        <p:cTn id="19" dur="500" fill="hold"/>
                                        <p:tgtEl>
                                          <p:spTgt spid="5127"/>
                                        </p:tgtEl>
                                        <p:attrNameLst>
                                          <p:attrName>ppt_x</p:attrName>
                                        </p:attrNameLst>
                                      </p:cBhvr>
                                      <p:tavLst>
                                        <p:tav tm="0">
                                          <p:val>
                                            <p:strVal val="#ppt_x"/>
                                          </p:val>
                                        </p:tav>
                                        <p:tav tm="100000">
                                          <p:val>
                                            <p:strVal val="#ppt_x"/>
                                          </p:val>
                                        </p:tav>
                                      </p:tavLst>
                                    </p:anim>
                                    <p:anim calcmode="lin" valueType="num">
                                      <p:cBhvr additive="base">
                                        <p:cTn id="20"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09667" y="2238"/>
            <a:ext cx="2916110"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Monosaccharides</a:t>
            </a:r>
            <a:endPar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endParaRP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err="1" smtClean="0">
                <a:solidFill>
                  <a:srgbClr val="FFFF00"/>
                </a:solidFill>
                <a:latin typeface="Times New Roman" panose="02020603050405020304" pitchFamily="18" charset="0"/>
                <a:cs typeface="Times New Roman" panose="02020603050405020304" pitchFamily="18" charset="0"/>
              </a:rPr>
              <a:t>Pyranoses</a:t>
            </a:r>
            <a:r>
              <a:rPr lang="en-US" b="1" dirty="0" smtClean="0">
                <a:solidFill>
                  <a:srgbClr val="FFFF00"/>
                </a:solidFill>
                <a:latin typeface="Times New Roman" panose="02020603050405020304" pitchFamily="18" charset="0"/>
                <a:cs typeface="Times New Roman" panose="02020603050405020304" pitchFamily="18" charset="0"/>
              </a:rPr>
              <a:t> &amp; </a:t>
            </a:r>
            <a:r>
              <a:rPr lang="en-US" b="1" dirty="0" err="1" smtClean="0">
                <a:solidFill>
                  <a:srgbClr val="FFFF00"/>
                </a:solidFill>
                <a:latin typeface="Times New Roman" panose="02020603050405020304" pitchFamily="18" charset="0"/>
                <a:cs typeface="Times New Roman" panose="02020603050405020304" pitchFamily="18" charset="0"/>
              </a:rPr>
              <a:t>Furanoses</a:t>
            </a:r>
            <a:r>
              <a:rPr lang="en-US" b="1" dirty="0" smtClean="0">
                <a:solidFill>
                  <a:srgbClr val="FFFF00"/>
                </a:solidFill>
                <a:latin typeface="Times New Roman" panose="02020603050405020304" pitchFamily="18" charset="0"/>
                <a:cs typeface="Times New Roman" panose="02020603050405020304" pitchFamily="18" charset="0"/>
              </a:rPr>
              <a:t> drawn by Haworth perspective formulas</a:t>
            </a:r>
          </a:p>
        </p:txBody>
      </p:sp>
      <p:grpSp>
        <p:nvGrpSpPr>
          <p:cNvPr id="8" name="Group 7"/>
          <p:cNvGrpSpPr/>
          <p:nvPr/>
        </p:nvGrpSpPr>
        <p:grpSpPr>
          <a:xfrm>
            <a:off x="136736" y="859188"/>
            <a:ext cx="8967348" cy="5996758"/>
            <a:chOff x="136736" y="859188"/>
            <a:chExt cx="8967348" cy="5996758"/>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36" y="859188"/>
              <a:ext cx="4564572" cy="599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977" y="2438400"/>
              <a:ext cx="4371107" cy="1436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4732976" y="3036125"/>
              <a:ext cx="18964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 name="矩形 17"/>
          <p:cNvSpPr/>
          <p:nvPr/>
        </p:nvSpPr>
        <p:spPr>
          <a:xfrm>
            <a:off x="6272482" y="6457890"/>
            <a:ext cx="2871518"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Draw the structures of D-glucose and D-fructose in Haworth perspective formulas. </a:t>
            </a:r>
          </a:p>
        </p:txBody>
      </p:sp>
    </p:spTree>
    <p:extLst>
      <p:ext uri="{BB962C8B-B14F-4D97-AF65-F5344CB8AC3E}">
        <p14:creationId xmlns:p14="http://schemas.microsoft.com/office/powerpoint/2010/main" val="193446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637090" y="2238"/>
            <a:ext cx="2535110"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Monosaccharides</a:t>
            </a:r>
            <a:endPar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endParaRP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Chair conformation of six-membered </a:t>
            </a:r>
            <a:r>
              <a:rPr lang="en-US" b="1" dirty="0" err="1" smtClean="0">
                <a:solidFill>
                  <a:srgbClr val="FFFF00"/>
                </a:solidFill>
                <a:latin typeface="Times New Roman" panose="02020603050405020304" pitchFamily="18" charset="0"/>
                <a:cs typeface="Times New Roman" panose="02020603050405020304" pitchFamily="18" charset="0"/>
              </a:rPr>
              <a:t>pyranose</a:t>
            </a:r>
            <a:r>
              <a:rPr lang="en-US" b="1" dirty="0" smtClean="0">
                <a:solidFill>
                  <a:srgbClr val="FFFF00"/>
                </a:solidFill>
                <a:latin typeface="Times New Roman" panose="02020603050405020304" pitchFamily="18" charset="0"/>
                <a:cs typeface="Times New Roman" panose="02020603050405020304" pitchFamily="18" charset="0"/>
              </a:rPr>
              <a:t> ring</a:t>
            </a:r>
          </a:p>
        </p:txBody>
      </p:sp>
      <p:sp>
        <p:nvSpPr>
          <p:cNvPr id="3" name="Rectangle 2"/>
          <p:cNvSpPr/>
          <p:nvPr/>
        </p:nvSpPr>
        <p:spPr>
          <a:xfrm>
            <a:off x="0" y="797511"/>
            <a:ext cx="9144000" cy="707886"/>
          </a:xfrm>
          <a:prstGeom prst="rect">
            <a:avLst/>
          </a:prstGeom>
        </p:spPr>
        <p:txBody>
          <a:bodyPr wrap="square">
            <a:spAutoFit/>
          </a:bodyPr>
          <a:lstStyle/>
          <a:p>
            <a:r>
              <a:rPr lang="en-US" sz="2000" b="1" dirty="0" smtClean="0">
                <a:solidFill>
                  <a:srgbClr val="C00000"/>
                </a:solidFill>
                <a:latin typeface="Times New Roman" pitchFamily="18" charset="0"/>
                <a:cs typeface="Times New Roman" pitchFamily="18" charset="0"/>
              </a:rPr>
              <a:t>The six-membered </a:t>
            </a:r>
            <a:r>
              <a:rPr lang="en-US" sz="2000" b="1" dirty="0" err="1">
                <a:solidFill>
                  <a:srgbClr val="C00000"/>
                </a:solidFill>
                <a:latin typeface="Times New Roman" pitchFamily="18" charset="0"/>
                <a:cs typeface="Times New Roman" pitchFamily="18" charset="0"/>
              </a:rPr>
              <a:t>pyranose</a:t>
            </a:r>
            <a:r>
              <a:rPr lang="en-US" sz="2000" b="1" dirty="0">
                <a:solidFill>
                  <a:srgbClr val="C00000"/>
                </a:solidFill>
                <a:latin typeface="Times New Roman" pitchFamily="18" charset="0"/>
                <a:cs typeface="Times New Roman" pitchFamily="18" charset="0"/>
              </a:rPr>
              <a:t> ring is not planar, as </a:t>
            </a:r>
            <a:r>
              <a:rPr lang="en-US" sz="2000" b="1" dirty="0" smtClean="0">
                <a:solidFill>
                  <a:srgbClr val="C00000"/>
                </a:solidFill>
                <a:latin typeface="Times New Roman" pitchFamily="18" charset="0"/>
                <a:cs typeface="Times New Roman" pitchFamily="18" charset="0"/>
              </a:rPr>
              <a:t>Haworth perspectives </a:t>
            </a:r>
            <a:r>
              <a:rPr lang="en-US" sz="2000" b="1" dirty="0">
                <a:solidFill>
                  <a:srgbClr val="C00000"/>
                </a:solidFill>
                <a:latin typeface="Times New Roman" pitchFamily="18" charset="0"/>
                <a:cs typeface="Times New Roman" pitchFamily="18" charset="0"/>
              </a:rPr>
              <a:t>suggest, but tends to assume either of </a:t>
            </a:r>
            <a:r>
              <a:rPr lang="en-US" sz="2000" b="1" dirty="0" smtClean="0">
                <a:solidFill>
                  <a:srgbClr val="C00000"/>
                </a:solidFill>
                <a:latin typeface="Times New Roman" pitchFamily="18" charset="0"/>
                <a:cs typeface="Times New Roman" pitchFamily="18" charset="0"/>
              </a:rPr>
              <a:t>two “chair</a:t>
            </a:r>
            <a:r>
              <a:rPr lang="en-US" sz="2000" b="1" dirty="0">
                <a:solidFill>
                  <a:srgbClr val="C00000"/>
                </a:solidFill>
                <a:latin typeface="Times New Roman" pitchFamily="18" charset="0"/>
                <a:cs typeface="Times New Roman" pitchFamily="18" charset="0"/>
              </a:rPr>
              <a:t>” conformations (Fig. 7–8</a:t>
            </a:r>
            <a:r>
              <a:rPr lang="en-US" sz="2000" b="1" dirty="0" smtClean="0">
                <a:solidFill>
                  <a:srgbClr val="C00000"/>
                </a:solidFill>
                <a:latin typeface="Times New Roman" pitchFamily="18" charset="0"/>
                <a:cs typeface="Times New Roman" pitchFamily="18" charset="0"/>
              </a:rPr>
              <a:t>).</a:t>
            </a:r>
            <a:endParaRPr lang="en-US" sz="2000" b="1" dirty="0">
              <a:solidFill>
                <a:srgbClr val="C00000"/>
              </a:solidFill>
              <a:latin typeface="Times New Roman" pitchFamily="18" charset="0"/>
              <a:cs typeface="Times New Roman" pitchFamily="18" charset="0"/>
            </a:endParaRPr>
          </a:p>
        </p:txBody>
      </p:sp>
      <p:grpSp>
        <p:nvGrpSpPr>
          <p:cNvPr id="5" name="Group 4"/>
          <p:cNvGrpSpPr/>
          <p:nvPr/>
        </p:nvGrpSpPr>
        <p:grpSpPr>
          <a:xfrm>
            <a:off x="219960" y="1470066"/>
            <a:ext cx="8897048" cy="4825582"/>
            <a:chOff x="1" y="2063649"/>
            <a:chExt cx="8897048" cy="4825582"/>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63649"/>
              <a:ext cx="4937097" cy="482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824" y="2131637"/>
              <a:ext cx="3705225" cy="231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p:cNvSpPr/>
          <p:nvPr/>
        </p:nvSpPr>
        <p:spPr>
          <a:xfrm>
            <a:off x="5157057" y="4114800"/>
            <a:ext cx="3986943" cy="1938992"/>
          </a:xfrm>
          <a:prstGeom prst="rect">
            <a:avLst/>
          </a:prstGeom>
          <a:solidFill>
            <a:srgbClr val="FFFF00"/>
          </a:solidFill>
        </p:spPr>
        <p:txBody>
          <a:bodyPr wrap="square">
            <a:spAutoFit/>
          </a:bodyPr>
          <a:lstStyle/>
          <a:p>
            <a:r>
              <a:rPr lang="en-US" sz="2000" b="1" i="1" u="sng" dirty="0">
                <a:solidFill>
                  <a:srgbClr val="FF0000"/>
                </a:solidFill>
                <a:latin typeface="Times New Roman" pitchFamily="18" charset="0"/>
                <a:cs typeface="Times New Roman" pitchFamily="18" charset="0"/>
              </a:rPr>
              <a:t>The specific three-dimensional </a:t>
            </a:r>
            <a:r>
              <a:rPr lang="en-US" sz="2000" b="1" i="1" u="sng" dirty="0" smtClean="0">
                <a:solidFill>
                  <a:srgbClr val="FF0000"/>
                </a:solidFill>
                <a:latin typeface="Times New Roman" pitchFamily="18" charset="0"/>
                <a:cs typeface="Times New Roman" pitchFamily="18" charset="0"/>
              </a:rPr>
              <a:t>conformations </a:t>
            </a:r>
            <a:r>
              <a:rPr lang="en-US" sz="2000" b="1" i="1" u="sng" dirty="0">
                <a:solidFill>
                  <a:srgbClr val="FF0000"/>
                </a:solidFill>
                <a:latin typeface="Times New Roman" pitchFamily="18" charset="0"/>
                <a:cs typeface="Times New Roman" pitchFamily="18" charset="0"/>
              </a:rPr>
              <a:t>of the monosaccharide units are important </a:t>
            </a:r>
            <a:r>
              <a:rPr lang="en-US" sz="2000" b="1" i="1" u="sng" dirty="0" smtClean="0">
                <a:solidFill>
                  <a:srgbClr val="FF0000"/>
                </a:solidFill>
                <a:latin typeface="Times New Roman" pitchFamily="18" charset="0"/>
                <a:cs typeface="Times New Roman" pitchFamily="18" charset="0"/>
              </a:rPr>
              <a:t>in determining </a:t>
            </a:r>
            <a:r>
              <a:rPr lang="en-US" sz="2000" b="1" i="1" u="sng" dirty="0">
                <a:solidFill>
                  <a:srgbClr val="FF0000"/>
                </a:solidFill>
                <a:latin typeface="Times New Roman" pitchFamily="18" charset="0"/>
                <a:cs typeface="Times New Roman" pitchFamily="18" charset="0"/>
              </a:rPr>
              <a:t>the biological properties and functions </a:t>
            </a:r>
            <a:r>
              <a:rPr lang="en-US" sz="2000" b="1" i="1" u="sng" dirty="0" smtClean="0">
                <a:solidFill>
                  <a:srgbClr val="FF0000"/>
                </a:solidFill>
                <a:latin typeface="Times New Roman" pitchFamily="18" charset="0"/>
                <a:cs typeface="Times New Roman" pitchFamily="18" charset="0"/>
              </a:rPr>
              <a:t>of some polysaccharides.</a:t>
            </a:r>
            <a:endParaRPr lang="en-US" sz="2000" b="1" i="1" u="sng" dirty="0">
              <a:solidFill>
                <a:srgbClr val="FF0000"/>
              </a:solidFill>
              <a:latin typeface="Times New Roman" pitchFamily="18" charset="0"/>
              <a:cs typeface="Times New Roman" pitchFamily="18" charset="0"/>
            </a:endParaRPr>
          </a:p>
        </p:txBody>
      </p:sp>
      <p:sp>
        <p:nvSpPr>
          <p:cNvPr id="13" name="矩形 17"/>
          <p:cNvSpPr/>
          <p:nvPr/>
        </p:nvSpPr>
        <p:spPr>
          <a:xfrm>
            <a:off x="5791200" y="6304002"/>
            <a:ext cx="3352800" cy="553998"/>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Draw the chair conformation</a:t>
            </a:r>
            <a:r>
              <a:rPr lang="en-US" sz="1000" b="1" dirty="0">
                <a:latin typeface="Times New Roman" panose="02020603050405020304" pitchFamily="18" charset="0"/>
                <a:cs typeface="Times New Roman" panose="02020603050405020304" pitchFamily="18" charset="0"/>
              </a:rPr>
              <a:t> </a:t>
            </a:r>
            <a:r>
              <a:rPr lang="en-US" sz="1000" b="1" dirty="0" smtClean="0">
                <a:latin typeface="Times New Roman" panose="02020603050405020304" pitchFamily="18" charset="0"/>
                <a:cs typeface="Times New Roman" panose="02020603050405020304" pitchFamily="18" charset="0"/>
              </a:rPr>
              <a:t>of </a:t>
            </a:r>
            <a:r>
              <a:rPr lang="el-GR" sz="1000" b="1" dirty="0" smtClean="0">
                <a:latin typeface="Times New Roman" panose="02020603050405020304" pitchFamily="18" charset="0"/>
                <a:cs typeface="Times New Roman" panose="02020603050405020304" pitchFamily="18" charset="0"/>
              </a:rPr>
              <a:t>α</a:t>
            </a:r>
            <a:r>
              <a:rPr lang="en-US" sz="1000" b="1" dirty="0" smtClean="0">
                <a:latin typeface="Times New Roman" panose="02020603050405020304" pitchFamily="18" charset="0"/>
                <a:cs typeface="Times New Roman" panose="02020603050405020304" pitchFamily="18" charset="0"/>
              </a:rPr>
              <a:t>-D-</a:t>
            </a:r>
            <a:r>
              <a:rPr lang="en-US" sz="1000" b="1" dirty="0" err="1" smtClean="0">
                <a:latin typeface="Times New Roman" panose="02020603050405020304" pitchFamily="18" charset="0"/>
                <a:cs typeface="Times New Roman" panose="02020603050405020304" pitchFamily="18" charset="0"/>
              </a:rPr>
              <a:t>Glucopyranose</a:t>
            </a:r>
            <a:r>
              <a:rPr lang="en-US" sz="1000" b="1" dirty="0" smtClean="0">
                <a:latin typeface="Times New Roman" panose="02020603050405020304" pitchFamily="18" charset="0"/>
                <a:cs typeface="Times New Roman" panose="02020603050405020304" pitchFamily="18" charset="0"/>
              </a:rPr>
              <a:t>.</a:t>
            </a:r>
          </a:p>
          <a:p>
            <a:r>
              <a:rPr lang="en-US" sz="1000" b="1" dirty="0" smtClean="0">
                <a:latin typeface="Times New Roman" panose="02020603050405020304" pitchFamily="18" charset="0"/>
                <a:cs typeface="Times New Roman" panose="02020603050405020304" pitchFamily="18" charset="0"/>
              </a:rPr>
              <a:t>Q2. Why the specific 3D conformations of the monosaccharide units are important? </a:t>
            </a:r>
          </a:p>
        </p:txBody>
      </p:sp>
    </p:spTree>
    <p:extLst>
      <p:ext uri="{BB962C8B-B14F-4D97-AF65-F5344CB8AC3E}">
        <p14:creationId xmlns:p14="http://schemas.microsoft.com/office/powerpoint/2010/main" val="34644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637090" y="2238"/>
            <a:ext cx="223031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Disaccharides</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Disaccharides contain a </a:t>
            </a:r>
            <a:r>
              <a:rPr lang="en-US" b="1" dirty="0" err="1" smtClean="0">
                <a:solidFill>
                  <a:srgbClr val="FFFF00"/>
                </a:solidFill>
                <a:latin typeface="Times New Roman" panose="02020603050405020304" pitchFamily="18" charset="0"/>
                <a:cs typeface="Times New Roman" panose="02020603050405020304" pitchFamily="18" charset="0"/>
              </a:rPr>
              <a:t>glycosidic</a:t>
            </a:r>
            <a:r>
              <a:rPr lang="en-US" b="1" dirty="0" smtClean="0">
                <a:solidFill>
                  <a:srgbClr val="FFFF00"/>
                </a:solidFill>
                <a:latin typeface="Times New Roman" panose="02020603050405020304" pitchFamily="18" charset="0"/>
                <a:cs typeface="Times New Roman" panose="02020603050405020304" pitchFamily="18" charset="0"/>
              </a:rPr>
              <a:t> bond</a:t>
            </a:r>
          </a:p>
        </p:txBody>
      </p:sp>
      <p:sp>
        <p:nvSpPr>
          <p:cNvPr id="8" name="矩形 12"/>
          <p:cNvSpPr/>
          <p:nvPr/>
        </p:nvSpPr>
        <p:spPr>
          <a:xfrm>
            <a:off x="0" y="793874"/>
            <a:ext cx="9100455" cy="707886"/>
          </a:xfrm>
          <a:prstGeom prst="rect">
            <a:avLst/>
          </a:prstGeom>
        </p:spPr>
        <p:txBody>
          <a:bodyPr wrap="square">
            <a:spAutoFit/>
          </a:bodyPr>
          <a:lstStyle/>
          <a:p>
            <a:r>
              <a:rPr lang="en-US" sz="2000" b="1" i="1" dirty="0" smtClean="0">
                <a:solidFill>
                  <a:srgbClr val="C00000"/>
                </a:solidFill>
                <a:latin typeface="Times New Roman" pitchFamily="18" charset="0"/>
                <a:cs typeface="Times New Roman" pitchFamily="18" charset="0"/>
              </a:rPr>
              <a:t>O</a:t>
            </a:r>
            <a:r>
              <a:rPr lang="en-US" sz="2000" b="1" dirty="0" smtClean="0">
                <a:solidFill>
                  <a:srgbClr val="C00000"/>
                </a:solidFill>
                <a:latin typeface="Times New Roman" pitchFamily="18" charset="0"/>
                <a:cs typeface="Times New Roman" pitchFamily="18" charset="0"/>
              </a:rPr>
              <a:t>-</a:t>
            </a:r>
            <a:r>
              <a:rPr lang="en-US" sz="2000" b="1" dirty="0" err="1" smtClean="0">
                <a:solidFill>
                  <a:srgbClr val="C00000"/>
                </a:solidFill>
                <a:latin typeface="Times New Roman" pitchFamily="18" charset="0"/>
                <a:cs typeface="Times New Roman" pitchFamily="18" charset="0"/>
              </a:rPr>
              <a:t>glycosidic</a:t>
            </a:r>
            <a:r>
              <a:rPr lang="en-US" sz="2000" b="1" dirty="0" smtClean="0">
                <a:solidFill>
                  <a:srgbClr val="C00000"/>
                </a:solidFill>
                <a:latin typeface="Times New Roman" pitchFamily="18" charset="0"/>
                <a:cs typeface="Times New Roman" pitchFamily="18" charset="0"/>
              </a:rPr>
              <a:t> bond: These bonds are formed when a hydroxyl group from sugar reacts with the </a:t>
            </a:r>
            <a:r>
              <a:rPr lang="en-US" sz="2000" b="1" dirty="0" err="1" smtClean="0">
                <a:solidFill>
                  <a:srgbClr val="C00000"/>
                </a:solidFill>
                <a:latin typeface="Times New Roman" pitchFamily="18" charset="0"/>
                <a:cs typeface="Times New Roman" pitchFamily="18" charset="0"/>
              </a:rPr>
              <a:t>anomeric</a:t>
            </a:r>
            <a:r>
              <a:rPr lang="en-US" sz="2000" b="1" dirty="0" smtClean="0">
                <a:solidFill>
                  <a:srgbClr val="C00000"/>
                </a:solidFill>
                <a:latin typeface="Times New Roman" pitchFamily="18" charset="0"/>
                <a:cs typeface="Times New Roman" pitchFamily="18" charset="0"/>
              </a:rPr>
              <a:t> carbon of the other. </a:t>
            </a:r>
          </a:p>
        </p:txBody>
      </p:sp>
      <p:grpSp>
        <p:nvGrpSpPr>
          <p:cNvPr id="11" name="Group 10"/>
          <p:cNvGrpSpPr/>
          <p:nvPr/>
        </p:nvGrpSpPr>
        <p:grpSpPr>
          <a:xfrm>
            <a:off x="15836" y="1710511"/>
            <a:ext cx="9128164" cy="4969205"/>
            <a:chOff x="0" y="1710511"/>
            <a:chExt cx="9128164" cy="4969205"/>
          </a:xfrm>
        </p:grpSpPr>
        <p:grpSp>
          <p:nvGrpSpPr>
            <p:cNvPr id="2" name="Group 1"/>
            <p:cNvGrpSpPr/>
            <p:nvPr/>
          </p:nvGrpSpPr>
          <p:grpSpPr>
            <a:xfrm>
              <a:off x="0" y="1710511"/>
              <a:ext cx="9128164" cy="4969205"/>
              <a:chOff x="0" y="1710511"/>
              <a:chExt cx="9128164" cy="4969205"/>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0511"/>
                <a:ext cx="5124748" cy="4969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936" y="1790700"/>
                <a:ext cx="4293228"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5" name="Straight Connector 4"/>
            <p:cNvCxnSpPr/>
            <p:nvPr/>
          </p:nvCxnSpPr>
          <p:spPr>
            <a:xfrm>
              <a:off x="7162800" y="1981200"/>
              <a:ext cx="19376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62645" y="2197925"/>
              <a:ext cx="42378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862645" y="2402775"/>
              <a:ext cx="42655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48790" y="2595750"/>
              <a:ext cx="42655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862645" y="2800850"/>
              <a:ext cx="37479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6121397" y="4323129"/>
            <a:ext cx="2667000" cy="1994476"/>
            <a:chOff x="6121397" y="4323129"/>
            <a:chExt cx="2667000" cy="1994476"/>
          </a:xfrm>
        </p:grpSpPr>
        <p:pic>
          <p:nvPicPr>
            <p:cNvPr id="9221" name="Picture 5" descr="http://static.newworldencyclopedia.org/thumb/f/f1/Maltose_Haworth.png/280px-Maltose_Hawor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1397" y="4723239"/>
              <a:ext cx="2667000" cy="14097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511154" y="6132939"/>
              <a:ext cx="1887485" cy="184666"/>
            </a:xfrm>
            <a:prstGeom prst="rect">
              <a:avLst/>
            </a:prstGeom>
          </p:spPr>
          <p:txBody>
            <a:bodyPr wrap="square">
              <a:spAutoFit/>
            </a:bodyPr>
            <a:lstStyle/>
            <a:p>
              <a:r>
                <a:rPr lang="en-US" sz="600" dirty="0">
                  <a:latin typeface="Times New Roman" pitchFamily="18" charset="0"/>
                  <a:cs typeface="Times New Roman" pitchFamily="18" charset="0"/>
                </a:rPr>
                <a:t>http://www.newworldencyclopedia.org/entry/Maltose</a:t>
              </a:r>
            </a:p>
          </p:txBody>
        </p:sp>
        <p:sp>
          <p:nvSpPr>
            <p:cNvPr id="26" name="Rectangle 25"/>
            <p:cNvSpPr/>
            <p:nvPr/>
          </p:nvSpPr>
          <p:spPr>
            <a:xfrm>
              <a:off x="6902198" y="4323129"/>
              <a:ext cx="1105397" cy="400110"/>
            </a:xfrm>
            <a:prstGeom prst="rect">
              <a:avLst/>
            </a:prstGeom>
          </p:spPr>
          <p:txBody>
            <a:bodyPr wrap="square">
              <a:spAutoFit/>
            </a:bodyPr>
            <a:lstStyle/>
            <a:p>
              <a:r>
                <a:rPr lang="en-US" sz="2000" b="1" dirty="0" smtClean="0">
                  <a:solidFill>
                    <a:srgbClr val="C00000"/>
                  </a:solidFill>
                  <a:latin typeface="Times New Roman" pitchFamily="18" charset="0"/>
                  <a:cs typeface="Times New Roman" pitchFamily="18" charset="0"/>
                </a:rPr>
                <a:t>Maltose</a:t>
              </a:r>
              <a:endParaRPr lang="en-US" sz="2000" b="1" dirty="0">
                <a:solidFill>
                  <a:srgbClr val="C00000"/>
                </a:solidFill>
                <a:latin typeface="Times New Roman" pitchFamily="18" charset="0"/>
                <a:cs typeface="Times New Roman" pitchFamily="18" charset="0"/>
              </a:endParaRPr>
            </a:p>
          </p:txBody>
        </p:sp>
      </p:grpSp>
      <p:sp>
        <p:nvSpPr>
          <p:cNvPr id="28" name="矩形 17"/>
          <p:cNvSpPr/>
          <p:nvPr/>
        </p:nvSpPr>
        <p:spPr>
          <a:xfrm>
            <a:off x="5765794" y="6457890"/>
            <a:ext cx="3378206"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Explain </a:t>
            </a:r>
            <a:r>
              <a:rPr lang="en-US" sz="1000" b="1" i="1" dirty="0" smtClean="0">
                <a:latin typeface="Times New Roman" panose="02020603050405020304" pitchFamily="18" charset="0"/>
                <a:cs typeface="Times New Roman" panose="02020603050405020304" pitchFamily="18" charset="0"/>
              </a:rPr>
              <a:t>O</a:t>
            </a:r>
            <a:r>
              <a:rPr lang="en-US" sz="1000" b="1" dirty="0" smtClean="0">
                <a:latin typeface="Times New Roman" panose="02020603050405020304" pitchFamily="18" charset="0"/>
                <a:cs typeface="Times New Roman" panose="02020603050405020304" pitchFamily="18" charset="0"/>
              </a:rPr>
              <a:t>-</a:t>
            </a:r>
            <a:r>
              <a:rPr lang="en-US" sz="1000" b="1" dirty="0" err="1" smtClean="0">
                <a:latin typeface="Times New Roman" panose="02020603050405020304" pitchFamily="18" charset="0"/>
                <a:cs typeface="Times New Roman" panose="02020603050405020304" pitchFamily="18" charset="0"/>
              </a:rPr>
              <a:t>glycosidic</a:t>
            </a:r>
            <a:r>
              <a:rPr lang="en-US" sz="1000" b="1" dirty="0" smtClean="0">
                <a:latin typeface="Times New Roman" panose="02020603050405020304" pitchFamily="18" charset="0"/>
                <a:cs typeface="Times New Roman" panose="02020603050405020304" pitchFamily="18" charset="0"/>
              </a:rPr>
              <a:t> bond formation with example.  </a:t>
            </a:r>
          </a:p>
          <a:p>
            <a:r>
              <a:rPr lang="en-US" sz="1000" b="1" dirty="0" smtClean="0">
                <a:latin typeface="Times New Roman" panose="02020603050405020304" pitchFamily="18" charset="0"/>
                <a:cs typeface="Times New Roman" panose="02020603050405020304" pitchFamily="18" charset="0"/>
              </a:rPr>
              <a:t>Q2. Draw the structure of a disaccharide.</a:t>
            </a:r>
          </a:p>
        </p:txBody>
      </p:sp>
    </p:spTree>
    <p:extLst>
      <p:ext uri="{BB962C8B-B14F-4D97-AF65-F5344CB8AC3E}">
        <p14:creationId xmlns:p14="http://schemas.microsoft.com/office/powerpoint/2010/main" val="362237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7200" y="1828800"/>
            <a:ext cx="8305800" cy="2308324"/>
          </a:xfrm>
          <a:prstGeom prst="rect">
            <a:avLst/>
          </a:prstGeom>
        </p:spPr>
        <p:txBody>
          <a:bodyPr wrap="square">
            <a:spAutoFit/>
          </a:bodyPr>
          <a:lstStyle/>
          <a:p>
            <a:r>
              <a:rPr lang="en-US" sz="3600" b="1" dirty="0" err="1" smtClean="0">
                <a:solidFill>
                  <a:srgbClr val="FF0000"/>
                </a:solidFill>
                <a:latin typeface="Times New Roman" panose="02020603050405020304" pitchFamily="18" charset="0"/>
                <a:cs typeface="Times New Roman" panose="02020603050405020304" pitchFamily="18" charset="0"/>
              </a:rPr>
              <a:t>Lehninger</a:t>
            </a:r>
            <a:r>
              <a:rPr lang="en-US" sz="3600" b="1" dirty="0" smtClean="0">
                <a:solidFill>
                  <a:srgbClr val="FF0000"/>
                </a:solidFill>
                <a:latin typeface="Times New Roman" panose="02020603050405020304" pitchFamily="18" charset="0"/>
                <a:cs typeface="Times New Roman" panose="02020603050405020304" pitchFamily="18" charset="0"/>
              </a:rPr>
              <a:t> </a:t>
            </a:r>
          </a:p>
          <a:p>
            <a:r>
              <a:rPr lang="en-US" sz="3600" b="1" dirty="0" smtClean="0">
                <a:solidFill>
                  <a:srgbClr val="FF0000"/>
                </a:solidFill>
                <a:latin typeface="Times New Roman" panose="02020603050405020304" pitchFamily="18" charset="0"/>
                <a:cs typeface="Times New Roman" panose="02020603050405020304" pitchFamily="18" charset="0"/>
              </a:rPr>
              <a:t>Principles of Biochemistry</a:t>
            </a:r>
          </a:p>
          <a:p>
            <a:r>
              <a:rPr lang="en-US" sz="3600" b="1" dirty="0" smtClean="0">
                <a:solidFill>
                  <a:srgbClr val="7030A0"/>
                </a:solidFill>
                <a:latin typeface="Times New Roman" panose="02020603050405020304" pitchFamily="18" charset="0"/>
                <a:cs typeface="Times New Roman" panose="02020603050405020304" pitchFamily="18" charset="0"/>
              </a:rPr>
              <a:t>Chapter 7</a:t>
            </a:r>
          </a:p>
          <a:p>
            <a:r>
              <a:rPr lang="en-US" sz="3600" b="1" dirty="0" smtClean="0">
                <a:solidFill>
                  <a:srgbClr val="00B050"/>
                </a:solidFill>
                <a:latin typeface="Times New Roman" panose="02020603050405020304" pitchFamily="18" charset="0"/>
                <a:cs typeface="Times New Roman" panose="02020603050405020304" pitchFamily="18" charset="0"/>
              </a:rPr>
              <a:t>Carbohydrates</a:t>
            </a:r>
            <a:endParaRPr lang="en-US" dirty="0">
              <a:solidFill>
                <a:srgbClr val="00B050"/>
              </a:solidFill>
            </a:endParaRPr>
          </a:p>
        </p:txBody>
      </p:sp>
    </p:spTree>
    <p:extLst>
      <p:ext uri="{BB962C8B-B14F-4D97-AF65-F5344CB8AC3E}">
        <p14:creationId xmlns:p14="http://schemas.microsoft.com/office/powerpoint/2010/main" val="3360354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637090" y="2238"/>
            <a:ext cx="223031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Disaccharides</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Some common Disaccharides</a:t>
            </a:r>
          </a:p>
        </p:txBody>
      </p:sp>
      <p:grpSp>
        <p:nvGrpSpPr>
          <p:cNvPr id="3" name="Group 2"/>
          <p:cNvGrpSpPr/>
          <p:nvPr/>
        </p:nvGrpSpPr>
        <p:grpSpPr>
          <a:xfrm>
            <a:off x="0" y="793874"/>
            <a:ext cx="8534400" cy="2470564"/>
            <a:chOff x="0" y="793874"/>
            <a:chExt cx="8534400" cy="2470564"/>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793874"/>
              <a:ext cx="2667000" cy="247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74"/>
              <a:ext cx="4038600" cy="237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4362203" y="1524000"/>
              <a:ext cx="1105397" cy="400110"/>
            </a:xfrm>
            <a:prstGeom prst="rect">
              <a:avLst/>
            </a:prstGeom>
          </p:spPr>
          <p:txBody>
            <a:bodyPr wrap="square">
              <a:spAutoFit/>
            </a:bodyPr>
            <a:lstStyle/>
            <a:p>
              <a:r>
                <a:rPr lang="en-US" sz="2000" b="1" dirty="0" smtClean="0">
                  <a:solidFill>
                    <a:srgbClr val="7030A0"/>
                  </a:solidFill>
                  <a:latin typeface="Times New Roman" pitchFamily="18" charset="0"/>
                  <a:cs typeface="Times New Roman" pitchFamily="18" charset="0"/>
                </a:rPr>
                <a:t>Lactose</a:t>
              </a:r>
              <a:endParaRPr lang="en-US" sz="2000" b="1" dirty="0">
                <a:solidFill>
                  <a:srgbClr val="7030A0"/>
                </a:solidFill>
                <a:latin typeface="Times New Roman" pitchFamily="18" charset="0"/>
                <a:cs typeface="Times New Roman" pitchFamily="18" charset="0"/>
              </a:endParaRPr>
            </a:p>
          </p:txBody>
        </p:sp>
      </p:grpSp>
      <p:grpSp>
        <p:nvGrpSpPr>
          <p:cNvPr id="4" name="Group 3"/>
          <p:cNvGrpSpPr/>
          <p:nvPr/>
        </p:nvGrpSpPr>
        <p:grpSpPr>
          <a:xfrm>
            <a:off x="0" y="3519055"/>
            <a:ext cx="9144000" cy="2453850"/>
            <a:chOff x="0" y="3519055"/>
            <a:chExt cx="9144000" cy="2453850"/>
          </a:xfrm>
        </p:grpSpPr>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3690" y="3793480"/>
              <a:ext cx="343031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19055"/>
              <a:ext cx="4343400" cy="245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4371109" y="4114800"/>
              <a:ext cx="1105397" cy="400110"/>
            </a:xfrm>
            <a:prstGeom prst="rect">
              <a:avLst/>
            </a:prstGeom>
          </p:spPr>
          <p:txBody>
            <a:bodyPr wrap="square">
              <a:spAutoFit/>
            </a:bodyPr>
            <a:lstStyle/>
            <a:p>
              <a:r>
                <a:rPr lang="en-US" sz="2000" b="1" dirty="0" smtClean="0">
                  <a:solidFill>
                    <a:srgbClr val="0070C0"/>
                  </a:solidFill>
                  <a:latin typeface="Times New Roman" pitchFamily="18" charset="0"/>
                  <a:cs typeface="Times New Roman" pitchFamily="18" charset="0"/>
                </a:rPr>
                <a:t>Sucrose</a:t>
              </a:r>
              <a:endParaRPr lang="en-US" sz="2000" b="1" dirty="0">
                <a:solidFill>
                  <a:srgbClr val="0070C0"/>
                </a:solidFill>
                <a:latin typeface="Times New Roman" pitchFamily="18" charset="0"/>
                <a:cs typeface="Times New Roman" pitchFamily="18" charset="0"/>
              </a:endParaRPr>
            </a:p>
          </p:txBody>
        </p:sp>
      </p:grpSp>
      <p:sp>
        <p:nvSpPr>
          <p:cNvPr id="29" name="矩形 17"/>
          <p:cNvSpPr/>
          <p:nvPr/>
        </p:nvSpPr>
        <p:spPr>
          <a:xfrm>
            <a:off x="6453412" y="6446783"/>
            <a:ext cx="2690587"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Draw the structure of sucrose.</a:t>
            </a:r>
          </a:p>
          <a:p>
            <a:r>
              <a:rPr lang="en-US" sz="1000" b="1" dirty="0" smtClean="0">
                <a:latin typeface="Times New Roman" panose="02020603050405020304" pitchFamily="18" charset="0"/>
                <a:cs typeface="Times New Roman" panose="02020603050405020304" pitchFamily="18" charset="0"/>
              </a:rPr>
              <a:t>Q2. Draw the structure of a disaccharide. </a:t>
            </a:r>
          </a:p>
        </p:txBody>
      </p:sp>
    </p:spTree>
    <p:extLst>
      <p:ext uri="{BB962C8B-B14F-4D97-AF65-F5344CB8AC3E}">
        <p14:creationId xmlns:p14="http://schemas.microsoft.com/office/powerpoint/2010/main" val="55123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637090" y="2238"/>
            <a:ext cx="261131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Polysaccharides</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Homo and </a:t>
            </a:r>
            <a:r>
              <a:rPr lang="en-US" b="1" dirty="0" err="1" smtClean="0">
                <a:solidFill>
                  <a:srgbClr val="FFFF00"/>
                </a:solidFill>
                <a:latin typeface="Times New Roman" panose="02020603050405020304" pitchFamily="18" charset="0"/>
                <a:cs typeface="Times New Roman" panose="02020603050405020304" pitchFamily="18" charset="0"/>
              </a:rPr>
              <a:t>Heteropolysaccharides</a:t>
            </a:r>
            <a:endParaRPr lang="en-US" b="1" dirty="0" smtClean="0">
              <a:solidFill>
                <a:srgbClr val="FFFF00"/>
              </a:solidFill>
              <a:latin typeface="Times New Roman" panose="02020603050405020304" pitchFamily="18" charset="0"/>
              <a:cs typeface="Times New Roman" panose="02020603050405020304" pitchFamily="18" charset="0"/>
            </a:endParaRPr>
          </a:p>
        </p:txBody>
      </p:sp>
      <p:sp>
        <p:nvSpPr>
          <p:cNvPr id="8" name="矩形 12"/>
          <p:cNvSpPr/>
          <p:nvPr/>
        </p:nvSpPr>
        <p:spPr>
          <a:xfrm>
            <a:off x="-18803" y="793874"/>
            <a:ext cx="9162803" cy="461665"/>
          </a:xfrm>
          <a:prstGeom prst="rect">
            <a:avLst/>
          </a:prstGeom>
        </p:spPr>
        <p:txBody>
          <a:bodyPr wrap="square">
            <a:spAutoFit/>
          </a:bodyPr>
          <a:lstStyle/>
          <a:p>
            <a:r>
              <a:rPr lang="en-US" sz="2400" b="1" i="1" dirty="0" smtClean="0">
                <a:solidFill>
                  <a:srgbClr val="0070C0"/>
                </a:solidFill>
                <a:latin typeface="Times New Roman" pitchFamily="18" charset="0"/>
                <a:cs typeface="Times New Roman" pitchFamily="18" charset="0"/>
              </a:rPr>
              <a:t>Most carbohydrates found in nature occur as polysaccharides. </a:t>
            </a:r>
          </a:p>
        </p:txBody>
      </p:sp>
      <p:sp>
        <p:nvSpPr>
          <p:cNvPr id="12" name="矩形 12"/>
          <p:cNvSpPr/>
          <p:nvPr/>
        </p:nvSpPr>
        <p:spPr>
          <a:xfrm>
            <a:off x="7917" y="1560868"/>
            <a:ext cx="9100455" cy="461665"/>
          </a:xfrm>
          <a:prstGeom prst="rect">
            <a:avLst/>
          </a:prstGeom>
        </p:spPr>
        <p:txBody>
          <a:bodyPr wrap="square">
            <a:spAutoFit/>
          </a:bodyPr>
          <a:lstStyle/>
          <a:p>
            <a:r>
              <a:rPr lang="en-US" sz="2400" b="1" dirty="0" smtClean="0">
                <a:solidFill>
                  <a:srgbClr val="C00000"/>
                </a:solidFill>
                <a:latin typeface="Times New Roman" pitchFamily="18" charset="0"/>
                <a:cs typeface="Times New Roman" pitchFamily="18" charset="0"/>
              </a:rPr>
              <a:t>Polysaccharides are also known as </a:t>
            </a:r>
            <a:r>
              <a:rPr lang="en-US" sz="2400" b="1" dirty="0" err="1" smtClean="0">
                <a:solidFill>
                  <a:srgbClr val="C00000"/>
                </a:solidFill>
                <a:latin typeface="Times New Roman" pitchFamily="18" charset="0"/>
                <a:cs typeface="Times New Roman" pitchFamily="18" charset="0"/>
              </a:rPr>
              <a:t>glycans</a:t>
            </a:r>
            <a:r>
              <a:rPr lang="en-US" sz="2400" b="1" dirty="0" smtClean="0">
                <a:solidFill>
                  <a:srgbClr val="C00000"/>
                </a:solidFill>
                <a:latin typeface="Times New Roman" pitchFamily="18" charset="0"/>
                <a:cs typeface="Times New Roman" pitchFamily="18" charset="0"/>
              </a:rPr>
              <a:t>. </a:t>
            </a:r>
          </a:p>
        </p:txBody>
      </p:sp>
      <p:sp>
        <p:nvSpPr>
          <p:cNvPr id="9" name="矩形 12"/>
          <p:cNvSpPr/>
          <p:nvPr/>
        </p:nvSpPr>
        <p:spPr>
          <a:xfrm>
            <a:off x="0" y="2667000"/>
            <a:ext cx="9144000" cy="3046988"/>
          </a:xfrm>
          <a:prstGeom prst="rect">
            <a:avLst/>
          </a:prstGeom>
          <a:solidFill>
            <a:srgbClr val="FFFF00"/>
          </a:solidFill>
        </p:spPr>
        <p:txBody>
          <a:bodyPr wrap="square">
            <a:spAutoFit/>
          </a:bodyPr>
          <a:lstStyle/>
          <a:p>
            <a:r>
              <a:rPr lang="en-US" sz="3200" b="1" i="1" dirty="0" smtClean="0">
                <a:solidFill>
                  <a:srgbClr val="FF0000"/>
                </a:solidFill>
                <a:latin typeface="Times New Roman" pitchFamily="18" charset="0"/>
                <a:cs typeface="Times New Roman" pitchFamily="18" charset="0"/>
              </a:rPr>
              <a:t>Polysaccharides differ </a:t>
            </a:r>
            <a:r>
              <a:rPr lang="en-US" sz="3200" b="1" i="1" dirty="0">
                <a:solidFill>
                  <a:srgbClr val="FF0000"/>
                </a:solidFill>
                <a:latin typeface="Times New Roman" pitchFamily="18" charset="0"/>
                <a:cs typeface="Times New Roman" pitchFamily="18" charset="0"/>
              </a:rPr>
              <a:t>from </a:t>
            </a:r>
            <a:r>
              <a:rPr lang="en-US" sz="3200" b="1" i="1" dirty="0" smtClean="0">
                <a:solidFill>
                  <a:srgbClr val="FF0000"/>
                </a:solidFill>
                <a:latin typeface="Times New Roman" pitchFamily="18" charset="0"/>
                <a:cs typeface="Times New Roman" pitchFamily="18" charset="0"/>
              </a:rPr>
              <a:t>each other </a:t>
            </a:r>
          </a:p>
          <a:p>
            <a:pPr marL="514350" indent="-514350">
              <a:buAutoNum type="romanLcParenBoth"/>
            </a:pPr>
            <a:r>
              <a:rPr lang="en-US" sz="3200" b="1" i="1" dirty="0" smtClean="0">
                <a:solidFill>
                  <a:srgbClr val="FF0000"/>
                </a:solidFill>
                <a:latin typeface="Times New Roman" pitchFamily="18" charset="0"/>
                <a:cs typeface="Times New Roman" pitchFamily="18" charset="0"/>
              </a:rPr>
              <a:t>in </a:t>
            </a:r>
            <a:r>
              <a:rPr lang="en-US" sz="3200" b="1" i="1" dirty="0">
                <a:solidFill>
                  <a:srgbClr val="FF0000"/>
                </a:solidFill>
                <a:latin typeface="Times New Roman" pitchFamily="18" charset="0"/>
                <a:cs typeface="Times New Roman" pitchFamily="18" charset="0"/>
              </a:rPr>
              <a:t>the identity of their recurring </a:t>
            </a:r>
            <a:r>
              <a:rPr lang="en-US" sz="3200" b="1" i="1" dirty="0" smtClean="0">
                <a:solidFill>
                  <a:srgbClr val="FF0000"/>
                </a:solidFill>
                <a:latin typeface="Times New Roman" pitchFamily="18" charset="0"/>
                <a:cs typeface="Times New Roman" pitchFamily="18" charset="0"/>
              </a:rPr>
              <a:t>monosaccharide units</a:t>
            </a:r>
            <a:r>
              <a:rPr lang="en-US" sz="3200" b="1" i="1" dirty="0">
                <a:solidFill>
                  <a:srgbClr val="FF0000"/>
                </a:solidFill>
                <a:latin typeface="Times New Roman" pitchFamily="18" charset="0"/>
                <a:cs typeface="Times New Roman" pitchFamily="18" charset="0"/>
              </a:rPr>
              <a:t>, </a:t>
            </a:r>
            <a:endParaRPr lang="en-US" sz="3200" b="1" i="1" dirty="0" smtClean="0">
              <a:solidFill>
                <a:srgbClr val="FF0000"/>
              </a:solidFill>
              <a:latin typeface="Times New Roman" pitchFamily="18" charset="0"/>
              <a:cs typeface="Times New Roman" pitchFamily="18" charset="0"/>
            </a:endParaRPr>
          </a:p>
          <a:p>
            <a:pPr marL="514350" indent="-514350">
              <a:buAutoNum type="romanLcParenBoth"/>
            </a:pPr>
            <a:r>
              <a:rPr lang="en-US" sz="3200" b="1" i="1" dirty="0" smtClean="0">
                <a:solidFill>
                  <a:srgbClr val="FF0000"/>
                </a:solidFill>
                <a:latin typeface="Times New Roman" pitchFamily="18" charset="0"/>
                <a:cs typeface="Times New Roman" pitchFamily="18" charset="0"/>
              </a:rPr>
              <a:t>in </a:t>
            </a:r>
            <a:r>
              <a:rPr lang="en-US" sz="3200" b="1" i="1" dirty="0">
                <a:solidFill>
                  <a:srgbClr val="FF0000"/>
                </a:solidFill>
                <a:latin typeface="Times New Roman" pitchFamily="18" charset="0"/>
                <a:cs typeface="Times New Roman" pitchFamily="18" charset="0"/>
              </a:rPr>
              <a:t>the length of their chains, </a:t>
            </a:r>
            <a:endParaRPr lang="en-US" sz="3200" b="1" i="1" dirty="0" smtClean="0">
              <a:solidFill>
                <a:srgbClr val="FF0000"/>
              </a:solidFill>
              <a:latin typeface="Times New Roman" pitchFamily="18" charset="0"/>
              <a:cs typeface="Times New Roman" pitchFamily="18" charset="0"/>
            </a:endParaRPr>
          </a:p>
          <a:p>
            <a:pPr marL="514350" indent="-514350">
              <a:buAutoNum type="romanLcParenBoth"/>
            </a:pPr>
            <a:r>
              <a:rPr lang="en-US" sz="3200" b="1" i="1" dirty="0" smtClean="0">
                <a:solidFill>
                  <a:srgbClr val="FF0000"/>
                </a:solidFill>
                <a:latin typeface="Times New Roman" pitchFamily="18" charset="0"/>
                <a:cs typeface="Times New Roman" pitchFamily="18" charset="0"/>
              </a:rPr>
              <a:t>in </a:t>
            </a:r>
            <a:r>
              <a:rPr lang="en-US" sz="3200" b="1" i="1" dirty="0">
                <a:solidFill>
                  <a:srgbClr val="FF0000"/>
                </a:solidFill>
                <a:latin typeface="Times New Roman" pitchFamily="18" charset="0"/>
                <a:cs typeface="Times New Roman" pitchFamily="18" charset="0"/>
              </a:rPr>
              <a:t>the types of </a:t>
            </a:r>
            <a:r>
              <a:rPr lang="en-US" sz="3200" b="1" i="1" dirty="0" smtClean="0">
                <a:solidFill>
                  <a:srgbClr val="FF0000"/>
                </a:solidFill>
                <a:latin typeface="Times New Roman" pitchFamily="18" charset="0"/>
                <a:cs typeface="Times New Roman" pitchFamily="18" charset="0"/>
              </a:rPr>
              <a:t>bonds linking </a:t>
            </a:r>
            <a:r>
              <a:rPr lang="en-US" sz="3200" b="1" i="1" dirty="0">
                <a:solidFill>
                  <a:srgbClr val="FF0000"/>
                </a:solidFill>
                <a:latin typeface="Times New Roman" pitchFamily="18" charset="0"/>
                <a:cs typeface="Times New Roman" pitchFamily="18" charset="0"/>
              </a:rPr>
              <a:t>the units, and </a:t>
            </a:r>
            <a:endParaRPr lang="en-US" sz="3200" b="1" i="1" dirty="0" smtClean="0">
              <a:solidFill>
                <a:srgbClr val="FF0000"/>
              </a:solidFill>
              <a:latin typeface="Times New Roman" pitchFamily="18" charset="0"/>
              <a:cs typeface="Times New Roman" pitchFamily="18" charset="0"/>
            </a:endParaRPr>
          </a:p>
          <a:p>
            <a:pPr marL="514350" indent="-514350">
              <a:buAutoNum type="romanLcParenBoth"/>
            </a:pPr>
            <a:r>
              <a:rPr lang="en-US" sz="3200" b="1" i="1" dirty="0" smtClean="0">
                <a:solidFill>
                  <a:srgbClr val="FF0000"/>
                </a:solidFill>
                <a:latin typeface="Times New Roman" pitchFamily="18" charset="0"/>
                <a:cs typeface="Times New Roman" pitchFamily="18" charset="0"/>
              </a:rPr>
              <a:t>in </a:t>
            </a:r>
            <a:r>
              <a:rPr lang="en-US" sz="3200" b="1" i="1" dirty="0">
                <a:solidFill>
                  <a:srgbClr val="FF0000"/>
                </a:solidFill>
                <a:latin typeface="Times New Roman" pitchFamily="18" charset="0"/>
                <a:cs typeface="Times New Roman" pitchFamily="18" charset="0"/>
              </a:rPr>
              <a:t>the degree of branching.</a:t>
            </a:r>
            <a:endParaRPr lang="en-US" sz="3200" b="1" i="1" dirty="0" smtClean="0">
              <a:solidFill>
                <a:srgbClr val="FF0000"/>
              </a:solidFill>
              <a:latin typeface="Times New Roman" pitchFamily="18" charset="0"/>
              <a:cs typeface="Times New Roman" pitchFamily="18" charset="0"/>
            </a:endParaRPr>
          </a:p>
        </p:txBody>
      </p:sp>
      <p:sp>
        <p:nvSpPr>
          <p:cNvPr id="10" name="矩形 17"/>
          <p:cNvSpPr/>
          <p:nvPr/>
        </p:nvSpPr>
        <p:spPr>
          <a:xfrm>
            <a:off x="4441373" y="6317673"/>
            <a:ext cx="4702627" cy="553998"/>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Which types of carbohydrates are most abundant in nature?</a:t>
            </a:r>
          </a:p>
          <a:p>
            <a:r>
              <a:rPr lang="en-US" sz="1000" b="1" dirty="0" smtClean="0">
                <a:latin typeface="Times New Roman" panose="02020603050405020304" pitchFamily="18" charset="0"/>
                <a:cs typeface="Times New Roman" panose="02020603050405020304" pitchFamily="18" charset="0"/>
              </a:rPr>
              <a:t>Q2. What are </a:t>
            </a:r>
            <a:r>
              <a:rPr lang="en-US" sz="1000" b="1" dirty="0" err="1" smtClean="0">
                <a:latin typeface="Times New Roman" panose="02020603050405020304" pitchFamily="18" charset="0"/>
                <a:cs typeface="Times New Roman" panose="02020603050405020304" pitchFamily="18" charset="0"/>
              </a:rPr>
              <a:t>glycans</a:t>
            </a:r>
            <a:r>
              <a:rPr lang="en-US" sz="1000" b="1" dirty="0" smtClean="0">
                <a:latin typeface="Times New Roman" panose="02020603050405020304" pitchFamily="18" charset="0"/>
                <a:cs typeface="Times New Roman" panose="02020603050405020304" pitchFamily="18" charset="0"/>
              </a:rPr>
              <a:t>? </a:t>
            </a:r>
          </a:p>
          <a:p>
            <a:r>
              <a:rPr lang="en-US" sz="1000" b="1" dirty="0" smtClean="0">
                <a:latin typeface="Times New Roman" panose="02020603050405020304" pitchFamily="18" charset="0"/>
                <a:cs typeface="Times New Roman" panose="02020603050405020304" pitchFamily="18" charset="0"/>
              </a:rPr>
              <a:t>Q3. Name the four characteristics in which polysaccharides differ from each other. </a:t>
            </a:r>
          </a:p>
        </p:txBody>
      </p:sp>
    </p:spTree>
    <p:extLst>
      <p:ext uri="{BB962C8B-B14F-4D97-AF65-F5344CB8AC3E}">
        <p14:creationId xmlns:p14="http://schemas.microsoft.com/office/powerpoint/2010/main" val="284468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9"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637090" y="2238"/>
            <a:ext cx="261131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Polysaccharides</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Homo and </a:t>
            </a:r>
            <a:r>
              <a:rPr lang="en-US" b="1" dirty="0" err="1" smtClean="0">
                <a:solidFill>
                  <a:srgbClr val="FFFF00"/>
                </a:solidFill>
                <a:latin typeface="Times New Roman" panose="02020603050405020304" pitchFamily="18" charset="0"/>
                <a:cs typeface="Times New Roman" panose="02020603050405020304" pitchFamily="18" charset="0"/>
              </a:rPr>
              <a:t>Heteropolysaccharides</a:t>
            </a:r>
            <a:endParaRPr lang="en-US" b="1" dirty="0" smtClean="0">
              <a:solidFill>
                <a:srgbClr val="FFFF00"/>
              </a:solidFill>
              <a:latin typeface="Times New Roman" panose="02020603050405020304" pitchFamily="18" charset="0"/>
              <a:cs typeface="Times New Roman" panose="02020603050405020304" pitchFamily="18" charset="0"/>
            </a:endParaRPr>
          </a:p>
        </p:txBody>
      </p:sp>
      <p:sp>
        <p:nvSpPr>
          <p:cNvPr id="8" name="矩形 12"/>
          <p:cNvSpPr/>
          <p:nvPr/>
        </p:nvSpPr>
        <p:spPr>
          <a:xfrm>
            <a:off x="21772" y="793874"/>
            <a:ext cx="9100455" cy="707886"/>
          </a:xfrm>
          <a:prstGeom prst="rect">
            <a:avLst/>
          </a:prstGeom>
        </p:spPr>
        <p:txBody>
          <a:bodyPr wrap="square">
            <a:spAutoFit/>
          </a:bodyPr>
          <a:lstStyle/>
          <a:p>
            <a:r>
              <a:rPr lang="en-US" sz="2000" b="1" dirty="0" smtClean="0">
                <a:solidFill>
                  <a:srgbClr val="7030A0"/>
                </a:solidFill>
                <a:latin typeface="Times New Roman" pitchFamily="18" charset="0"/>
                <a:cs typeface="Times New Roman" pitchFamily="18" charset="0"/>
              </a:rPr>
              <a:t>Homo-polysaccharides </a:t>
            </a:r>
            <a:r>
              <a:rPr lang="en-US" sz="2000" b="1" dirty="0">
                <a:solidFill>
                  <a:srgbClr val="7030A0"/>
                </a:solidFill>
                <a:latin typeface="Times New Roman" pitchFamily="18" charset="0"/>
                <a:cs typeface="Times New Roman" pitchFamily="18" charset="0"/>
              </a:rPr>
              <a:t>contain only a single type of </a:t>
            </a:r>
            <a:r>
              <a:rPr lang="en-US" sz="2000" b="1" dirty="0" smtClean="0">
                <a:solidFill>
                  <a:srgbClr val="7030A0"/>
                </a:solidFill>
                <a:latin typeface="Times New Roman" pitchFamily="18" charset="0"/>
                <a:cs typeface="Times New Roman" pitchFamily="18" charset="0"/>
              </a:rPr>
              <a:t>monomeric units. </a:t>
            </a:r>
          </a:p>
          <a:p>
            <a:r>
              <a:rPr lang="en-US" sz="2000" b="1" dirty="0" smtClean="0">
                <a:solidFill>
                  <a:srgbClr val="C00000"/>
                </a:solidFill>
                <a:latin typeface="Times New Roman" pitchFamily="18" charset="0"/>
                <a:cs typeface="Times New Roman" pitchFamily="18" charset="0"/>
              </a:rPr>
              <a:t>Hetero-polysaccharides </a:t>
            </a:r>
            <a:r>
              <a:rPr lang="en-US" sz="2000" b="1" dirty="0">
                <a:solidFill>
                  <a:srgbClr val="C00000"/>
                </a:solidFill>
                <a:latin typeface="Times New Roman" pitchFamily="18" charset="0"/>
                <a:cs typeface="Times New Roman" pitchFamily="18" charset="0"/>
              </a:rPr>
              <a:t>contain two or more </a:t>
            </a:r>
            <a:r>
              <a:rPr lang="en-US" sz="2000" b="1" dirty="0" smtClean="0">
                <a:solidFill>
                  <a:srgbClr val="C00000"/>
                </a:solidFill>
                <a:latin typeface="Times New Roman" pitchFamily="18" charset="0"/>
                <a:cs typeface="Times New Roman" pitchFamily="18" charset="0"/>
              </a:rPr>
              <a:t>different kinds of monomeric units. </a:t>
            </a:r>
          </a:p>
        </p:txBody>
      </p:sp>
      <p:grpSp>
        <p:nvGrpSpPr>
          <p:cNvPr id="2" name="Group 1"/>
          <p:cNvGrpSpPr/>
          <p:nvPr/>
        </p:nvGrpSpPr>
        <p:grpSpPr>
          <a:xfrm>
            <a:off x="22763" y="1502751"/>
            <a:ext cx="5311237" cy="5333275"/>
            <a:chOff x="22763" y="1502751"/>
            <a:chExt cx="5311237" cy="5333275"/>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44" y="1502751"/>
              <a:ext cx="4729348" cy="449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3" y="6070220"/>
              <a:ext cx="5311237" cy="76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矩形 12"/>
          <p:cNvSpPr/>
          <p:nvPr/>
        </p:nvSpPr>
        <p:spPr>
          <a:xfrm>
            <a:off x="5433950" y="1828800"/>
            <a:ext cx="3688277" cy="3477875"/>
          </a:xfrm>
          <a:prstGeom prst="rect">
            <a:avLst/>
          </a:prstGeom>
        </p:spPr>
        <p:txBody>
          <a:bodyPr wrap="square">
            <a:spAutoFit/>
          </a:bodyPr>
          <a:lstStyle/>
          <a:p>
            <a:r>
              <a:rPr lang="en-US" sz="2000" b="1" dirty="0" smtClean="0">
                <a:solidFill>
                  <a:srgbClr val="7030A0"/>
                </a:solidFill>
                <a:latin typeface="Times New Roman" pitchFamily="18" charset="0"/>
                <a:cs typeface="Times New Roman" pitchFamily="18" charset="0"/>
              </a:rPr>
              <a:t>Examples of Homo-polysaccharides: glycogen in animals; starch and cellulose in plants. </a:t>
            </a:r>
          </a:p>
          <a:p>
            <a:r>
              <a:rPr lang="en-US" sz="2000" b="1" i="1" dirty="0" smtClean="0">
                <a:solidFill>
                  <a:srgbClr val="00B050"/>
                </a:solidFill>
                <a:latin typeface="Times New Roman" pitchFamily="18" charset="0"/>
                <a:cs typeface="Times New Roman" pitchFamily="18" charset="0"/>
              </a:rPr>
              <a:t>Starch and glycogen serve as stored forms of fuel. Cellulose serves structural roles.</a:t>
            </a:r>
          </a:p>
          <a:p>
            <a:endParaRPr lang="en-US" sz="2000" b="1" i="1" dirty="0" smtClean="0">
              <a:solidFill>
                <a:srgbClr val="00B050"/>
              </a:solidFill>
              <a:latin typeface="Times New Roman" pitchFamily="18" charset="0"/>
              <a:cs typeface="Times New Roman" pitchFamily="18" charset="0"/>
            </a:endParaRPr>
          </a:p>
          <a:p>
            <a:r>
              <a:rPr lang="en-US" sz="2000" b="1" dirty="0" smtClean="0">
                <a:solidFill>
                  <a:srgbClr val="C00000"/>
                </a:solidFill>
                <a:latin typeface="Times New Roman" pitchFamily="18" charset="0"/>
                <a:cs typeface="Times New Roman" pitchFamily="18" charset="0"/>
              </a:rPr>
              <a:t>Example of Hetero-polysaccharides: peptidoglycan of bacterial cell wall.  </a:t>
            </a:r>
          </a:p>
        </p:txBody>
      </p:sp>
      <p:sp>
        <p:nvSpPr>
          <p:cNvPr id="13" name="矩形 17"/>
          <p:cNvSpPr/>
          <p:nvPr/>
        </p:nvSpPr>
        <p:spPr>
          <a:xfrm>
            <a:off x="5344886" y="6626805"/>
            <a:ext cx="3810000"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homo- and </a:t>
            </a:r>
            <a:r>
              <a:rPr lang="en-US" sz="1000" b="1" dirty="0" err="1" smtClean="0">
                <a:latin typeface="Times New Roman" panose="02020603050405020304" pitchFamily="18" charset="0"/>
                <a:cs typeface="Times New Roman" panose="02020603050405020304" pitchFamily="18" charset="0"/>
              </a:rPr>
              <a:t>heteropolysaccharides</a:t>
            </a:r>
            <a:r>
              <a:rPr lang="en-US" sz="1000" b="1" dirty="0" smtClean="0">
                <a:latin typeface="Times New Roman" panose="02020603050405020304" pitchFamily="18" charset="0"/>
                <a:cs typeface="Times New Roman" panose="02020603050405020304" pitchFamily="18" charset="0"/>
              </a:rPr>
              <a:t>? Give examples.   </a:t>
            </a:r>
          </a:p>
        </p:txBody>
      </p:sp>
    </p:spTree>
    <p:extLst>
      <p:ext uri="{BB962C8B-B14F-4D97-AF65-F5344CB8AC3E}">
        <p14:creationId xmlns:p14="http://schemas.microsoft.com/office/powerpoint/2010/main" val="178847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895600" y="2238"/>
            <a:ext cx="3200400"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Homopolysaccharides</a:t>
            </a:r>
            <a:endPar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endParaRP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Differences in branching of Polysaccharides </a:t>
            </a:r>
          </a:p>
        </p:txBody>
      </p:sp>
      <p:grpSp>
        <p:nvGrpSpPr>
          <p:cNvPr id="3" name="Group 2"/>
          <p:cNvGrpSpPr/>
          <p:nvPr/>
        </p:nvGrpSpPr>
        <p:grpSpPr>
          <a:xfrm>
            <a:off x="0" y="793874"/>
            <a:ext cx="7086600" cy="5956404"/>
            <a:chOff x="0" y="793874"/>
            <a:chExt cx="7086600" cy="5956404"/>
          </a:xfrm>
        </p:grpSpPr>
        <p:pic>
          <p:nvPicPr>
            <p:cNvPr id="12292" name="Picture 4" descr="http://i2.wp.com/www.namrata.co/wp-content/uploads/2015/05/Comparison-of-strcutures-of-starch-glycogen-and-cellulo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74"/>
              <a:ext cx="7086600" cy="53760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62100" y="6565612"/>
              <a:ext cx="1981200" cy="184666"/>
            </a:xfrm>
            <a:prstGeom prst="rect">
              <a:avLst/>
            </a:prstGeom>
          </p:spPr>
          <p:txBody>
            <a:bodyPr wrap="square">
              <a:spAutoFit/>
            </a:bodyPr>
            <a:lstStyle/>
            <a:p>
              <a:r>
                <a:rPr lang="en-US" sz="600" dirty="0">
                  <a:latin typeface="Times New Roman" pitchFamily="18" charset="0"/>
                  <a:cs typeface="Times New Roman" pitchFamily="18" charset="0"/>
                </a:rPr>
                <a:t>http://www.namrata.co/reaction-catalyzed-by-amylase/</a:t>
              </a:r>
            </a:p>
          </p:txBody>
        </p:sp>
      </p:grpSp>
      <p:sp>
        <p:nvSpPr>
          <p:cNvPr id="33" name="Rectangle 32"/>
          <p:cNvSpPr/>
          <p:nvPr/>
        </p:nvSpPr>
        <p:spPr>
          <a:xfrm>
            <a:off x="7106392" y="1143000"/>
            <a:ext cx="2057400" cy="1077218"/>
          </a:xfrm>
          <a:prstGeom prst="rect">
            <a:avLst/>
          </a:prstGeom>
        </p:spPr>
        <p:txBody>
          <a:bodyPr wrap="square">
            <a:spAutoFit/>
          </a:bodyPr>
          <a:lstStyle/>
          <a:p>
            <a:r>
              <a:rPr lang="en-US" sz="1600" b="1" dirty="0" smtClean="0">
                <a:solidFill>
                  <a:srgbClr val="0070C0"/>
                </a:solidFill>
                <a:latin typeface="Times New Roman" pitchFamily="18" charset="0"/>
                <a:cs typeface="Times New Roman" pitchFamily="18" charset="0"/>
              </a:rPr>
              <a:t>Moderately Branched </a:t>
            </a:r>
            <a:r>
              <a:rPr lang="en-US" sz="1600" b="1" dirty="0" err="1">
                <a:solidFill>
                  <a:srgbClr val="0070C0"/>
                </a:solidFill>
                <a:latin typeface="Times New Roman" pitchFamily="18" charset="0"/>
                <a:cs typeface="Times New Roman" pitchFamily="18" charset="0"/>
              </a:rPr>
              <a:t>Homopolysaccharide</a:t>
            </a:r>
            <a:r>
              <a:rPr lang="en-US" sz="1600" b="1" dirty="0">
                <a:solidFill>
                  <a:srgbClr val="0070C0"/>
                </a:solidFill>
                <a:latin typeface="Times New Roman" pitchFamily="18" charset="0"/>
                <a:cs typeface="Times New Roman" pitchFamily="18" charset="0"/>
              </a:rPr>
              <a:t>: </a:t>
            </a:r>
            <a:r>
              <a:rPr lang="en-US" sz="1600" b="1" dirty="0" smtClean="0">
                <a:solidFill>
                  <a:srgbClr val="0070C0"/>
                </a:solidFill>
                <a:latin typeface="Times New Roman" pitchFamily="18" charset="0"/>
                <a:cs typeface="Times New Roman" pitchFamily="18" charset="0"/>
              </a:rPr>
              <a:t>Starch</a:t>
            </a:r>
            <a:endParaRPr lang="en-US" sz="1600" b="1" dirty="0">
              <a:solidFill>
                <a:srgbClr val="0070C0"/>
              </a:solidFill>
              <a:latin typeface="Times New Roman" pitchFamily="18" charset="0"/>
              <a:cs typeface="Times New Roman" pitchFamily="18" charset="0"/>
            </a:endParaRPr>
          </a:p>
        </p:txBody>
      </p:sp>
      <p:sp>
        <p:nvSpPr>
          <p:cNvPr id="34" name="Rectangle 33"/>
          <p:cNvSpPr/>
          <p:nvPr/>
        </p:nvSpPr>
        <p:spPr>
          <a:xfrm>
            <a:off x="7112330" y="2971800"/>
            <a:ext cx="2031670" cy="830997"/>
          </a:xfrm>
          <a:prstGeom prst="rect">
            <a:avLst/>
          </a:prstGeom>
        </p:spPr>
        <p:txBody>
          <a:bodyPr wrap="square">
            <a:spAutoFit/>
          </a:bodyPr>
          <a:lstStyle/>
          <a:p>
            <a:r>
              <a:rPr lang="en-US" sz="1600" b="1" dirty="0" smtClean="0">
                <a:solidFill>
                  <a:srgbClr val="0070C0"/>
                </a:solidFill>
                <a:latin typeface="Times New Roman" pitchFamily="18" charset="0"/>
                <a:cs typeface="Times New Roman" pitchFamily="18" charset="0"/>
              </a:rPr>
              <a:t>Highly Branched</a:t>
            </a:r>
          </a:p>
          <a:p>
            <a:r>
              <a:rPr lang="en-US" sz="1600" b="1" dirty="0" err="1" smtClean="0">
                <a:solidFill>
                  <a:srgbClr val="0070C0"/>
                </a:solidFill>
                <a:latin typeface="Times New Roman" pitchFamily="18" charset="0"/>
                <a:cs typeface="Times New Roman" pitchFamily="18" charset="0"/>
              </a:rPr>
              <a:t>Homopolysaccharide</a:t>
            </a:r>
            <a:r>
              <a:rPr lang="en-US" sz="1600" b="1" dirty="0" smtClean="0">
                <a:solidFill>
                  <a:srgbClr val="0070C0"/>
                </a:solidFill>
                <a:latin typeface="Times New Roman" pitchFamily="18" charset="0"/>
                <a:cs typeface="Times New Roman" pitchFamily="18" charset="0"/>
              </a:rPr>
              <a:t>: Glycogen</a:t>
            </a:r>
            <a:endParaRPr lang="en-US" sz="1600" b="1" dirty="0">
              <a:solidFill>
                <a:srgbClr val="0070C0"/>
              </a:solidFill>
              <a:latin typeface="Times New Roman" pitchFamily="18" charset="0"/>
              <a:cs typeface="Times New Roman" pitchFamily="18" charset="0"/>
            </a:endParaRPr>
          </a:p>
        </p:txBody>
      </p:sp>
      <p:sp>
        <p:nvSpPr>
          <p:cNvPr id="35" name="Rectangle 34"/>
          <p:cNvSpPr/>
          <p:nvPr/>
        </p:nvSpPr>
        <p:spPr>
          <a:xfrm>
            <a:off x="7133112" y="4876800"/>
            <a:ext cx="2031670" cy="830997"/>
          </a:xfrm>
          <a:prstGeom prst="rect">
            <a:avLst/>
          </a:prstGeom>
        </p:spPr>
        <p:txBody>
          <a:bodyPr wrap="square">
            <a:spAutoFit/>
          </a:bodyPr>
          <a:lstStyle/>
          <a:p>
            <a:r>
              <a:rPr lang="en-US" sz="1600" b="1" dirty="0" err="1" smtClean="0">
                <a:solidFill>
                  <a:srgbClr val="0070C0"/>
                </a:solidFill>
                <a:latin typeface="Times New Roman" pitchFamily="18" charset="0"/>
                <a:cs typeface="Times New Roman" pitchFamily="18" charset="0"/>
              </a:rPr>
              <a:t>Unbranched</a:t>
            </a:r>
            <a:endParaRPr lang="en-US" sz="1600" b="1" dirty="0" smtClean="0">
              <a:solidFill>
                <a:srgbClr val="0070C0"/>
              </a:solidFill>
              <a:latin typeface="Times New Roman" pitchFamily="18" charset="0"/>
              <a:cs typeface="Times New Roman" pitchFamily="18" charset="0"/>
            </a:endParaRPr>
          </a:p>
          <a:p>
            <a:r>
              <a:rPr lang="en-US" sz="1600" b="1" dirty="0" err="1" smtClean="0">
                <a:solidFill>
                  <a:srgbClr val="0070C0"/>
                </a:solidFill>
                <a:latin typeface="Times New Roman" pitchFamily="18" charset="0"/>
                <a:cs typeface="Times New Roman" pitchFamily="18" charset="0"/>
              </a:rPr>
              <a:t>Homopolysaccharide</a:t>
            </a:r>
            <a:r>
              <a:rPr lang="en-US" sz="1600" b="1" dirty="0" smtClean="0">
                <a:solidFill>
                  <a:srgbClr val="0070C0"/>
                </a:solidFill>
                <a:latin typeface="Times New Roman" pitchFamily="18" charset="0"/>
                <a:cs typeface="Times New Roman" pitchFamily="18" charset="0"/>
              </a:rPr>
              <a:t>: Cellulose</a:t>
            </a:r>
            <a:endParaRPr lang="en-US" sz="1600" b="1" dirty="0">
              <a:solidFill>
                <a:srgbClr val="0070C0"/>
              </a:solidFill>
              <a:latin typeface="Times New Roman" pitchFamily="18" charset="0"/>
              <a:cs typeface="Times New Roman" pitchFamily="18" charset="0"/>
            </a:endParaRPr>
          </a:p>
        </p:txBody>
      </p:sp>
      <p:sp>
        <p:nvSpPr>
          <p:cNvPr id="36" name="矩形 17"/>
          <p:cNvSpPr/>
          <p:nvPr/>
        </p:nvSpPr>
        <p:spPr>
          <a:xfrm>
            <a:off x="5342412" y="6304002"/>
            <a:ext cx="3801588" cy="553998"/>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Give one example for each of moderately-branched, highly-branched and </a:t>
            </a:r>
            <a:r>
              <a:rPr lang="en-US" sz="1000" b="1" dirty="0" err="1" smtClean="0">
                <a:latin typeface="Times New Roman" panose="02020603050405020304" pitchFamily="18" charset="0"/>
                <a:cs typeface="Times New Roman" panose="02020603050405020304" pitchFamily="18" charset="0"/>
              </a:rPr>
              <a:t>unbranched</a:t>
            </a:r>
            <a:r>
              <a:rPr lang="en-US" sz="1000" b="1" dirty="0" smtClean="0">
                <a:latin typeface="Times New Roman" panose="02020603050405020304" pitchFamily="18" charset="0"/>
                <a:cs typeface="Times New Roman" panose="02020603050405020304" pitchFamily="18" charset="0"/>
              </a:rPr>
              <a:t> </a:t>
            </a:r>
            <a:r>
              <a:rPr lang="en-US" sz="1000" b="1" dirty="0" err="1" smtClean="0">
                <a:latin typeface="Times New Roman" panose="02020603050405020304" pitchFamily="18" charset="0"/>
                <a:cs typeface="Times New Roman" panose="02020603050405020304" pitchFamily="18" charset="0"/>
              </a:rPr>
              <a:t>homopolysaccharides</a:t>
            </a:r>
            <a:r>
              <a:rPr lang="en-US" sz="1000" b="1" dirty="0" smtClean="0">
                <a:latin typeface="Times New Roman" panose="02020603050405020304" pitchFamily="18" charset="0"/>
                <a:cs typeface="Times New Roman" panose="02020603050405020304" pitchFamily="18" charset="0"/>
              </a:rPr>
              <a:t>.   </a:t>
            </a:r>
          </a:p>
          <a:p>
            <a:r>
              <a:rPr lang="en-US" sz="1000" b="1" dirty="0" smtClean="0">
                <a:solidFill>
                  <a:srgbClr val="FF0000"/>
                </a:solidFill>
                <a:latin typeface="Times New Roman" panose="02020603050405020304" pitchFamily="18" charset="0"/>
                <a:cs typeface="Times New Roman" panose="02020603050405020304" pitchFamily="18" charset="0"/>
              </a:rPr>
              <a:t>No question in the exam on the image of this slide. </a:t>
            </a:r>
          </a:p>
        </p:txBody>
      </p:sp>
    </p:spTree>
    <p:extLst>
      <p:ext uri="{BB962C8B-B14F-4D97-AF65-F5344CB8AC3E}">
        <p14:creationId xmlns:p14="http://schemas.microsoft.com/office/powerpoint/2010/main" val="278137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Differences in branching of Polysaccharides </a:t>
            </a:r>
          </a:p>
        </p:txBody>
      </p:sp>
      <p:sp>
        <p:nvSpPr>
          <p:cNvPr id="12" name="矩形 17"/>
          <p:cNvSpPr/>
          <p:nvPr/>
        </p:nvSpPr>
        <p:spPr>
          <a:xfrm>
            <a:off x="5419106" y="6611779"/>
            <a:ext cx="3733800"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the two different polysaccharides found in starch?</a:t>
            </a:r>
          </a:p>
        </p:txBody>
      </p:sp>
      <p:grpSp>
        <p:nvGrpSpPr>
          <p:cNvPr id="5" name="Group 4"/>
          <p:cNvGrpSpPr/>
          <p:nvPr/>
        </p:nvGrpSpPr>
        <p:grpSpPr>
          <a:xfrm>
            <a:off x="56901" y="2133600"/>
            <a:ext cx="9099963" cy="3649292"/>
            <a:chOff x="44037" y="1259774"/>
            <a:chExt cx="9099963" cy="3649292"/>
          </a:xfrm>
        </p:grpSpPr>
        <p:pic>
          <p:nvPicPr>
            <p:cNvPr id="13314" name="Picture 2" descr="https://www.quizover.com/ocw/mirror/col11496_1.8_complete/m46008/219_Three_Important_Polysaccharides-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37" y="1259774"/>
              <a:ext cx="9059388" cy="31324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39000" y="4724400"/>
              <a:ext cx="1905000" cy="184666"/>
            </a:xfrm>
            <a:prstGeom prst="rect">
              <a:avLst/>
            </a:prstGeom>
          </p:spPr>
          <p:txBody>
            <a:bodyPr wrap="square">
              <a:spAutoFit/>
            </a:bodyPr>
            <a:lstStyle/>
            <a:p>
              <a:r>
                <a:rPr lang="en-US" sz="600" dirty="0">
                  <a:latin typeface="Times New Roman" pitchFamily="18" charset="0"/>
                  <a:cs typeface="Times New Roman" pitchFamily="18" charset="0"/>
                </a:rPr>
                <a:t>https://polizeiberichte.info/starch-vs-glycogen-structure</a:t>
              </a:r>
            </a:p>
          </p:txBody>
        </p:sp>
      </p:grpSp>
      <p:sp>
        <p:nvSpPr>
          <p:cNvPr id="8" name="Rectangle 7"/>
          <p:cNvSpPr/>
          <p:nvPr/>
        </p:nvSpPr>
        <p:spPr>
          <a:xfrm>
            <a:off x="-1" y="765682"/>
            <a:ext cx="9112331" cy="1015663"/>
          </a:xfrm>
          <a:prstGeom prst="rect">
            <a:avLst/>
          </a:prstGeom>
        </p:spPr>
        <p:txBody>
          <a:bodyPr wrap="square">
            <a:spAutoFit/>
          </a:bodyPr>
          <a:lstStyle/>
          <a:p>
            <a:r>
              <a:rPr lang="en-US" sz="2000" b="1" dirty="0" smtClean="0">
                <a:solidFill>
                  <a:srgbClr val="C00000"/>
                </a:solidFill>
                <a:latin typeface="Times New Roman" pitchFamily="18" charset="0"/>
                <a:cs typeface="Times New Roman" pitchFamily="18" charset="0"/>
              </a:rPr>
              <a:t>-Starch </a:t>
            </a:r>
            <a:r>
              <a:rPr lang="en-US" sz="2000" b="1" dirty="0">
                <a:solidFill>
                  <a:srgbClr val="C00000"/>
                </a:solidFill>
                <a:latin typeface="Times New Roman" pitchFamily="18" charset="0"/>
                <a:cs typeface="Times New Roman" pitchFamily="18" charset="0"/>
              </a:rPr>
              <a:t>contains two types of glucose </a:t>
            </a:r>
            <a:r>
              <a:rPr lang="en-US" sz="2000" b="1" dirty="0" smtClean="0">
                <a:solidFill>
                  <a:srgbClr val="C00000"/>
                </a:solidFill>
                <a:latin typeface="Times New Roman" pitchFamily="18" charset="0"/>
                <a:cs typeface="Times New Roman" pitchFamily="18" charset="0"/>
              </a:rPr>
              <a:t>polymer: amylose </a:t>
            </a:r>
            <a:r>
              <a:rPr lang="en-US" sz="2000" b="1" dirty="0">
                <a:solidFill>
                  <a:srgbClr val="C00000"/>
                </a:solidFill>
                <a:latin typeface="Times New Roman" pitchFamily="18" charset="0"/>
                <a:cs typeface="Times New Roman" pitchFamily="18" charset="0"/>
              </a:rPr>
              <a:t>and </a:t>
            </a:r>
            <a:r>
              <a:rPr lang="en-US" sz="2000" b="1" dirty="0" smtClean="0">
                <a:solidFill>
                  <a:srgbClr val="C00000"/>
                </a:solidFill>
                <a:latin typeface="Times New Roman" pitchFamily="18" charset="0"/>
                <a:cs typeface="Times New Roman" pitchFamily="18" charset="0"/>
              </a:rPr>
              <a:t>amylopectin.</a:t>
            </a:r>
          </a:p>
          <a:p>
            <a:r>
              <a:rPr lang="en-US" sz="2000" b="1" dirty="0" smtClean="0">
                <a:solidFill>
                  <a:srgbClr val="C00000"/>
                </a:solidFill>
                <a:latin typeface="Times New Roman" pitchFamily="18" charset="0"/>
                <a:cs typeface="Times New Roman" pitchFamily="18" charset="0"/>
              </a:rPr>
              <a:t>-Glycogen is similar in structure with the amylopectin of starch. </a:t>
            </a:r>
          </a:p>
          <a:p>
            <a:r>
              <a:rPr lang="en-US" sz="2000" b="1" dirty="0" smtClean="0">
                <a:solidFill>
                  <a:srgbClr val="C00000"/>
                </a:solidFill>
                <a:latin typeface="Times New Roman" pitchFamily="18" charset="0"/>
                <a:cs typeface="Times New Roman" pitchFamily="18" charset="0"/>
              </a:rPr>
              <a:t>-Cellulose has no branching, although it is different from amylose.  </a:t>
            </a:r>
            <a:endParaRPr lang="en-US" sz="2000" b="1" dirty="0">
              <a:solidFill>
                <a:srgbClr val="C00000"/>
              </a:solidFill>
              <a:latin typeface="Times New Roman" pitchFamily="18" charset="0"/>
              <a:cs typeface="Times New Roman" pitchFamily="18" charset="0"/>
            </a:endParaRPr>
          </a:p>
        </p:txBody>
      </p:sp>
      <p:sp>
        <p:nvSpPr>
          <p:cNvPr id="16" name="矩形 5"/>
          <p:cNvSpPr/>
          <p:nvPr/>
        </p:nvSpPr>
        <p:spPr>
          <a:xfrm>
            <a:off x="2895600" y="2238"/>
            <a:ext cx="3200400"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Homopolysaccharides</a:t>
            </a:r>
            <a:endPar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endParaRPr>
          </a:p>
        </p:txBody>
      </p:sp>
    </p:spTree>
    <p:extLst>
      <p:ext uri="{BB962C8B-B14F-4D97-AF65-F5344CB8AC3E}">
        <p14:creationId xmlns:p14="http://schemas.microsoft.com/office/powerpoint/2010/main" val="193657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Comparison among starch, glycogen, cellulose</a:t>
            </a:r>
          </a:p>
        </p:txBody>
      </p:sp>
      <p:grpSp>
        <p:nvGrpSpPr>
          <p:cNvPr id="17" name="Group 16"/>
          <p:cNvGrpSpPr/>
          <p:nvPr/>
        </p:nvGrpSpPr>
        <p:grpSpPr>
          <a:xfrm>
            <a:off x="228600" y="871544"/>
            <a:ext cx="8839200" cy="5605456"/>
            <a:chOff x="228600" y="871544"/>
            <a:chExt cx="8839200" cy="5605456"/>
          </a:xfrm>
        </p:grpSpPr>
        <p:grpSp>
          <p:nvGrpSpPr>
            <p:cNvPr id="9" name="Group 8"/>
            <p:cNvGrpSpPr/>
            <p:nvPr/>
          </p:nvGrpSpPr>
          <p:grpSpPr>
            <a:xfrm>
              <a:off x="228600" y="871544"/>
              <a:ext cx="8839200" cy="5605456"/>
              <a:chOff x="819513" y="871544"/>
              <a:chExt cx="7943487" cy="5209374"/>
            </a:xfrm>
          </p:grpSpPr>
          <p:pic>
            <p:nvPicPr>
              <p:cNvPr id="10" name="Picture 2" descr="https://biochembarbie.files.wordpress.com/2013/04/pic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513" y="871544"/>
                <a:ext cx="7943487" cy="52093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www.rpi.edu/dept/bcbp/molbiochem/MBWeb/mb1/part2/images/amylos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671" y="1103744"/>
                <a:ext cx="4267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2671" y="2209799"/>
                <a:ext cx="4267200" cy="121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2671" y="3476230"/>
                <a:ext cx="4267200" cy="125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2671" y="4809837"/>
                <a:ext cx="426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543800" y="5914737"/>
                <a:ext cx="304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 name="Straight Connector 2"/>
            <p:cNvCxnSpPr/>
            <p:nvPr/>
          </p:nvCxnSpPr>
          <p:spPr>
            <a:xfrm>
              <a:off x="228600" y="871544"/>
              <a:ext cx="0" cy="5586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矩形 17"/>
          <p:cNvSpPr/>
          <p:nvPr/>
        </p:nvSpPr>
        <p:spPr>
          <a:xfrm>
            <a:off x="4760324" y="6457890"/>
            <a:ext cx="4383676"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Explain the differences in bonding among starch, glycogen and cellulose. </a:t>
            </a:r>
          </a:p>
          <a:p>
            <a:r>
              <a:rPr lang="en-US" sz="1000" b="1" dirty="0" smtClean="0">
                <a:solidFill>
                  <a:srgbClr val="FF0000"/>
                </a:solidFill>
                <a:latin typeface="Times New Roman" panose="02020603050405020304" pitchFamily="18" charset="0"/>
                <a:cs typeface="Times New Roman" panose="02020603050405020304" pitchFamily="18" charset="0"/>
              </a:rPr>
              <a:t>No question in the exam on the structures/diagrams of the table. </a:t>
            </a:r>
          </a:p>
        </p:txBody>
      </p:sp>
      <p:sp>
        <p:nvSpPr>
          <p:cNvPr id="20" name="矩形 5"/>
          <p:cNvSpPr/>
          <p:nvPr/>
        </p:nvSpPr>
        <p:spPr>
          <a:xfrm>
            <a:off x="2895600" y="2238"/>
            <a:ext cx="3200400"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Homopolysaccharides</a:t>
            </a:r>
            <a:endPar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endParaRPr>
          </a:p>
        </p:txBody>
      </p:sp>
    </p:spTree>
    <p:extLst>
      <p:ext uri="{BB962C8B-B14F-4D97-AF65-F5344CB8AC3E}">
        <p14:creationId xmlns:p14="http://schemas.microsoft.com/office/powerpoint/2010/main" val="270310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Humans can digest starch, glycogen but not cellulose</a:t>
            </a:r>
          </a:p>
        </p:txBody>
      </p:sp>
      <p:grpSp>
        <p:nvGrpSpPr>
          <p:cNvPr id="11" name="Group 10"/>
          <p:cNvGrpSpPr/>
          <p:nvPr/>
        </p:nvGrpSpPr>
        <p:grpSpPr>
          <a:xfrm>
            <a:off x="2100627" y="903006"/>
            <a:ext cx="4942745" cy="3059394"/>
            <a:chOff x="2100627" y="815645"/>
            <a:chExt cx="4942745" cy="3059394"/>
          </a:xfrm>
        </p:grpSpPr>
        <p:grpSp>
          <p:nvGrpSpPr>
            <p:cNvPr id="3" name="Group 2"/>
            <p:cNvGrpSpPr/>
            <p:nvPr/>
          </p:nvGrpSpPr>
          <p:grpSpPr>
            <a:xfrm>
              <a:off x="2100627" y="815645"/>
              <a:ext cx="4942745" cy="3059394"/>
              <a:chOff x="2085934" y="816262"/>
              <a:chExt cx="5943600" cy="3165442"/>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35" y="816262"/>
                <a:ext cx="5867399" cy="1731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934" y="2495804"/>
                <a:ext cx="59436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7" name="Straight Connector 16"/>
            <p:cNvCxnSpPr/>
            <p:nvPr/>
          </p:nvCxnSpPr>
          <p:spPr>
            <a:xfrm>
              <a:off x="3379161" y="1881250"/>
              <a:ext cx="36325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32312" y="2174175"/>
              <a:ext cx="48793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32311" y="2461680"/>
              <a:ext cx="19062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04800" y="4128796"/>
            <a:ext cx="8509895" cy="2500604"/>
            <a:chOff x="304800" y="4032561"/>
            <a:chExt cx="8509895" cy="2500604"/>
          </a:xfrm>
        </p:grpSpPr>
        <p:grpSp>
          <p:nvGrpSpPr>
            <p:cNvPr id="22" name="Group 21"/>
            <p:cNvGrpSpPr/>
            <p:nvPr/>
          </p:nvGrpSpPr>
          <p:grpSpPr>
            <a:xfrm>
              <a:off x="304800" y="4032561"/>
              <a:ext cx="8509895" cy="2500604"/>
              <a:chOff x="304800" y="4032561"/>
              <a:chExt cx="8509895" cy="2500604"/>
            </a:xfrm>
          </p:grpSpPr>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032561"/>
                <a:ext cx="3048000" cy="2500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9161" y="4191000"/>
                <a:ext cx="5435534" cy="204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3379161" y="5450775"/>
              <a:ext cx="5435534" cy="778923"/>
              <a:chOff x="3379161" y="5450775"/>
              <a:chExt cx="5435534" cy="778923"/>
            </a:xfrm>
          </p:grpSpPr>
          <p:cxnSp>
            <p:nvCxnSpPr>
              <p:cNvPr id="24" name="Straight Connector 23"/>
              <p:cNvCxnSpPr/>
              <p:nvPr/>
            </p:nvCxnSpPr>
            <p:spPr>
              <a:xfrm>
                <a:off x="3379161" y="5450775"/>
                <a:ext cx="5435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379161" y="5719950"/>
                <a:ext cx="5435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379161" y="6229698"/>
                <a:ext cx="13452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79161" y="5984175"/>
                <a:ext cx="5435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6" name="矩形 17"/>
          <p:cNvSpPr/>
          <p:nvPr/>
        </p:nvSpPr>
        <p:spPr>
          <a:xfrm>
            <a:off x="6553200" y="6481798"/>
            <a:ext cx="2590800"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Can humans digest cellulose?</a:t>
            </a:r>
          </a:p>
          <a:p>
            <a:r>
              <a:rPr lang="en-US" sz="1000" b="1" dirty="0" smtClean="0">
                <a:latin typeface="Times New Roman" panose="02020603050405020304" pitchFamily="18" charset="0"/>
                <a:cs typeface="Times New Roman" panose="02020603050405020304" pitchFamily="18" charset="0"/>
              </a:rPr>
              <a:t>Q2. Which vertebrates can digest cellulose?</a:t>
            </a:r>
          </a:p>
        </p:txBody>
      </p:sp>
      <p:sp>
        <p:nvSpPr>
          <p:cNvPr id="37" name="矩形 5"/>
          <p:cNvSpPr/>
          <p:nvPr/>
        </p:nvSpPr>
        <p:spPr>
          <a:xfrm>
            <a:off x="2971800" y="2238"/>
            <a:ext cx="3200400"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Homopolysaccharides</a:t>
            </a:r>
            <a:endPar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endParaRPr>
          </a:p>
        </p:txBody>
      </p:sp>
    </p:spTree>
    <p:extLst>
      <p:ext uri="{BB962C8B-B14F-4D97-AF65-F5344CB8AC3E}">
        <p14:creationId xmlns:p14="http://schemas.microsoft.com/office/powerpoint/2010/main" val="89706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Chitin</a:t>
            </a:r>
          </a:p>
        </p:txBody>
      </p:sp>
      <p:sp>
        <p:nvSpPr>
          <p:cNvPr id="8" name="矩形 12"/>
          <p:cNvSpPr/>
          <p:nvPr/>
        </p:nvSpPr>
        <p:spPr>
          <a:xfrm>
            <a:off x="21772" y="793874"/>
            <a:ext cx="9100455" cy="707886"/>
          </a:xfrm>
          <a:prstGeom prst="rect">
            <a:avLst/>
          </a:prstGeom>
        </p:spPr>
        <p:txBody>
          <a:bodyPr wrap="square">
            <a:spAutoFit/>
          </a:bodyPr>
          <a:lstStyle/>
          <a:p>
            <a:r>
              <a:rPr lang="en-US" sz="2000" b="1" dirty="0" smtClean="0">
                <a:solidFill>
                  <a:srgbClr val="7030A0"/>
                </a:solidFill>
                <a:latin typeface="Times New Roman" pitchFamily="18" charset="0"/>
                <a:cs typeface="Times New Roman" pitchFamily="18" charset="0"/>
              </a:rPr>
              <a:t>Chitin: </a:t>
            </a:r>
            <a:r>
              <a:rPr lang="en-US" sz="2000" b="1" i="1" u="sng" dirty="0" smtClean="0">
                <a:solidFill>
                  <a:srgbClr val="7030A0"/>
                </a:solidFill>
                <a:latin typeface="Times New Roman" pitchFamily="18" charset="0"/>
                <a:cs typeface="Times New Roman" pitchFamily="18" charset="0"/>
              </a:rPr>
              <a:t>Chitin</a:t>
            </a:r>
            <a:r>
              <a:rPr lang="en-US" sz="2000" b="1" dirty="0" smtClean="0">
                <a:solidFill>
                  <a:srgbClr val="7030A0"/>
                </a:solidFill>
                <a:latin typeface="Times New Roman" pitchFamily="18" charset="0"/>
                <a:cs typeface="Times New Roman" pitchFamily="18" charset="0"/>
              </a:rPr>
              <a:t> is a linear homo-polysaccharide composed of </a:t>
            </a:r>
            <a:r>
              <a:rPr lang="en-US" sz="2000" b="1" i="1" dirty="0" smtClean="0">
                <a:solidFill>
                  <a:srgbClr val="C00000"/>
                </a:solidFill>
                <a:latin typeface="Times New Roman" pitchFamily="18" charset="0"/>
                <a:cs typeface="Times New Roman" pitchFamily="18" charset="0"/>
              </a:rPr>
              <a:t>N</a:t>
            </a:r>
            <a:r>
              <a:rPr lang="en-US" sz="2000" b="1" dirty="0" smtClean="0">
                <a:solidFill>
                  <a:srgbClr val="C00000"/>
                </a:solidFill>
                <a:latin typeface="Times New Roman" pitchFamily="18" charset="0"/>
                <a:cs typeface="Times New Roman" pitchFamily="18" charset="0"/>
              </a:rPr>
              <a:t>-</a:t>
            </a:r>
            <a:r>
              <a:rPr lang="en-US" sz="2000" b="1" dirty="0" err="1" smtClean="0">
                <a:solidFill>
                  <a:srgbClr val="C00000"/>
                </a:solidFill>
                <a:latin typeface="Times New Roman" pitchFamily="18" charset="0"/>
                <a:cs typeface="Times New Roman" pitchFamily="18" charset="0"/>
              </a:rPr>
              <a:t>acetylglucosamine</a:t>
            </a:r>
            <a:r>
              <a:rPr lang="en-US" sz="2000" b="1" dirty="0" smtClean="0">
                <a:solidFill>
                  <a:srgbClr val="7030A0"/>
                </a:solidFill>
                <a:latin typeface="Times New Roman" pitchFamily="18" charset="0"/>
                <a:cs typeface="Times New Roman" pitchFamily="18" charset="0"/>
              </a:rPr>
              <a:t> residues in </a:t>
            </a:r>
            <a:r>
              <a:rPr lang="el-GR" sz="2000" b="1" dirty="0" smtClean="0">
                <a:solidFill>
                  <a:srgbClr val="7030A0"/>
                </a:solidFill>
                <a:latin typeface="Times New Roman" pitchFamily="18" charset="0"/>
                <a:cs typeface="Times New Roman" pitchFamily="18" charset="0"/>
              </a:rPr>
              <a:t>β</a:t>
            </a:r>
            <a:r>
              <a:rPr lang="en-US" sz="2000" b="1" dirty="0" smtClean="0">
                <a:solidFill>
                  <a:srgbClr val="7030A0"/>
                </a:solidFill>
                <a:latin typeface="Times New Roman" pitchFamily="18" charset="0"/>
                <a:cs typeface="Times New Roman" pitchFamily="18" charset="0"/>
              </a:rPr>
              <a:t> linkage. </a:t>
            </a:r>
          </a:p>
        </p:txBody>
      </p:sp>
      <p:pic>
        <p:nvPicPr>
          <p:cNvPr id="10242" name="Picture 2" descr="http://images.slideplayer.com/19/5745601/slides/slide_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183" y="1501760"/>
            <a:ext cx="3505200" cy="26289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700611" y="1169771"/>
            <a:ext cx="4402139" cy="4107678"/>
            <a:chOff x="4676184" y="961924"/>
            <a:chExt cx="4402139" cy="4107678"/>
          </a:xfrm>
        </p:grpSpPr>
        <p:grpSp>
          <p:nvGrpSpPr>
            <p:cNvPr id="2" name="Group 1"/>
            <p:cNvGrpSpPr/>
            <p:nvPr/>
          </p:nvGrpSpPr>
          <p:grpSpPr>
            <a:xfrm>
              <a:off x="4676184" y="961924"/>
              <a:ext cx="4402139" cy="3042265"/>
              <a:chOff x="4686756" y="930489"/>
              <a:chExt cx="4402139" cy="3042265"/>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756" y="930489"/>
                <a:ext cx="4402139" cy="152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745" y="2488499"/>
                <a:ext cx="2324100" cy="148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718" y="4059353"/>
              <a:ext cx="3157821" cy="1010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1" y="4267200"/>
            <a:ext cx="5383568" cy="2368433"/>
            <a:chOff x="-1" y="4267200"/>
            <a:chExt cx="5383568" cy="2368433"/>
          </a:xfrm>
        </p:grpSpPr>
        <p:pic>
          <p:nvPicPr>
            <p:cNvPr id="153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267200"/>
              <a:ext cx="5383567" cy="234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a:xfrm>
              <a:off x="1907670" y="5029200"/>
              <a:ext cx="34758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772" y="5310250"/>
              <a:ext cx="53617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772" y="5562600"/>
              <a:ext cx="21118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85800" y="6377310"/>
              <a:ext cx="46977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 y="6635633"/>
              <a:ext cx="32004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 name="矩形 17"/>
          <p:cNvSpPr/>
          <p:nvPr/>
        </p:nvSpPr>
        <p:spPr>
          <a:xfrm>
            <a:off x="5557652" y="5534561"/>
            <a:ext cx="3586348" cy="1323439"/>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is chitin? Why is it important?</a:t>
            </a:r>
          </a:p>
          <a:p>
            <a:r>
              <a:rPr lang="en-US" sz="1000" b="1" dirty="0" smtClean="0">
                <a:latin typeface="Times New Roman" panose="02020603050405020304" pitchFamily="18" charset="0"/>
                <a:cs typeface="Times New Roman" panose="02020603050405020304" pitchFamily="18" charset="0"/>
              </a:rPr>
              <a:t>Q2. What is the composition of chitin?</a:t>
            </a:r>
          </a:p>
          <a:p>
            <a:r>
              <a:rPr lang="en-US" sz="1000" b="1" dirty="0" smtClean="0">
                <a:latin typeface="Times New Roman" panose="02020603050405020304" pitchFamily="18" charset="0"/>
                <a:cs typeface="Times New Roman" panose="02020603050405020304" pitchFamily="18" charset="0"/>
              </a:rPr>
              <a:t>Q3. Draw the chemical structure of the monomeric unit of chitin. </a:t>
            </a:r>
          </a:p>
          <a:p>
            <a:r>
              <a:rPr lang="en-US" sz="1000" b="1" dirty="0" smtClean="0">
                <a:latin typeface="Times New Roman" panose="02020603050405020304" pitchFamily="18" charset="0"/>
                <a:cs typeface="Times New Roman" panose="02020603050405020304" pitchFamily="18" charset="0"/>
              </a:rPr>
              <a:t>Q4. Which is the most abundant polysaccharide in nature?</a:t>
            </a:r>
          </a:p>
          <a:p>
            <a:r>
              <a:rPr lang="en-US" sz="1000" b="1" dirty="0" smtClean="0">
                <a:latin typeface="Times New Roman" panose="02020603050405020304" pitchFamily="18" charset="0"/>
                <a:cs typeface="Times New Roman" panose="02020603050405020304" pitchFamily="18" charset="0"/>
              </a:rPr>
              <a:t>Q5. Which is the second most abundant polysaccharide in nature?</a:t>
            </a:r>
          </a:p>
          <a:p>
            <a:r>
              <a:rPr lang="en-US" sz="1000" b="1" dirty="0" smtClean="0">
                <a:solidFill>
                  <a:srgbClr val="FF0000"/>
                </a:solidFill>
                <a:latin typeface="Times New Roman" panose="02020603050405020304" pitchFamily="18" charset="0"/>
                <a:cs typeface="Times New Roman" panose="02020603050405020304" pitchFamily="18" charset="0"/>
              </a:rPr>
              <a:t>No question in the exam on the polymeric structure of chitin. </a:t>
            </a:r>
          </a:p>
        </p:txBody>
      </p:sp>
      <p:sp>
        <p:nvSpPr>
          <p:cNvPr id="28" name="矩形 5"/>
          <p:cNvSpPr/>
          <p:nvPr/>
        </p:nvSpPr>
        <p:spPr>
          <a:xfrm>
            <a:off x="2971800" y="2238"/>
            <a:ext cx="3200400"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Homopolysaccharides</a:t>
            </a:r>
            <a:endPar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endParaRPr>
          </a:p>
        </p:txBody>
      </p:sp>
    </p:spTree>
    <p:extLst>
      <p:ext uri="{BB962C8B-B14F-4D97-AF65-F5344CB8AC3E}">
        <p14:creationId xmlns:p14="http://schemas.microsoft.com/office/powerpoint/2010/main" val="198153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 calcmode="lin" valueType="num">
                                      <p:cBhvr additive="base">
                                        <p:cTn id="13" dur="500" fill="hold"/>
                                        <p:tgtEl>
                                          <p:spTgt spid="10242"/>
                                        </p:tgtEl>
                                        <p:attrNameLst>
                                          <p:attrName>ppt_x</p:attrName>
                                        </p:attrNameLst>
                                      </p:cBhvr>
                                      <p:tavLst>
                                        <p:tav tm="0">
                                          <p:val>
                                            <p:strVal val="#ppt_x"/>
                                          </p:val>
                                        </p:tav>
                                        <p:tav tm="100000">
                                          <p:val>
                                            <p:strVal val="#ppt_x"/>
                                          </p:val>
                                        </p:tav>
                                      </p:tavLst>
                                    </p:anim>
                                    <p:anim calcmode="lin" valueType="num">
                                      <p:cBhvr additive="base">
                                        <p:cTn id="14"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Peptidoglycans</a:t>
            </a:r>
          </a:p>
        </p:txBody>
      </p:sp>
      <p:sp>
        <p:nvSpPr>
          <p:cNvPr id="8" name="矩形 12"/>
          <p:cNvSpPr/>
          <p:nvPr/>
        </p:nvSpPr>
        <p:spPr>
          <a:xfrm>
            <a:off x="21772" y="793874"/>
            <a:ext cx="9100455" cy="1477328"/>
          </a:xfrm>
          <a:prstGeom prst="rect">
            <a:avLst/>
          </a:prstGeom>
        </p:spPr>
        <p:txBody>
          <a:bodyPr wrap="square">
            <a:spAutoFit/>
          </a:bodyPr>
          <a:lstStyle/>
          <a:p>
            <a:r>
              <a:rPr lang="en-US" b="1" dirty="0" smtClean="0">
                <a:solidFill>
                  <a:srgbClr val="7030A0"/>
                </a:solidFill>
                <a:latin typeface="Times New Roman" pitchFamily="18" charset="0"/>
                <a:cs typeface="Times New Roman" pitchFamily="18" charset="0"/>
              </a:rPr>
              <a:t>Bacterial and algal cell walls contain structural </a:t>
            </a:r>
            <a:r>
              <a:rPr lang="en-US" b="1" dirty="0" err="1" smtClean="0">
                <a:solidFill>
                  <a:srgbClr val="7030A0"/>
                </a:solidFill>
                <a:latin typeface="Times New Roman" pitchFamily="18" charset="0"/>
                <a:cs typeface="Times New Roman" pitchFamily="18" charset="0"/>
              </a:rPr>
              <a:t>heteropolysaccharides</a:t>
            </a:r>
            <a:r>
              <a:rPr lang="en-US" b="1" dirty="0" smtClean="0">
                <a:solidFill>
                  <a:srgbClr val="7030A0"/>
                </a:solidFill>
                <a:latin typeface="Times New Roman" pitchFamily="18" charset="0"/>
                <a:cs typeface="Times New Roman" pitchFamily="18" charset="0"/>
              </a:rPr>
              <a:t>.</a:t>
            </a:r>
          </a:p>
          <a:p>
            <a:r>
              <a:rPr lang="en-US" b="1" i="1" u="sng" dirty="0" smtClean="0">
                <a:solidFill>
                  <a:srgbClr val="FF0000"/>
                </a:solidFill>
                <a:latin typeface="Times New Roman" pitchFamily="18" charset="0"/>
                <a:cs typeface="Times New Roman" pitchFamily="18" charset="0"/>
              </a:rPr>
              <a:t>Peptidoglycan is </a:t>
            </a:r>
            <a:r>
              <a:rPr lang="en-US" b="1" i="1" u="sng" dirty="0">
                <a:solidFill>
                  <a:srgbClr val="FF0000"/>
                </a:solidFill>
                <a:latin typeface="Times New Roman" pitchFamily="18" charset="0"/>
                <a:cs typeface="Times New Roman" pitchFamily="18" charset="0"/>
              </a:rPr>
              <a:t>a polymer consisting of sugars and amino acids that forms a mesh-like layer outside the plasma membrane of most bacteria, forming the cell wall.</a:t>
            </a:r>
            <a:r>
              <a:rPr lang="en-US" b="1" dirty="0">
                <a:solidFill>
                  <a:srgbClr val="C00000"/>
                </a:solidFill>
                <a:latin typeface="Times New Roman" pitchFamily="18" charset="0"/>
                <a:cs typeface="Times New Roman" pitchFamily="18" charset="0"/>
              </a:rPr>
              <a:t> </a:t>
            </a:r>
            <a:endParaRPr lang="en-US" b="1" dirty="0" smtClean="0">
              <a:solidFill>
                <a:srgbClr val="C00000"/>
              </a:solidFill>
              <a:latin typeface="Times New Roman" pitchFamily="18" charset="0"/>
              <a:cs typeface="Times New Roman" pitchFamily="18" charset="0"/>
            </a:endParaRPr>
          </a:p>
          <a:p>
            <a:r>
              <a:rPr lang="en-US" b="1" dirty="0" smtClean="0">
                <a:solidFill>
                  <a:srgbClr val="C00000"/>
                </a:solidFill>
                <a:latin typeface="Times New Roman" pitchFamily="18" charset="0"/>
                <a:cs typeface="Times New Roman" pitchFamily="18" charset="0"/>
              </a:rPr>
              <a:t>The </a:t>
            </a:r>
            <a:r>
              <a:rPr lang="en-US" b="1" dirty="0">
                <a:solidFill>
                  <a:srgbClr val="C00000"/>
                </a:solidFill>
                <a:latin typeface="Times New Roman" pitchFamily="18" charset="0"/>
                <a:cs typeface="Times New Roman" pitchFamily="18" charset="0"/>
              </a:rPr>
              <a:t>sugar component consists of alternating residues of β-(1,4) linked N-</a:t>
            </a:r>
            <a:r>
              <a:rPr lang="en-US" b="1" dirty="0" err="1">
                <a:solidFill>
                  <a:srgbClr val="C00000"/>
                </a:solidFill>
                <a:latin typeface="Times New Roman" pitchFamily="18" charset="0"/>
                <a:cs typeface="Times New Roman" pitchFamily="18" charset="0"/>
              </a:rPr>
              <a:t>acetylglucosamine</a:t>
            </a:r>
            <a:r>
              <a:rPr lang="en-US" b="1" dirty="0">
                <a:solidFill>
                  <a:srgbClr val="C00000"/>
                </a:solidFill>
                <a:latin typeface="Times New Roman" pitchFamily="18" charset="0"/>
                <a:cs typeface="Times New Roman" pitchFamily="18" charset="0"/>
              </a:rPr>
              <a:t> and N-</a:t>
            </a:r>
            <a:r>
              <a:rPr lang="en-US" b="1" dirty="0" err="1">
                <a:solidFill>
                  <a:srgbClr val="C00000"/>
                </a:solidFill>
                <a:latin typeface="Times New Roman" pitchFamily="18" charset="0"/>
                <a:cs typeface="Times New Roman" pitchFamily="18" charset="0"/>
              </a:rPr>
              <a:t>acetylmuramic</a:t>
            </a:r>
            <a:r>
              <a:rPr lang="en-US" b="1" dirty="0">
                <a:solidFill>
                  <a:srgbClr val="C00000"/>
                </a:solidFill>
                <a:latin typeface="Times New Roman" pitchFamily="18" charset="0"/>
                <a:cs typeface="Times New Roman" pitchFamily="18" charset="0"/>
              </a:rPr>
              <a:t> acid.</a:t>
            </a:r>
            <a:endParaRPr lang="en-US" b="1" dirty="0" smtClean="0">
              <a:solidFill>
                <a:srgbClr val="C00000"/>
              </a:solidFill>
              <a:latin typeface="Times New Roman" pitchFamily="18" charset="0"/>
              <a:cs typeface="Times New Roman" pitchFamily="18" charset="0"/>
            </a:endParaRPr>
          </a:p>
        </p:txBody>
      </p:sp>
      <p:pic>
        <p:nvPicPr>
          <p:cNvPr id="11271" name="Picture 7" descr="http://classes.midlandstech.edu/carterp/courses/bio225/chap04/figure_04_12_labe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722" y="2057400"/>
            <a:ext cx="3104797" cy="3399753"/>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5"/>
          <p:cNvSpPr/>
          <p:nvPr/>
        </p:nvSpPr>
        <p:spPr>
          <a:xfrm>
            <a:off x="2871823" y="2238"/>
            <a:ext cx="3400351"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Heteropolysaccharides</a:t>
            </a:r>
            <a:endPar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endParaRPr>
          </a:p>
        </p:txBody>
      </p:sp>
      <p:grpSp>
        <p:nvGrpSpPr>
          <p:cNvPr id="2" name="Group 1"/>
          <p:cNvGrpSpPr/>
          <p:nvPr/>
        </p:nvGrpSpPr>
        <p:grpSpPr>
          <a:xfrm>
            <a:off x="0" y="2271202"/>
            <a:ext cx="5675493" cy="4586798"/>
            <a:chOff x="0" y="2271202"/>
            <a:chExt cx="5675493" cy="4586798"/>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1202"/>
              <a:ext cx="3170634" cy="4586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5668312"/>
              <a:ext cx="2703693" cy="117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矩形 17"/>
          <p:cNvSpPr/>
          <p:nvPr/>
        </p:nvSpPr>
        <p:spPr>
          <a:xfrm>
            <a:off x="6031058" y="6304002"/>
            <a:ext cx="3112942" cy="553998"/>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is peptidoglycan?</a:t>
            </a:r>
          </a:p>
          <a:p>
            <a:r>
              <a:rPr lang="en-US" sz="1000" b="1" dirty="0" smtClean="0">
                <a:latin typeface="Times New Roman" panose="02020603050405020304" pitchFamily="18" charset="0"/>
                <a:cs typeface="Times New Roman" panose="02020603050405020304" pitchFamily="18" charset="0"/>
              </a:rPr>
              <a:t>Q2. What is the composition of peptidoglycan?</a:t>
            </a:r>
          </a:p>
          <a:p>
            <a:r>
              <a:rPr lang="en-US" sz="1000" b="1" dirty="0" smtClean="0">
                <a:solidFill>
                  <a:srgbClr val="FF0000"/>
                </a:solidFill>
                <a:latin typeface="Times New Roman" panose="02020603050405020304" pitchFamily="18" charset="0"/>
                <a:cs typeface="Times New Roman" panose="02020603050405020304" pitchFamily="18" charset="0"/>
              </a:rPr>
              <a:t>No question on the images of this slide in exams. </a:t>
            </a:r>
          </a:p>
        </p:txBody>
      </p:sp>
    </p:spTree>
    <p:extLst>
      <p:ext uri="{BB962C8B-B14F-4D97-AF65-F5344CB8AC3E}">
        <p14:creationId xmlns:p14="http://schemas.microsoft.com/office/powerpoint/2010/main" val="311697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71"/>
                                        </p:tgtEl>
                                        <p:attrNameLst>
                                          <p:attrName>style.visibility</p:attrName>
                                        </p:attrNameLst>
                                      </p:cBhvr>
                                      <p:to>
                                        <p:strVal val="visible"/>
                                      </p:to>
                                    </p:set>
                                    <p:anim calcmode="lin" valueType="num">
                                      <p:cBhvr additive="base">
                                        <p:cTn id="13" dur="500" fill="hold"/>
                                        <p:tgtEl>
                                          <p:spTgt spid="11271"/>
                                        </p:tgtEl>
                                        <p:attrNameLst>
                                          <p:attrName>ppt_x</p:attrName>
                                        </p:attrNameLst>
                                      </p:cBhvr>
                                      <p:tavLst>
                                        <p:tav tm="0">
                                          <p:val>
                                            <p:strVal val="#ppt_x"/>
                                          </p:val>
                                        </p:tav>
                                        <p:tav tm="100000">
                                          <p:val>
                                            <p:strVal val="#ppt_x"/>
                                          </p:val>
                                        </p:tav>
                                      </p:tavLst>
                                    </p:anim>
                                    <p:anim calcmode="lin" valueType="num">
                                      <p:cBhvr additive="base">
                                        <p:cTn id="14"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56845" y="-19275"/>
            <a:ext cx="223031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Carbohydrates</a:t>
            </a:r>
          </a:p>
        </p:txBody>
      </p:sp>
      <p:sp>
        <p:nvSpPr>
          <p:cNvPr id="13" name="矩形 12"/>
          <p:cNvSpPr/>
          <p:nvPr/>
        </p:nvSpPr>
        <p:spPr>
          <a:xfrm>
            <a:off x="14513" y="762000"/>
            <a:ext cx="9100456" cy="707886"/>
          </a:xfrm>
          <a:prstGeom prst="rect">
            <a:avLst/>
          </a:prstGeom>
        </p:spPr>
        <p:txBody>
          <a:bodyPr wrap="square">
            <a:spAutoFit/>
          </a:bodyPr>
          <a:lstStyle/>
          <a:p>
            <a:r>
              <a:rPr lang="en-US" sz="2000" b="1" dirty="0" err="1" smtClean="0">
                <a:solidFill>
                  <a:srgbClr val="7030A0"/>
                </a:solidFill>
                <a:latin typeface="Times New Roman" pitchFamily="18" charset="0"/>
                <a:cs typeface="Times New Roman" panose="02020603050405020304" pitchFamily="18" charset="0"/>
              </a:rPr>
              <a:t>Glycoconjugates</a:t>
            </a:r>
            <a:r>
              <a:rPr lang="en-US" sz="2000" b="1" dirty="0" smtClean="0">
                <a:solidFill>
                  <a:srgbClr val="7030A0"/>
                </a:solidFill>
                <a:latin typeface="Times New Roman" pitchFamily="18" charset="0"/>
                <a:cs typeface="Times New Roman" panose="02020603050405020304" pitchFamily="18" charset="0"/>
              </a:rPr>
              <a:t>: </a:t>
            </a:r>
            <a:r>
              <a:rPr lang="en-US" sz="2000" b="1" dirty="0" err="1">
                <a:solidFill>
                  <a:srgbClr val="7030A0"/>
                </a:solidFill>
                <a:latin typeface="Times New Roman" pitchFamily="18" charset="0"/>
                <a:cs typeface="Times New Roman" pitchFamily="18" charset="0"/>
              </a:rPr>
              <a:t>Glycoconjugates</a:t>
            </a:r>
            <a:r>
              <a:rPr lang="en-US" sz="2000" b="1" dirty="0">
                <a:solidFill>
                  <a:srgbClr val="7030A0"/>
                </a:solidFill>
                <a:latin typeface="Times New Roman" pitchFamily="18" charset="0"/>
                <a:cs typeface="Times New Roman" pitchFamily="18" charset="0"/>
              </a:rPr>
              <a:t> is the general classification for carbohydrates covalently linked with other chemical species such as proteins, peptides, </a:t>
            </a:r>
            <a:r>
              <a:rPr lang="en-US" sz="2000" b="1" dirty="0" smtClean="0">
                <a:solidFill>
                  <a:srgbClr val="7030A0"/>
                </a:solidFill>
                <a:latin typeface="Times New Roman" pitchFamily="18" charset="0"/>
                <a:cs typeface="Times New Roman" pitchFamily="18" charset="0"/>
              </a:rPr>
              <a:t>lipids. </a:t>
            </a:r>
            <a:endParaRPr lang="en-US" sz="2000" b="1" dirty="0">
              <a:solidFill>
                <a:srgbClr val="7030A0"/>
              </a:solidFill>
              <a:latin typeface="Times New Roman" pitchFamily="18" charset="0"/>
              <a:cs typeface="Times New Roman" pitchFamily="18" charset="0"/>
            </a:endParaRP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err="1" smtClean="0">
                <a:solidFill>
                  <a:srgbClr val="FFFF00"/>
                </a:solidFill>
                <a:latin typeface="Times New Roman" panose="02020603050405020304" pitchFamily="18" charset="0"/>
                <a:cs typeface="Times New Roman" panose="02020603050405020304" pitchFamily="18" charset="0"/>
              </a:rPr>
              <a:t>Glycoconjugates</a:t>
            </a:r>
            <a:endParaRPr lang="en-US" b="1" dirty="0" smtClean="0">
              <a:solidFill>
                <a:srgbClr val="FFFF00"/>
              </a:solidFill>
              <a:latin typeface="Times New Roman" panose="02020603050405020304" pitchFamily="18" charset="0"/>
              <a:cs typeface="Times New Roman" panose="02020603050405020304" pitchFamily="18" charset="0"/>
            </a:endParaRPr>
          </a:p>
        </p:txBody>
      </p:sp>
      <p:sp>
        <p:nvSpPr>
          <p:cNvPr id="15" name="矩形 12"/>
          <p:cNvSpPr/>
          <p:nvPr/>
        </p:nvSpPr>
        <p:spPr>
          <a:xfrm>
            <a:off x="-39255" y="1524000"/>
            <a:ext cx="7681686" cy="400110"/>
          </a:xfrm>
          <a:prstGeom prst="rect">
            <a:avLst/>
          </a:prstGeom>
        </p:spPr>
        <p:txBody>
          <a:bodyPr wrap="square">
            <a:spAutoFit/>
          </a:bodyPr>
          <a:lstStyle/>
          <a:p>
            <a:r>
              <a:rPr lang="en-US" sz="2000" b="1" dirty="0" smtClean="0">
                <a:solidFill>
                  <a:schemeClr val="accent2">
                    <a:lumMod val="75000"/>
                  </a:schemeClr>
                </a:solidFill>
                <a:latin typeface="Times New Roman" pitchFamily="18" charset="0"/>
                <a:cs typeface="Times New Roman" pitchFamily="18" charset="0"/>
              </a:rPr>
              <a:t>Types of </a:t>
            </a:r>
            <a:r>
              <a:rPr lang="en-US" sz="2000" b="1" dirty="0" err="1" smtClean="0">
                <a:solidFill>
                  <a:schemeClr val="accent2">
                    <a:lumMod val="75000"/>
                  </a:schemeClr>
                </a:solidFill>
                <a:latin typeface="Times New Roman" pitchFamily="18" charset="0"/>
                <a:cs typeface="Times New Roman" pitchFamily="18" charset="0"/>
              </a:rPr>
              <a:t>glycoconjugates</a:t>
            </a:r>
            <a:r>
              <a:rPr lang="en-US" sz="2000" b="1" dirty="0" smtClean="0">
                <a:solidFill>
                  <a:schemeClr val="accent2">
                    <a:lumMod val="75000"/>
                  </a:schemeClr>
                </a:solidFill>
                <a:latin typeface="Times New Roman" pitchFamily="18" charset="0"/>
                <a:cs typeface="Times New Roman" pitchFamily="18" charset="0"/>
              </a:rPr>
              <a:t>: Proteoglycans, Glycoproteins, Glycolipids.</a:t>
            </a:r>
            <a:endParaRPr lang="en-US" sz="2000" b="1" dirty="0">
              <a:solidFill>
                <a:schemeClr val="accent2">
                  <a:lumMod val="75000"/>
                </a:schemeClr>
              </a:solidFill>
              <a:latin typeface="Times New Roman" pitchFamily="18" charset="0"/>
              <a:cs typeface="Times New Roman" pitchFamily="18" charset="0"/>
            </a:endParaRPr>
          </a:p>
        </p:txBody>
      </p:sp>
      <p:sp>
        <p:nvSpPr>
          <p:cNvPr id="14" name="矩形 12"/>
          <p:cNvSpPr/>
          <p:nvPr/>
        </p:nvSpPr>
        <p:spPr>
          <a:xfrm>
            <a:off x="-39255" y="2125082"/>
            <a:ext cx="8977086" cy="1631216"/>
          </a:xfrm>
          <a:prstGeom prst="rect">
            <a:avLst/>
          </a:prstGeom>
        </p:spPr>
        <p:txBody>
          <a:bodyPr wrap="square">
            <a:spAutoFit/>
          </a:bodyPr>
          <a:lstStyle/>
          <a:p>
            <a:r>
              <a:rPr lang="en-US" sz="2000" b="1" u="sng" dirty="0" smtClean="0">
                <a:solidFill>
                  <a:srgbClr val="0070C0"/>
                </a:solidFill>
                <a:latin typeface="Times New Roman" pitchFamily="18" charset="0"/>
                <a:cs typeface="Times New Roman" pitchFamily="18" charset="0"/>
              </a:rPr>
              <a:t>Proteoglycans</a:t>
            </a:r>
            <a:r>
              <a:rPr lang="en-US" sz="2000" b="1" dirty="0" smtClean="0">
                <a:solidFill>
                  <a:srgbClr val="0070C0"/>
                </a:solidFill>
                <a:latin typeface="Times New Roman" pitchFamily="18" charset="0"/>
                <a:cs typeface="Times New Roman" pitchFamily="18" charset="0"/>
              </a:rPr>
              <a:t>: These are macromolecules of the cell surface or extracellular matrix in which one or more glycosaminoglycan chains are joined covalently to membrane protein or a secreted protein. </a:t>
            </a:r>
            <a:r>
              <a:rPr lang="en-US" sz="2000" b="1" i="1" u="sng" dirty="0" smtClean="0">
                <a:solidFill>
                  <a:srgbClr val="0070C0"/>
                </a:solidFill>
                <a:latin typeface="Times New Roman" pitchFamily="18" charset="0"/>
                <a:cs typeface="Times New Roman" pitchFamily="18" charset="0"/>
              </a:rPr>
              <a:t>They are the major components of connective tissue such as cartilage. </a:t>
            </a:r>
            <a:r>
              <a:rPr lang="en-US" sz="2000" b="1" i="1" u="sng" dirty="0" err="1" smtClean="0">
                <a:solidFill>
                  <a:srgbClr val="0070C0"/>
                </a:solidFill>
                <a:latin typeface="Times New Roman" pitchFamily="18" charset="0"/>
                <a:cs typeface="Times New Roman" pitchFamily="18" charset="0"/>
              </a:rPr>
              <a:t>Aggrecan</a:t>
            </a:r>
            <a:r>
              <a:rPr lang="en-US" sz="2000" b="1" i="1" u="sng" dirty="0" smtClean="0">
                <a:solidFill>
                  <a:srgbClr val="0070C0"/>
                </a:solidFill>
                <a:latin typeface="Times New Roman" pitchFamily="18" charset="0"/>
                <a:cs typeface="Times New Roman" pitchFamily="18" charset="0"/>
              </a:rPr>
              <a:t> is the most abundant proteoglycan in cartilage.</a:t>
            </a:r>
            <a:endParaRPr lang="en-US" sz="2000" b="1" i="1" u="sng" dirty="0">
              <a:solidFill>
                <a:srgbClr val="0070C0"/>
              </a:solidFill>
              <a:latin typeface="Times New Roman" pitchFamily="18" charset="0"/>
              <a:cs typeface="Times New Roman" pitchFamily="18" charset="0"/>
            </a:endParaRPr>
          </a:p>
        </p:txBody>
      </p:sp>
      <p:sp>
        <p:nvSpPr>
          <p:cNvPr id="10" name="矩形 12"/>
          <p:cNvSpPr/>
          <p:nvPr/>
        </p:nvSpPr>
        <p:spPr>
          <a:xfrm>
            <a:off x="-18144" y="3781960"/>
            <a:ext cx="9166430" cy="1323439"/>
          </a:xfrm>
          <a:prstGeom prst="rect">
            <a:avLst/>
          </a:prstGeom>
        </p:spPr>
        <p:txBody>
          <a:bodyPr wrap="square">
            <a:spAutoFit/>
          </a:bodyPr>
          <a:lstStyle/>
          <a:p>
            <a:r>
              <a:rPr lang="en-US" sz="2000" b="1" u="sng" dirty="0" smtClean="0">
                <a:solidFill>
                  <a:srgbClr val="FF0000"/>
                </a:solidFill>
                <a:latin typeface="Times New Roman" pitchFamily="18" charset="0"/>
                <a:cs typeface="Times New Roman" pitchFamily="18" charset="0"/>
              </a:rPr>
              <a:t>Glycoproteins</a:t>
            </a:r>
            <a:r>
              <a:rPr lang="en-US" sz="2000" b="1" dirty="0" smtClean="0">
                <a:solidFill>
                  <a:srgbClr val="FF0000"/>
                </a:solidFill>
                <a:latin typeface="Times New Roman" pitchFamily="18" charset="0"/>
                <a:cs typeface="Times New Roman" pitchFamily="18" charset="0"/>
              </a:rPr>
              <a:t>: They have one or several oligosaccharides of varying complexity joined covalently to a protein. </a:t>
            </a:r>
            <a:r>
              <a:rPr lang="en-US" sz="2000" b="1" i="1" u="sng" dirty="0" smtClean="0">
                <a:solidFill>
                  <a:srgbClr val="FF0000"/>
                </a:solidFill>
                <a:latin typeface="Times New Roman" pitchFamily="18" charset="0"/>
                <a:cs typeface="Times New Roman" pitchFamily="18" charset="0"/>
              </a:rPr>
              <a:t>For example, </a:t>
            </a:r>
            <a:r>
              <a:rPr lang="en-US" sz="2000" b="1" i="1" u="sng" dirty="0" err="1" smtClean="0">
                <a:solidFill>
                  <a:srgbClr val="FF0000"/>
                </a:solidFill>
                <a:latin typeface="Times New Roman" pitchFamily="18" charset="0"/>
                <a:cs typeface="Times New Roman" pitchFamily="18" charset="0"/>
              </a:rPr>
              <a:t>mucin</a:t>
            </a:r>
            <a:r>
              <a:rPr lang="en-US" sz="2000" b="1" i="1" u="sng" dirty="0" smtClean="0">
                <a:solidFill>
                  <a:srgbClr val="FF0000"/>
                </a:solidFill>
                <a:latin typeface="Times New Roman" pitchFamily="18" charset="0"/>
                <a:cs typeface="Times New Roman" pitchFamily="18" charset="0"/>
              </a:rPr>
              <a:t> that is secreted in the mucus of respiratory and digestive tracts. Another example is collagen, the most abundant protein in animal kingdom, that is found in connective tissue and bone. </a:t>
            </a:r>
            <a:endParaRPr lang="en-US" sz="2000" b="1" i="1" u="sng" dirty="0">
              <a:solidFill>
                <a:srgbClr val="FF0000"/>
              </a:solidFill>
              <a:latin typeface="Times New Roman" pitchFamily="18" charset="0"/>
              <a:cs typeface="Times New Roman" pitchFamily="18" charset="0"/>
            </a:endParaRPr>
          </a:p>
        </p:txBody>
      </p:sp>
      <p:sp>
        <p:nvSpPr>
          <p:cNvPr id="12" name="矩形 12"/>
          <p:cNvSpPr/>
          <p:nvPr/>
        </p:nvSpPr>
        <p:spPr>
          <a:xfrm>
            <a:off x="-9238" y="5105399"/>
            <a:ext cx="9133113" cy="1015663"/>
          </a:xfrm>
          <a:prstGeom prst="rect">
            <a:avLst/>
          </a:prstGeom>
        </p:spPr>
        <p:txBody>
          <a:bodyPr wrap="square">
            <a:spAutoFit/>
          </a:bodyPr>
          <a:lstStyle/>
          <a:p>
            <a:r>
              <a:rPr lang="en-US" sz="2000" b="1" u="sng" dirty="0" smtClean="0">
                <a:solidFill>
                  <a:srgbClr val="00B050"/>
                </a:solidFill>
                <a:latin typeface="Times New Roman" pitchFamily="18" charset="0"/>
                <a:cs typeface="Times New Roman" pitchFamily="18" charset="0"/>
              </a:rPr>
              <a:t>Glycolipids</a:t>
            </a:r>
            <a:r>
              <a:rPr lang="en-US" sz="2000" b="1" dirty="0" smtClean="0">
                <a:solidFill>
                  <a:srgbClr val="00B050"/>
                </a:solidFill>
                <a:latin typeface="Times New Roman" pitchFamily="18" charset="0"/>
                <a:cs typeface="Times New Roman" pitchFamily="18" charset="0"/>
              </a:rPr>
              <a:t>: </a:t>
            </a:r>
            <a:r>
              <a:rPr lang="en-US" sz="2000" b="1" dirty="0">
                <a:solidFill>
                  <a:srgbClr val="1FB161"/>
                </a:solidFill>
                <a:latin typeface="Times New Roman" pitchFamily="18" charset="0"/>
                <a:cs typeface="Times New Roman" pitchFamily="18" charset="0"/>
              </a:rPr>
              <a:t>Glycolipids are lipids with a carbohydrate attached by a </a:t>
            </a:r>
            <a:r>
              <a:rPr lang="en-US" sz="2000" b="1" dirty="0" err="1">
                <a:solidFill>
                  <a:srgbClr val="1FB161"/>
                </a:solidFill>
                <a:latin typeface="Times New Roman" pitchFamily="18" charset="0"/>
                <a:cs typeface="Times New Roman" pitchFamily="18" charset="0"/>
              </a:rPr>
              <a:t>glycosidic</a:t>
            </a:r>
            <a:r>
              <a:rPr lang="en-US" sz="2000" b="1" dirty="0">
                <a:solidFill>
                  <a:srgbClr val="1FB161"/>
                </a:solidFill>
                <a:latin typeface="Times New Roman" pitchFamily="18" charset="0"/>
                <a:cs typeface="Times New Roman" pitchFamily="18" charset="0"/>
              </a:rPr>
              <a:t> bond</a:t>
            </a:r>
            <a:r>
              <a:rPr lang="en-US" sz="2000" b="1" dirty="0" smtClean="0">
                <a:solidFill>
                  <a:srgbClr val="1FB161"/>
                </a:solidFill>
                <a:latin typeface="Times New Roman" pitchFamily="18" charset="0"/>
                <a:cs typeface="Times New Roman" pitchFamily="18" charset="0"/>
              </a:rPr>
              <a:t>.</a:t>
            </a:r>
            <a:r>
              <a:rPr lang="en-US" sz="2000" b="1" dirty="0">
                <a:solidFill>
                  <a:srgbClr val="1FB161"/>
                </a:solidFill>
                <a:latin typeface="Times New Roman" pitchFamily="18" charset="0"/>
                <a:cs typeface="Times New Roman" pitchFamily="18" charset="0"/>
              </a:rPr>
              <a:t> </a:t>
            </a:r>
            <a:r>
              <a:rPr lang="en-US" sz="2000" b="1" dirty="0" smtClean="0">
                <a:solidFill>
                  <a:srgbClr val="1FB161"/>
                </a:solidFill>
                <a:latin typeface="Times New Roman" pitchFamily="18" charset="0"/>
                <a:cs typeface="Times New Roman" pitchFamily="18" charset="0"/>
              </a:rPr>
              <a:t>Their role is to maintain stability of cell membrane and facilitate cellular recognition. </a:t>
            </a:r>
            <a:r>
              <a:rPr lang="en-US" sz="2000" b="1" i="1" u="sng" dirty="0" smtClean="0">
                <a:solidFill>
                  <a:srgbClr val="00B050"/>
                </a:solidFill>
                <a:latin typeface="Times New Roman" pitchFamily="18" charset="0"/>
                <a:cs typeface="Times New Roman" pitchFamily="18" charset="0"/>
              </a:rPr>
              <a:t>For example, </a:t>
            </a:r>
            <a:r>
              <a:rPr lang="en-US" sz="2000" b="1" i="1" u="sng" dirty="0" err="1" smtClean="0">
                <a:solidFill>
                  <a:srgbClr val="00B050"/>
                </a:solidFill>
                <a:latin typeface="Times New Roman" pitchFamily="18" charset="0"/>
                <a:cs typeface="Times New Roman" pitchFamily="18" charset="0"/>
              </a:rPr>
              <a:t>gangliosides</a:t>
            </a:r>
            <a:r>
              <a:rPr lang="en-US" sz="2000" b="1" i="1" u="sng" dirty="0">
                <a:solidFill>
                  <a:srgbClr val="00B050"/>
                </a:solidFill>
                <a:latin typeface="Times New Roman" pitchFamily="18" charset="0"/>
                <a:cs typeface="Times New Roman" pitchFamily="18" charset="0"/>
              </a:rPr>
              <a:t> </a:t>
            </a:r>
            <a:r>
              <a:rPr lang="en-US" sz="2000" b="1" i="1" u="sng" dirty="0" smtClean="0">
                <a:solidFill>
                  <a:srgbClr val="00B050"/>
                </a:solidFill>
                <a:latin typeface="Times New Roman" pitchFamily="18" charset="0"/>
                <a:cs typeface="Times New Roman" pitchFamily="18" charset="0"/>
              </a:rPr>
              <a:t>in cell membrane. </a:t>
            </a:r>
            <a:endParaRPr lang="en-US" sz="2000" b="1" i="1" u="sng" dirty="0">
              <a:solidFill>
                <a:srgbClr val="00B050"/>
              </a:solidFill>
              <a:latin typeface="Times New Roman" pitchFamily="18" charset="0"/>
              <a:cs typeface="Times New Roman" pitchFamily="18" charset="0"/>
            </a:endParaRPr>
          </a:p>
        </p:txBody>
      </p:sp>
      <p:sp>
        <p:nvSpPr>
          <p:cNvPr id="17" name="矩形 17"/>
          <p:cNvSpPr/>
          <p:nvPr/>
        </p:nvSpPr>
        <p:spPr>
          <a:xfrm>
            <a:off x="5431115" y="5996226"/>
            <a:ext cx="3705955" cy="861774"/>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a:t>
            </a:r>
            <a:r>
              <a:rPr lang="en-US" sz="1000" b="1" dirty="0" err="1" smtClean="0">
                <a:latin typeface="Times New Roman" panose="02020603050405020304" pitchFamily="18" charset="0"/>
                <a:cs typeface="Times New Roman" panose="02020603050405020304" pitchFamily="18" charset="0"/>
              </a:rPr>
              <a:t>glycoconjugates</a:t>
            </a:r>
            <a:r>
              <a:rPr lang="en-US" sz="1000" b="1" dirty="0" smtClean="0">
                <a:latin typeface="Times New Roman" panose="02020603050405020304" pitchFamily="18" charset="0"/>
                <a:cs typeface="Times New Roman" panose="02020603050405020304" pitchFamily="18" charset="0"/>
              </a:rPr>
              <a:t>?</a:t>
            </a:r>
          </a:p>
          <a:p>
            <a:r>
              <a:rPr lang="en-US" sz="1000" b="1" dirty="0" smtClean="0">
                <a:latin typeface="Times New Roman" panose="02020603050405020304" pitchFamily="18" charset="0"/>
                <a:cs typeface="Times New Roman" panose="02020603050405020304" pitchFamily="18" charset="0"/>
              </a:rPr>
              <a:t>Q2. What are proteoglycans? Give an example. </a:t>
            </a:r>
          </a:p>
          <a:p>
            <a:r>
              <a:rPr lang="en-US" sz="1000" b="1" dirty="0" smtClean="0">
                <a:latin typeface="Times New Roman" panose="02020603050405020304" pitchFamily="18" charset="0"/>
                <a:cs typeface="Times New Roman" panose="02020603050405020304" pitchFamily="18" charset="0"/>
              </a:rPr>
              <a:t>Q3. What are glycoproteins? Give an example. </a:t>
            </a:r>
          </a:p>
          <a:p>
            <a:r>
              <a:rPr lang="en-US" sz="1000" b="1" dirty="0" smtClean="0">
                <a:latin typeface="Times New Roman" panose="02020603050405020304" pitchFamily="18" charset="0"/>
                <a:cs typeface="Times New Roman" panose="02020603050405020304" pitchFamily="18" charset="0"/>
              </a:rPr>
              <a:t>Q4. What are glycolipids? Give an example.</a:t>
            </a:r>
          </a:p>
          <a:p>
            <a:r>
              <a:rPr lang="en-US" sz="1000" b="1" dirty="0" smtClean="0">
                <a:latin typeface="Times New Roman" panose="02020603050405020304" pitchFamily="18" charset="0"/>
                <a:cs typeface="Times New Roman" panose="02020603050405020304" pitchFamily="18" charset="0"/>
              </a:rPr>
              <a:t>Q5. Give examples of proteoglycans, glycoproteins, glycolipids. </a:t>
            </a:r>
          </a:p>
        </p:txBody>
      </p:sp>
    </p:spTree>
    <p:extLst>
      <p:ext uri="{BB962C8B-B14F-4D97-AF65-F5344CB8AC3E}">
        <p14:creationId xmlns:p14="http://schemas.microsoft.com/office/powerpoint/2010/main" val="231188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4" grpId="0"/>
      <p:bldP spid="10" grpId="0"/>
      <p:bldP spid="12"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637090" y="2238"/>
            <a:ext cx="223031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Carbohydrates</a:t>
            </a:r>
          </a:p>
        </p:txBody>
      </p:sp>
      <p:sp>
        <p:nvSpPr>
          <p:cNvPr id="13" name="矩形 12"/>
          <p:cNvSpPr/>
          <p:nvPr/>
        </p:nvSpPr>
        <p:spPr>
          <a:xfrm>
            <a:off x="14513" y="762000"/>
            <a:ext cx="9129487" cy="1938992"/>
          </a:xfrm>
          <a:prstGeom prst="rect">
            <a:avLst/>
          </a:prstGeom>
        </p:spPr>
        <p:txBody>
          <a:bodyPr wrap="square">
            <a:spAutoFit/>
          </a:bodyPr>
          <a:lstStyle/>
          <a:p>
            <a:r>
              <a:rPr lang="en-US" sz="2400" b="1" i="1" u="sng" dirty="0" smtClean="0">
                <a:solidFill>
                  <a:srgbClr val="7030A0"/>
                </a:solidFill>
                <a:latin typeface="Times New Roman" pitchFamily="18" charset="0"/>
                <a:cs typeface="Times New Roman" panose="02020603050405020304" pitchFamily="18" charset="0"/>
              </a:rPr>
              <a:t>Carbohydrates</a:t>
            </a:r>
            <a:r>
              <a:rPr lang="en-US" sz="2400" b="1" dirty="0" smtClean="0">
                <a:solidFill>
                  <a:srgbClr val="7030A0"/>
                </a:solidFill>
                <a:latin typeface="Times New Roman" pitchFamily="18" charset="0"/>
                <a:cs typeface="Times New Roman" panose="02020603050405020304" pitchFamily="18" charset="0"/>
              </a:rPr>
              <a:t>: These are </a:t>
            </a:r>
            <a:r>
              <a:rPr lang="en-US" sz="2400" b="1" dirty="0" err="1" smtClean="0">
                <a:solidFill>
                  <a:srgbClr val="7030A0"/>
                </a:solidFill>
                <a:latin typeface="Times New Roman" pitchFamily="18" charset="0"/>
                <a:cs typeface="Times New Roman" panose="02020603050405020304" pitchFamily="18" charset="0"/>
              </a:rPr>
              <a:t>polyhydroxyaldehydes</a:t>
            </a:r>
            <a:r>
              <a:rPr lang="en-US" sz="2400" b="1" dirty="0" smtClean="0">
                <a:solidFill>
                  <a:srgbClr val="7030A0"/>
                </a:solidFill>
                <a:latin typeface="Times New Roman" pitchFamily="18" charset="0"/>
                <a:cs typeface="Times New Roman" panose="02020603050405020304" pitchFamily="18" charset="0"/>
              </a:rPr>
              <a:t> or ketones. These are any </a:t>
            </a:r>
            <a:r>
              <a:rPr lang="en-US" sz="2400" b="1" dirty="0">
                <a:solidFill>
                  <a:srgbClr val="7030A0"/>
                </a:solidFill>
                <a:latin typeface="Times New Roman" pitchFamily="18" charset="0"/>
                <a:cs typeface="Times New Roman" pitchFamily="18" charset="0"/>
              </a:rPr>
              <a:t>of various neutral compounds of </a:t>
            </a:r>
            <a:r>
              <a:rPr lang="en-US" sz="2400" b="1" dirty="0" smtClean="0">
                <a:solidFill>
                  <a:srgbClr val="7030A0"/>
                </a:solidFill>
                <a:latin typeface="Times New Roman" pitchFamily="18" charset="0"/>
                <a:cs typeface="Times New Roman" pitchFamily="18" charset="0"/>
              </a:rPr>
              <a:t>carbon, </a:t>
            </a:r>
            <a:r>
              <a:rPr lang="en-US" sz="2400" b="1" dirty="0">
                <a:solidFill>
                  <a:srgbClr val="7030A0"/>
                </a:solidFill>
                <a:latin typeface="Times New Roman" pitchFamily="18" charset="0"/>
                <a:cs typeface="Times New Roman" pitchFamily="18" charset="0"/>
              </a:rPr>
              <a:t>hydrogen, and oxygen (as sugars, starches, and celluloses) most of which are formed by green plants and which constitute a major class of animal foods</a:t>
            </a:r>
            <a:r>
              <a:rPr lang="en-US" sz="2400" b="1" dirty="0" smtClean="0">
                <a:solidFill>
                  <a:srgbClr val="7030A0"/>
                </a:solidFill>
                <a:latin typeface="Times New Roman" pitchFamily="18" charset="0"/>
                <a:cs typeface="Times New Roman" panose="02020603050405020304" pitchFamily="18" charset="0"/>
              </a:rPr>
              <a:t>. </a:t>
            </a:r>
            <a:endParaRPr lang="en-US" sz="2400" b="1" dirty="0">
              <a:solidFill>
                <a:srgbClr val="7030A0"/>
              </a:solidFill>
              <a:latin typeface="Times New Roman" pitchFamily="18" charset="0"/>
              <a:cs typeface="Times New Roman" panose="02020603050405020304" pitchFamily="18" charset="0"/>
            </a:endParaRP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Carbohydrates are the most abundant biomolecules on earth</a:t>
            </a:r>
          </a:p>
        </p:txBody>
      </p:sp>
      <p:grpSp>
        <p:nvGrpSpPr>
          <p:cNvPr id="2" name="Group 1"/>
          <p:cNvGrpSpPr/>
          <p:nvPr/>
        </p:nvGrpSpPr>
        <p:grpSpPr>
          <a:xfrm>
            <a:off x="14513" y="3124200"/>
            <a:ext cx="9042398" cy="2737393"/>
            <a:chOff x="-58057" y="2440470"/>
            <a:chExt cx="9042398" cy="2737393"/>
          </a:xfrm>
        </p:grpSpPr>
        <p:pic>
          <p:nvPicPr>
            <p:cNvPr id="4" name="Picture 4" descr="https://medlineplus.gov/ency/images/ency/fullsize/195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440470"/>
              <a:ext cx="3421741" cy="2737393"/>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2"/>
            <p:cNvSpPr/>
            <p:nvPr/>
          </p:nvSpPr>
          <p:spPr>
            <a:xfrm>
              <a:off x="-58057" y="2676275"/>
              <a:ext cx="5471886" cy="2246769"/>
            </a:xfrm>
            <a:prstGeom prst="rect">
              <a:avLst/>
            </a:prstGeom>
          </p:spPr>
          <p:txBody>
            <a:bodyPr wrap="square">
              <a:spAutoFit/>
            </a:bodyPr>
            <a:lstStyle/>
            <a:p>
              <a:r>
                <a:rPr lang="en-US" sz="2000" b="1" dirty="0" smtClean="0">
                  <a:solidFill>
                    <a:schemeClr val="accent2">
                      <a:lumMod val="75000"/>
                    </a:schemeClr>
                  </a:solidFill>
                  <a:latin typeface="Times New Roman" pitchFamily="18" charset="0"/>
                  <a:cs typeface="Times New Roman" pitchFamily="18" charset="0"/>
                </a:rPr>
                <a:t>Carbohydrates </a:t>
              </a:r>
              <a:r>
                <a:rPr lang="en-US" sz="2000" b="1" dirty="0">
                  <a:solidFill>
                    <a:schemeClr val="accent2">
                      <a:lumMod val="75000"/>
                    </a:schemeClr>
                  </a:solidFill>
                  <a:latin typeface="Times New Roman" pitchFamily="18" charset="0"/>
                  <a:cs typeface="Times New Roman" pitchFamily="18" charset="0"/>
                </a:rPr>
                <a:t>are found in a wide array of both healthy and unhealthy foods—bread, beans, milk</a:t>
              </a:r>
              <a:r>
                <a:rPr lang="en-US" sz="2000" b="1" dirty="0" smtClean="0">
                  <a:solidFill>
                    <a:schemeClr val="accent2">
                      <a:lumMod val="75000"/>
                    </a:schemeClr>
                  </a:solidFill>
                  <a:latin typeface="Times New Roman" pitchFamily="18" charset="0"/>
                  <a:cs typeface="Times New Roman" pitchFamily="18" charset="0"/>
                </a:rPr>
                <a:t>, popcorn</a:t>
              </a:r>
              <a:r>
                <a:rPr lang="en-US" sz="2000" b="1" dirty="0">
                  <a:solidFill>
                    <a:schemeClr val="accent2">
                      <a:lumMod val="75000"/>
                    </a:schemeClr>
                  </a:solidFill>
                  <a:latin typeface="Times New Roman" pitchFamily="18" charset="0"/>
                  <a:cs typeface="Times New Roman" pitchFamily="18" charset="0"/>
                </a:rPr>
                <a:t>, potatoes, cookies, spaghetti, </a:t>
              </a:r>
              <a:r>
                <a:rPr lang="en-US" sz="2000" b="1" dirty="0" smtClean="0">
                  <a:solidFill>
                    <a:schemeClr val="accent2">
                      <a:lumMod val="75000"/>
                    </a:schemeClr>
                  </a:solidFill>
                  <a:latin typeface="Times New Roman" pitchFamily="18" charset="0"/>
                  <a:cs typeface="Times New Roman" pitchFamily="18" charset="0"/>
                </a:rPr>
                <a:t>soft-drinks, corn</a:t>
              </a:r>
              <a:r>
                <a:rPr lang="en-US" sz="2000" b="1" dirty="0">
                  <a:solidFill>
                    <a:schemeClr val="accent2">
                      <a:lumMod val="75000"/>
                    </a:schemeClr>
                  </a:solidFill>
                  <a:latin typeface="Times New Roman" pitchFamily="18" charset="0"/>
                  <a:cs typeface="Times New Roman" pitchFamily="18" charset="0"/>
                </a:rPr>
                <a:t>, and cherry pie. They also come in a variety of forms. The most common and abundant forms are sugars, fibers, and starches.</a:t>
              </a:r>
            </a:p>
          </p:txBody>
        </p:sp>
      </p:grpSp>
      <p:sp>
        <p:nvSpPr>
          <p:cNvPr id="16" name="矩形 17"/>
          <p:cNvSpPr/>
          <p:nvPr/>
        </p:nvSpPr>
        <p:spPr>
          <a:xfrm>
            <a:off x="6752951" y="6457890"/>
            <a:ext cx="2381524"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carbohydrates?</a:t>
            </a:r>
          </a:p>
          <a:p>
            <a:r>
              <a:rPr lang="en-US" sz="1000" b="1" dirty="0" smtClean="0">
                <a:latin typeface="Times New Roman" panose="02020603050405020304" pitchFamily="18" charset="0"/>
                <a:cs typeface="Times New Roman" panose="02020603050405020304" pitchFamily="18" charset="0"/>
              </a:rPr>
              <a:t>Q2. Name two sources of carbohydrates. </a:t>
            </a:r>
          </a:p>
        </p:txBody>
      </p:sp>
    </p:spTree>
    <p:extLst>
      <p:ext uri="{BB962C8B-B14F-4D97-AF65-F5344CB8AC3E}">
        <p14:creationId xmlns:p14="http://schemas.microsoft.com/office/powerpoint/2010/main" val="185689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914400"/>
            <a:ext cx="6400800" cy="2362200"/>
          </a:xfrm>
          <a:noFill/>
        </p:spPr>
        <p:txBody>
          <a:bodyPr>
            <a:normAutofit/>
          </a:bodyPr>
          <a:lstStyle/>
          <a:p>
            <a:r>
              <a:rPr lang="en-US" sz="4000" b="1" dirty="0" smtClean="0">
                <a:solidFill>
                  <a:srgbClr val="C00000"/>
                </a:solidFill>
                <a:latin typeface="Times New Roman" panose="02020603050405020304" pitchFamily="18" charset="0"/>
                <a:cs typeface="Times New Roman" panose="02020603050405020304" pitchFamily="18" charset="0"/>
              </a:rPr>
              <a:t>Next Lecture: </a:t>
            </a:r>
            <a:br>
              <a:rPr lang="en-US" sz="4000" b="1" dirty="0" smtClean="0">
                <a:solidFill>
                  <a:srgbClr val="C00000"/>
                </a:solidFill>
                <a:latin typeface="Times New Roman" panose="02020603050405020304" pitchFamily="18" charset="0"/>
                <a:cs typeface="Times New Roman" panose="02020603050405020304" pitchFamily="18" charset="0"/>
              </a:rPr>
            </a:br>
            <a:r>
              <a:rPr lang="en-US" sz="4000" b="1" dirty="0" smtClean="0">
                <a:solidFill>
                  <a:srgbClr val="C00000"/>
                </a:solidFill>
                <a:latin typeface="Times New Roman" panose="02020603050405020304" pitchFamily="18" charset="0"/>
                <a:cs typeface="Times New Roman" panose="02020603050405020304" pitchFamily="18" charset="0"/>
              </a:rPr>
              <a:t>Lipids</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3" name="标题 1"/>
          <p:cNvSpPr txBox="1">
            <a:spLocks/>
          </p:cNvSpPr>
          <p:nvPr/>
        </p:nvSpPr>
        <p:spPr>
          <a:xfrm>
            <a:off x="631371" y="3962400"/>
            <a:ext cx="8153400" cy="2362200"/>
          </a:xfrm>
          <a:prstGeom prst="rect">
            <a:avLst/>
          </a:prstGeom>
          <a:noFill/>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7030A0"/>
                </a:solidFill>
                <a:latin typeface="Times New Roman" panose="02020603050405020304" pitchFamily="18" charset="0"/>
                <a:cs typeface="Times New Roman" panose="02020603050405020304" pitchFamily="18" charset="0"/>
              </a:rPr>
              <a:t>Reference Textbook: </a:t>
            </a:r>
            <a:br>
              <a:rPr lang="en-US" sz="4000" b="1" dirty="0" smtClean="0">
                <a:solidFill>
                  <a:srgbClr val="7030A0"/>
                </a:solidFill>
                <a:latin typeface="Times New Roman" panose="02020603050405020304" pitchFamily="18" charset="0"/>
                <a:cs typeface="Times New Roman" panose="02020603050405020304" pitchFamily="18" charset="0"/>
              </a:rPr>
            </a:br>
            <a:r>
              <a:rPr lang="en-US" sz="4000" b="1" dirty="0" err="1" smtClean="0">
                <a:solidFill>
                  <a:srgbClr val="7030A0"/>
                </a:solidFill>
                <a:latin typeface="Times New Roman" panose="02020603050405020304" pitchFamily="18" charset="0"/>
                <a:cs typeface="Times New Roman" panose="02020603050405020304" pitchFamily="18" charset="0"/>
              </a:rPr>
              <a:t>Lehninger</a:t>
            </a:r>
            <a:r>
              <a:rPr lang="en-US" sz="4000" b="1" dirty="0" smtClean="0">
                <a:solidFill>
                  <a:srgbClr val="7030A0"/>
                </a:solidFill>
                <a:latin typeface="Times New Roman" panose="02020603050405020304" pitchFamily="18" charset="0"/>
                <a:cs typeface="Times New Roman" panose="02020603050405020304" pitchFamily="18" charset="0"/>
              </a:rPr>
              <a:t> Principles of Biochemistry</a:t>
            </a:r>
            <a:endParaRPr lang="en-US" sz="4000" b="1" dirty="0">
              <a:solidFill>
                <a:srgbClr val="7030A0"/>
              </a:solidFill>
              <a:latin typeface="Times New Roman" panose="02020603050405020304" pitchFamily="18" charset="0"/>
              <a:cs typeface="Times New Roman" panose="02020603050405020304" pitchFamily="18" charset="0"/>
            </a:endParaRPr>
          </a:p>
          <a:p>
            <a:r>
              <a:rPr lang="en-US" sz="4000" b="1" dirty="0" smtClean="0">
                <a:solidFill>
                  <a:srgbClr val="7030A0"/>
                </a:solidFill>
                <a:latin typeface="Times New Roman" panose="02020603050405020304" pitchFamily="18" charset="0"/>
                <a:cs typeface="Times New Roman" panose="02020603050405020304" pitchFamily="18" charset="0"/>
              </a:rPr>
              <a:t> 4</a:t>
            </a:r>
            <a:r>
              <a:rPr lang="en-US" sz="4000" b="1" baseline="30000" dirty="0" smtClean="0">
                <a:solidFill>
                  <a:srgbClr val="7030A0"/>
                </a:solidFill>
                <a:latin typeface="Times New Roman" panose="02020603050405020304" pitchFamily="18" charset="0"/>
                <a:cs typeface="Times New Roman" panose="02020603050405020304" pitchFamily="18" charset="0"/>
              </a:rPr>
              <a:t>th</a:t>
            </a:r>
            <a:r>
              <a:rPr lang="en-US" sz="4000" b="1" dirty="0" smtClean="0">
                <a:solidFill>
                  <a:srgbClr val="7030A0"/>
                </a:solidFill>
                <a:latin typeface="Times New Roman" panose="02020603050405020304" pitchFamily="18" charset="0"/>
                <a:cs typeface="Times New Roman" panose="02020603050405020304" pitchFamily="18" charset="0"/>
              </a:rPr>
              <a:t> or 5</a:t>
            </a:r>
            <a:r>
              <a:rPr lang="en-US" sz="4000" b="1" baseline="30000" dirty="0" smtClean="0">
                <a:solidFill>
                  <a:srgbClr val="7030A0"/>
                </a:solidFill>
                <a:latin typeface="Times New Roman" panose="02020603050405020304" pitchFamily="18" charset="0"/>
                <a:cs typeface="Times New Roman" panose="02020603050405020304" pitchFamily="18" charset="0"/>
              </a:rPr>
              <a:t>th</a:t>
            </a:r>
            <a:r>
              <a:rPr lang="en-US" sz="4000" b="1" dirty="0" smtClean="0">
                <a:solidFill>
                  <a:srgbClr val="7030A0"/>
                </a:solidFill>
                <a:latin typeface="Times New Roman" panose="02020603050405020304" pitchFamily="18" charset="0"/>
                <a:cs typeface="Times New Roman" panose="02020603050405020304" pitchFamily="18" charset="0"/>
              </a:rPr>
              <a:t> Edition </a:t>
            </a:r>
          </a:p>
          <a:p>
            <a:pPr lvl="0"/>
            <a:r>
              <a:rPr lang="en-US" sz="4000" b="1" dirty="0" smtClean="0">
                <a:solidFill>
                  <a:srgbClr val="7030A0"/>
                </a:solidFill>
                <a:latin typeface="Times New Roman" panose="02020603050405020304" pitchFamily="18" charset="0"/>
                <a:cs typeface="Times New Roman" panose="02020603050405020304" pitchFamily="18" charset="0"/>
              </a:rPr>
              <a:t>David L. Nelson, Michael M. Cox</a:t>
            </a:r>
            <a:br>
              <a:rPr lang="en-US" sz="4000" b="1" dirty="0" smtClean="0">
                <a:solidFill>
                  <a:srgbClr val="7030A0"/>
                </a:solidFill>
                <a:latin typeface="Times New Roman" panose="02020603050405020304" pitchFamily="18" charset="0"/>
                <a:cs typeface="Times New Roman" panose="02020603050405020304" pitchFamily="18" charset="0"/>
              </a:rPr>
            </a:br>
            <a:r>
              <a:rPr lang="en-US" sz="4000" dirty="0" smtClean="0">
                <a:solidFill>
                  <a:srgbClr val="7030A0"/>
                </a:solidFill>
                <a:latin typeface="Times New Roman" panose="02020603050405020304" pitchFamily="18" charset="0"/>
                <a:cs typeface="Times New Roman" panose="02020603050405020304" pitchFamily="18" charset="0"/>
              </a:rPr>
              <a:t>WH Freeman &amp; Company, </a:t>
            </a:r>
          </a:p>
          <a:p>
            <a:pPr lvl="0"/>
            <a:r>
              <a:rPr lang="en-US" sz="4000" dirty="0" smtClean="0">
                <a:solidFill>
                  <a:srgbClr val="7030A0"/>
                </a:solidFill>
                <a:latin typeface="Times New Roman" panose="02020603050405020304" pitchFamily="18" charset="0"/>
                <a:cs typeface="Times New Roman" panose="02020603050405020304" pitchFamily="18" charset="0"/>
              </a:rPr>
              <a:t>New York, USA</a:t>
            </a:r>
            <a:endParaRPr lang="en-US" sz="4000" dirty="0">
              <a:solidFill>
                <a:srgbClr val="7030A0"/>
              </a:solidFill>
              <a:latin typeface="Times New Roman" panose="02020603050405020304" pitchFamily="18" charset="0"/>
              <a:cs typeface="Times New Roman" panose="02020603050405020304" pitchFamily="18" charset="0"/>
            </a:endParaRPr>
          </a:p>
          <a:p>
            <a:endParaRPr lang="en-US" sz="4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0838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637090" y="2238"/>
            <a:ext cx="223031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Carbohydrates</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Carbohydrates are the most abundant biomolecules on earth</a:t>
            </a:r>
          </a:p>
        </p:txBody>
      </p:sp>
      <p:sp>
        <p:nvSpPr>
          <p:cNvPr id="14" name="矩形 12"/>
          <p:cNvSpPr/>
          <p:nvPr/>
        </p:nvSpPr>
        <p:spPr>
          <a:xfrm>
            <a:off x="0" y="1511320"/>
            <a:ext cx="9144000" cy="3416320"/>
          </a:xfrm>
          <a:prstGeom prst="rect">
            <a:avLst/>
          </a:prstGeom>
          <a:solidFill>
            <a:srgbClr val="FFFF00"/>
          </a:solidFill>
        </p:spPr>
        <p:txBody>
          <a:bodyPr wrap="square">
            <a:spAutoFit/>
          </a:bodyPr>
          <a:lstStyle/>
          <a:p>
            <a:r>
              <a:rPr lang="en-US" sz="3600" b="1" i="1" u="sng" dirty="0" smtClean="0">
                <a:solidFill>
                  <a:srgbClr val="FF0000"/>
                </a:solidFill>
                <a:latin typeface="Times New Roman" pitchFamily="18" charset="0"/>
                <a:cs typeface="Times New Roman" pitchFamily="18" charset="0"/>
              </a:rPr>
              <a:t>The </a:t>
            </a:r>
            <a:r>
              <a:rPr lang="en-US" sz="3600" b="1" i="1" u="sng" dirty="0">
                <a:solidFill>
                  <a:srgbClr val="FF0000"/>
                </a:solidFill>
                <a:latin typeface="Times New Roman" pitchFamily="18" charset="0"/>
                <a:cs typeface="Times New Roman" pitchFamily="18" charset="0"/>
              </a:rPr>
              <a:t>four primary functions of carbohydrates in the body are to </a:t>
            </a:r>
            <a:endParaRPr lang="en-US" sz="3600" b="1" i="1" u="sng" dirty="0" smtClean="0">
              <a:solidFill>
                <a:srgbClr val="FF0000"/>
              </a:solidFill>
              <a:latin typeface="Times New Roman" pitchFamily="18" charset="0"/>
              <a:cs typeface="Times New Roman" pitchFamily="18" charset="0"/>
            </a:endParaRPr>
          </a:p>
          <a:p>
            <a:r>
              <a:rPr lang="en-US" sz="3600" b="1" i="1" u="sng" dirty="0" smtClean="0">
                <a:solidFill>
                  <a:srgbClr val="FF0000"/>
                </a:solidFill>
                <a:latin typeface="Times New Roman" pitchFamily="18" charset="0"/>
                <a:cs typeface="Times New Roman" pitchFamily="18" charset="0"/>
              </a:rPr>
              <a:t>(i)   provide </a:t>
            </a:r>
            <a:r>
              <a:rPr lang="en-US" sz="3600" b="1" i="1" u="sng" dirty="0">
                <a:solidFill>
                  <a:srgbClr val="FF0000"/>
                </a:solidFill>
                <a:latin typeface="Times New Roman" pitchFamily="18" charset="0"/>
                <a:cs typeface="Times New Roman" pitchFamily="18" charset="0"/>
              </a:rPr>
              <a:t>energy, </a:t>
            </a:r>
            <a:endParaRPr lang="en-US" sz="3600" b="1" i="1" u="sng" dirty="0" smtClean="0">
              <a:solidFill>
                <a:srgbClr val="FF0000"/>
              </a:solidFill>
              <a:latin typeface="Times New Roman" pitchFamily="18" charset="0"/>
              <a:cs typeface="Times New Roman" pitchFamily="18" charset="0"/>
            </a:endParaRPr>
          </a:p>
          <a:p>
            <a:r>
              <a:rPr lang="en-US" sz="3600" b="1" i="1" u="sng" dirty="0" smtClean="0">
                <a:solidFill>
                  <a:srgbClr val="FF0000"/>
                </a:solidFill>
                <a:latin typeface="Times New Roman" pitchFamily="18" charset="0"/>
                <a:cs typeface="Times New Roman" pitchFamily="18" charset="0"/>
              </a:rPr>
              <a:t>(ii)  store </a:t>
            </a:r>
            <a:r>
              <a:rPr lang="en-US" sz="3600" b="1" i="1" u="sng" dirty="0">
                <a:solidFill>
                  <a:srgbClr val="FF0000"/>
                </a:solidFill>
                <a:latin typeface="Times New Roman" pitchFamily="18" charset="0"/>
                <a:cs typeface="Times New Roman" pitchFamily="18" charset="0"/>
              </a:rPr>
              <a:t>energy, </a:t>
            </a:r>
            <a:endParaRPr lang="en-US" sz="3600" b="1" i="1" u="sng" dirty="0" smtClean="0">
              <a:solidFill>
                <a:srgbClr val="FF0000"/>
              </a:solidFill>
              <a:latin typeface="Times New Roman" pitchFamily="18" charset="0"/>
              <a:cs typeface="Times New Roman" pitchFamily="18" charset="0"/>
            </a:endParaRPr>
          </a:p>
          <a:p>
            <a:r>
              <a:rPr lang="en-US" sz="3600" b="1" i="1" u="sng" dirty="0" smtClean="0">
                <a:solidFill>
                  <a:srgbClr val="FF0000"/>
                </a:solidFill>
                <a:latin typeface="Times New Roman" pitchFamily="18" charset="0"/>
                <a:cs typeface="Times New Roman" pitchFamily="18" charset="0"/>
              </a:rPr>
              <a:t>(iii) build </a:t>
            </a:r>
            <a:r>
              <a:rPr lang="en-US" sz="3600" b="1" i="1" u="sng" dirty="0">
                <a:solidFill>
                  <a:srgbClr val="FF0000"/>
                </a:solidFill>
                <a:latin typeface="Times New Roman" pitchFamily="18" charset="0"/>
                <a:cs typeface="Times New Roman" pitchFamily="18" charset="0"/>
              </a:rPr>
              <a:t>macromolecules, and </a:t>
            </a:r>
            <a:endParaRPr lang="en-US" sz="3600" b="1" i="1" u="sng" dirty="0" smtClean="0">
              <a:solidFill>
                <a:srgbClr val="FF0000"/>
              </a:solidFill>
              <a:latin typeface="Times New Roman" pitchFamily="18" charset="0"/>
              <a:cs typeface="Times New Roman" pitchFamily="18" charset="0"/>
            </a:endParaRPr>
          </a:p>
          <a:p>
            <a:r>
              <a:rPr lang="en-US" sz="3600" b="1" i="1" u="sng" dirty="0" smtClean="0">
                <a:solidFill>
                  <a:srgbClr val="FF0000"/>
                </a:solidFill>
                <a:latin typeface="Times New Roman" pitchFamily="18" charset="0"/>
                <a:cs typeface="Times New Roman" pitchFamily="18" charset="0"/>
              </a:rPr>
              <a:t>(iv) spare </a:t>
            </a:r>
            <a:r>
              <a:rPr lang="en-US" sz="3600" b="1" i="1" u="sng" dirty="0">
                <a:solidFill>
                  <a:srgbClr val="FF0000"/>
                </a:solidFill>
                <a:latin typeface="Times New Roman" pitchFamily="18" charset="0"/>
                <a:cs typeface="Times New Roman" pitchFamily="18" charset="0"/>
              </a:rPr>
              <a:t>protein and fat for other uses.</a:t>
            </a:r>
          </a:p>
        </p:txBody>
      </p:sp>
      <p:sp>
        <p:nvSpPr>
          <p:cNvPr id="16" name="矩形 17"/>
          <p:cNvSpPr/>
          <p:nvPr/>
        </p:nvSpPr>
        <p:spPr>
          <a:xfrm>
            <a:off x="5924276" y="6611779"/>
            <a:ext cx="3219724"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the primary functions of carbohydrates?</a:t>
            </a:r>
          </a:p>
        </p:txBody>
      </p:sp>
    </p:spTree>
    <p:extLst>
      <p:ext uri="{BB962C8B-B14F-4D97-AF65-F5344CB8AC3E}">
        <p14:creationId xmlns:p14="http://schemas.microsoft.com/office/powerpoint/2010/main" val="149428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63647" y="0"/>
            <a:ext cx="223031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Carbohydrates</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Classification of Carbohydrates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 y="914400"/>
            <a:ext cx="85439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12"/>
          <p:cNvSpPr/>
          <p:nvPr/>
        </p:nvSpPr>
        <p:spPr>
          <a:xfrm>
            <a:off x="28575" y="2590800"/>
            <a:ext cx="9100455" cy="2554545"/>
          </a:xfrm>
          <a:prstGeom prst="rect">
            <a:avLst/>
          </a:prstGeom>
        </p:spPr>
        <p:txBody>
          <a:bodyPr wrap="square">
            <a:spAutoFit/>
          </a:bodyPr>
          <a:lstStyle/>
          <a:p>
            <a:r>
              <a:rPr lang="en-US" sz="4000" b="1" u="sng" dirty="0" smtClean="0">
                <a:solidFill>
                  <a:srgbClr val="002060"/>
                </a:solidFill>
                <a:latin typeface="Times New Roman" pitchFamily="18" charset="0"/>
                <a:cs typeface="Times New Roman" pitchFamily="18" charset="0"/>
              </a:rPr>
              <a:t>Major Classes of Carbohydrates</a:t>
            </a:r>
            <a:r>
              <a:rPr lang="en-US" sz="4000" b="1" dirty="0" smtClean="0">
                <a:solidFill>
                  <a:srgbClr val="002060"/>
                </a:solidFill>
                <a:latin typeface="Times New Roman" pitchFamily="18" charset="0"/>
                <a:cs typeface="Times New Roman" pitchFamily="18" charset="0"/>
              </a:rPr>
              <a:t>: </a:t>
            </a:r>
          </a:p>
          <a:p>
            <a:r>
              <a:rPr lang="en-US" sz="4000" b="1" dirty="0" smtClean="0">
                <a:solidFill>
                  <a:srgbClr val="002060"/>
                </a:solidFill>
                <a:latin typeface="Times New Roman" pitchFamily="18" charset="0"/>
                <a:cs typeface="Times New Roman" pitchFamily="18" charset="0"/>
              </a:rPr>
              <a:t>1. </a:t>
            </a:r>
            <a:r>
              <a:rPr lang="en-US" sz="4000" b="1" dirty="0" err="1" smtClean="0">
                <a:solidFill>
                  <a:srgbClr val="002060"/>
                </a:solidFill>
                <a:latin typeface="Times New Roman" pitchFamily="18" charset="0"/>
                <a:cs typeface="Times New Roman" pitchFamily="18" charset="0"/>
              </a:rPr>
              <a:t>monosaccharides</a:t>
            </a:r>
            <a:r>
              <a:rPr lang="en-US" sz="4000" b="1" dirty="0" smtClean="0">
                <a:solidFill>
                  <a:srgbClr val="002060"/>
                </a:solidFill>
                <a:latin typeface="Times New Roman" pitchFamily="18" charset="0"/>
                <a:cs typeface="Times New Roman" pitchFamily="18" charset="0"/>
              </a:rPr>
              <a:t>, </a:t>
            </a:r>
          </a:p>
          <a:p>
            <a:r>
              <a:rPr lang="en-US" sz="4000" b="1" dirty="0" smtClean="0">
                <a:solidFill>
                  <a:srgbClr val="002060"/>
                </a:solidFill>
                <a:latin typeface="Times New Roman" pitchFamily="18" charset="0"/>
                <a:cs typeface="Times New Roman" pitchFamily="18" charset="0"/>
              </a:rPr>
              <a:t>2. oligosaccharides, </a:t>
            </a:r>
          </a:p>
          <a:p>
            <a:r>
              <a:rPr lang="en-US" sz="4000" b="1" dirty="0" smtClean="0">
                <a:solidFill>
                  <a:srgbClr val="002060"/>
                </a:solidFill>
                <a:latin typeface="Times New Roman" pitchFamily="18" charset="0"/>
                <a:cs typeface="Times New Roman" pitchFamily="18" charset="0"/>
              </a:rPr>
              <a:t>3. polysaccharides.</a:t>
            </a:r>
            <a:endParaRPr lang="en-US" sz="4000" b="1" dirty="0">
              <a:solidFill>
                <a:srgbClr val="002060"/>
              </a:solidFill>
              <a:latin typeface="Times New Roman" pitchFamily="18" charset="0"/>
              <a:cs typeface="Times New Roman" panose="02020603050405020304" pitchFamily="18" charset="0"/>
            </a:endParaRPr>
          </a:p>
        </p:txBody>
      </p:sp>
      <p:sp>
        <p:nvSpPr>
          <p:cNvPr id="9" name="矩形 17"/>
          <p:cNvSpPr/>
          <p:nvPr/>
        </p:nvSpPr>
        <p:spPr>
          <a:xfrm>
            <a:off x="6224243" y="6457890"/>
            <a:ext cx="2934044"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sugars?</a:t>
            </a:r>
          </a:p>
          <a:p>
            <a:r>
              <a:rPr lang="en-US" sz="1000" b="1" dirty="0" smtClean="0">
                <a:latin typeface="Times New Roman" panose="02020603050405020304" pitchFamily="18" charset="0"/>
                <a:cs typeface="Times New Roman" panose="02020603050405020304" pitchFamily="18" charset="0"/>
              </a:rPr>
              <a:t>Q2. What are the major classes of carbohydrates? </a:t>
            </a:r>
          </a:p>
        </p:txBody>
      </p:sp>
    </p:spTree>
    <p:extLst>
      <p:ext uri="{BB962C8B-B14F-4D97-AF65-F5344CB8AC3E}">
        <p14:creationId xmlns:p14="http://schemas.microsoft.com/office/powerpoint/2010/main" val="81231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30322" y="-7287"/>
            <a:ext cx="223031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Carbohydrates</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Classification of Carbohydrates</a:t>
            </a:r>
          </a:p>
        </p:txBody>
      </p:sp>
      <p:grpSp>
        <p:nvGrpSpPr>
          <p:cNvPr id="2" name="Group 1"/>
          <p:cNvGrpSpPr/>
          <p:nvPr/>
        </p:nvGrpSpPr>
        <p:grpSpPr>
          <a:xfrm>
            <a:off x="152400" y="803506"/>
            <a:ext cx="8662879" cy="1717666"/>
            <a:chOff x="5442" y="1311338"/>
            <a:chExt cx="8662879" cy="1717666"/>
          </a:xfrm>
        </p:grpSpPr>
        <p:sp>
          <p:nvSpPr>
            <p:cNvPr id="22" name="矩形 12"/>
            <p:cNvSpPr/>
            <p:nvPr/>
          </p:nvSpPr>
          <p:spPr>
            <a:xfrm>
              <a:off x="5442" y="1662339"/>
              <a:ext cx="6207028" cy="1015663"/>
            </a:xfrm>
            <a:prstGeom prst="rect">
              <a:avLst/>
            </a:prstGeom>
          </p:spPr>
          <p:txBody>
            <a:bodyPr wrap="square">
              <a:spAutoFit/>
            </a:bodyPr>
            <a:lstStyle/>
            <a:p>
              <a:r>
                <a:rPr lang="en-US" sz="2000" b="1" i="1" u="sng" dirty="0" err="1" smtClean="0">
                  <a:solidFill>
                    <a:srgbClr val="7030A0"/>
                  </a:solidFill>
                  <a:latin typeface="Times New Roman" pitchFamily="18" charset="0"/>
                  <a:cs typeface="Times New Roman" pitchFamily="18" charset="0"/>
                </a:rPr>
                <a:t>Monosaccharides</a:t>
              </a:r>
              <a:r>
                <a:rPr lang="en-US" sz="2000" b="1" dirty="0" smtClean="0">
                  <a:solidFill>
                    <a:srgbClr val="7030A0"/>
                  </a:solidFill>
                  <a:latin typeface="Times New Roman" pitchFamily="18" charset="0"/>
                  <a:cs typeface="Times New Roman" pitchFamily="18" charset="0"/>
                </a:rPr>
                <a:t>: These are consist of a single </a:t>
              </a:r>
              <a:r>
                <a:rPr lang="en-US" sz="2000" b="1" dirty="0" err="1" smtClean="0">
                  <a:solidFill>
                    <a:srgbClr val="7030A0"/>
                  </a:solidFill>
                  <a:latin typeface="Times New Roman" pitchFamily="18" charset="0"/>
                  <a:cs typeface="Times New Roman" pitchFamily="18" charset="0"/>
                </a:rPr>
                <a:t>polyhydroxy</a:t>
              </a:r>
              <a:r>
                <a:rPr lang="en-US" sz="2000" b="1" dirty="0" smtClean="0">
                  <a:solidFill>
                    <a:srgbClr val="7030A0"/>
                  </a:solidFill>
                  <a:latin typeface="Times New Roman" pitchFamily="18" charset="0"/>
                  <a:cs typeface="Times New Roman" pitchFamily="18" charset="0"/>
                </a:rPr>
                <a:t> aldehyde or ketone unit, for example glucose.</a:t>
              </a:r>
              <a:endParaRPr lang="en-US" sz="2000" b="1" dirty="0">
                <a:solidFill>
                  <a:srgbClr val="7030A0"/>
                </a:solidFill>
                <a:latin typeface="Times New Roman" pitchFamily="18" charset="0"/>
                <a:cs typeface="Times New Roman" panose="02020603050405020304" pitchFamily="18" charset="0"/>
              </a:endParaRPr>
            </a:p>
          </p:txBody>
        </p:sp>
        <p:pic>
          <p:nvPicPr>
            <p:cNvPr id="2057" name="Picture 9" descr="http://www.nutrientsreview.com/wp-content/uploads/2014/09/Glucose-formul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3721" y="1311338"/>
              <a:ext cx="2514600" cy="17176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131325" y="2743200"/>
            <a:ext cx="8669439" cy="1652987"/>
            <a:chOff x="-25398" y="3064651"/>
            <a:chExt cx="8669439" cy="1652987"/>
          </a:xfrm>
        </p:grpSpPr>
        <p:sp>
          <p:nvSpPr>
            <p:cNvPr id="54" name="矩形 12"/>
            <p:cNvSpPr/>
            <p:nvPr/>
          </p:nvSpPr>
          <p:spPr>
            <a:xfrm>
              <a:off x="-25398" y="3064651"/>
              <a:ext cx="5860141" cy="1631216"/>
            </a:xfrm>
            <a:prstGeom prst="rect">
              <a:avLst/>
            </a:prstGeom>
          </p:spPr>
          <p:txBody>
            <a:bodyPr wrap="square">
              <a:spAutoFit/>
            </a:bodyPr>
            <a:lstStyle/>
            <a:p>
              <a:r>
                <a:rPr lang="en-US" sz="2000" b="1" i="1" u="sng" dirty="0" smtClean="0">
                  <a:solidFill>
                    <a:schemeClr val="accent2">
                      <a:lumMod val="75000"/>
                    </a:schemeClr>
                  </a:solidFill>
                  <a:latin typeface="Times New Roman" pitchFamily="18" charset="0"/>
                  <a:cs typeface="Times New Roman" pitchFamily="18" charset="0"/>
                </a:rPr>
                <a:t>Oligosaccharides</a:t>
              </a:r>
              <a:r>
                <a:rPr lang="en-US" sz="2000" b="1" dirty="0" smtClean="0">
                  <a:solidFill>
                    <a:schemeClr val="accent2">
                      <a:lumMod val="75000"/>
                    </a:schemeClr>
                  </a:solidFill>
                  <a:latin typeface="Times New Roman" pitchFamily="18" charset="0"/>
                  <a:cs typeface="Times New Roman" pitchFamily="18" charset="0"/>
                </a:rPr>
                <a:t>: These are consist of short chains of monosaccharide units joined by characteristic linkages called </a:t>
              </a:r>
              <a:r>
                <a:rPr lang="en-US" sz="2000" b="1" dirty="0" err="1" smtClean="0">
                  <a:solidFill>
                    <a:schemeClr val="accent2">
                      <a:lumMod val="75000"/>
                    </a:schemeClr>
                  </a:solidFill>
                  <a:latin typeface="Times New Roman" pitchFamily="18" charset="0"/>
                  <a:cs typeface="Times New Roman" pitchFamily="18" charset="0"/>
                </a:rPr>
                <a:t>glycosidic</a:t>
              </a:r>
              <a:r>
                <a:rPr lang="en-US" sz="2000" b="1" dirty="0" smtClean="0">
                  <a:solidFill>
                    <a:schemeClr val="accent2">
                      <a:lumMod val="75000"/>
                    </a:schemeClr>
                  </a:solidFill>
                  <a:latin typeface="Times New Roman" pitchFamily="18" charset="0"/>
                  <a:cs typeface="Times New Roman" pitchFamily="18" charset="0"/>
                </a:rPr>
                <a:t> bonds. The most abundant are the disaccharides, with two monosaccharide units, for example, sucrose. </a:t>
              </a:r>
              <a:endParaRPr lang="en-US" sz="2000" b="1" dirty="0">
                <a:solidFill>
                  <a:schemeClr val="accent2">
                    <a:lumMod val="75000"/>
                  </a:schemeClr>
                </a:solidFill>
                <a:latin typeface="Times New Roman" pitchFamily="18" charset="0"/>
                <a:cs typeface="Times New Roman" panose="02020603050405020304" pitchFamily="18" charset="0"/>
              </a:endParaRPr>
            </a:p>
          </p:txBody>
        </p:sp>
        <p:pic>
          <p:nvPicPr>
            <p:cNvPr id="69" name="Picture 11" descr="http://www.nutrientsreview.com/wp-content/uploads/2014/09/Sucro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8001" y="3090051"/>
              <a:ext cx="2466040" cy="162758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矩形 12"/>
          <p:cNvSpPr/>
          <p:nvPr/>
        </p:nvSpPr>
        <p:spPr>
          <a:xfrm>
            <a:off x="152400" y="4801949"/>
            <a:ext cx="8986155" cy="1323439"/>
          </a:xfrm>
          <a:prstGeom prst="rect">
            <a:avLst/>
          </a:prstGeom>
        </p:spPr>
        <p:txBody>
          <a:bodyPr wrap="square">
            <a:spAutoFit/>
          </a:bodyPr>
          <a:lstStyle/>
          <a:p>
            <a:r>
              <a:rPr lang="en-US" sz="2000" b="1" i="1" u="sng" dirty="0" smtClean="0">
                <a:solidFill>
                  <a:srgbClr val="0070C0"/>
                </a:solidFill>
                <a:latin typeface="Times New Roman" pitchFamily="18" charset="0"/>
                <a:cs typeface="Times New Roman" pitchFamily="18" charset="0"/>
              </a:rPr>
              <a:t>Polysaccharides</a:t>
            </a:r>
            <a:r>
              <a:rPr lang="en-US" sz="2000" b="1" dirty="0" smtClean="0">
                <a:solidFill>
                  <a:srgbClr val="0070C0"/>
                </a:solidFill>
                <a:latin typeface="Times New Roman" pitchFamily="18" charset="0"/>
                <a:cs typeface="Times New Roman" pitchFamily="18" charset="0"/>
              </a:rPr>
              <a:t>: These are consist of more than 20 or so monosaccharide units, and some have hundreds or thousands of units. Examples include cellulose and starch (linear chain) and glycogen (branched chain) which are composed of D-glucose.</a:t>
            </a:r>
            <a:endParaRPr lang="en-US" sz="2000" b="1" dirty="0">
              <a:solidFill>
                <a:srgbClr val="0070C0"/>
              </a:solidFill>
              <a:latin typeface="Times New Roman" pitchFamily="18" charset="0"/>
              <a:cs typeface="Times New Roman" panose="02020603050405020304" pitchFamily="18" charset="0"/>
            </a:endParaRPr>
          </a:p>
        </p:txBody>
      </p:sp>
      <p:sp>
        <p:nvSpPr>
          <p:cNvPr id="15" name="矩形 17"/>
          <p:cNvSpPr/>
          <p:nvPr/>
        </p:nvSpPr>
        <p:spPr>
          <a:xfrm>
            <a:off x="6286156" y="6304002"/>
            <a:ext cx="2857844" cy="553998"/>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a:t>
            </a:r>
            <a:r>
              <a:rPr lang="en-US" sz="1000" b="1" dirty="0" err="1" smtClean="0">
                <a:latin typeface="Times New Roman" panose="02020603050405020304" pitchFamily="18" charset="0"/>
                <a:cs typeface="Times New Roman" panose="02020603050405020304" pitchFamily="18" charset="0"/>
              </a:rPr>
              <a:t>monosaccharides</a:t>
            </a:r>
            <a:r>
              <a:rPr lang="en-US" sz="1000" b="1" dirty="0" smtClean="0">
                <a:latin typeface="Times New Roman" panose="02020603050405020304" pitchFamily="18" charset="0"/>
                <a:cs typeface="Times New Roman" panose="02020603050405020304" pitchFamily="18" charset="0"/>
              </a:rPr>
              <a:t>?</a:t>
            </a:r>
            <a:r>
              <a:rPr lang="en-US" sz="1000" b="1" dirty="0">
                <a:latin typeface="Times New Roman" panose="02020603050405020304" pitchFamily="18" charset="0"/>
                <a:cs typeface="Times New Roman" panose="02020603050405020304" pitchFamily="18" charset="0"/>
              </a:rPr>
              <a:t> </a:t>
            </a:r>
            <a:r>
              <a:rPr lang="en-US" sz="1000" b="1" dirty="0" smtClean="0">
                <a:latin typeface="Times New Roman" panose="02020603050405020304" pitchFamily="18" charset="0"/>
                <a:cs typeface="Times New Roman" panose="02020603050405020304" pitchFamily="18" charset="0"/>
              </a:rPr>
              <a:t>Give example. </a:t>
            </a:r>
          </a:p>
          <a:p>
            <a:r>
              <a:rPr lang="en-US" sz="1000" b="1" dirty="0" smtClean="0">
                <a:latin typeface="Times New Roman" panose="02020603050405020304" pitchFamily="18" charset="0"/>
                <a:cs typeface="Times New Roman" panose="02020603050405020304" pitchFamily="18" charset="0"/>
              </a:rPr>
              <a:t>Q2. What are disaccharides? Give example. </a:t>
            </a:r>
          </a:p>
          <a:p>
            <a:r>
              <a:rPr lang="en-US" sz="1000" b="1" dirty="0" smtClean="0">
                <a:latin typeface="Times New Roman" panose="02020603050405020304" pitchFamily="18" charset="0"/>
                <a:cs typeface="Times New Roman" panose="02020603050405020304" pitchFamily="18" charset="0"/>
              </a:rPr>
              <a:t>Q3. What are polysaccharides? Give example. </a:t>
            </a:r>
          </a:p>
        </p:txBody>
      </p:sp>
    </p:spTree>
    <p:extLst>
      <p:ext uri="{BB962C8B-B14F-4D97-AF65-F5344CB8AC3E}">
        <p14:creationId xmlns:p14="http://schemas.microsoft.com/office/powerpoint/2010/main" val="383519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90125" y="2238"/>
            <a:ext cx="223031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Carbohydrates</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Examples of Polysaccharides</a:t>
            </a:r>
          </a:p>
        </p:txBody>
      </p:sp>
      <p:grpSp>
        <p:nvGrpSpPr>
          <p:cNvPr id="5" name="Group 4"/>
          <p:cNvGrpSpPr/>
          <p:nvPr/>
        </p:nvGrpSpPr>
        <p:grpSpPr>
          <a:xfrm>
            <a:off x="76085" y="1171574"/>
            <a:ext cx="9058390" cy="4270892"/>
            <a:chOff x="38100" y="1171574"/>
            <a:chExt cx="9058390" cy="4270892"/>
          </a:xfrm>
        </p:grpSpPr>
        <p:pic>
          <p:nvPicPr>
            <p:cNvPr id="3074" name="Picture 2" descr="http://www.phschool.com/science/biology_place/biocoach/bioprop/images/polysac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171574"/>
              <a:ext cx="9058390" cy="3857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381578" y="5257800"/>
              <a:ext cx="2667000" cy="184666"/>
            </a:xfrm>
            <a:prstGeom prst="rect">
              <a:avLst/>
            </a:prstGeom>
          </p:spPr>
          <p:txBody>
            <a:bodyPr wrap="square">
              <a:spAutoFit/>
            </a:bodyPr>
            <a:lstStyle/>
            <a:p>
              <a:r>
                <a:rPr lang="en-US" sz="600" dirty="0">
                  <a:latin typeface="Times New Roman" pitchFamily="18" charset="0"/>
                  <a:cs typeface="Times New Roman" pitchFamily="18" charset="0"/>
                </a:rPr>
                <a:t>http://www.phschool.com/science/biology_place/biocoach/bioprop/polysac.html</a:t>
              </a:r>
            </a:p>
          </p:txBody>
        </p:sp>
      </p:grpSp>
      <p:sp>
        <p:nvSpPr>
          <p:cNvPr id="8" name="Rectangle 7"/>
          <p:cNvSpPr/>
          <p:nvPr/>
        </p:nvSpPr>
        <p:spPr>
          <a:xfrm>
            <a:off x="1143000" y="4724400"/>
            <a:ext cx="1066800" cy="381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05400" y="4724400"/>
            <a:ext cx="1066800" cy="381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553325" y="4676775"/>
            <a:ext cx="818978" cy="381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17"/>
          <p:cNvSpPr/>
          <p:nvPr/>
        </p:nvSpPr>
        <p:spPr>
          <a:xfrm>
            <a:off x="5943600" y="6476817"/>
            <a:ext cx="3200401"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Give three examples of polysaccharides. </a:t>
            </a:r>
          </a:p>
          <a:p>
            <a:r>
              <a:rPr lang="en-US" sz="1000" b="1" dirty="0" smtClean="0">
                <a:solidFill>
                  <a:srgbClr val="FF0000"/>
                </a:solidFill>
                <a:latin typeface="Times New Roman" panose="02020603050405020304" pitchFamily="18" charset="0"/>
                <a:cs typeface="Times New Roman" panose="02020603050405020304" pitchFamily="18" charset="0"/>
              </a:rPr>
              <a:t>No question in the exam from the images of this slide. </a:t>
            </a:r>
          </a:p>
        </p:txBody>
      </p:sp>
    </p:spTree>
    <p:extLst>
      <p:ext uri="{BB962C8B-B14F-4D97-AF65-F5344CB8AC3E}">
        <p14:creationId xmlns:p14="http://schemas.microsoft.com/office/powerpoint/2010/main" val="88555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90125" y="2238"/>
            <a:ext cx="223031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Carbohydrates</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Digestion and Absorption of Carbohydrates</a:t>
            </a:r>
          </a:p>
        </p:txBody>
      </p:sp>
      <p:sp>
        <p:nvSpPr>
          <p:cNvPr id="12" name="矩形 17"/>
          <p:cNvSpPr/>
          <p:nvPr/>
        </p:nvSpPr>
        <p:spPr>
          <a:xfrm>
            <a:off x="5372722" y="6457890"/>
            <a:ext cx="3771278"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Schematically show how different types of carbohydrates are digested by the gastrointestinal tract (GIT). </a:t>
            </a:r>
          </a:p>
        </p:txBody>
      </p:sp>
      <p:grpSp>
        <p:nvGrpSpPr>
          <p:cNvPr id="3" name="Group 2"/>
          <p:cNvGrpSpPr/>
          <p:nvPr/>
        </p:nvGrpSpPr>
        <p:grpSpPr>
          <a:xfrm>
            <a:off x="1138180" y="914400"/>
            <a:ext cx="6934200" cy="5375159"/>
            <a:chOff x="1138180" y="914400"/>
            <a:chExt cx="6934200" cy="5375159"/>
          </a:xfrm>
        </p:grpSpPr>
        <p:pic>
          <p:nvPicPr>
            <p:cNvPr id="14338" name="Picture 2" descr="https://image.slidesharecdn.com/digestionandabsorptionofcarbohydrates-120714091201-phpapp01/95/digestion-and-absorption-of-carbohydrates-4-728.jpg?cb=13422573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180" y="914400"/>
              <a:ext cx="6934200" cy="52006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38180" y="6104893"/>
              <a:ext cx="2748020" cy="184666"/>
            </a:xfrm>
            <a:prstGeom prst="rect">
              <a:avLst/>
            </a:prstGeom>
          </p:spPr>
          <p:txBody>
            <a:bodyPr wrap="square">
              <a:spAutoFit/>
            </a:bodyPr>
            <a:lstStyle/>
            <a:p>
              <a:r>
                <a:rPr lang="en-US" sz="600" dirty="0">
                  <a:latin typeface="Times New Roman" pitchFamily="18" charset="0"/>
                  <a:cs typeface="Times New Roman" pitchFamily="18" charset="0"/>
                </a:rPr>
                <a:t>https://www.slideshare.net/namarta28/digestion-and-absorption-of-carbohydrates</a:t>
              </a:r>
            </a:p>
          </p:txBody>
        </p:sp>
      </p:grpSp>
    </p:spTree>
    <p:extLst>
      <p:ext uri="{BB962C8B-B14F-4D97-AF65-F5344CB8AC3E}">
        <p14:creationId xmlns:p14="http://schemas.microsoft.com/office/powerpoint/2010/main" val="225234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35072" y="-8094"/>
            <a:ext cx="2584728"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Monosaccharides</a:t>
            </a:r>
            <a:endPar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endParaRP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Representative </a:t>
            </a:r>
            <a:r>
              <a:rPr lang="en-US" b="1" dirty="0" err="1" smtClean="0">
                <a:solidFill>
                  <a:srgbClr val="FFFF00"/>
                </a:solidFill>
                <a:latin typeface="Times New Roman" panose="02020603050405020304" pitchFamily="18" charset="0"/>
                <a:cs typeface="Times New Roman" panose="02020603050405020304" pitchFamily="18" charset="0"/>
              </a:rPr>
              <a:t>Monosaccharides</a:t>
            </a:r>
            <a:endParaRPr lang="en-US" b="1" dirty="0" smtClean="0">
              <a:solidFill>
                <a:srgbClr val="FFFF00"/>
              </a:solidFill>
              <a:latin typeface="Times New Roman" panose="02020603050405020304" pitchFamily="18" charset="0"/>
              <a:cs typeface="Times New Roman" panose="02020603050405020304" pitchFamily="18" charset="0"/>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16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1" y="1292599"/>
            <a:ext cx="9143999" cy="2514946"/>
            <a:chOff x="1" y="1292599"/>
            <a:chExt cx="9143999" cy="2514946"/>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52600"/>
              <a:ext cx="2666999" cy="2042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579" y="1292599"/>
              <a:ext cx="2478668" cy="249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8444" y="1292599"/>
              <a:ext cx="3025556" cy="2514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362856" y="3581400"/>
              <a:ext cx="30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23900" y="3581400"/>
              <a:ext cx="342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734456" y="3581400"/>
              <a:ext cx="30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095500" y="3581400"/>
              <a:ext cx="342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410856" y="3577770"/>
              <a:ext cx="30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771900" y="3577770"/>
              <a:ext cx="342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844142" y="3581400"/>
              <a:ext cx="30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205186" y="3581400"/>
              <a:ext cx="342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505575" y="3603174"/>
              <a:ext cx="30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914244" y="3603174"/>
              <a:ext cx="342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186511" y="3595920"/>
              <a:ext cx="30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576130" y="3595920"/>
              <a:ext cx="342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1" name="矩形 17"/>
          <p:cNvSpPr/>
          <p:nvPr/>
        </p:nvSpPr>
        <p:spPr>
          <a:xfrm>
            <a:off x="6404545" y="6147874"/>
            <a:ext cx="2734466" cy="707886"/>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Draw structures of two </a:t>
            </a:r>
            <a:r>
              <a:rPr lang="en-US" sz="1000" b="1" dirty="0" err="1" smtClean="0">
                <a:latin typeface="Times New Roman" panose="02020603050405020304" pitchFamily="18" charset="0"/>
                <a:cs typeface="Times New Roman" panose="02020603050405020304" pitchFamily="18" charset="0"/>
              </a:rPr>
              <a:t>monosaccharides</a:t>
            </a:r>
            <a:r>
              <a:rPr lang="en-US" sz="1000" b="1" dirty="0" smtClean="0">
                <a:latin typeface="Times New Roman" panose="02020603050405020304" pitchFamily="18" charset="0"/>
                <a:cs typeface="Times New Roman" panose="02020603050405020304" pitchFamily="18" charset="0"/>
              </a:rPr>
              <a:t>.</a:t>
            </a:r>
          </a:p>
          <a:p>
            <a:r>
              <a:rPr lang="en-US" sz="1000" b="1" dirty="0" smtClean="0">
                <a:latin typeface="Times New Roman" panose="02020603050405020304" pitchFamily="18" charset="0"/>
                <a:cs typeface="Times New Roman" panose="02020603050405020304" pitchFamily="18" charset="0"/>
              </a:rPr>
              <a:t>Q2. Draw the structure of a triose. </a:t>
            </a:r>
          </a:p>
          <a:p>
            <a:r>
              <a:rPr lang="en-US" sz="1000" b="1" dirty="0" smtClean="0">
                <a:latin typeface="Times New Roman" panose="02020603050405020304" pitchFamily="18" charset="0"/>
                <a:cs typeface="Times New Roman" panose="02020603050405020304" pitchFamily="18" charset="0"/>
              </a:rPr>
              <a:t>Q3. Draw the structure of a hexose.  </a:t>
            </a:r>
          </a:p>
          <a:p>
            <a:r>
              <a:rPr lang="en-US" sz="1000" b="1" dirty="0" smtClean="0">
                <a:latin typeface="Times New Roman" panose="02020603050405020304" pitchFamily="18" charset="0"/>
                <a:cs typeface="Times New Roman" panose="02020603050405020304" pitchFamily="18" charset="0"/>
              </a:rPr>
              <a:t>Q4. Draw the structure of a pentose. </a:t>
            </a:r>
          </a:p>
        </p:txBody>
      </p:sp>
    </p:spTree>
    <p:extLst>
      <p:ext uri="{BB962C8B-B14F-4D97-AF65-F5344CB8AC3E}">
        <p14:creationId xmlns:p14="http://schemas.microsoft.com/office/powerpoint/2010/main" val="204131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additive="base">
                                        <p:cTn id="13" dur="500" fill="hold"/>
                                        <p:tgtEl>
                                          <p:spTgt spid="1029"/>
                                        </p:tgtEl>
                                        <p:attrNameLst>
                                          <p:attrName>ppt_x</p:attrName>
                                        </p:attrNameLst>
                                      </p:cBhvr>
                                      <p:tavLst>
                                        <p:tav tm="0">
                                          <p:val>
                                            <p:strVal val="#ppt_x"/>
                                          </p:val>
                                        </p:tav>
                                        <p:tav tm="100000">
                                          <p:val>
                                            <p:strVal val="#ppt_x"/>
                                          </p:val>
                                        </p:tav>
                                      </p:tavLst>
                                    </p:anim>
                                    <p:anim calcmode="lin" valueType="num">
                                      <p:cBhvr additive="base">
                                        <p:cTn id="14"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3288</TotalTime>
  <Words>1542</Words>
  <Application>Microsoft Office PowerPoint</Application>
  <PresentationFormat>On-screen Show (4:3)</PresentationFormat>
  <Paragraphs>190</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宋体</vt:lpstr>
      <vt:lpstr>Arial</vt:lpstr>
      <vt:lpstr>Calibri</vt:lpstr>
      <vt:lpstr>Gulim</vt:lpstr>
      <vt:lpstr>Times New Roman</vt:lpstr>
      <vt:lpstr>Office 主题​​</vt:lpstr>
      <vt:lpstr>BIO201 SPRING 2018   Introduction to  Biochemistry &amp; Biotechnology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Lecture:  Lipids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Muktadir Shahid Hossain (Taumal)</dc:title>
  <dc:creator>HP</dc:creator>
  <cp:lastModifiedBy>HP</cp:lastModifiedBy>
  <cp:revision>424</cp:revision>
  <dcterms:created xsi:type="dcterms:W3CDTF">2017-01-10T13:47:40Z</dcterms:created>
  <dcterms:modified xsi:type="dcterms:W3CDTF">2018-06-12T08:52:27Z</dcterms:modified>
</cp:coreProperties>
</file>