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16" r:id="rId3"/>
    <p:sldId id="370" r:id="rId4"/>
    <p:sldId id="368" r:id="rId5"/>
    <p:sldId id="371" r:id="rId6"/>
    <p:sldId id="380" r:id="rId7"/>
    <p:sldId id="379" r:id="rId8"/>
    <p:sldId id="389" r:id="rId9"/>
    <p:sldId id="390" r:id="rId10"/>
    <p:sldId id="395" r:id="rId11"/>
    <p:sldId id="393" r:id="rId12"/>
    <p:sldId id="394" r:id="rId13"/>
    <p:sldId id="383" r:id="rId14"/>
    <p:sldId id="382" r:id="rId15"/>
    <p:sldId id="396" r:id="rId16"/>
    <p:sldId id="397" r:id="rId17"/>
    <p:sldId id="399" r:id="rId18"/>
    <p:sldId id="409" r:id="rId19"/>
    <p:sldId id="384" r:id="rId20"/>
    <p:sldId id="387" r:id="rId21"/>
    <p:sldId id="388" r:id="rId22"/>
    <p:sldId id="403" r:id="rId23"/>
    <p:sldId id="400" r:id="rId24"/>
    <p:sldId id="401" r:id="rId25"/>
    <p:sldId id="402" r:id="rId26"/>
    <p:sldId id="404" r:id="rId27"/>
    <p:sldId id="405" r:id="rId28"/>
    <p:sldId id="406" r:id="rId29"/>
    <p:sldId id="407" r:id="rId30"/>
    <p:sldId id="408" r:id="rId31"/>
    <p:sldId id="274" r:id="rId3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FB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7790" autoAdjust="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sorterViewPr>
    <p:cViewPr>
      <p:scale>
        <a:sx n="53" d="100"/>
        <a:sy n="5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C161F259-CDF5-4988-88D3-E74826538AC2}" type="datetimeFigureOut">
              <a:rPr lang="en-US" smtClean="0"/>
              <a:t>12-Jun-18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9B537FBC-BC31-45B2-A3A6-1CFA62FA5098}" type="slidenum">
              <a:rPr lang="en-US" smtClean="0"/>
              <a:t>‹#›</a:t>
            </a:fld>
            <a:endParaRPr lang="en-US"/>
          </a:p>
        </p:txBody>
      </p:sp>
    </p:spTree>
    <p:extLst>
      <p:ext uri="{BB962C8B-B14F-4D97-AF65-F5344CB8AC3E}">
        <p14:creationId xmlns:p14="http://schemas.microsoft.com/office/powerpoint/2010/main" val="1040001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日期占位符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39A58912-6797-492A-8053-CF5D87B4DD5D}" type="datetimeFigureOut">
              <a:rPr lang="en-US" smtClean="0"/>
              <a:t>12-Jun-18</a:t>
            </a:fld>
            <a:endParaRPr lang="en-US"/>
          </a:p>
        </p:txBody>
      </p:sp>
      <p:sp>
        <p:nvSpPr>
          <p:cNvPr id="4" name="幻灯片图像占位符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备注占位符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灯片编号占位符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69D9AAB-7849-4BBF-8FA4-88DF66EDCBCA}" type="slidenum">
              <a:rPr lang="en-US" smtClean="0"/>
              <a:t>‹#›</a:t>
            </a:fld>
            <a:endParaRPr lang="en-US"/>
          </a:p>
        </p:txBody>
      </p:sp>
    </p:spTree>
    <p:extLst>
      <p:ext uri="{BB962C8B-B14F-4D97-AF65-F5344CB8AC3E}">
        <p14:creationId xmlns:p14="http://schemas.microsoft.com/office/powerpoint/2010/main" val="375108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4</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15</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16</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17</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18</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19</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20</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21</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22</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23</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24</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5</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25</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26</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27</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28</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29</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30</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7</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8</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9</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10</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11</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12</a:t>
            </a:fld>
            <a:endParaRPr lang="en-US"/>
          </a:p>
        </p:txBody>
      </p:sp>
    </p:spTree>
    <p:extLst>
      <p:ext uri="{BB962C8B-B14F-4D97-AF65-F5344CB8AC3E}">
        <p14:creationId xmlns:p14="http://schemas.microsoft.com/office/powerpoint/2010/main" val="313010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r</a:t>
            </a:r>
            <a:endParaRPr lang="en-US" dirty="0"/>
          </a:p>
        </p:txBody>
      </p:sp>
      <p:sp>
        <p:nvSpPr>
          <p:cNvPr id="4" name="灯片编号占位符 3"/>
          <p:cNvSpPr>
            <a:spLocks noGrp="1"/>
          </p:cNvSpPr>
          <p:nvPr>
            <p:ph type="sldNum" sz="quarter" idx="10"/>
          </p:nvPr>
        </p:nvSpPr>
        <p:spPr/>
        <p:txBody>
          <a:bodyPr/>
          <a:lstStyle/>
          <a:p>
            <a:fld id="{F69D9AAB-7849-4BBF-8FA4-88DF66EDCBCA}" type="slidenum">
              <a:rPr lang="en-US" smtClean="0"/>
              <a:t>14</a:t>
            </a:fld>
            <a:endParaRPr lang="en-US"/>
          </a:p>
        </p:txBody>
      </p:sp>
    </p:spTree>
    <p:extLst>
      <p:ext uri="{BB962C8B-B14F-4D97-AF65-F5344CB8AC3E}">
        <p14:creationId xmlns:p14="http://schemas.microsoft.com/office/powerpoint/2010/main" val="3130108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096421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355336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8085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25703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C7081E-470D-403E-A44C-F5DA8DD429AB}" type="datetimeFigureOut">
              <a:rPr lang="en-US" smtClean="0"/>
              <a:t>12-Jun-18</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70404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37C7081E-470D-403E-A44C-F5DA8DD429AB}" type="datetimeFigureOut">
              <a:rPr lang="en-US" smtClean="0"/>
              <a:t>12-Jun-18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7320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37C7081E-470D-403E-A44C-F5DA8DD429AB}" type="datetimeFigureOut">
              <a:rPr lang="en-US" smtClean="0"/>
              <a:t>12-Jun-18</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67189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37C7081E-470D-403E-A44C-F5DA8DD429AB}" type="datetimeFigureOut">
              <a:rPr lang="en-US" smtClean="0"/>
              <a:t>12-Jun-18</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41256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7C7081E-470D-403E-A44C-F5DA8DD429AB}" type="datetimeFigureOut">
              <a:rPr lang="en-US" smtClean="0"/>
              <a:t>12-Jun-18</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1025379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12-Jun-18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66462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7C7081E-470D-403E-A44C-F5DA8DD429AB}" type="datetimeFigureOut">
              <a:rPr lang="en-US" smtClean="0"/>
              <a:t>12-Jun-18</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1B80F15-2FE9-41FD-A688-0AE151D00CE7}" type="slidenum">
              <a:rPr lang="en-US" smtClean="0"/>
              <a:t>‹#›</a:t>
            </a:fld>
            <a:endParaRPr lang="en-US"/>
          </a:p>
        </p:txBody>
      </p:sp>
    </p:spTree>
    <p:extLst>
      <p:ext uri="{BB962C8B-B14F-4D97-AF65-F5344CB8AC3E}">
        <p14:creationId xmlns:p14="http://schemas.microsoft.com/office/powerpoint/2010/main" val="253842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7081E-470D-403E-A44C-F5DA8DD429AB}" type="datetimeFigureOut">
              <a:rPr lang="en-US" smtClean="0"/>
              <a:t>12-Jun-18</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B80F15-2FE9-41FD-A688-0AE151D00CE7}" type="slidenum">
              <a:rPr lang="en-US" smtClean="0"/>
              <a:t>‹#›</a:t>
            </a:fld>
            <a:endParaRPr lang="en-US"/>
          </a:p>
        </p:txBody>
      </p:sp>
    </p:spTree>
    <p:extLst>
      <p:ext uri="{BB962C8B-B14F-4D97-AF65-F5344CB8AC3E}">
        <p14:creationId xmlns:p14="http://schemas.microsoft.com/office/powerpoint/2010/main" val="2933534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3600"/>
            <a:ext cx="7772400" cy="1470025"/>
          </a:xfrm>
        </p:spPr>
        <p:txBody>
          <a:bodyPr>
            <a:normAutofit fontScale="90000"/>
          </a:bodyPr>
          <a:lstStyle/>
          <a:p>
            <a:pPr lvl="0"/>
            <a:r>
              <a:rPr lang="en-US" b="1" dirty="0" smtClean="0">
                <a:solidFill>
                  <a:srgbClr val="00B0F0"/>
                </a:solidFill>
                <a:latin typeface="Times New Roman" panose="02020603050405020304" pitchFamily="18" charset="0"/>
                <a:cs typeface="Times New Roman" panose="02020603050405020304" pitchFamily="18" charset="0"/>
              </a:rPr>
              <a:t>BIO201 SPRING 2018</a:t>
            </a:r>
            <a:r>
              <a:rPr lang="en-US" b="1" smtClean="0">
                <a:solidFill>
                  <a:srgbClr val="7030A0"/>
                </a:solidFill>
                <a:latin typeface="Times New Roman" panose="02020603050405020304" pitchFamily="18" charset="0"/>
                <a:cs typeface="Times New Roman" panose="02020603050405020304" pitchFamily="18" charset="0"/>
              </a:rPr>
              <a:t/>
            </a:r>
            <a:br>
              <a:rPr lang="en-US" b="1" smtClean="0">
                <a:solidFill>
                  <a:srgbClr val="7030A0"/>
                </a:solidFill>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Introduction to </a:t>
            </a:r>
            <a:br>
              <a:rPr lang="en-US" b="1"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Biochemistry &amp; Biotechnology</a:t>
            </a: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r>
              <a:rPr lang="en-US" b="1" dirty="0" smtClean="0">
                <a:solidFill>
                  <a:srgbClr val="C00000"/>
                </a:solidFill>
                <a:latin typeface="Times New Roman" panose="02020603050405020304" pitchFamily="18" charset="0"/>
                <a:cs typeface="Times New Roman" panose="02020603050405020304" pitchFamily="18" charset="0"/>
              </a:rPr>
              <a:t/>
            </a:r>
            <a:br>
              <a:rPr lang="en-US" b="1" dirty="0" smtClean="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2743200" y="4292600"/>
            <a:ext cx="3810000" cy="190500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C00000"/>
                </a:solidFill>
                <a:latin typeface="Times New Roman" panose="02020603050405020304" pitchFamily="18" charset="0"/>
                <a:cs typeface="Times New Roman" panose="02020603050405020304" pitchFamily="18" charset="0"/>
              </a:rPr>
              <a:t>Lecture #5 </a:t>
            </a:r>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408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89087" y="0"/>
            <a:ext cx="4013467"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Hemoglobin and its function</a:t>
            </a:r>
          </a:p>
        </p:txBody>
      </p:sp>
      <p:sp>
        <p:nvSpPr>
          <p:cNvPr id="7" name="矩形 6"/>
          <p:cNvSpPr/>
          <p:nvPr/>
        </p:nvSpPr>
        <p:spPr>
          <a:xfrm>
            <a:off x="0" y="45057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Hemoglobin</a:t>
            </a:r>
          </a:p>
        </p:txBody>
      </p:sp>
      <p:sp>
        <p:nvSpPr>
          <p:cNvPr id="14" name="矩形 7"/>
          <p:cNvSpPr/>
          <p:nvPr/>
        </p:nvSpPr>
        <p:spPr>
          <a:xfrm>
            <a:off x="-9526" y="882114"/>
            <a:ext cx="9144000" cy="707886"/>
          </a:xfrm>
          <a:prstGeom prst="rect">
            <a:avLst/>
          </a:prstGeom>
        </p:spPr>
        <p:txBody>
          <a:bodyPr wrap="square">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Oxygen is transported through blood from lungs to peripheral tissues by hemoglobin of red blood cells. </a:t>
            </a:r>
          </a:p>
        </p:txBody>
      </p:sp>
      <p:pic>
        <p:nvPicPr>
          <p:cNvPr id="7170" name="Picture 2" descr="https://image.slidesharecdn.com/haemoglobin-160424181218/95/haemoglobin-6-638.jpg?cb=1461521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4958" y="1778734"/>
            <a:ext cx="6001727" cy="450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10685" y="6272768"/>
            <a:ext cx="2286000" cy="184666"/>
          </a:xfrm>
          <a:prstGeom prst="rect">
            <a:avLst/>
          </a:prstGeom>
        </p:spPr>
        <p:txBody>
          <a:bodyPr wrap="square">
            <a:spAutoFit/>
          </a:bodyPr>
          <a:lstStyle/>
          <a:p>
            <a:r>
              <a:rPr lang="en-US" sz="600" dirty="0">
                <a:latin typeface="Times New Roman" pitchFamily="18" charset="0"/>
                <a:cs typeface="Times New Roman" pitchFamily="18" charset="0"/>
              </a:rPr>
              <a:t>https://www.slideshare.net/angellal2010/haemoglobin-61293008</a:t>
            </a:r>
          </a:p>
        </p:txBody>
      </p:sp>
      <p:sp>
        <p:nvSpPr>
          <p:cNvPr id="10" name="矩形 17"/>
          <p:cNvSpPr/>
          <p:nvPr/>
        </p:nvSpPr>
        <p:spPr>
          <a:xfrm>
            <a:off x="4638674" y="6616780"/>
            <a:ext cx="44958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How oxygen is transported through blood from lungs to peripheral tissues? </a:t>
            </a:r>
          </a:p>
        </p:txBody>
      </p:sp>
    </p:spTree>
    <p:extLst>
      <p:ext uri="{BB962C8B-B14F-4D97-AF65-F5344CB8AC3E}">
        <p14:creationId xmlns:p14="http://schemas.microsoft.com/office/powerpoint/2010/main" val="284128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24718" y="-4"/>
            <a:ext cx="4114800"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Hemoglobin and its function</a:t>
            </a:r>
          </a:p>
        </p:txBody>
      </p:sp>
      <p:sp>
        <p:nvSpPr>
          <p:cNvPr id="7" name="矩形 6"/>
          <p:cNvSpPr/>
          <p:nvPr/>
        </p:nvSpPr>
        <p:spPr>
          <a:xfrm>
            <a:off x="9525" y="481463"/>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Structure of hemoglobin</a:t>
            </a:r>
          </a:p>
        </p:txBody>
      </p:sp>
      <p:grpSp>
        <p:nvGrpSpPr>
          <p:cNvPr id="10" name="Group 9"/>
          <p:cNvGrpSpPr/>
          <p:nvPr/>
        </p:nvGrpSpPr>
        <p:grpSpPr>
          <a:xfrm>
            <a:off x="1600200" y="1981200"/>
            <a:ext cx="6563836" cy="3747790"/>
            <a:chOff x="1600200" y="1981200"/>
            <a:chExt cx="6563836" cy="3747790"/>
          </a:xfrm>
        </p:grpSpPr>
        <p:pic>
          <p:nvPicPr>
            <p:cNvPr id="5125" name="Picture 5" descr="http://session.masteringaandp.com/problemAsset/1531828/1/MariebHAP09_17-04_artque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6563836" cy="33747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335236" y="5544324"/>
              <a:ext cx="1828800" cy="184666"/>
            </a:xfrm>
            <a:prstGeom prst="rect">
              <a:avLst/>
            </a:prstGeom>
          </p:spPr>
          <p:txBody>
            <a:bodyPr wrap="square">
              <a:spAutoFit/>
            </a:bodyPr>
            <a:lstStyle/>
            <a:p>
              <a:r>
                <a:rPr lang="en-US" sz="600" dirty="0">
                  <a:latin typeface="Times New Roman" pitchFamily="18" charset="0"/>
                  <a:cs typeface="Times New Roman" pitchFamily="18" charset="0"/>
                </a:rPr>
                <a:t>http://www.easynotecards.com/notecard_set/24151</a:t>
              </a:r>
            </a:p>
          </p:txBody>
        </p:sp>
      </p:grpSp>
      <p:sp>
        <p:nvSpPr>
          <p:cNvPr id="21" name="矩形 17"/>
          <p:cNvSpPr/>
          <p:nvPr/>
        </p:nvSpPr>
        <p:spPr>
          <a:xfrm>
            <a:off x="6762749" y="6611779"/>
            <a:ext cx="2371726" cy="246221"/>
          </a:xfrm>
          <a:prstGeom prst="rect">
            <a:avLst/>
          </a:prstGeom>
          <a:solidFill>
            <a:srgbClr val="FFFF00"/>
          </a:solidFill>
        </p:spPr>
        <p:txBody>
          <a:bodyPr wrap="square">
            <a:spAutoFit/>
          </a:bodyPr>
          <a:lstStyle/>
          <a:p>
            <a:r>
              <a:rPr lang="en-US" sz="1000" b="1" dirty="0" smtClean="0">
                <a:solidFill>
                  <a:srgbClr val="FF0000"/>
                </a:solidFill>
                <a:latin typeface="Times New Roman" panose="02020603050405020304" pitchFamily="18" charset="0"/>
                <a:cs typeface="Times New Roman" panose="02020603050405020304" pitchFamily="18" charset="0"/>
              </a:rPr>
              <a:t>No question in the exam from this slide. </a:t>
            </a:r>
          </a:p>
        </p:txBody>
      </p:sp>
    </p:spTree>
    <p:extLst>
      <p:ext uri="{BB962C8B-B14F-4D97-AF65-F5344CB8AC3E}">
        <p14:creationId xmlns:p14="http://schemas.microsoft.com/office/powerpoint/2010/main" val="25032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03366" y="-3"/>
            <a:ext cx="3937267" cy="461665"/>
          </a:xfrm>
          <a:prstGeom prst="rect">
            <a:avLst/>
          </a:prstGeom>
        </p:spPr>
        <p:txBody>
          <a:bodyPr wrap="square">
            <a:spAutoFit/>
          </a:bodyPr>
          <a:lstStyle/>
          <a:p>
            <a:r>
              <a:rPr lang="en-US" sz="2400" b="1" dirty="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Hemoglobin and its function</a:t>
            </a:r>
          </a:p>
        </p:txBody>
      </p:sp>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Binding of oxygen with hemoglobin</a:t>
            </a:r>
          </a:p>
        </p:txBody>
      </p:sp>
      <p:sp>
        <p:nvSpPr>
          <p:cNvPr id="14" name="矩形 7"/>
          <p:cNvSpPr/>
          <p:nvPr/>
        </p:nvSpPr>
        <p:spPr>
          <a:xfrm>
            <a:off x="-9526" y="882114"/>
            <a:ext cx="9144000" cy="400110"/>
          </a:xfrm>
          <a:prstGeom prst="rect">
            <a:avLst/>
          </a:prstGeom>
        </p:spPr>
        <p:txBody>
          <a:bodyPr wrap="square">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One hemoglobin molecule can bind four oxygen molecules. </a:t>
            </a:r>
            <a:endParaRPr lang="en-US" sz="2000" b="1" dirty="0">
              <a:solidFill>
                <a:srgbClr val="C00000"/>
              </a:solidFill>
              <a:latin typeface="Times New Roman" pitchFamily="18" charset="0"/>
              <a:cs typeface="Times New Roman" panose="02020603050405020304" pitchFamily="18" charset="0"/>
            </a:endParaRPr>
          </a:p>
        </p:txBody>
      </p:sp>
      <p:grpSp>
        <p:nvGrpSpPr>
          <p:cNvPr id="3" name="Group 2"/>
          <p:cNvGrpSpPr/>
          <p:nvPr/>
        </p:nvGrpSpPr>
        <p:grpSpPr>
          <a:xfrm>
            <a:off x="271141" y="2057400"/>
            <a:ext cx="8601718" cy="4127778"/>
            <a:chOff x="271141" y="2057400"/>
            <a:chExt cx="8601718" cy="4127778"/>
          </a:xfrm>
        </p:grpSpPr>
        <p:pic>
          <p:nvPicPr>
            <p:cNvPr id="6146" name="Picture 2" descr="http://bio1151b.nicerweb.net/Locked/media/ch42/42_28HemoglobinOxygen_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1" y="2057400"/>
              <a:ext cx="8601718"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38800" y="6000512"/>
              <a:ext cx="2860942" cy="184666"/>
            </a:xfrm>
            <a:prstGeom prst="rect">
              <a:avLst/>
            </a:prstGeom>
          </p:spPr>
          <p:txBody>
            <a:bodyPr wrap="square">
              <a:spAutoFit/>
            </a:bodyPr>
            <a:lstStyle/>
            <a:p>
              <a:r>
                <a:rPr lang="en-US" sz="600" dirty="0">
                  <a:latin typeface="Times New Roman" pitchFamily="18" charset="0"/>
                  <a:cs typeface="Times New Roman" pitchFamily="18" charset="0"/>
                </a:rPr>
                <a:t>https://sites.google.com/site/atidbiology/cellbiology/biochemistry/proteins/hemoglobin</a:t>
              </a:r>
            </a:p>
          </p:txBody>
        </p:sp>
      </p:grpSp>
      <p:sp>
        <p:nvSpPr>
          <p:cNvPr id="10" name="矩形 17"/>
          <p:cNvSpPr/>
          <p:nvPr/>
        </p:nvSpPr>
        <p:spPr>
          <a:xfrm>
            <a:off x="4714874" y="6611779"/>
            <a:ext cx="44196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How many oxygen molecules can be bound by one hemoglobin molecule?</a:t>
            </a:r>
          </a:p>
        </p:txBody>
      </p:sp>
    </p:spTree>
    <p:extLst>
      <p:ext uri="{BB962C8B-B14F-4D97-AF65-F5344CB8AC3E}">
        <p14:creationId xmlns:p14="http://schemas.microsoft.com/office/powerpoint/2010/main" val="7829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657600" y="2971800"/>
            <a:ext cx="2057400" cy="646331"/>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Enzymes</a:t>
            </a:r>
          </a:p>
        </p:txBody>
      </p:sp>
    </p:spTree>
    <p:extLst>
      <p:ext uri="{BB962C8B-B14F-4D97-AF65-F5344CB8AC3E}">
        <p14:creationId xmlns:p14="http://schemas.microsoft.com/office/powerpoint/2010/main" val="1297723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5785" y="-4"/>
            <a:ext cx="42672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2613" y="461661"/>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Most Enzymes are Proteins</a:t>
            </a:r>
          </a:p>
        </p:txBody>
      </p:sp>
      <p:sp>
        <p:nvSpPr>
          <p:cNvPr id="15" name="矩形 22"/>
          <p:cNvSpPr/>
          <p:nvPr/>
        </p:nvSpPr>
        <p:spPr>
          <a:xfrm>
            <a:off x="5114925" y="6310551"/>
            <a:ext cx="4038600"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the difference between ligand and substrate? </a:t>
            </a:r>
          </a:p>
          <a:p>
            <a:r>
              <a:rPr lang="en-US" sz="1000" b="1" dirty="0" smtClean="0">
                <a:latin typeface="Times New Roman" panose="02020603050405020304" pitchFamily="18" charset="0"/>
                <a:cs typeface="Times New Roman" panose="02020603050405020304" pitchFamily="18" charset="0"/>
              </a:rPr>
              <a:t>Q2. What is the difference between binding site and catalytic or active site of a protein?</a:t>
            </a:r>
          </a:p>
        </p:txBody>
      </p:sp>
      <p:grpSp>
        <p:nvGrpSpPr>
          <p:cNvPr id="13" name="Group 12"/>
          <p:cNvGrpSpPr/>
          <p:nvPr/>
        </p:nvGrpSpPr>
        <p:grpSpPr>
          <a:xfrm>
            <a:off x="1571625" y="1371600"/>
            <a:ext cx="6238162" cy="4114800"/>
            <a:chOff x="1571625" y="1219200"/>
            <a:chExt cx="6238162" cy="4114800"/>
          </a:xfrm>
        </p:grpSpPr>
        <p:grpSp>
          <p:nvGrpSpPr>
            <p:cNvPr id="8" name="Group 7"/>
            <p:cNvGrpSpPr/>
            <p:nvPr/>
          </p:nvGrpSpPr>
          <p:grpSpPr>
            <a:xfrm>
              <a:off x="1571625" y="1219200"/>
              <a:ext cx="6238162" cy="4114800"/>
              <a:chOff x="1571625" y="1066800"/>
              <a:chExt cx="6238162" cy="411480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066800"/>
                <a:ext cx="62381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676400" y="29718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5686425" y="2514600"/>
              <a:ext cx="13239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039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5785" y="-4"/>
            <a:ext cx="42672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2613" y="461661"/>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Enzymes are biological catalysts</a:t>
            </a:r>
          </a:p>
        </p:txBody>
      </p:sp>
      <p:sp>
        <p:nvSpPr>
          <p:cNvPr id="12" name="矩形 11"/>
          <p:cNvSpPr/>
          <p:nvPr/>
        </p:nvSpPr>
        <p:spPr>
          <a:xfrm>
            <a:off x="38007" y="925656"/>
            <a:ext cx="9062451" cy="830997"/>
          </a:xfrm>
          <a:prstGeom prst="rect">
            <a:avLst/>
          </a:prstGeom>
        </p:spPr>
        <p:txBody>
          <a:bodyPr wrap="square">
            <a:spAutoFit/>
          </a:bodyPr>
          <a:lstStyle/>
          <a:p>
            <a:r>
              <a:rPr lang="en-US" sz="2400" b="1" dirty="0" smtClean="0">
                <a:solidFill>
                  <a:srgbClr val="0070C0"/>
                </a:solidFill>
                <a:latin typeface="Times New Roman" panose="02020603050405020304" pitchFamily="18" charset="0"/>
                <a:cs typeface="Times New Roman" panose="02020603050405020304" pitchFamily="18" charset="0"/>
              </a:rPr>
              <a:t>Catalyst: A</a:t>
            </a:r>
            <a:r>
              <a:rPr lang="en-US" sz="2400" b="1" dirty="0">
                <a:solidFill>
                  <a:srgbClr val="0070C0"/>
                </a:solidFill>
                <a:latin typeface="Times New Roman" panose="02020603050405020304" pitchFamily="18" charset="0"/>
                <a:cs typeface="Times New Roman" panose="02020603050405020304" pitchFamily="18" charset="0"/>
              </a:rPr>
              <a:t> catalyst is a substance which speeds up a reaction, but is chemically unchanged at the end of the reaction. </a:t>
            </a:r>
          </a:p>
        </p:txBody>
      </p:sp>
      <p:grpSp>
        <p:nvGrpSpPr>
          <p:cNvPr id="3" name="组合 2"/>
          <p:cNvGrpSpPr/>
          <p:nvPr/>
        </p:nvGrpSpPr>
        <p:grpSpPr>
          <a:xfrm>
            <a:off x="1586906" y="2438400"/>
            <a:ext cx="5085129" cy="3403938"/>
            <a:chOff x="1508507" y="1651564"/>
            <a:chExt cx="6033190" cy="4819099"/>
          </a:xfrm>
        </p:grpSpPr>
        <p:pic>
          <p:nvPicPr>
            <p:cNvPr id="18436" name="Picture 4" descr="http://gcylinder.com/wp-content/uploads/catalystReac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8507" y="1651564"/>
              <a:ext cx="6033190" cy="3956061"/>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135015" y="6285996"/>
              <a:ext cx="1261884" cy="184667"/>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http://gcylinder.com/how-it-works/</a:t>
              </a:r>
            </a:p>
          </p:txBody>
        </p:sp>
      </p:grpSp>
      <p:sp>
        <p:nvSpPr>
          <p:cNvPr id="23" name="矩形 22"/>
          <p:cNvSpPr/>
          <p:nvPr/>
        </p:nvSpPr>
        <p:spPr>
          <a:xfrm>
            <a:off x="7851214" y="6611779"/>
            <a:ext cx="1295399"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Define catalyst.</a:t>
            </a:r>
          </a:p>
        </p:txBody>
      </p:sp>
    </p:spTree>
    <p:extLst>
      <p:ext uri="{BB962C8B-B14F-4D97-AF65-F5344CB8AC3E}">
        <p14:creationId xmlns:p14="http://schemas.microsoft.com/office/powerpoint/2010/main" val="320628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5785" y="-4"/>
            <a:ext cx="42672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2613" y="461661"/>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Enzymes are biological catalysts</a:t>
            </a:r>
          </a:p>
        </p:txBody>
      </p:sp>
      <p:grpSp>
        <p:nvGrpSpPr>
          <p:cNvPr id="10" name="Group 9"/>
          <p:cNvGrpSpPr/>
          <p:nvPr/>
        </p:nvGrpSpPr>
        <p:grpSpPr>
          <a:xfrm>
            <a:off x="345513" y="1447800"/>
            <a:ext cx="8458200" cy="3895725"/>
            <a:chOff x="290285" y="1371600"/>
            <a:chExt cx="8458200" cy="3895725"/>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285" y="1371600"/>
              <a:ext cx="84582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5638800" y="3886200"/>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4800600"/>
              <a:ext cx="18314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81600" y="48006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52710" y="23622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矩形 22"/>
          <p:cNvSpPr/>
          <p:nvPr/>
        </p:nvSpPr>
        <p:spPr>
          <a:xfrm>
            <a:off x="5476875" y="6457890"/>
            <a:ext cx="3657600"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the significance of the enzymes in living organisms?</a:t>
            </a:r>
          </a:p>
          <a:p>
            <a:r>
              <a:rPr lang="en-US" sz="1000" b="1" dirty="0" smtClean="0">
                <a:latin typeface="Times New Roman" panose="02020603050405020304" pitchFamily="18" charset="0"/>
                <a:cs typeface="Times New Roman" panose="02020603050405020304" pitchFamily="18" charset="0"/>
              </a:rPr>
              <a:t>Q2. Are all enzymes proteins? </a:t>
            </a:r>
          </a:p>
        </p:txBody>
      </p:sp>
    </p:spTree>
    <p:extLst>
      <p:ext uri="{BB962C8B-B14F-4D97-AF65-F5344CB8AC3E}">
        <p14:creationId xmlns:p14="http://schemas.microsoft.com/office/powerpoint/2010/main" val="26778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5785" y="-4"/>
            <a:ext cx="42672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2613" y="461661"/>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Enzymes and their classification</a:t>
            </a:r>
          </a:p>
        </p:txBody>
      </p:sp>
      <p:sp>
        <p:nvSpPr>
          <p:cNvPr id="21" name="矩形 20"/>
          <p:cNvSpPr/>
          <p:nvPr/>
        </p:nvSpPr>
        <p:spPr>
          <a:xfrm>
            <a:off x="5226" y="830993"/>
            <a:ext cx="9038773" cy="1323439"/>
          </a:xfrm>
          <a:prstGeom prst="rect">
            <a:avLst/>
          </a:prstGeom>
        </p:spPr>
        <p:txBody>
          <a:bodyPr wrap="square">
            <a:spAutoFit/>
          </a:bodyPr>
          <a:lstStyle/>
          <a:p>
            <a:r>
              <a:rPr lang="en-US" sz="2000" b="1" dirty="0" smtClean="0">
                <a:solidFill>
                  <a:srgbClr val="7030A0"/>
                </a:solidFill>
                <a:latin typeface="Times New Roman" panose="02020603050405020304" pitchFamily="18" charset="0"/>
                <a:cs typeface="Times New Roman" panose="02020603050405020304" pitchFamily="18" charset="0"/>
              </a:rPr>
              <a:t>Enzymes: </a:t>
            </a:r>
            <a:r>
              <a:rPr lang="en-US" sz="2000" b="1" dirty="0">
                <a:solidFill>
                  <a:srgbClr val="7030A0"/>
                </a:solidFill>
                <a:latin typeface="Times New Roman" panose="02020603050405020304" pitchFamily="18" charset="0"/>
                <a:cs typeface="Times New Roman" panose="02020603050405020304" pitchFamily="18" charset="0"/>
              </a:rPr>
              <a:t>Enzymes </a:t>
            </a:r>
            <a:r>
              <a:rPr lang="en-US" sz="2000" b="1" dirty="0" smtClean="0">
                <a:solidFill>
                  <a:srgbClr val="7030A0"/>
                </a:solidFill>
                <a:latin typeface="Times New Roman" panose="02020603050405020304" pitchFamily="18" charset="0"/>
                <a:cs typeface="Times New Roman" panose="02020603050405020304" pitchFamily="18" charset="0"/>
              </a:rPr>
              <a:t>are </a:t>
            </a:r>
            <a:r>
              <a:rPr lang="en-US" sz="2000" b="1" dirty="0">
                <a:solidFill>
                  <a:srgbClr val="7030A0"/>
                </a:solidFill>
                <a:latin typeface="Times New Roman" panose="02020603050405020304" pitchFamily="18" charset="0"/>
                <a:cs typeface="Times New Roman" panose="02020603050405020304" pitchFamily="18" charset="0"/>
              </a:rPr>
              <a:t>macromolecular biological </a:t>
            </a:r>
            <a:r>
              <a:rPr lang="en-US" sz="2000" b="1" dirty="0" smtClean="0">
                <a:solidFill>
                  <a:srgbClr val="7030A0"/>
                </a:solidFill>
                <a:latin typeface="Times New Roman" panose="02020603050405020304" pitchFamily="18" charset="0"/>
                <a:cs typeface="Times New Roman" panose="02020603050405020304" pitchFamily="18" charset="0"/>
              </a:rPr>
              <a:t>catalysts that accelerate</a:t>
            </a:r>
            <a:r>
              <a:rPr lang="en-US" sz="2000" b="1" dirty="0">
                <a:solidFill>
                  <a:srgbClr val="7030A0"/>
                </a:solidFill>
                <a:latin typeface="Times New Roman" panose="02020603050405020304" pitchFamily="18" charset="0"/>
                <a:cs typeface="Times New Roman" panose="02020603050405020304" pitchFamily="18" charset="0"/>
              </a:rPr>
              <a:t>, or catalyze, chemical reactions. </a:t>
            </a:r>
            <a:r>
              <a:rPr lang="en-US" sz="2000" b="1" i="1" dirty="0">
                <a:solidFill>
                  <a:srgbClr val="C00000"/>
                </a:solidFill>
                <a:latin typeface="Times New Roman" panose="02020603050405020304" pitchFamily="18" charset="0"/>
                <a:cs typeface="Times New Roman" panose="02020603050405020304" pitchFamily="18" charset="0"/>
              </a:rPr>
              <a:t>The molecules at the beginning of the process upon which enzymes may act are called </a:t>
            </a:r>
            <a:r>
              <a:rPr lang="en-US" sz="2000" b="1" i="1" u="sng" dirty="0">
                <a:solidFill>
                  <a:srgbClr val="C00000"/>
                </a:solidFill>
                <a:latin typeface="Times New Roman" panose="02020603050405020304" pitchFamily="18" charset="0"/>
                <a:cs typeface="Times New Roman" panose="02020603050405020304" pitchFamily="18" charset="0"/>
              </a:rPr>
              <a:t>substrates</a:t>
            </a:r>
            <a:r>
              <a:rPr lang="en-US" sz="2000" b="1" dirty="0">
                <a:solidFill>
                  <a:srgbClr val="7030A0"/>
                </a:solidFill>
                <a:latin typeface="Times New Roman" panose="02020603050405020304" pitchFamily="18" charset="0"/>
                <a:cs typeface="Times New Roman" panose="02020603050405020304" pitchFamily="18" charset="0"/>
              </a:rPr>
              <a:t> and </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the enzyme converts these into different molecules, called </a:t>
            </a:r>
            <a:r>
              <a:rPr lang="en-US" sz="2000" b="1" i="1" u="sng" dirty="0">
                <a:solidFill>
                  <a:schemeClr val="accent6">
                    <a:lumMod val="50000"/>
                  </a:schemeClr>
                </a:solidFill>
                <a:latin typeface="Times New Roman" panose="02020603050405020304" pitchFamily="18" charset="0"/>
                <a:cs typeface="Times New Roman" panose="02020603050405020304" pitchFamily="18" charset="0"/>
              </a:rPr>
              <a:t>products</a:t>
            </a:r>
            <a:r>
              <a:rPr lang="en-US" sz="2000" b="1" dirty="0" smtClean="0">
                <a:solidFill>
                  <a:srgbClr val="7030A0"/>
                </a:solidFill>
                <a:latin typeface="Times New Roman" panose="02020603050405020304" pitchFamily="18" charset="0"/>
                <a:cs typeface="Times New Roman" panose="02020603050405020304" pitchFamily="18" charset="0"/>
              </a:rPr>
              <a:t>.</a:t>
            </a:r>
            <a:r>
              <a:rPr lang="en-US" sz="2000" b="1" dirty="0">
                <a:solidFill>
                  <a:srgbClr val="7030A0"/>
                </a:solidFill>
                <a:latin typeface="Times New Roman" panose="02020603050405020304" pitchFamily="18" charset="0"/>
                <a:cs typeface="Times New Roman" panose="02020603050405020304" pitchFamily="18" charset="0"/>
              </a:rPr>
              <a: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088" y="2115221"/>
            <a:ext cx="5353050" cy="115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3326" y="3266575"/>
            <a:ext cx="9100674" cy="2983098"/>
            <a:chOff x="24276" y="3341502"/>
            <a:chExt cx="9100674" cy="2983098"/>
          </a:xfrm>
        </p:grpSpPr>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76" y="3341502"/>
              <a:ext cx="9100674" cy="298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600" y="3858676"/>
              <a:ext cx="1295400" cy="19487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矩形 22"/>
          <p:cNvSpPr/>
          <p:nvPr/>
        </p:nvSpPr>
        <p:spPr>
          <a:xfrm>
            <a:off x="6022413" y="6005751"/>
            <a:ext cx="3124200" cy="861774"/>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Define enzymes.</a:t>
            </a:r>
          </a:p>
          <a:p>
            <a:r>
              <a:rPr lang="en-US" sz="1000" b="1" dirty="0" smtClean="0">
                <a:latin typeface="Times New Roman" panose="02020603050405020304" pitchFamily="18" charset="0"/>
                <a:cs typeface="Times New Roman" panose="02020603050405020304" pitchFamily="18" charset="0"/>
              </a:rPr>
              <a:t>Q2. What are substrates and products?</a:t>
            </a:r>
          </a:p>
          <a:p>
            <a:r>
              <a:rPr lang="en-US" sz="1000" b="1" dirty="0" smtClean="0">
                <a:latin typeface="Times New Roman" panose="02020603050405020304" pitchFamily="18" charset="0"/>
                <a:cs typeface="Times New Roman" panose="02020603050405020304" pitchFamily="18" charset="0"/>
              </a:rPr>
              <a:t>Q3. What is the basis of enzyme classification? Write the names of the classes of enzymes according to international classification. </a:t>
            </a:r>
          </a:p>
        </p:txBody>
      </p:sp>
    </p:spTree>
    <p:extLst>
      <p:ext uri="{BB962C8B-B14F-4D97-AF65-F5344CB8AC3E}">
        <p14:creationId xmlns:p14="http://schemas.microsoft.com/office/powerpoint/2010/main" val="222411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additive="base">
                                        <p:cTn id="13" dur="500" fill="hold"/>
                                        <p:tgtEl>
                                          <p:spTgt spid="11266"/>
                                        </p:tgtEl>
                                        <p:attrNameLst>
                                          <p:attrName>ppt_x</p:attrName>
                                        </p:attrNameLst>
                                      </p:cBhvr>
                                      <p:tavLst>
                                        <p:tav tm="0">
                                          <p:val>
                                            <p:strVal val="#ppt_x"/>
                                          </p:val>
                                        </p:tav>
                                        <p:tav tm="100000">
                                          <p:val>
                                            <p:strVal val="#ppt_x"/>
                                          </p:val>
                                        </p:tav>
                                      </p:tavLst>
                                    </p:anim>
                                    <p:anim calcmode="lin" valueType="num">
                                      <p:cBhvr additive="base">
                                        <p:cTn id="14"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85785" y="-4"/>
            <a:ext cx="426720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2613" y="461661"/>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Enzymes and their classification</a:t>
            </a:r>
          </a:p>
        </p:txBody>
      </p:sp>
      <p:sp>
        <p:nvSpPr>
          <p:cNvPr id="17" name="矩形 22"/>
          <p:cNvSpPr/>
          <p:nvPr/>
        </p:nvSpPr>
        <p:spPr>
          <a:xfrm>
            <a:off x="6286269" y="6572133"/>
            <a:ext cx="2816787"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an example of each classes of enzymes. </a:t>
            </a:r>
          </a:p>
        </p:txBody>
      </p:sp>
      <p:pic>
        <p:nvPicPr>
          <p:cNvPr id="1026" name="Picture 2" descr="http://slideplayer.com/slide/5723529/19/images/8/Classes+of+Enzymes+International+Union+of+Biochemistry+(IU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363" y="929941"/>
            <a:ext cx="7442044" cy="558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61660"/>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Enzymes are highly specific</a:t>
            </a:r>
          </a:p>
        </p:txBody>
      </p:sp>
      <p:sp>
        <p:nvSpPr>
          <p:cNvPr id="9" name="矩形 8"/>
          <p:cNvSpPr/>
          <p:nvPr/>
        </p:nvSpPr>
        <p:spPr>
          <a:xfrm>
            <a:off x="-19050" y="762000"/>
            <a:ext cx="9053287" cy="1569660"/>
          </a:xfrm>
          <a:prstGeom prst="rect">
            <a:avLst/>
          </a:prstGeom>
        </p:spPr>
        <p:txBody>
          <a:bodyPr wrap="square">
            <a:spAutoFit/>
          </a:bodyPr>
          <a:lstStyle/>
          <a:p>
            <a:r>
              <a:rPr lang="en-US" sz="2400" b="1" dirty="0" smtClean="0">
                <a:solidFill>
                  <a:srgbClr val="7030A0"/>
                </a:solidFill>
                <a:latin typeface="Times New Roman" panose="02020603050405020304" pitchFamily="18" charset="0"/>
                <a:cs typeface="Times New Roman" panose="02020603050405020304" pitchFamily="18" charset="0"/>
              </a:rPr>
              <a:t>Enzyme specificity: </a:t>
            </a:r>
            <a:r>
              <a:rPr lang="en-US" sz="2400" b="1" dirty="0">
                <a:solidFill>
                  <a:srgbClr val="7030A0"/>
                </a:solidFill>
                <a:latin typeface="Times New Roman" panose="02020603050405020304" pitchFamily="18" charset="0"/>
                <a:cs typeface="Times New Roman" panose="02020603050405020304" pitchFamily="18" charset="0"/>
              </a:rPr>
              <a:t>Enzyme specificity refers to the tendency for enzymes to catalyze a specific set of chemical reactions. </a:t>
            </a:r>
            <a:endParaRPr lang="en-US" sz="2400" b="1" dirty="0" smtClean="0">
              <a:solidFill>
                <a:srgbClr val="7030A0"/>
              </a:solidFill>
              <a:latin typeface="Times New Roman" panose="02020603050405020304" pitchFamily="18" charset="0"/>
              <a:cs typeface="Times New Roman" panose="02020603050405020304" pitchFamily="18" charset="0"/>
            </a:endParaRPr>
          </a:p>
          <a:p>
            <a:r>
              <a:rPr lang="en-US" sz="2400" b="1" i="1" dirty="0" smtClean="0">
                <a:solidFill>
                  <a:schemeClr val="accent6">
                    <a:lumMod val="50000"/>
                  </a:schemeClr>
                </a:solidFill>
                <a:latin typeface="Times New Roman" panose="02020603050405020304" pitchFamily="18" charset="0"/>
                <a:cs typeface="Times New Roman" panose="02020603050405020304" pitchFamily="18" charset="0"/>
              </a:rPr>
              <a:t>Some enzymes</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are absolutely specific and only catalyze one chemical </a:t>
            </a:r>
            <a:r>
              <a:rPr lang="en-US" sz="2400" b="1" i="1" dirty="0" smtClean="0">
                <a:solidFill>
                  <a:schemeClr val="accent6">
                    <a:lumMod val="50000"/>
                  </a:schemeClr>
                </a:solidFill>
                <a:latin typeface="Times New Roman" panose="02020603050405020304" pitchFamily="18" charset="0"/>
                <a:cs typeface="Times New Roman" panose="02020603050405020304" pitchFamily="18" charset="0"/>
              </a:rPr>
              <a:t>reaction.</a:t>
            </a:r>
            <a:endParaRPr lang="en-US" sz="2400" b="1" i="1" dirty="0">
              <a:solidFill>
                <a:schemeClr val="accent6">
                  <a:lumMod val="50000"/>
                </a:schemeClr>
              </a:solidFill>
              <a:latin typeface="Times New Roman" pitchFamily="18" charset="0"/>
              <a:cs typeface="Times New Roman" panose="02020603050405020304" pitchFamily="18" charset="0"/>
            </a:endParaRPr>
          </a:p>
        </p:txBody>
      </p:sp>
      <p:grpSp>
        <p:nvGrpSpPr>
          <p:cNvPr id="4" name="Group 3"/>
          <p:cNvGrpSpPr/>
          <p:nvPr/>
        </p:nvGrpSpPr>
        <p:grpSpPr>
          <a:xfrm>
            <a:off x="4626882" y="2499619"/>
            <a:ext cx="4572000" cy="3601704"/>
            <a:chOff x="4579257" y="2196104"/>
            <a:chExt cx="4572000" cy="3601704"/>
          </a:xfrm>
        </p:grpSpPr>
        <p:pic>
          <p:nvPicPr>
            <p:cNvPr id="11" name="Picture 2" descr="https://www.researchgate.net/publication/277701347/figure/fig2/AS:267792305881102@1440858069319/Figure-2-Rigid-lock-and-key-and-b-induced-fit-models-of-enzyme-substrate-and-h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4791" y="2196104"/>
              <a:ext cx="3820609" cy="31270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79257" y="5613142"/>
              <a:ext cx="4572000" cy="184666"/>
            </a:xfrm>
            <a:prstGeom prst="rect">
              <a:avLst/>
            </a:prstGeom>
          </p:spPr>
          <p:txBody>
            <a:bodyPr>
              <a:spAutoFit/>
            </a:bodyPr>
            <a:lstStyle/>
            <a:p>
              <a:r>
                <a:rPr lang="en-US" sz="600" dirty="0">
                  <a:latin typeface="Times New Roman" pitchFamily="18" charset="0"/>
                  <a:cs typeface="Times New Roman" pitchFamily="18" charset="0"/>
                </a:rPr>
                <a:t>https://www.researchgate.net/figure/277701347_fig2_Figure-2-Rigid-lock-and-key-and-b-induced-fit-models-of-enzyme-substrate-and-hence</a:t>
              </a:r>
            </a:p>
          </p:txBody>
        </p:sp>
      </p:grpSp>
      <p:grpSp>
        <p:nvGrpSpPr>
          <p:cNvPr id="3" name="Group 2"/>
          <p:cNvGrpSpPr/>
          <p:nvPr/>
        </p:nvGrpSpPr>
        <p:grpSpPr>
          <a:xfrm>
            <a:off x="13153" y="2331660"/>
            <a:ext cx="4617357" cy="3779188"/>
            <a:chOff x="0" y="2018620"/>
            <a:chExt cx="4617357" cy="3779188"/>
          </a:xfrm>
        </p:grpSpPr>
        <p:pic>
          <p:nvPicPr>
            <p:cNvPr id="8194" name="Picture 2" descr="http://images.slideplayer.com/8/2424931/slides/slide_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18620"/>
              <a:ext cx="4617357" cy="34630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5613142"/>
              <a:ext cx="1327608" cy="184666"/>
            </a:xfrm>
            <a:prstGeom prst="rect">
              <a:avLst/>
            </a:prstGeom>
          </p:spPr>
          <p:txBody>
            <a:bodyPr wrap="none">
              <a:spAutoFit/>
            </a:bodyPr>
            <a:lstStyle/>
            <a:p>
              <a:r>
                <a:rPr lang="en-US" sz="600" dirty="0">
                  <a:latin typeface="Times New Roman" pitchFamily="18" charset="0"/>
                  <a:cs typeface="Times New Roman" pitchFamily="18" charset="0"/>
                </a:rPr>
                <a:t>http://slideplayer.com/slide/2424931/</a:t>
              </a:r>
            </a:p>
          </p:txBody>
        </p:sp>
      </p:grpSp>
      <p:sp>
        <p:nvSpPr>
          <p:cNvPr id="15" name="矩形 17"/>
          <p:cNvSpPr/>
          <p:nvPr/>
        </p:nvSpPr>
        <p:spPr>
          <a:xfrm>
            <a:off x="4312561" y="6457890"/>
            <a:ext cx="4848225"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enzyme specificity?</a:t>
            </a:r>
          </a:p>
          <a:p>
            <a:r>
              <a:rPr lang="en-US" sz="1000" b="1" dirty="0" smtClean="0">
                <a:latin typeface="Times New Roman" panose="02020603050405020304" pitchFamily="18" charset="0"/>
                <a:cs typeface="Times New Roman" panose="02020603050405020304" pitchFamily="18" charset="0"/>
              </a:rPr>
              <a:t>Q2. Compare between “lock-and-key” and “induced fit” models of enzyme function. </a:t>
            </a:r>
          </a:p>
        </p:txBody>
      </p:sp>
    </p:spTree>
    <p:extLst>
      <p:ext uri="{BB962C8B-B14F-4D97-AF65-F5344CB8AC3E}">
        <p14:creationId xmlns:p14="http://schemas.microsoft.com/office/powerpoint/2010/main" val="42900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000" y="1415804"/>
            <a:ext cx="8305800" cy="3416320"/>
          </a:xfrm>
          <a:prstGeom prst="rect">
            <a:avLst/>
          </a:prstGeom>
        </p:spPr>
        <p:txBody>
          <a:bodyPr wrap="square">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Lehninger</a:t>
            </a:r>
            <a:r>
              <a:rPr lang="en-US" sz="3600" b="1" dirty="0" smtClean="0">
                <a:solidFill>
                  <a:srgbClr val="FF0000"/>
                </a:solidFill>
                <a:latin typeface="Times New Roman" panose="02020603050405020304" pitchFamily="18" charset="0"/>
                <a:cs typeface="Times New Roman" panose="02020603050405020304" pitchFamily="18" charset="0"/>
              </a:rPr>
              <a:t> </a:t>
            </a:r>
          </a:p>
          <a:p>
            <a:r>
              <a:rPr lang="en-US" sz="3600" b="1" dirty="0" smtClean="0">
                <a:solidFill>
                  <a:srgbClr val="FF0000"/>
                </a:solidFill>
                <a:latin typeface="Times New Roman" panose="02020603050405020304" pitchFamily="18" charset="0"/>
                <a:cs typeface="Times New Roman" panose="02020603050405020304" pitchFamily="18" charset="0"/>
              </a:rPr>
              <a:t>Principles of Biochemistry</a:t>
            </a:r>
          </a:p>
          <a:p>
            <a:r>
              <a:rPr lang="en-US" sz="3600" b="1" dirty="0" smtClean="0">
                <a:solidFill>
                  <a:srgbClr val="7030A0"/>
                </a:solidFill>
                <a:latin typeface="Times New Roman" panose="02020603050405020304" pitchFamily="18" charset="0"/>
                <a:cs typeface="Times New Roman" panose="02020603050405020304" pitchFamily="18" charset="0"/>
              </a:rPr>
              <a:t>Chapter 4, 5, 6</a:t>
            </a:r>
          </a:p>
          <a:p>
            <a:r>
              <a:rPr lang="en-US" sz="3600" b="1" dirty="0" smtClean="0">
                <a:solidFill>
                  <a:srgbClr val="00B050"/>
                </a:solidFill>
                <a:latin typeface="Times New Roman" panose="02020603050405020304" pitchFamily="18" charset="0"/>
                <a:cs typeface="Times New Roman" panose="02020603050405020304" pitchFamily="18" charset="0"/>
              </a:rPr>
              <a:t>Three Dimensional Structure of Proteins;</a:t>
            </a:r>
          </a:p>
          <a:p>
            <a:r>
              <a:rPr lang="en-US" sz="3600" b="1" dirty="0" smtClean="0">
                <a:solidFill>
                  <a:srgbClr val="00B050"/>
                </a:solidFill>
                <a:latin typeface="Times New Roman" panose="02020603050405020304" pitchFamily="18" charset="0"/>
                <a:cs typeface="Times New Roman" panose="02020603050405020304" pitchFamily="18" charset="0"/>
              </a:rPr>
              <a:t>Protein Function;</a:t>
            </a:r>
          </a:p>
          <a:p>
            <a:r>
              <a:rPr lang="en-US" sz="3600" b="1" dirty="0" smtClean="0">
                <a:solidFill>
                  <a:srgbClr val="00B050"/>
                </a:solidFill>
                <a:latin typeface="Times New Roman" panose="02020603050405020304" pitchFamily="18" charset="0"/>
                <a:cs typeface="Times New Roman" panose="02020603050405020304" pitchFamily="18" charset="0"/>
              </a:rPr>
              <a:t>Enzymes</a:t>
            </a:r>
            <a:endParaRPr lang="en-US" dirty="0">
              <a:solidFill>
                <a:srgbClr val="00B050"/>
              </a:solidFill>
            </a:endParaRPr>
          </a:p>
        </p:txBody>
      </p:sp>
    </p:spTree>
    <p:extLst>
      <p:ext uri="{BB962C8B-B14F-4D97-AF65-F5344CB8AC3E}">
        <p14:creationId xmlns:p14="http://schemas.microsoft.com/office/powerpoint/2010/main" val="336035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Cofactors</a:t>
            </a:r>
          </a:p>
        </p:txBody>
      </p:sp>
      <p:sp>
        <p:nvSpPr>
          <p:cNvPr id="9" name="矩形 8"/>
          <p:cNvSpPr/>
          <p:nvPr/>
        </p:nvSpPr>
        <p:spPr>
          <a:xfrm>
            <a:off x="47170" y="877669"/>
            <a:ext cx="9053287" cy="707886"/>
          </a:xfrm>
          <a:prstGeom prst="rect">
            <a:avLst/>
          </a:prstGeom>
        </p:spPr>
        <p:txBody>
          <a:bodyPr wrap="square">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Cofactor: A </a:t>
            </a:r>
            <a:r>
              <a:rPr lang="en-US" sz="2000" b="1" dirty="0">
                <a:solidFill>
                  <a:srgbClr val="0070C0"/>
                </a:solidFill>
                <a:latin typeface="Times New Roman" panose="02020603050405020304" pitchFamily="18" charset="0"/>
                <a:cs typeface="Times New Roman" panose="02020603050405020304" pitchFamily="18" charset="0"/>
              </a:rPr>
              <a:t>substance (other than the substrate) whose presence is essential for the activity of an enzyme.</a:t>
            </a:r>
          </a:p>
        </p:txBody>
      </p:sp>
      <p:grpSp>
        <p:nvGrpSpPr>
          <p:cNvPr id="12" name="组合 11"/>
          <p:cNvGrpSpPr/>
          <p:nvPr/>
        </p:nvGrpSpPr>
        <p:grpSpPr>
          <a:xfrm>
            <a:off x="381000" y="1706524"/>
            <a:ext cx="8146100" cy="4722791"/>
            <a:chOff x="228600" y="1601617"/>
            <a:chExt cx="8146100" cy="4722791"/>
          </a:xfrm>
        </p:grpSpPr>
        <p:pic>
          <p:nvPicPr>
            <p:cNvPr id="22534" name="Picture 6" descr="http://images.slideplayer.com/28/9345920/slides/slide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1617"/>
              <a:ext cx="8146100" cy="458218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685800" y="1866900"/>
              <a:ext cx="6096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矩形 9"/>
            <p:cNvSpPr/>
            <p:nvPr/>
          </p:nvSpPr>
          <p:spPr>
            <a:xfrm>
              <a:off x="6858000" y="6139742"/>
              <a:ext cx="1327608" cy="184666"/>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http://slideplayer.com/slide/9345920/</a:t>
              </a:r>
            </a:p>
          </p:txBody>
        </p:sp>
      </p:grpSp>
      <p:sp>
        <p:nvSpPr>
          <p:cNvPr id="19" name="矩形 17"/>
          <p:cNvSpPr/>
          <p:nvPr/>
        </p:nvSpPr>
        <p:spPr>
          <a:xfrm>
            <a:off x="6771907" y="6457890"/>
            <a:ext cx="2391143"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a cofactor?</a:t>
            </a:r>
          </a:p>
          <a:p>
            <a:r>
              <a:rPr lang="en-US" sz="1000" b="1" dirty="0" smtClean="0">
                <a:latin typeface="Times New Roman" panose="02020603050405020304" pitchFamily="18" charset="0"/>
                <a:cs typeface="Times New Roman" panose="02020603050405020304" pitchFamily="18" charset="0"/>
              </a:rPr>
              <a:t>Q2. How many types of cofactors exist? </a:t>
            </a:r>
          </a:p>
        </p:txBody>
      </p:sp>
      <p:sp>
        <p:nvSpPr>
          <p:cNvPr id="11"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Tree>
    <p:extLst>
      <p:ext uri="{BB962C8B-B14F-4D97-AF65-F5344CB8AC3E}">
        <p14:creationId xmlns:p14="http://schemas.microsoft.com/office/powerpoint/2010/main" val="25556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Examples of Co-factors</a:t>
            </a:r>
          </a:p>
        </p:txBody>
      </p:sp>
      <p:grpSp>
        <p:nvGrpSpPr>
          <p:cNvPr id="3" name="组合 2"/>
          <p:cNvGrpSpPr/>
          <p:nvPr/>
        </p:nvGrpSpPr>
        <p:grpSpPr>
          <a:xfrm>
            <a:off x="661335" y="964900"/>
            <a:ext cx="7821330" cy="5165223"/>
            <a:chOff x="1175659" y="882113"/>
            <a:chExt cx="7296304" cy="5472229"/>
          </a:xfrm>
        </p:grpSpPr>
        <p:pic>
          <p:nvPicPr>
            <p:cNvPr id="22532" name="Picture 4" descr="http://images.slideplayer.com/19/5779139/slides/slide_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9" y="882113"/>
              <a:ext cx="7296304" cy="547222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144355" y="6165656"/>
              <a:ext cx="1327608" cy="184666"/>
            </a:xfrm>
            <a:prstGeom prst="rect">
              <a:avLst/>
            </a:prstGeom>
          </p:spPr>
          <p:txBody>
            <a:bodyPr wrap="none">
              <a:spAutoFit/>
            </a:bodyPr>
            <a:lstStyle/>
            <a:p>
              <a:r>
                <a:rPr lang="en-US" sz="600" dirty="0">
                  <a:latin typeface="Times New Roman" panose="02020603050405020304" pitchFamily="18" charset="0"/>
                  <a:cs typeface="Times New Roman" panose="02020603050405020304" pitchFamily="18" charset="0"/>
                </a:rPr>
                <a:t>http://slideplayer.com/slide/5779139/</a:t>
              </a:r>
            </a:p>
          </p:txBody>
        </p:sp>
      </p:grpSp>
      <p:sp>
        <p:nvSpPr>
          <p:cNvPr id="10" name="矩形 17"/>
          <p:cNvSpPr/>
          <p:nvPr/>
        </p:nvSpPr>
        <p:spPr>
          <a:xfrm>
            <a:off x="6477000" y="6311266"/>
            <a:ext cx="2667000"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Give examples of cofactors.</a:t>
            </a:r>
          </a:p>
          <a:p>
            <a:r>
              <a:rPr lang="en-US" sz="1000" b="1" dirty="0" smtClean="0">
                <a:latin typeface="Times New Roman" panose="02020603050405020304" pitchFamily="18" charset="0"/>
                <a:cs typeface="Times New Roman" panose="02020603050405020304" pitchFamily="18" charset="0"/>
              </a:rPr>
              <a:t>Q2. What are prosthetic groups of enzymes? Give example. </a:t>
            </a:r>
          </a:p>
        </p:txBody>
      </p:sp>
      <p:sp>
        <p:nvSpPr>
          <p:cNvPr id="8"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Tree>
    <p:extLst>
      <p:ext uri="{BB962C8B-B14F-4D97-AF65-F5344CB8AC3E}">
        <p14:creationId xmlns:p14="http://schemas.microsoft.com/office/powerpoint/2010/main" val="6617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61660"/>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Enzymes are highly effective catalysts</a:t>
            </a:r>
          </a:p>
        </p:txBody>
      </p:sp>
      <p:grpSp>
        <p:nvGrpSpPr>
          <p:cNvPr id="5" name="Group 4"/>
          <p:cNvGrpSpPr/>
          <p:nvPr/>
        </p:nvGrpSpPr>
        <p:grpSpPr>
          <a:xfrm>
            <a:off x="1484716" y="1085850"/>
            <a:ext cx="6172200" cy="4565597"/>
            <a:chOff x="1484716" y="1085850"/>
            <a:chExt cx="6172200" cy="4565597"/>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4716" y="1085850"/>
              <a:ext cx="6172200" cy="456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1865716" y="4267200"/>
              <a:ext cx="5601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65716" y="4572000"/>
              <a:ext cx="5601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74649" y="4905375"/>
              <a:ext cx="5601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 name="矩形 17"/>
          <p:cNvSpPr/>
          <p:nvPr/>
        </p:nvSpPr>
        <p:spPr>
          <a:xfrm>
            <a:off x="3429000" y="6465927"/>
            <a:ext cx="5715000"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Are enzymes effective catalysts?</a:t>
            </a:r>
          </a:p>
          <a:p>
            <a:r>
              <a:rPr lang="en-US" sz="1000" b="1" dirty="0" smtClean="0">
                <a:latin typeface="Times New Roman" panose="02020603050405020304" pitchFamily="18" charset="0"/>
                <a:cs typeface="Times New Roman" panose="02020603050405020304" pitchFamily="18" charset="0"/>
              </a:rPr>
              <a:t>Q2. What is the primary function of enzymes with respect to activation energy of a chemical reaction? </a:t>
            </a:r>
          </a:p>
        </p:txBody>
      </p:sp>
    </p:spTree>
    <p:extLst>
      <p:ext uri="{BB962C8B-B14F-4D97-AF65-F5344CB8AC3E}">
        <p14:creationId xmlns:p14="http://schemas.microsoft.com/office/powerpoint/2010/main" val="238974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61660"/>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Catalysts affect reaction rates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4" y="914400"/>
            <a:ext cx="4448176" cy="167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123823" y="3124200"/>
            <a:ext cx="4562771" cy="3170099"/>
            <a:chOff x="123825" y="3352800"/>
            <a:chExt cx="4562771" cy="3170099"/>
          </a:xfrm>
        </p:grpSpPr>
        <p:sp>
          <p:nvSpPr>
            <p:cNvPr id="23" name="Rectangle 22"/>
            <p:cNvSpPr/>
            <p:nvPr/>
          </p:nvSpPr>
          <p:spPr>
            <a:xfrm>
              <a:off x="123825" y="3352800"/>
              <a:ext cx="4562771" cy="3170099"/>
            </a:xfrm>
            <a:prstGeom prst="rect">
              <a:avLst/>
            </a:prstGeom>
          </p:spPr>
          <p:txBody>
            <a:bodyPr wrap="square">
              <a:spAutoFit/>
            </a:bodyPr>
            <a:lstStyle/>
            <a:p>
              <a:r>
                <a:rPr lang="en-US" sz="2000" b="1" dirty="0">
                  <a:solidFill>
                    <a:srgbClr val="0070C0"/>
                  </a:solidFill>
                  <a:latin typeface="Times New Roman" pitchFamily="18" charset="0"/>
                  <a:cs typeface="Times New Roman" pitchFamily="18" charset="0"/>
                </a:rPr>
                <a:t>To understand catalysis, we must first </a:t>
              </a:r>
              <a:r>
                <a:rPr lang="en-US" sz="2000" b="1" dirty="0" smtClean="0">
                  <a:solidFill>
                    <a:srgbClr val="0070C0"/>
                  </a:solidFill>
                  <a:latin typeface="Times New Roman" pitchFamily="18" charset="0"/>
                  <a:cs typeface="Times New Roman" pitchFamily="18" charset="0"/>
                </a:rPr>
                <a:t>appreciate the </a:t>
              </a:r>
              <a:r>
                <a:rPr lang="en-US" sz="2000" b="1" dirty="0">
                  <a:solidFill>
                    <a:srgbClr val="0070C0"/>
                  </a:solidFill>
                  <a:latin typeface="Times New Roman" pitchFamily="18" charset="0"/>
                  <a:cs typeface="Times New Roman" pitchFamily="18" charset="0"/>
                </a:rPr>
                <a:t>important </a:t>
              </a:r>
              <a:r>
                <a:rPr lang="en-US" sz="2000" b="1" dirty="0">
                  <a:solidFill>
                    <a:srgbClr val="C00000"/>
                  </a:solidFill>
                  <a:latin typeface="Times New Roman" pitchFamily="18" charset="0"/>
                  <a:cs typeface="Times New Roman" pitchFamily="18" charset="0"/>
                </a:rPr>
                <a:t>distinction between reaction </a:t>
              </a:r>
              <a:r>
                <a:rPr lang="en-US" sz="2000" b="1" dirty="0" err="1">
                  <a:solidFill>
                    <a:srgbClr val="C00000"/>
                  </a:solidFill>
                  <a:latin typeface="Times New Roman" pitchFamily="18" charset="0"/>
                  <a:cs typeface="Times New Roman" pitchFamily="18" charset="0"/>
                </a:rPr>
                <a:t>equilibria</a:t>
              </a:r>
              <a:r>
                <a:rPr lang="en-US" sz="2000" b="1" dirty="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and reaction </a:t>
              </a:r>
              <a:r>
                <a:rPr lang="en-US" sz="2000" b="1" dirty="0">
                  <a:solidFill>
                    <a:srgbClr val="C00000"/>
                  </a:solidFill>
                  <a:latin typeface="Times New Roman" pitchFamily="18" charset="0"/>
                  <a:cs typeface="Times New Roman" pitchFamily="18" charset="0"/>
                </a:rPr>
                <a:t>rates</a:t>
              </a:r>
              <a:r>
                <a:rPr lang="en-US" sz="2000" b="1" dirty="0">
                  <a:solidFill>
                    <a:srgbClr val="0070C0"/>
                  </a:solidFill>
                  <a:latin typeface="Times New Roman" pitchFamily="18" charset="0"/>
                  <a:cs typeface="Times New Roman" pitchFamily="18" charset="0"/>
                </a:rPr>
                <a:t>. </a:t>
              </a:r>
              <a:r>
                <a:rPr lang="en-US" sz="2000" b="1" i="1" u="sng" dirty="0">
                  <a:solidFill>
                    <a:srgbClr val="00B050"/>
                  </a:solidFill>
                  <a:latin typeface="Times New Roman" pitchFamily="18" charset="0"/>
                  <a:cs typeface="Times New Roman" pitchFamily="18" charset="0"/>
                </a:rPr>
                <a:t>The function of a catalyst is to </a:t>
              </a:r>
              <a:r>
                <a:rPr lang="en-US" sz="2000" b="1" i="1" u="sng" dirty="0" smtClean="0">
                  <a:solidFill>
                    <a:srgbClr val="00B050"/>
                  </a:solidFill>
                  <a:latin typeface="Times New Roman" pitchFamily="18" charset="0"/>
                  <a:cs typeface="Times New Roman" pitchFamily="18" charset="0"/>
                </a:rPr>
                <a:t>increase the </a:t>
              </a:r>
              <a:r>
                <a:rPr lang="en-US" sz="2000" b="1" i="1" u="sng" dirty="0">
                  <a:solidFill>
                    <a:srgbClr val="00B050"/>
                  </a:solidFill>
                  <a:latin typeface="Times New Roman" pitchFamily="18" charset="0"/>
                  <a:cs typeface="Times New Roman" pitchFamily="18" charset="0"/>
                </a:rPr>
                <a:t>rate of a reaction.</a:t>
              </a:r>
              <a:r>
                <a:rPr lang="en-US" sz="2000" b="1" dirty="0">
                  <a:solidFill>
                    <a:srgbClr val="0070C0"/>
                  </a:solidFill>
                  <a:latin typeface="Times New Roman" pitchFamily="18" charset="0"/>
                  <a:cs typeface="Times New Roman" pitchFamily="18" charset="0"/>
                </a:rPr>
                <a:t> </a:t>
              </a:r>
              <a:r>
                <a:rPr lang="en-US" sz="2000" b="1" i="1" u="sng" dirty="0">
                  <a:solidFill>
                    <a:srgbClr val="FF0000"/>
                  </a:solidFill>
                  <a:latin typeface="Times New Roman" pitchFamily="18" charset="0"/>
                  <a:cs typeface="Times New Roman" pitchFamily="18" charset="0"/>
                </a:rPr>
                <a:t>Catalysts do not affect </a:t>
              </a:r>
              <a:r>
                <a:rPr lang="en-US" sz="2000" b="1" i="1" u="sng" dirty="0" smtClean="0">
                  <a:solidFill>
                    <a:srgbClr val="FF0000"/>
                  </a:solidFill>
                  <a:latin typeface="Times New Roman" pitchFamily="18" charset="0"/>
                  <a:cs typeface="Times New Roman" pitchFamily="18" charset="0"/>
                </a:rPr>
                <a:t>reaction </a:t>
              </a:r>
              <a:r>
                <a:rPr lang="en-US" sz="2000" b="1" i="1" u="sng" dirty="0" err="1" smtClean="0">
                  <a:solidFill>
                    <a:srgbClr val="FF0000"/>
                  </a:solidFill>
                  <a:latin typeface="Times New Roman" pitchFamily="18" charset="0"/>
                  <a:cs typeface="Times New Roman" pitchFamily="18" charset="0"/>
                </a:rPr>
                <a:t>equilibria</a:t>
              </a:r>
              <a:r>
                <a:rPr lang="en-US" sz="2000" b="1" i="1" u="sng" dirty="0">
                  <a:solidFill>
                    <a:srgbClr val="FF0000"/>
                  </a:solidFill>
                  <a:latin typeface="Times New Roman" pitchFamily="18" charset="0"/>
                  <a:cs typeface="Times New Roman" pitchFamily="18" charset="0"/>
                </a:rPr>
                <a:t>.</a:t>
              </a:r>
              <a:r>
                <a:rPr lang="en-US" sz="2000" b="1" i="1" u="sng" dirty="0">
                  <a:latin typeface="Times New Roman" pitchFamily="18" charset="0"/>
                  <a:cs typeface="Times New Roman" pitchFamily="18" charset="0"/>
                </a:rPr>
                <a:t> </a:t>
              </a:r>
              <a:r>
                <a:rPr lang="en-US" sz="2000" b="1" dirty="0">
                  <a:latin typeface="Times New Roman" pitchFamily="18" charset="0"/>
                  <a:cs typeface="Times New Roman" pitchFamily="18" charset="0"/>
                </a:rPr>
                <a:t>Any reaction, such as S </a:t>
              </a:r>
              <a:r>
                <a:rPr lang="en-US" sz="2000" b="1" dirty="0" smtClean="0">
                  <a:latin typeface="Times New Roman" pitchFamily="18" charset="0"/>
                  <a:cs typeface="Times New Roman" pitchFamily="18" charset="0"/>
                </a:rPr>
                <a:t>     P</a:t>
              </a:r>
              <a:r>
                <a:rPr lang="en-US" sz="2000" b="1" dirty="0">
                  <a:latin typeface="Times New Roman" pitchFamily="18" charset="0"/>
                  <a:cs typeface="Times New Roman" pitchFamily="18" charset="0"/>
                </a:rPr>
                <a:t>, can be </a:t>
              </a:r>
              <a:r>
                <a:rPr lang="en-US" sz="2000" b="1" dirty="0" smtClean="0">
                  <a:latin typeface="Times New Roman" pitchFamily="18" charset="0"/>
                  <a:cs typeface="Times New Roman" pitchFamily="18" charset="0"/>
                </a:rPr>
                <a:t>described </a:t>
              </a:r>
              <a:r>
                <a:rPr lang="en-US" sz="2000" b="1" dirty="0">
                  <a:latin typeface="Times New Roman" pitchFamily="18" charset="0"/>
                  <a:cs typeface="Times New Roman" pitchFamily="18" charset="0"/>
                </a:rPr>
                <a:t>by a reaction coordinate diagram (Fig. 6–2), </a:t>
              </a:r>
              <a:r>
                <a:rPr lang="en-US" sz="2000" b="1" dirty="0" smtClean="0">
                  <a:latin typeface="Times New Roman" pitchFamily="18" charset="0"/>
                  <a:cs typeface="Times New Roman" pitchFamily="18" charset="0"/>
                </a:rPr>
                <a:t>a picture </a:t>
              </a:r>
              <a:r>
                <a:rPr lang="en-US" sz="2000" b="1" dirty="0">
                  <a:latin typeface="Times New Roman" pitchFamily="18" charset="0"/>
                  <a:cs typeface="Times New Roman" pitchFamily="18" charset="0"/>
                </a:rPr>
                <a:t>of the energy changes during the reaction.</a:t>
              </a:r>
            </a:p>
          </p:txBody>
        </p:sp>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2054" y="5264599"/>
              <a:ext cx="2952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p:nvPr/>
        </p:nvGrpSpPr>
        <p:grpSpPr>
          <a:xfrm>
            <a:off x="4724856" y="1143000"/>
            <a:ext cx="4407355" cy="4785575"/>
            <a:chOff x="4724856" y="914400"/>
            <a:chExt cx="4407355" cy="4785575"/>
          </a:xfrm>
        </p:grpSpPr>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856" y="914400"/>
              <a:ext cx="440735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8349" y="4069057"/>
              <a:ext cx="4233862" cy="1630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矩形 17"/>
          <p:cNvSpPr/>
          <p:nvPr/>
        </p:nvSpPr>
        <p:spPr>
          <a:xfrm>
            <a:off x="5291372" y="6457890"/>
            <a:ext cx="3840839" cy="400110"/>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the common function of catalysts?</a:t>
            </a:r>
          </a:p>
          <a:p>
            <a:r>
              <a:rPr lang="en-US" sz="1000" b="1" dirty="0" smtClean="0">
                <a:latin typeface="Times New Roman" panose="02020603050405020304" pitchFamily="18" charset="0"/>
                <a:cs typeface="Times New Roman" panose="02020603050405020304" pitchFamily="18" charset="0"/>
              </a:rPr>
              <a:t>Q2. Draw the reaction coordinate diagram for a chemical reaction. </a:t>
            </a:r>
          </a:p>
        </p:txBody>
      </p:sp>
    </p:spTree>
    <p:extLst>
      <p:ext uri="{BB962C8B-B14F-4D97-AF65-F5344CB8AC3E}">
        <p14:creationId xmlns:p14="http://schemas.microsoft.com/office/powerpoint/2010/main" val="39124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61660"/>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Biochemical Standard Free-Energy Change </a:t>
            </a:r>
          </a:p>
        </p:txBody>
      </p:sp>
      <p:sp>
        <p:nvSpPr>
          <p:cNvPr id="2" name="Rectangle 1"/>
          <p:cNvSpPr/>
          <p:nvPr/>
        </p:nvSpPr>
        <p:spPr>
          <a:xfrm>
            <a:off x="-1184" y="830992"/>
            <a:ext cx="9145184" cy="1323439"/>
          </a:xfrm>
          <a:prstGeom prst="rect">
            <a:avLst/>
          </a:prstGeom>
        </p:spPr>
        <p:txBody>
          <a:bodyPr wrap="square">
            <a:spAutoFit/>
          </a:bodyPr>
          <a:lstStyle/>
          <a:p>
            <a:r>
              <a:rPr lang="en-US" sz="2000" b="1" dirty="0">
                <a:solidFill>
                  <a:srgbClr val="C00000"/>
                </a:solidFill>
                <a:latin typeface="Times New Roman" pitchFamily="18" charset="0"/>
                <a:cs typeface="Times New Roman" pitchFamily="18" charset="0"/>
              </a:rPr>
              <a:t>To describe </a:t>
            </a:r>
            <a:r>
              <a:rPr lang="en-US" sz="2000" b="1" dirty="0" smtClean="0">
                <a:solidFill>
                  <a:srgbClr val="C00000"/>
                </a:solidFill>
                <a:latin typeface="Times New Roman" pitchFamily="18" charset="0"/>
                <a:cs typeface="Times New Roman" pitchFamily="18" charset="0"/>
              </a:rPr>
              <a:t>the free-energy </a:t>
            </a:r>
            <a:r>
              <a:rPr lang="en-US" sz="2000" b="1" dirty="0">
                <a:solidFill>
                  <a:srgbClr val="C00000"/>
                </a:solidFill>
                <a:latin typeface="Times New Roman" pitchFamily="18" charset="0"/>
                <a:cs typeface="Times New Roman" pitchFamily="18" charset="0"/>
              </a:rPr>
              <a:t>changes for reactions, chemists define </a:t>
            </a:r>
            <a:r>
              <a:rPr lang="en-US" sz="2000" b="1" dirty="0" smtClean="0">
                <a:solidFill>
                  <a:srgbClr val="C00000"/>
                </a:solidFill>
                <a:latin typeface="Times New Roman" pitchFamily="18" charset="0"/>
                <a:cs typeface="Times New Roman" pitchFamily="18" charset="0"/>
              </a:rPr>
              <a:t>a standard </a:t>
            </a:r>
            <a:r>
              <a:rPr lang="en-US" sz="2000" b="1" dirty="0">
                <a:solidFill>
                  <a:srgbClr val="C00000"/>
                </a:solidFill>
                <a:latin typeface="Times New Roman" pitchFamily="18" charset="0"/>
                <a:cs typeface="Times New Roman" pitchFamily="18" charset="0"/>
              </a:rPr>
              <a:t>set of conditions (temperature 298 K; </a:t>
            </a:r>
            <a:r>
              <a:rPr lang="en-US" sz="2000" b="1" dirty="0" smtClean="0">
                <a:solidFill>
                  <a:srgbClr val="C00000"/>
                </a:solidFill>
                <a:latin typeface="Times New Roman" pitchFamily="18" charset="0"/>
                <a:cs typeface="Times New Roman" pitchFamily="18" charset="0"/>
              </a:rPr>
              <a:t>partial pressure </a:t>
            </a:r>
            <a:r>
              <a:rPr lang="en-US" sz="2000" b="1" dirty="0">
                <a:solidFill>
                  <a:srgbClr val="C00000"/>
                </a:solidFill>
                <a:latin typeface="Times New Roman" pitchFamily="18" charset="0"/>
                <a:cs typeface="Times New Roman" pitchFamily="18" charset="0"/>
              </a:rPr>
              <a:t>of each gas 1 </a:t>
            </a:r>
            <a:r>
              <a:rPr lang="en-US" sz="2000" b="1" dirty="0" err="1">
                <a:solidFill>
                  <a:srgbClr val="C00000"/>
                </a:solidFill>
                <a:latin typeface="Times New Roman" pitchFamily="18" charset="0"/>
                <a:cs typeface="Times New Roman" pitchFamily="18" charset="0"/>
              </a:rPr>
              <a:t>atm</a:t>
            </a:r>
            <a:r>
              <a:rPr lang="en-US" sz="2000" b="1" dirty="0">
                <a:solidFill>
                  <a:srgbClr val="C00000"/>
                </a:solidFill>
                <a:latin typeface="Times New Roman" pitchFamily="18" charset="0"/>
                <a:cs typeface="Times New Roman" pitchFamily="18" charset="0"/>
              </a:rPr>
              <a:t>, or 101.3 </a:t>
            </a:r>
            <a:r>
              <a:rPr lang="en-US" sz="2000" b="1" dirty="0" err="1">
                <a:solidFill>
                  <a:srgbClr val="C00000"/>
                </a:solidFill>
                <a:latin typeface="Times New Roman" pitchFamily="18" charset="0"/>
                <a:cs typeface="Times New Roman" pitchFamily="18" charset="0"/>
              </a:rPr>
              <a:t>kPa</a:t>
            </a:r>
            <a:r>
              <a:rPr lang="en-US" sz="2000" b="1" dirty="0">
                <a:solidFill>
                  <a:srgbClr val="C00000"/>
                </a:solidFill>
                <a:latin typeface="Times New Roman" pitchFamily="18" charset="0"/>
                <a:cs typeface="Times New Roman" pitchFamily="18" charset="0"/>
              </a:rPr>
              <a:t>; concentration of each solute 1 M) and express the free-energy </a:t>
            </a:r>
            <a:r>
              <a:rPr lang="en-US" sz="2000" b="1" dirty="0" smtClean="0">
                <a:solidFill>
                  <a:srgbClr val="C00000"/>
                </a:solidFill>
                <a:latin typeface="Times New Roman" pitchFamily="18" charset="0"/>
                <a:cs typeface="Times New Roman" pitchFamily="18" charset="0"/>
              </a:rPr>
              <a:t>change for </a:t>
            </a:r>
            <a:r>
              <a:rPr lang="en-US" sz="2000" b="1" dirty="0">
                <a:solidFill>
                  <a:srgbClr val="C00000"/>
                </a:solidFill>
                <a:latin typeface="Times New Roman" pitchFamily="18" charset="0"/>
                <a:cs typeface="Times New Roman" pitchFamily="18" charset="0"/>
              </a:rPr>
              <a:t>this reacting system as  </a:t>
            </a:r>
            <a:r>
              <a:rPr lang="en-US" sz="2000" b="1" i="1" u="sng" dirty="0" smtClean="0">
                <a:solidFill>
                  <a:srgbClr val="7030A0"/>
                </a:solidFill>
                <a:latin typeface="Times New Roman" pitchFamily="18" charset="0"/>
                <a:cs typeface="Times New Roman" pitchFamily="18" charset="0"/>
              </a:rPr>
              <a:t>∆G°</a:t>
            </a:r>
            <a:r>
              <a:rPr lang="en-US" sz="2000" b="1" u="sng" dirty="0" smtClean="0">
                <a:solidFill>
                  <a:srgbClr val="7030A0"/>
                </a:solidFill>
                <a:latin typeface="Times New Roman" pitchFamily="18" charset="0"/>
                <a:cs typeface="Times New Roman" pitchFamily="18" charset="0"/>
              </a:rPr>
              <a:t>, </a:t>
            </a:r>
            <a:r>
              <a:rPr lang="en-US" sz="2000" b="1" u="sng" dirty="0">
                <a:solidFill>
                  <a:srgbClr val="7030A0"/>
                </a:solidFill>
                <a:latin typeface="Times New Roman" pitchFamily="18" charset="0"/>
                <a:cs typeface="Times New Roman" pitchFamily="18" charset="0"/>
              </a:rPr>
              <a:t>the  standard </a:t>
            </a:r>
            <a:r>
              <a:rPr lang="en-US" sz="2000" b="1" u="sng" dirty="0" smtClean="0">
                <a:solidFill>
                  <a:srgbClr val="7030A0"/>
                </a:solidFill>
                <a:latin typeface="Times New Roman" pitchFamily="18" charset="0"/>
                <a:cs typeface="Times New Roman" pitchFamily="18" charset="0"/>
              </a:rPr>
              <a:t>free-energy </a:t>
            </a:r>
            <a:r>
              <a:rPr lang="en-US" sz="2000" b="1" u="sng" dirty="0">
                <a:solidFill>
                  <a:srgbClr val="7030A0"/>
                </a:solidFill>
                <a:latin typeface="Times New Roman" pitchFamily="18" charset="0"/>
                <a:cs typeface="Times New Roman" pitchFamily="18" charset="0"/>
              </a:rPr>
              <a:t>change</a:t>
            </a:r>
            <a:r>
              <a:rPr lang="en-US" sz="2000" b="1" dirty="0">
                <a:solidFill>
                  <a:srgbClr val="C00000"/>
                </a:solidFill>
                <a:latin typeface="Times New Roman" pitchFamily="18" charset="0"/>
                <a:cs typeface="Times New Roman" pitchFamily="18" charset="0"/>
              </a:rPr>
              <a:t>.</a:t>
            </a:r>
          </a:p>
        </p:txBody>
      </p:sp>
      <p:sp>
        <p:nvSpPr>
          <p:cNvPr id="3" name="Rectangle 2"/>
          <p:cNvSpPr/>
          <p:nvPr/>
        </p:nvSpPr>
        <p:spPr>
          <a:xfrm>
            <a:off x="0" y="2154431"/>
            <a:ext cx="9144000" cy="1015663"/>
          </a:xfrm>
          <a:prstGeom prst="rect">
            <a:avLst/>
          </a:prstGeom>
        </p:spPr>
        <p:txBody>
          <a:bodyPr wrap="square">
            <a:spAutoFit/>
          </a:bodyPr>
          <a:lstStyle/>
          <a:p>
            <a:r>
              <a:rPr lang="en-US" sz="2000" b="1" dirty="0">
                <a:solidFill>
                  <a:schemeClr val="accent6">
                    <a:lumMod val="50000"/>
                  </a:schemeClr>
                </a:solidFill>
                <a:latin typeface="Times New Roman" pitchFamily="18" charset="0"/>
                <a:cs typeface="Times New Roman" pitchFamily="18" charset="0"/>
              </a:rPr>
              <a:t>Because biochemical systems </a:t>
            </a:r>
            <a:r>
              <a:rPr lang="en-US" sz="2000" b="1" dirty="0" smtClean="0">
                <a:solidFill>
                  <a:schemeClr val="accent6">
                    <a:lumMod val="50000"/>
                  </a:schemeClr>
                </a:solidFill>
                <a:latin typeface="Times New Roman" pitchFamily="18" charset="0"/>
                <a:cs typeface="Times New Roman" pitchFamily="18" charset="0"/>
              </a:rPr>
              <a:t>commonly involve H</a:t>
            </a:r>
            <a:r>
              <a:rPr lang="en-US" sz="2000" b="1" baseline="30000" dirty="0" smtClean="0">
                <a:solidFill>
                  <a:schemeClr val="accent6">
                    <a:lumMod val="50000"/>
                  </a:schemeClr>
                </a:solidFill>
                <a:latin typeface="Times New Roman" pitchFamily="18" charset="0"/>
                <a:cs typeface="Times New Roman" pitchFamily="18" charset="0"/>
              </a:rPr>
              <a:t>+</a:t>
            </a:r>
            <a:r>
              <a:rPr lang="en-US" sz="2000" b="1" dirty="0" smtClean="0">
                <a:solidFill>
                  <a:schemeClr val="accent6">
                    <a:lumMod val="50000"/>
                  </a:schemeClr>
                </a:solidFill>
                <a:latin typeface="Times New Roman" pitchFamily="18" charset="0"/>
                <a:cs typeface="Times New Roman" pitchFamily="18" charset="0"/>
              </a:rPr>
              <a:t> concentrations </a:t>
            </a:r>
            <a:r>
              <a:rPr lang="en-US" sz="2000" b="1" dirty="0">
                <a:solidFill>
                  <a:schemeClr val="accent6">
                    <a:lumMod val="50000"/>
                  </a:schemeClr>
                </a:solidFill>
                <a:latin typeface="Times New Roman" pitchFamily="18" charset="0"/>
                <a:cs typeface="Times New Roman" pitchFamily="18" charset="0"/>
              </a:rPr>
              <a:t>far below 1 M, </a:t>
            </a:r>
            <a:r>
              <a:rPr lang="en-US" sz="2000" b="1" dirty="0" smtClean="0">
                <a:solidFill>
                  <a:schemeClr val="accent6">
                    <a:lumMod val="50000"/>
                  </a:schemeClr>
                </a:solidFill>
                <a:latin typeface="Times New Roman" pitchFamily="18" charset="0"/>
                <a:cs typeface="Times New Roman" pitchFamily="18" charset="0"/>
              </a:rPr>
              <a:t>biochemists define </a:t>
            </a:r>
            <a:r>
              <a:rPr lang="en-US" sz="2000" b="1" dirty="0">
                <a:solidFill>
                  <a:schemeClr val="accent6">
                    <a:lumMod val="50000"/>
                  </a:schemeClr>
                </a:solidFill>
                <a:latin typeface="Times New Roman" pitchFamily="18" charset="0"/>
                <a:cs typeface="Times New Roman" pitchFamily="18" charset="0"/>
              </a:rPr>
              <a:t>a biochemical standard free-energy </a:t>
            </a:r>
            <a:r>
              <a:rPr lang="en-US" sz="2000" b="1" dirty="0" smtClean="0">
                <a:solidFill>
                  <a:schemeClr val="accent6">
                    <a:lumMod val="50000"/>
                  </a:schemeClr>
                </a:solidFill>
                <a:latin typeface="Times New Roman" pitchFamily="18" charset="0"/>
                <a:cs typeface="Times New Roman" pitchFamily="18" charset="0"/>
              </a:rPr>
              <a:t>change, </a:t>
            </a:r>
            <a:r>
              <a:rPr lang="en-US" sz="2000" b="1" i="1" u="sng" dirty="0">
                <a:solidFill>
                  <a:srgbClr val="0070C0"/>
                </a:solidFill>
                <a:latin typeface="Times New Roman" pitchFamily="18" charset="0"/>
                <a:cs typeface="Times New Roman" pitchFamily="18" charset="0"/>
              </a:rPr>
              <a:t>∆</a:t>
            </a:r>
            <a:r>
              <a:rPr lang="en-US" sz="2000" b="1" i="1" u="sng" dirty="0" smtClean="0">
                <a:solidFill>
                  <a:srgbClr val="0070C0"/>
                </a:solidFill>
                <a:latin typeface="Times New Roman" pitchFamily="18" charset="0"/>
                <a:cs typeface="Times New Roman" pitchFamily="18" charset="0"/>
              </a:rPr>
              <a:t>G´°</a:t>
            </a:r>
            <a:r>
              <a:rPr lang="en-US" sz="2000" b="1" u="sng" dirty="0" smtClean="0">
                <a:solidFill>
                  <a:srgbClr val="0070C0"/>
                </a:solidFill>
                <a:latin typeface="Times New Roman" pitchFamily="18" charset="0"/>
                <a:cs typeface="Times New Roman" pitchFamily="18" charset="0"/>
              </a:rPr>
              <a:t>, </a:t>
            </a:r>
            <a:r>
              <a:rPr lang="en-US" sz="2000" b="1" u="sng" dirty="0">
                <a:solidFill>
                  <a:srgbClr val="0070C0"/>
                </a:solidFill>
                <a:latin typeface="Times New Roman" pitchFamily="18" charset="0"/>
                <a:cs typeface="Times New Roman" pitchFamily="18" charset="0"/>
              </a:rPr>
              <a:t>the  b</a:t>
            </a:r>
            <a:r>
              <a:rPr lang="en-US" sz="2000" b="1" u="sng" dirty="0" smtClean="0">
                <a:solidFill>
                  <a:srgbClr val="0070C0"/>
                </a:solidFill>
                <a:latin typeface="Times New Roman" pitchFamily="18" charset="0"/>
                <a:cs typeface="Times New Roman" pitchFamily="18" charset="0"/>
              </a:rPr>
              <a:t>iochemical standard </a:t>
            </a:r>
            <a:r>
              <a:rPr lang="en-US" sz="2000" b="1" u="sng" dirty="0">
                <a:solidFill>
                  <a:srgbClr val="0070C0"/>
                </a:solidFill>
                <a:latin typeface="Times New Roman" pitchFamily="18" charset="0"/>
                <a:cs typeface="Times New Roman" pitchFamily="18" charset="0"/>
              </a:rPr>
              <a:t>free-energy </a:t>
            </a:r>
            <a:r>
              <a:rPr lang="en-US" sz="2000" b="1" u="sng" dirty="0" smtClean="0">
                <a:solidFill>
                  <a:srgbClr val="0070C0"/>
                </a:solidFill>
                <a:latin typeface="Times New Roman" pitchFamily="18" charset="0"/>
                <a:cs typeface="Times New Roman" pitchFamily="18" charset="0"/>
              </a:rPr>
              <a:t>change</a:t>
            </a:r>
            <a:r>
              <a:rPr lang="en-US" sz="2000" b="1" dirty="0" smtClean="0">
                <a:solidFill>
                  <a:schemeClr val="accent6">
                    <a:lumMod val="50000"/>
                  </a:schemeClr>
                </a:solidFill>
                <a:latin typeface="Times New Roman" pitchFamily="18" charset="0"/>
                <a:cs typeface="Times New Roman" pitchFamily="18" charset="0"/>
              </a:rPr>
              <a:t>.</a:t>
            </a:r>
            <a:endParaRPr lang="en-US" sz="2000" b="1" dirty="0">
              <a:solidFill>
                <a:schemeClr val="accent6">
                  <a:lumMod val="50000"/>
                </a:schemeClr>
              </a:solidFill>
              <a:latin typeface="Times New Roman" pitchFamily="18" charset="0"/>
              <a:cs typeface="Times New Roman" pitchFamily="18" charset="0"/>
            </a:endParaRPr>
          </a:p>
        </p:txBody>
      </p:sp>
      <p:sp>
        <p:nvSpPr>
          <p:cNvPr id="4" name="Rectangle 3"/>
          <p:cNvSpPr/>
          <p:nvPr/>
        </p:nvSpPr>
        <p:spPr>
          <a:xfrm>
            <a:off x="1080" y="3170094"/>
            <a:ext cx="9161970" cy="1015663"/>
          </a:xfrm>
          <a:prstGeom prst="rect">
            <a:avLst/>
          </a:prstGeom>
        </p:spPr>
        <p:txBody>
          <a:bodyPr wrap="square">
            <a:spAutoFit/>
          </a:bodyPr>
          <a:lstStyle/>
          <a:p>
            <a:r>
              <a:rPr lang="en-US" sz="2000" b="1" dirty="0">
                <a:solidFill>
                  <a:srgbClr val="00B050"/>
                </a:solidFill>
                <a:latin typeface="Times New Roman" pitchFamily="18" charset="0"/>
                <a:cs typeface="Times New Roman" pitchFamily="18" charset="0"/>
              </a:rPr>
              <a:t>The starting point for either the forward or the </a:t>
            </a:r>
            <a:r>
              <a:rPr lang="en-US" sz="2000" b="1" dirty="0" smtClean="0">
                <a:solidFill>
                  <a:srgbClr val="00B050"/>
                </a:solidFill>
                <a:latin typeface="Times New Roman" pitchFamily="18" charset="0"/>
                <a:cs typeface="Times New Roman" pitchFamily="18" charset="0"/>
              </a:rPr>
              <a:t>reverse reaction </a:t>
            </a:r>
            <a:r>
              <a:rPr lang="en-US" sz="2000" b="1" dirty="0">
                <a:solidFill>
                  <a:srgbClr val="00B050"/>
                </a:solidFill>
                <a:latin typeface="Times New Roman" pitchFamily="18" charset="0"/>
                <a:cs typeface="Times New Roman" pitchFamily="18" charset="0"/>
              </a:rPr>
              <a:t>is called </a:t>
            </a:r>
            <a:r>
              <a:rPr lang="en-US" sz="2000" b="1" i="1" u="sng" dirty="0" smtClean="0">
                <a:solidFill>
                  <a:srgbClr val="C00000"/>
                </a:solidFill>
                <a:latin typeface="Times New Roman" pitchFamily="18" charset="0"/>
                <a:cs typeface="Times New Roman" pitchFamily="18" charset="0"/>
              </a:rPr>
              <a:t>the</a:t>
            </a:r>
            <a:r>
              <a:rPr lang="en-US" sz="2000" b="1" u="sng" dirty="0" smtClean="0">
                <a:solidFill>
                  <a:srgbClr val="00B050"/>
                </a:solidFill>
                <a:latin typeface="Times New Roman" pitchFamily="18" charset="0"/>
                <a:cs typeface="Times New Roman" pitchFamily="18" charset="0"/>
              </a:rPr>
              <a:t> </a:t>
            </a:r>
            <a:r>
              <a:rPr lang="en-US" sz="2000" b="1" i="1" u="sng" dirty="0" smtClean="0">
                <a:solidFill>
                  <a:srgbClr val="C00000"/>
                </a:solidFill>
                <a:latin typeface="Times New Roman" pitchFamily="18" charset="0"/>
                <a:cs typeface="Times New Roman" pitchFamily="18" charset="0"/>
              </a:rPr>
              <a:t>ground </a:t>
            </a:r>
            <a:r>
              <a:rPr lang="en-US" sz="2000" b="1" i="1" u="sng" dirty="0">
                <a:solidFill>
                  <a:srgbClr val="C00000"/>
                </a:solidFill>
                <a:latin typeface="Times New Roman" pitchFamily="18" charset="0"/>
                <a:cs typeface="Times New Roman" pitchFamily="18" charset="0"/>
              </a:rPr>
              <a:t>state</a:t>
            </a:r>
            <a:r>
              <a:rPr lang="en-US" sz="2000" b="1" dirty="0">
                <a:solidFill>
                  <a:srgbClr val="00B050"/>
                </a:solidFill>
                <a:latin typeface="Times New Roman" pitchFamily="18" charset="0"/>
                <a:cs typeface="Times New Roman" pitchFamily="18" charset="0"/>
              </a:rPr>
              <a:t>, the contribution </a:t>
            </a:r>
            <a:r>
              <a:rPr lang="en-US" sz="2000" b="1" dirty="0" smtClean="0">
                <a:solidFill>
                  <a:srgbClr val="00B050"/>
                </a:solidFill>
                <a:latin typeface="Times New Roman" pitchFamily="18" charset="0"/>
                <a:cs typeface="Times New Roman" pitchFamily="18" charset="0"/>
              </a:rPr>
              <a:t>to the </a:t>
            </a:r>
            <a:r>
              <a:rPr lang="en-US" sz="2000" b="1" dirty="0">
                <a:solidFill>
                  <a:srgbClr val="00B050"/>
                </a:solidFill>
                <a:latin typeface="Times New Roman" pitchFamily="18" charset="0"/>
                <a:cs typeface="Times New Roman" pitchFamily="18" charset="0"/>
              </a:rPr>
              <a:t>free energy of the system by an average </a:t>
            </a:r>
            <a:r>
              <a:rPr lang="en-US" sz="2000" b="1" dirty="0" smtClean="0">
                <a:solidFill>
                  <a:srgbClr val="00B050"/>
                </a:solidFill>
                <a:latin typeface="Times New Roman" pitchFamily="18" charset="0"/>
                <a:cs typeface="Times New Roman" pitchFamily="18" charset="0"/>
              </a:rPr>
              <a:t>molecule (S </a:t>
            </a:r>
            <a:r>
              <a:rPr lang="en-US" sz="2000" b="1" dirty="0">
                <a:solidFill>
                  <a:srgbClr val="00B050"/>
                </a:solidFill>
                <a:latin typeface="Times New Roman" pitchFamily="18" charset="0"/>
                <a:cs typeface="Times New Roman" pitchFamily="18" charset="0"/>
              </a:rPr>
              <a:t>or P) under a given set of conditions.</a:t>
            </a:r>
          </a:p>
        </p:txBody>
      </p:sp>
      <p:grpSp>
        <p:nvGrpSpPr>
          <p:cNvPr id="19" name="Group 18"/>
          <p:cNvGrpSpPr/>
          <p:nvPr/>
        </p:nvGrpSpPr>
        <p:grpSpPr>
          <a:xfrm>
            <a:off x="1080" y="4185756"/>
            <a:ext cx="9011114" cy="2342766"/>
            <a:chOff x="1080" y="4185756"/>
            <a:chExt cx="9011114" cy="2342766"/>
          </a:xfrm>
        </p:grpSpPr>
        <p:grpSp>
          <p:nvGrpSpPr>
            <p:cNvPr id="20" name="Group 19"/>
            <p:cNvGrpSpPr/>
            <p:nvPr/>
          </p:nvGrpSpPr>
          <p:grpSpPr>
            <a:xfrm>
              <a:off x="1080" y="4185756"/>
              <a:ext cx="9011114" cy="2342766"/>
              <a:chOff x="1080" y="4185756"/>
              <a:chExt cx="9011114" cy="2342766"/>
            </a:xfrm>
          </p:grpSpPr>
          <p:grpSp>
            <p:nvGrpSpPr>
              <p:cNvPr id="21" name="Group 20"/>
              <p:cNvGrpSpPr/>
              <p:nvPr/>
            </p:nvGrpSpPr>
            <p:grpSpPr>
              <a:xfrm>
                <a:off x="1080" y="4185756"/>
                <a:ext cx="3764639" cy="2342766"/>
                <a:chOff x="4672782" y="3228728"/>
                <a:chExt cx="3764639" cy="2342766"/>
              </a:xfrm>
            </p:grpSpPr>
            <p:pic>
              <p:nvPicPr>
                <p:cNvPr id="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302" y="3228728"/>
                  <a:ext cx="3046920" cy="2159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782" y="5337829"/>
                  <a:ext cx="3764639" cy="23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324350"/>
                <a:ext cx="5354594"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Straight Connector 24"/>
            <p:cNvCxnSpPr/>
            <p:nvPr/>
          </p:nvCxnSpPr>
          <p:spPr>
            <a:xfrm>
              <a:off x="6915150" y="5105400"/>
              <a:ext cx="20779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27619" y="5353050"/>
              <a:ext cx="52655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727619" y="5638800"/>
              <a:ext cx="47877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矩形 17"/>
          <p:cNvSpPr/>
          <p:nvPr/>
        </p:nvSpPr>
        <p:spPr>
          <a:xfrm>
            <a:off x="6121485" y="6638835"/>
            <a:ext cx="3022516"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the difference between ∆G° and ∆G´°?</a:t>
            </a:r>
          </a:p>
        </p:txBody>
      </p:sp>
    </p:spTree>
    <p:extLst>
      <p:ext uri="{BB962C8B-B14F-4D97-AF65-F5344CB8AC3E}">
        <p14:creationId xmlns:p14="http://schemas.microsoft.com/office/powerpoint/2010/main" val="27770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33085"/>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Catalysts do not affect reaction equilibrium</a:t>
            </a:r>
          </a:p>
        </p:txBody>
      </p:sp>
      <p:sp>
        <p:nvSpPr>
          <p:cNvPr id="5" name="Rectangle 4"/>
          <p:cNvSpPr/>
          <p:nvPr/>
        </p:nvSpPr>
        <p:spPr>
          <a:xfrm>
            <a:off x="9524" y="802417"/>
            <a:ext cx="9134475" cy="646331"/>
          </a:xfrm>
          <a:prstGeom prst="rect">
            <a:avLst/>
          </a:prstGeom>
        </p:spPr>
        <p:txBody>
          <a:bodyPr wrap="square">
            <a:spAutoFit/>
          </a:bodyPr>
          <a:lstStyle/>
          <a:p>
            <a:r>
              <a:rPr lang="en-US" b="1" dirty="0" smtClean="0">
                <a:solidFill>
                  <a:srgbClr val="C00000"/>
                </a:solidFill>
                <a:latin typeface="Times New Roman" pitchFamily="18" charset="0"/>
                <a:cs typeface="Times New Roman" pitchFamily="18" charset="0"/>
              </a:rPr>
              <a:t>Transition state: At </a:t>
            </a:r>
            <a:r>
              <a:rPr lang="en-US" b="1" dirty="0">
                <a:solidFill>
                  <a:srgbClr val="C00000"/>
                </a:solidFill>
                <a:latin typeface="Times New Roman" pitchFamily="18" charset="0"/>
                <a:cs typeface="Times New Roman" pitchFamily="18" charset="0"/>
              </a:rPr>
              <a:t>the top of the energy hill is a point at </a:t>
            </a:r>
            <a:r>
              <a:rPr lang="en-US" b="1" dirty="0" smtClean="0">
                <a:solidFill>
                  <a:srgbClr val="C00000"/>
                </a:solidFill>
                <a:latin typeface="Times New Roman" pitchFamily="18" charset="0"/>
                <a:cs typeface="Times New Roman" pitchFamily="18" charset="0"/>
              </a:rPr>
              <a:t>which decay </a:t>
            </a:r>
            <a:r>
              <a:rPr lang="en-US" b="1" dirty="0">
                <a:solidFill>
                  <a:srgbClr val="C00000"/>
                </a:solidFill>
                <a:latin typeface="Times New Roman" pitchFamily="18" charset="0"/>
                <a:cs typeface="Times New Roman" pitchFamily="18" charset="0"/>
              </a:rPr>
              <a:t>to the S or P state is equally probable (it is </a:t>
            </a:r>
            <a:r>
              <a:rPr lang="en-US" b="1" dirty="0" smtClean="0">
                <a:solidFill>
                  <a:srgbClr val="C00000"/>
                </a:solidFill>
                <a:latin typeface="Times New Roman" pitchFamily="18" charset="0"/>
                <a:cs typeface="Times New Roman" pitchFamily="18" charset="0"/>
              </a:rPr>
              <a:t>down-hill </a:t>
            </a:r>
            <a:r>
              <a:rPr lang="en-US" b="1" dirty="0">
                <a:solidFill>
                  <a:srgbClr val="C00000"/>
                </a:solidFill>
                <a:latin typeface="Times New Roman" pitchFamily="18" charset="0"/>
                <a:cs typeface="Times New Roman" pitchFamily="18" charset="0"/>
              </a:rPr>
              <a:t>either way). This is called </a:t>
            </a:r>
            <a:r>
              <a:rPr lang="en-US" b="1" i="1" u="sng" dirty="0">
                <a:solidFill>
                  <a:srgbClr val="7030A0"/>
                </a:solidFill>
                <a:latin typeface="Times New Roman" pitchFamily="18" charset="0"/>
                <a:cs typeface="Times New Roman" pitchFamily="18" charset="0"/>
              </a:rPr>
              <a:t>the transition state</a:t>
            </a:r>
            <a:r>
              <a:rPr lang="en-US" b="1" dirty="0">
                <a:solidFill>
                  <a:srgbClr val="C00000"/>
                </a:solidFill>
                <a:latin typeface="Times New Roman" pitchFamily="18" charset="0"/>
                <a:cs typeface="Times New Roman" pitchFamily="18" charset="0"/>
              </a:rPr>
              <a:t>.</a:t>
            </a:r>
          </a:p>
        </p:txBody>
      </p:sp>
      <p:sp>
        <p:nvSpPr>
          <p:cNvPr id="8" name="Rectangle 7"/>
          <p:cNvSpPr/>
          <p:nvPr/>
        </p:nvSpPr>
        <p:spPr>
          <a:xfrm>
            <a:off x="-1" y="1363023"/>
            <a:ext cx="9143999" cy="1477328"/>
          </a:xfrm>
          <a:prstGeom prst="rect">
            <a:avLst/>
          </a:prstGeom>
        </p:spPr>
        <p:txBody>
          <a:bodyPr wrap="square">
            <a:spAutoFit/>
          </a:bodyPr>
          <a:lstStyle/>
          <a:p>
            <a:r>
              <a:rPr lang="en-US" b="1" dirty="0" smtClean="0">
                <a:solidFill>
                  <a:srgbClr val="0070C0"/>
                </a:solidFill>
                <a:latin typeface="Times New Roman" pitchFamily="18" charset="0"/>
                <a:cs typeface="Times New Roman" pitchFamily="18" charset="0"/>
              </a:rPr>
              <a:t>The transition </a:t>
            </a:r>
            <a:r>
              <a:rPr lang="en-US" b="1" dirty="0">
                <a:solidFill>
                  <a:srgbClr val="0070C0"/>
                </a:solidFill>
                <a:latin typeface="Times New Roman" pitchFamily="18" charset="0"/>
                <a:cs typeface="Times New Roman" pitchFamily="18" charset="0"/>
              </a:rPr>
              <a:t>state is not a chemical species with any </a:t>
            </a:r>
            <a:r>
              <a:rPr lang="en-US" b="1" dirty="0" smtClean="0">
                <a:solidFill>
                  <a:srgbClr val="0070C0"/>
                </a:solidFill>
                <a:latin typeface="Times New Roman" pitchFamily="18" charset="0"/>
                <a:cs typeface="Times New Roman" pitchFamily="18" charset="0"/>
              </a:rPr>
              <a:t>significant </a:t>
            </a:r>
            <a:r>
              <a:rPr lang="en-US" b="1" dirty="0">
                <a:solidFill>
                  <a:srgbClr val="0070C0"/>
                </a:solidFill>
                <a:latin typeface="Times New Roman" pitchFamily="18" charset="0"/>
                <a:cs typeface="Times New Roman" pitchFamily="18" charset="0"/>
              </a:rPr>
              <a:t>stability and should not be confused with a </a:t>
            </a:r>
            <a:r>
              <a:rPr lang="en-US" b="1" dirty="0" smtClean="0">
                <a:solidFill>
                  <a:srgbClr val="0070C0"/>
                </a:solidFill>
                <a:latin typeface="Times New Roman" pitchFamily="18" charset="0"/>
                <a:cs typeface="Times New Roman" pitchFamily="18" charset="0"/>
              </a:rPr>
              <a:t>reaction </a:t>
            </a:r>
            <a:r>
              <a:rPr lang="en-US" b="1" dirty="0">
                <a:solidFill>
                  <a:srgbClr val="0070C0"/>
                </a:solidFill>
                <a:latin typeface="Times New Roman" pitchFamily="18" charset="0"/>
                <a:cs typeface="Times New Roman" pitchFamily="18" charset="0"/>
              </a:rPr>
              <a:t>intermediate (such as ES or EP). It is simply </a:t>
            </a:r>
            <a:r>
              <a:rPr lang="en-US" b="1" dirty="0" smtClean="0">
                <a:solidFill>
                  <a:srgbClr val="0070C0"/>
                </a:solidFill>
                <a:latin typeface="Times New Roman" pitchFamily="18" charset="0"/>
                <a:cs typeface="Times New Roman" pitchFamily="18" charset="0"/>
              </a:rPr>
              <a:t>a fleeting </a:t>
            </a:r>
            <a:r>
              <a:rPr lang="en-US" b="1" dirty="0">
                <a:solidFill>
                  <a:srgbClr val="0070C0"/>
                </a:solidFill>
                <a:latin typeface="Times New Roman" pitchFamily="18" charset="0"/>
                <a:cs typeface="Times New Roman" pitchFamily="18" charset="0"/>
              </a:rPr>
              <a:t>molecular moment in which events such as </a:t>
            </a:r>
            <a:r>
              <a:rPr lang="en-US" b="1" dirty="0" smtClean="0">
                <a:solidFill>
                  <a:srgbClr val="0070C0"/>
                </a:solidFill>
                <a:latin typeface="Times New Roman" pitchFamily="18" charset="0"/>
                <a:cs typeface="Times New Roman" pitchFamily="18" charset="0"/>
              </a:rPr>
              <a:t>bond breakage</a:t>
            </a:r>
            <a:r>
              <a:rPr lang="en-US" b="1" dirty="0">
                <a:solidFill>
                  <a:srgbClr val="0070C0"/>
                </a:solidFill>
                <a:latin typeface="Times New Roman" pitchFamily="18" charset="0"/>
                <a:cs typeface="Times New Roman" pitchFamily="18" charset="0"/>
              </a:rPr>
              <a:t>, bond formation, and charge development</a:t>
            </a:r>
          </a:p>
          <a:p>
            <a:r>
              <a:rPr lang="en-US" b="1" dirty="0">
                <a:solidFill>
                  <a:srgbClr val="0070C0"/>
                </a:solidFill>
                <a:latin typeface="Times New Roman" pitchFamily="18" charset="0"/>
                <a:cs typeface="Times New Roman" pitchFamily="18" charset="0"/>
              </a:rPr>
              <a:t>have proceeded to the precise point at which decay to either substrate or product is equally likely.</a:t>
            </a:r>
          </a:p>
        </p:txBody>
      </p:sp>
      <p:sp>
        <p:nvSpPr>
          <p:cNvPr id="9" name="Rectangle 8"/>
          <p:cNvSpPr/>
          <p:nvPr/>
        </p:nvSpPr>
        <p:spPr>
          <a:xfrm>
            <a:off x="9524" y="2726051"/>
            <a:ext cx="9132212" cy="1754326"/>
          </a:xfrm>
          <a:prstGeom prst="rect">
            <a:avLst/>
          </a:prstGeom>
        </p:spPr>
        <p:txBody>
          <a:bodyPr wrap="square">
            <a:spAutoFit/>
          </a:bodyPr>
          <a:lstStyle/>
          <a:p>
            <a:r>
              <a:rPr lang="en-US" b="1" u="sng" dirty="0">
                <a:solidFill>
                  <a:srgbClr val="7030A0"/>
                </a:solidFill>
                <a:latin typeface="Times New Roman" pitchFamily="18" charset="0"/>
                <a:cs typeface="Times New Roman" pitchFamily="18" charset="0"/>
              </a:rPr>
              <a:t>The </a:t>
            </a:r>
            <a:r>
              <a:rPr lang="en-US" b="1" u="sng" dirty="0" smtClean="0">
                <a:solidFill>
                  <a:srgbClr val="7030A0"/>
                </a:solidFill>
                <a:latin typeface="Times New Roman" pitchFamily="18" charset="0"/>
                <a:cs typeface="Times New Roman" pitchFamily="18" charset="0"/>
              </a:rPr>
              <a:t>difference </a:t>
            </a:r>
            <a:r>
              <a:rPr lang="en-US" b="1" u="sng" dirty="0">
                <a:solidFill>
                  <a:srgbClr val="7030A0"/>
                </a:solidFill>
                <a:latin typeface="Times New Roman" pitchFamily="18" charset="0"/>
                <a:cs typeface="Times New Roman" pitchFamily="18" charset="0"/>
              </a:rPr>
              <a:t>between the energy levels of the ground state </a:t>
            </a:r>
            <a:r>
              <a:rPr lang="en-US" b="1" u="sng" dirty="0" smtClean="0">
                <a:solidFill>
                  <a:srgbClr val="7030A0"/>
                </a:solidFill>
                <a:latin typeface="Times New Roman" pitchFamily="18" charset="0"/>
                <a:cs typeface="Times New Roman" pitchFamily="18" charset="0"/>
              </a:rPr>
              <a:t>and the </a:t>
            </a:r>
            <a:r>
              <a:rPr lang="en-US" b="1" u="sng" dirty="0">
                <a:solidFill>
                  <a:srgbClr val="7030A0"/>
                </a:solidFill>
                <a:latin typeface="Times New Roman" pitchFamily="18" charset="0"/>
                <a:cs typeface="Times New Roman" pitchFamily="18" charset="0"/>
              </a:rPr>
              <a:t>transition state is the activation energy, </a:t>
            </a:r>
            <a:r>
              <a:rPr lang="en-US" b="1" u="sng" dirty="0" smtClean="0">
                <a:solidFill>
                  <a:srgbClr val="7030A0"/>
                </a:solidFill>
                <a:latin typeface="Times New Roman" pitchFamily="18" charset="0"/>
                <a:cs typeface="Times New Roman" pitchFamily="18" charset="0"/>
              </a:rPr>
              <a:t>∆</a:t>
            </a:r>
            <a:r>
              <a:rPr lang="en-US" b="1" i="1" u="sng" dirty="0" smtClean="0">
                <a:solidFill>
                  <a:srgbClr val="7030A0"/>
                </a:solidFill>
                <a:latin typeface="Times New Roman" pitchFamily="18" charset="0"/>
                <a:cs typeface="Times New Roman" pitchFamily="18" charset="0"/>
              </a:rPr>
              <a:t>G</a:t>
            </a:r>
            <a:r>
              <a:rPr lang="en-US" b="1" u="sng" baseline="30000" dirty="0" smtClean="0">
                <a:solidFill>
                  <a:srgbClr val="7030A0"/>
                </a:solidFill>
                <a:latin typeface="Times New Roman" pitchFamily="18" charset="0"/>
                <a:cs typeface="Times New Roman" pitchFamily="18" charset="0"/>
              </a:rPr>
              <a:t>‡</a:t>
            </a:r>
            <a:r>
              <a:rPr lang="en-US" b="1" u="sng" dirty="0" smtClean="0">
                <a:solidFill>
                  <a:srgbClr val="7030A0"/>
                </a:solidFill>
                <a:latin typeface="Times New Roman" pitchFamily="18" charset="0"/>
                <a:cs typeface="Times New Roman" pitchFamily="18" charset="0"/>
              </a:rPr>
              <a:t>.</a:t>
            </a:r>
            <a:r>
              <a:rPr lang="en-US" b="1" dirty="0" smtClean="0">
                <a:solidFill>
                  <a:srgbClr val="7030A0"/>
                </a:solidFill>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The rate </a:t>
            </a:r>
            <a:r>
              <a:rPr lang="en-US" b="1" i="1" dirty="0">
                <a:solidFill>
                  <a:srgbClr val="FF0000"/>
                </a:solidFill>
                <a:latin typeface="Times New Roman" pitchFamily="18" charset="0"/>
                <a:cs typeface="Times New Roman" pitchFamily="18" charset="0"/>
              </a:rPr>
              <a:t>of a reaction reflects this activation energy: a higher</a:t>
            </a:r>
          </a:p>
          <a:p>
            <a:r>
              <a:rPr lang="en-US" b="1" i="1" dirty="0">
                <a:solidFill>
                  <a:srgbClr val="FF0000"/>
                </a:solidFill>
                <a:latin typeface="Times New Roman" pitchFamily="18" charset="0"/>
                <a:cs typeface="Times New Roman" pitchFamily="18" charset="0"/>
              </a:rPr>
              <a:t>activation energy corresponds to a slower reaction. </a:t>
            </a:r>
            <a:r>
              <a:rPr lang="en-US" b="1" dirty="0" smtClean="0">
                <a:solidFill>
                  <a:srgbClr val="7030A0"/>
                </a:solidFill>
                <a:latin typeface="Times New Roman" pitchFamily="18" charset="0"/>
                <a:cs typeface="Times New Roman" pitchFamily="18" charset="0"/>
              </a:rPr>
              <a:t>Reaction </a:t>
            </a:r>
            <a:r>
              <a:rPr lang="en-US" b="1" dirty="0">
                <a:solidFill>
                  <a:srgbClr val="7030A0"/>
                </a:solidFill>
                <a:latin typeface="Times New Roman" pitchFamily="18" charset="0"/>
                <a:cs typeface="Times New Roman" pitchFamily="18" charset="0"/>
              </a:rPr>
              <a:t>rates can be increased by raising the </a:t>
            </a:r>
            <a:r>
              <a:rPr lang="en-US" b="1" dirty="0" smtClean="0">
                <a:solidFill>
                  <a:srgbClr val="7030A0"/>
                </a:solidFill>
                <a:latin typeface="Times New Roman" pitchFamily="18" charset="0"/>
                <a:cs typeface="Times New Roman" pitchFamily="18" charset="0"/>
              </a:rPr>
              <a:t>temperature</a:t>
            </a:r>
            <a:r>
              <a:rPr lang="en-US" b="1" dirty="0">
                <a:solidFill>
                  <a:srgbClr val="7030A0"/>
                </a:solidFill>
                <a:latin typeface="Times New Roman" pitchFamily="18" charset="0"/>
                <a:cs typeface="Times New Roman" pitchFamily="18" charset="0"/>
              </a:rPr>
              <a:t>, thereby increasing the number of molecules </a:t>
            </a:r>
            <a:r>
              <a:rPr lang="en-US" b="1" dirty="0" smtClean="0">
                <a:solidFill>
                  <a:srgbClr val="7030A0"/>
                </a:solidFill>
                <a:latin typeface="Times New Roman" pitchFamily="18" charset="0"/>
                <a:cs typeface="Times New Roman" pitchFamily="18" charset="0"/>
              </a:rPr>
              <a:t>with sufficient </a:t>
            </a:r>
            <a:r>
              <a:rPr lang="en-US" b="1" dirty="0">
                <a:solidFill>
                  <a:srgbClr val="7030A0"/>
                </a:solidFill>
                <a:latin typeface="Times New Roman" pitchFamily="18" charset="0"/>
                <a:cs typeface="Times New Roman" pitchFamily="18" charset="0"/>
              </a:rPr>
              <a:t>energy to overcome the energy barrier. </a:t>
            </a:r>
            <a:r>
              <a:rPr lang="en-US" b="1" dirty="0" smtClean="0">
                <a:solidFill>
                  <a:srgbClr val="7030A0"/>
                </a:solidFill>
                <a:latin typeface="Times New Roman" pitchFamily="18" charset="0"/>
                <a:cs typeface="Times New Roman" pitchFamily="18" charset="0"/>
              </a:rPr>
              <a:t>Alternatively</a:t>
            </a:r>
            <a:r>
              <a:rPr lang="en-US" b="1" dirty="0">
                <a:solidFill>
                  <a:srgbClr val="7030A0"/>
                </a:solidFill>
                <a:latin typeface="Times New Roman" pitchFamily="18" charset="0"/>
                <a:cs typeface="Times New Roman" pitchFamily="18" charset="0"/>
              </a:rPr>
              <a:t>, the activation energy can be lowered by </a:t>
            </a:r>
            <a:r>
              <a:rPr lang="en-US" b="1" dirty="0" smtClean="0">
                <a:solidFill>
                  <a:srgbClr val="7030A0"/>
                </a:solidFill>
                <a:latin typeface="Times New Roman" pitchFamily="18" charset="0"/>
                <a:cs typeface="Times New Roman" pitchFamily="18" charset="0"/>
              </a:rPr>
              <a:t>adding a </a:t>
            </a:r>
            <a:r>
              <a:rPr lang="en-US" b="1" dirty="0">
                <a:solidFill>
                  <a:srgbClr val="7030A0"/>
                </a:solidFill>
                <a:latin typeface="Times New Roman" pitchFamily="18" charset="0"/>
                <a:cs typeface="Times New Roman" pitchFamily="18" charset="0"/>
              </a:rPr>
              <a:t>catalyst (Fig. 6–3). </a:t>
            </a:r>
            <a:r>
              <a:rPr lang="en-US" b="1" i="1" u="sng" dirty="0">
                <a:solidFill>
                  <a:srgbClr val="FF0000"/>
                </a:solidFill>
                <a:latin typeface="Times New Roman" pitchFamily="18" charset="0"/>
                <a:cs typeface="Times New Roman" pitchFamily="18" charset="0"/>
              </a:rPr>
              <a:t>Catalysts enhance reaction </a:t>
            </a:r>
            <a:r>
              <a:rPr lang="en-US" b="1" i="1" u="sng" dirty="0" smtClean="0">
                <a:solidFill>
                  <a:srgbClr val="FF0000"/>
                </a:solidFill>
                <a:latin typeface="Times New Roman" pitchFamily="18" charset="0"/>
                <a:cs typeface="Times New Roman" pitchFamily="18" charset="0"/>
              </a:rPr>
              <a:t>rates by </a:t>
            </a:r>
            <a:r>
              <a:rPr lang="en-US" b="1" i="1" u="sng" dirty="0">
                <a:solidFill>
                  <a:srgbClr val="FF0000"/>
                </a:solidFill>
                <a:latin typeface="Times New Roman" pitchFamily="18" charset="0"/>
                <a:cs typeface="Times New Roman" pitchFamily="18" charset="0"/>
              </a:rPr>
              <a:t>lowering activation energies.</a:t>
            </a:r>
          </a:p>
        </p:txBody>
      </p:sp>
      <p:grpSp>
        <p:nvGrpSpPr>
          <p:cNvPr id="25" name="Group 24"/>
          <p:cNvGrpSpPr/>
          <p:nvPr/>
        </p:nvGrpSpPr>
        <p:grpSpPr>
          <a:xfrm>
            <a:off x="990600" y="4438356"/>
            <a:ext cx="8102072" cy="2343444"/>
            <a:chOff x="990600" y="4438356"/>
            <a:chExt cx="8102072" cy="2343444"/>
          </a:xfrm>
        </p:grpSpPr>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438356"/>
              <a:ext cx="3296710" cy="234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7310" y="4648200"/>
              <a:ext cx="4805362" cy="158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矩形 17"/>
          <p:cNvSpPr/>
          <p:nvPr/>
        </p:nvSpPr>
        <p:spPr>
          <a:xfrm>
            <a:off x="4573103" y="6305400"/>
            <a:ext cx="4561371"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transition state?</a:t>
            </a:r>
          </a:p>
          <a:p>
            <a:r>
              <a:rPr lang="en-US" sz="1000" b="1" dirty="0" smtClean="0">
                <a:latin typeface="Times New Roman" panose="02020603050405020304" pitchFamily="18" charset="0"/>
                <a:cs typeface="Times New Roman" panose="02020603050405020304" pitchFamily="18" charset="0"/>
              </a:rPr>
              <a:t>Q2. How does activation energy affect the rate of a reaction?</a:t>
            </a:r>
          </a:p>
          <a:p>
            <a:r>
              <a:rPr lang="en-US" sz="1000" b="1" dirty="0" smtClean="0">
                <a:latin typeface="Times New Roman" panose="02020603050405020304" pitchFamily="18" charset="0"/>
                <a:cs typeface="Times New Roman" panose="02020603050405020304" pitchFamily="18" charset="0"/>
              </a:rPr>
              <a:t>Q3. “Catalysts enhance reaction rates by lowering activation energies”. Explain. </a:t>
            </a:r>
          </a:p>
        </p:txBody>
      </p:sp>
    </p:spTree>
    <p:extLst>
      <p:ext uri="{BB962C8B-B14F-4D97-AF65-F5344CB8AC3E}">
        <p14:creationId xmlns:p14="http://schemas.microsoft.com/office/powerpoint/2010/main" val="34703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33085"/>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Catalysts do not affect reaction equilibrium</a:t>
            </a:r>
          </a:p>
        </p:txBody>
      </p:sp>
      <p:grpSp>
        <p:nvGrpSpPr>
          <p:cNvPr id="12" name="Group 11"/>
          <p:cNvGrpSpPr/>
          <p:nvPr/>
        </p:nvGrpSpPr>
        <p:grpSpPr>
          <a:xfrm>
            <a:off x="113116" y="1066800"/>
            <a:ext cx="8915400" cy="4993547"/>
            <a:chOff x="113116" y="1066800"/>
            <a:chExt cx="8915400" cy="4993547"/>
          </a:xfrm>
        </p:grpSpPr>
        <p:grpSp>
          <p:nvGrpSpPr>
            <p:cNvPr id="2" name="Group 1"/>
            <p:cNvGrpSpPr/>
            <p:nvPr/>
          </p:nvGrpSpPr>
          <p:grpSpPr>
            <a:xfrm>
              <a:off x="113116" y="1066800"/>
              <a:ext cx="8915400" cy="4993547"/>
              <a:chOff x="113116" y="1066800"/>
              <a:chExt cx="8915400" cy="4993547"/>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16" y="1752600"/>
                <a:ext cx="8915400" cy="430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066" y="1066800"/>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4" name="Straight Connector 13"/>
            <p:cNvCxnSpPr/>
            <p:nvPr/>
          </p:nvCxnSpPr>
          <p:spPr>
            <a:xfrm>
              <a:off x="1447800" y="3858848"/>
              <a:ext cx="746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8600" y="4295775"/>
              <a:ext cx="868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7416" y="4752975"/>
              <a:ext cx="76973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矩形 17"/>
          <p:cNvSpPr/>
          <p:nvPr/>
        </p:nvSpPr>
        <p:spPr>
          <a:xfrm>
            <a:off x="5771855" y="6611779"/>
            <a:ext cx="3391492"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Explain how enzymes do not affect reaction </a:t>
            </a:r>
            <a:r>
              <a:rPr lang="en-US" sz="1000" b="1" dirty="0" err="1" smtClean="0">
                <a:latin typeface="Times New Roman" panose="02020603050405020304" pitchFamily="18" charset="0"/>
                <a:cs typeface="Times New Roman" panose="02020603050405020304" pitchFamily="18" charset="0"/>
              </a:rPr>
              <a:t>equilibria</a:t>
            </a:r>
            <a:r>
              <a:rPr lang="en-US" sz="1000" b="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97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33085"/>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Catalysts do not affect reaction equilibrium</a:t>
            </a:r>
          </a:p>
        </p:txBody>
      </p:sp>
      <p:grpSp>
        <p:nvGrpSpPr>
          <p:cNvPr id="2" name="Group 1"/>
          <p:cNvGrpSpPr/>
          <p:nvPr/>
        </p:nvGrpSpPr>
        <p:grpSpPr>
          <a:xfrm>
            <a:off x="2171700" y="904875"/>
            <a:ext cx="4800600" cy="5385662"/>
            <a:chOff x="2170516" y="933451"/>
            <a:chExt cx="4800600" cy="5385662"/>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516" y="933451"/>
              <a:ext cx="4800600" cy="352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040" y="4475245"/>
              <a:ext cx="4791075" cy="184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矩形 17"/>
          <p:cNvSpPr/>
          <p:nvPr/>
        </p:nvSpPr>
        <p:spPr>
          <a:xfrm>
            <a:off x="4495801" y="6611779"/>
            <a:ext cx="4648199"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Discuss the rates of oxidation of sucrose by oxygen without and with enzymes.</a:t>
            </a:r>
          </a:p>
        </p:txBody>
      </p:sp>
    </p:spTree>
    <p:extLst>
      <p:ext uri="{BB962C8B-B14F-4D97-AF65-F5344CB8AC3E}">
        <p14:creationId xmlns:p14="http://schemas.microsoft.com/office/powerpoint/2010/main" val="12715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33085"/>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Reaction intermediates</a:t>
            </a:r>
          </a:p>
        </p:txBody>
      </p:sp>
      <p:grpSp>
        <p:nvGrpSpPr>
          <p:cNvPr id="3" name="Group 2"/>
          <p:cNvGrpSpPr/>
          <p:nvPr/>
        </p:nvGrpSpPr>
        <p:grpSpPr>
          <a:xfrm>
            <a:off x="11789" y="1335817"/>
            <a:ext cx="9160786" cy="3469605"/>
            <a:chOff x="11789" y="1069117"/>
            <a:chExt cx="9160786" cy="3469605"/>
          </a:xfrm>
        </p:grpSpPr>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016" y="1069117"/>
              <a:ext cx="518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789" y="1676400"/>
              <a:ext cx="9160786" cy="2862322"/>
            </a:xfrm>
            <a:prstGeom prst="rect">
              <a:avLst/>
            </a:prstGeom>
          </p:spPr>
          <p:txBody>
            <a:bodyPr wrap="square">
              <a:spAutoFit/>
            </a:bodyPr>
            <a:lstStyle/>
            <a:p>
              <a:r>
                <a:rPr lang="en-US" sz="2000" b="1" dirty="0">
                  <a:solidFill>
                    <a:srgbClr val="7030A0"/>
                  </a:solidFill>
                  <a:latin typeface="Times New Roman" pitchFamily="18" charset="0"/>
                  <a:cs typeface="Times New Roman" pitchFamily="18" charset="0"/>
                </a:rPr>
                <a:t>Any reaction may have several steps, involving </a:t>
              </a:r>
              <a:r>
                <a:rPr lang="en-US" sz="2000" b="1" dirty="0" smtClean="0">
                  <a:solidFill>
                    <a:srgbClr val="7030A0"/>
                  </a:solidFill>
                  <a:latin typeface="Times New Roman" pitchFamily="18" charset="0"/>
                  <a:cs typeface="Times New Roman" pitchFamily="18" charset="0"/>
                </a:rPr>
                <a:t>the formation </a:t>
              </a:r>
              <a:r>
                <a:rPr lang="en-US" sz="2000" b="1" dirty="0">
                  <a:solidFill>
                    <a:srgbClr val="7030A0"/>
                  </a:solidFill>
                  <a:latin typeface="Times New Roman" pitchFamily="18" charset="0"/>
                  <a:cs typeface="Times New Roman" pitchFamily="18" charset="0"/>
                </a:rPr>
                <a:t>and decay of transient chemical species </a:t>
              </a:r>
              <a:r>
                <a:rPr lang="en-US" sz="2000" b="1" dirty="0" smtClean="0">
                  <a:solidFill>
                    <a:srgbClr val="7030A0"/>
                  </a:solidFill>
                  <a:latin typeface="Times New Roman" pitchFamily="18" charset="0"/>
                  <a:cs typeface="Times New Roman" pitchFamily="18" charset="0"/>
                </a:rPr>
                <a:t>called reaction intermediates. </a:t>
              </a:r>
              <a:r>
                <a:rPr lang="en-US" sz="2000" b="1" i="1" u="sng" dirty="0" smtClean="0">
                  <a:solidFill>
                    <a:srgbClr val="FF0000"/>
                  </a:solidFill>
                  <a:latin typeface="Times New Roman" pitchFamily="18" charset="0"/>
                  <a:cs typeface="Times New Roman" pitchFamily="18" charset="0"/>
                </a:rPr>
                <a:t>A </a:t>
              </a:r>
              <a:r>
                <a:rPr lang="en-US" sz="2000" b="1" i="1" u="sng" dirty="0">
                  <a:solidFill>
                    <a:srgbClr val="FF0000"/>
                  </a:solidFill>
                  <a:latin typeface="Times New Roman" pitchFamily="18" charset="0"/>
                  <a:cs typeface="Times New Roman" pitchFamily="18" charset="0"/>
                </a:rPr>
                <a:t>reaction intermediate is</a:t>
              </a:r>
            </a:p>
            <a:p>
              <a:r>
                <a:rPr lang="en-US" sz="2000" b="1" i="1" u="sng" dirty="0">
                  <a:solidFill>
                    <a:srgbClr val="FF0000"/>
                  </a:solidFill>
                  <a:latin typeface="Times New Roman" pitchFamily="18" charset="0"/>
                  <a:cs typeface="Times New Roman" pitchFamily="18" charset="0"/>
                </a:rPr>
                <a:t>any species on the reaction pathway that has a </a:t>
              </a:r>
              <a:r>
                <a:rPr lang="en-US" sz="2000" b="1" i="1" u="sng" dirty="0" smtClean="0">
                  <a:solidFill>
                    <a:srgbClr val="FF0000"/>
                  </a:solidFill>
                  <a:latin typeface="Times New Roman" pitchFamily="18" charset="0"/>
                  <a:cs typeface="Times New Roman" pitchFamily="18" charset="0"/>
                </a:rPr>
                <a:t>finite chemical </a:t>
              </a:r>
              <a:r>
                <a:rPr lang="en-US" sz="2000" b="1" i="1" u="sng" dirty="0">
                  <a:solidFill>
                    <a:srgbClr val="FF0000"/>
                  </a:solidFill>
                  <a:latin typeface="Times New Roman" pitchFamily="18" charset="0"/>
                  <a:cs typeface="Times New Roman" pitchFamily="18" charset="0"/>
                </a:rPr>
                <a:t>lifetime </a:t>
              </a:r>
              <a:r>
                <a:rPr lang="en-US" sz="2000" b="1" dirty="0">
                  <a:solidFill>
                    <a:srgbClr val="7030A0"/>
                  </a:solidFill>
                  <a:latin typeface="Times New Roman" pitchFamily="18" charset="0"/>
                  <a:cs typeface="Times New Roman" pitchFamily="18" charset="0"/>
                </a:rPr>
                <a:t>(longer than a molecular vibration</a:t>
              </a:r>
              <a:r>
                <a:rPr lang="en-US" sz="2000" b="1" dirty="0" smtClean="0">
                  <a:solidFill>
                    <a:srgbClr val="7030A0"/>
                  </a:solidFill>
                  <a:latin typeface="Times New Roman" pitchFamily="18" charset="0"/>
                  <a:cs typeface="Times New Roman" pitchFamily="18" charset="0"/>
                </a:rPr>
                <a:t>, ~10</a:t>
              </a:r>
              <a:r>
                <a:rPr lang="en-US" sz="2000" b="1" baseline="30000" dirty="0" smtClean="0">
                  <a:solidFill>
                    <a:srgbClr val="7030A0"/>
                  </a:solidFill>
                  <a:latin typeface="Times New Roman" pitchFamily="18" charset="0"/>
                  <a:cs typeface="Times New Roman" pitchFamily="18" charset="0"/>
                </a:rPr>
                <a:t>-13</a:t>
              </a:r>
              <a:r>
                <a:rPr lang="en-US" sz="2000" b="1" dirty="0" smtClean="0">
                  <a:solidFill>
                    <a:srgbClr val="7030A0"/>
                  </a:solidFill>
                  <a:latin typeface="Times New Roman" pitchFamily="18" charset="0"/>
                  <a:cs typeface="Times New Roman" pitchFamily="18" charset="0"/>
                </a:rPr>
                <a:t> seconds</a:t>
              </a:r>
              <a:r>
                <a:rPr lang="en-US" sz="2000" b="1" dirty="0">
                  <a:solidFill>
                    <a:srgbClr val="7030A0"/>
                  </a:solidFill>
                  <a:latin typeface="Times New Roman" pitchFamily="18" charset="0"/>
                  <a:cs typeface="Times New Roman" pitchFamily="18" charset="0"/>
                </a:rPr>
                <a:t>). </a:t>
              </a:r>
              <a:r>
                <a:rPr lang="en-US" sz="2000" b="1" dirty="0">
                  <a:latin typeface="Times New Roman" pitchFamily="18" charset="0"/>
                  <a:cs typeface="Times New Roman" pitchFamily="18" charset="0"/>
                </a:rPr>
                <a:t>When the S </a:t>
              </a:r>
              <a:r>
                <a:rPr lang="en-US" sz="2000" b="1" dirty="0" smtClean="0">
                  <a:latin typeface="Times New Roman" pitchFamily="18" charset="0"/>
                  <a:cs typeface="Times New Roman" pitchFamily="18" charset="0"/>
                </a:rPr>
                <a:t>    P </a:t>
              </a:r>
              <a:r>
                <a:rPr lang="en-US" sz="2000" b="1" dirty="0">
                  <a:latin typeface="Times New Roman" pitchFamily="18" charset="0"/>
                  <a:cs typeface="Times New Roman" pitchFamily="18" charset="0"/>
                </a:rPr>
                <a:t>reaction is </a:t>
              </a:r>
              <a:r>
                <a:rPr lang="en-US" sz="2000" b="1" dirty="0" smtClean="0">
                  <a:latin typeface="Times New Roman" pitchFamily="18" charset="0"/>
                  <a:cs typeface="Times New Roman" pitchFamily="18" charset="0"/>
                </a:rPr>
                <a:t>catalyzed by </a:t>
              </a:r>
              <a:r>
                <a:rPr lang="en-US" sz="2000" b="1" dirty="0">
                  <a:latin typeface="Times New Roman" pitchFamily="18" charset="0"/>
                  <a:cs typeface="Times New Roman" pitchFamily="18" charset="0"/>
                </a:rPr>
                <a:t>an enzyme, the ES and EP complexes can be </a:t>
              </a:r>
              <a:r>
                <a:rPr lang="en-US" sz="2000" b="1" dirty="0" smtClean="0">
                  <a:latin typeface="Times New Roman" pitchFamily="18" charset="0"/>
                  <a:cs typeface="Times New Roman" pitchFamily="18" charset="0"/>
                </a:rPr>
                <a:t>considered </a:t>
              </a:r>
              <a:r>
                <a:rPr lang="en-US" sz="2000" b="1" dirty="0">
                  <a:latin typeface="Times New Roman" pitchFamily="18" charset="0"/>
                  <a:cs typeface="Times New Roman" pitchFamily="18" charset="0"/>
                </a:rPr>
                <a:t>intermediates, even though S and P are </a:t>
              </a:r>
              <a:r>
                <a:rPr lang="en-US" sz="2000" b="1" dirty="0" smtClean="0">
                  <a:latin typeface="Times New Roman" pitchFamily="18" charset="0"/>
                  <a:cs typeface="Times New Roman" pitchFamily="18" charset="0"/>
                </a:rPr>
                <a:t>stable chemical </a:t>
              </a:r>
              <a:r>
                <a:rPr lang="en-US" sz="2000" b="1" dirty="0">
                  <a:latin typeface="Times New Roman" pitchFamily="18" charset="0"/>
                  <a:cs typeface="Times New Roman" pitchFamily="18" charset="0"/>
                </a:rPr>
                <a:t>species (</a:t>
              </a:r>
              <a:r>
                <a:rPr lang="en-US" sz="2000" b="1" dirty="0" err="1">
                  <a:latin typeface="Times New Roman" pitchFamily="18" charset="0"/>
                  <a:cs typeface="Times New Roman" pitchFamily="18" charset="0"/>
                </a:rPr>
                <a:t>Eqn</a:t>
              </a:r>
              <a:r>
                <a:rPr lang="en-US" sz="2000" b="1" dirty="0">
                  <a:latin typeface="Times New Roman" pitchFamily="18" charset="0"/>
                  <a:cs typeface="Times New Roman" pitchFamily="18" charset="0"/>
                </a:rPr>
                <a:t> 6–1); the ES and EP </a:t>
              </a:r>
              <a:r>
                <a:rPr lang="en-US" sz="2000" b="1" dirty="0" smtClean="0">
                  <a:latin typeface="Times New Roman" pitchFamily="18" charset="0"/>
                  <a:cs typeface="Times New Roman" pitchFamily="18" charset="0"/>
                </a:rPr>
                <a:t>complexes occupy </a:t>
              </a:r>
              <a:r>
                <a:rPr lang="en-US" sz="2000" b="1" dirty="0">
                  <a:latin typeface="Times New Roman" pitchFamily="18" charset="0"/>
                  <a:cs typeface="Times New Roman" pitchFamily="18" charset="0"/>
                </a:rPr>
                <a:t>valleys in the reaction coordinate diagram (Fig.6–3). </a:t>
              </a:r>
              <a:endParaRPr lang="en-US" sz="2000" b="1" dirty="0" smtClean="0">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Additional</a:t>
              </a:r>
              <a:r>
                <a:rPr lang="en-US" sz="2000" b="1" dirty="0">
                  <a:solidFill>
                    <a:srgbClr val="C00000"/>
                  </a:solidFill>
                  <a:latin typeface="Times New Roman" pitchFamily="18" charset="0"/>
                  <a:cs typeface="Times New Roman" pitchFamily="18" charset="0"/>
                </a:rPr>
                <a:t>, less stable chemical intermediates </a:t>
              </a:r>
              <a:r>
                <a:rPr lang="en-US" sz="2000" b="1" dirty="0" smtClean="0">
                  <a:solidFill>
                    <a:srgbClr val="C00000"/>
                  </a:solidFill>
                  <a:latin typeface="Times New Roman" pitchFamily="18" charset="0"/>
                  <a:cs typeface="Times New Roman" pitchFamily="18" charset="0"/>
                </a:rPr>
                <a:t>often </a:t>
              </a:r>
              <a:r>
                <a:rPr lang="en-US" sz="2000" b="1" dirty="0">
                  <a:solidFill>
                    <a:srgbClr val="C00000"/>
                  </a:solidFill>
                  <a:latin typeface="Times New Roman" pitchFamily="18" charset="0"/>
                  <a:cs typeface="Times New Roman" pitchFamily="18" charset="0"/>
                </a:rPr>
                <a:t>exist in the course of an enzyme-catalyzed reaction.</a:t>
              </a: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74" y="2676525"/>
              <a:ext cx="2952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矩形 17"/>
          <p:cNvSpPr/>
          <p:nvPr/>
        </p:nvSpPr>
        <p:spPr>
          <a:xfrm>
            <a:off x="6979561" y="6611779"/>
            <a:ext cx="2164439"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reaction intermediate? </a:t>
            </a:r>
          </a:p>
        </p:txBody>
      </p:sp>
    </p:spTree>
    <p:extLst>
      <p:ext uri="{BB962C8B-B14F-4D97-AF65-F5344CB8AC3E}">
        <p14:creationId xmlns:p14="http://schemas.microsoft.com/office/powerpoint/2010/main" val="266665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33085"/>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Rate-limiting step of metabolic pathways</a:t>
            </a:r>
          </a:p>
        </p:txBody>
      </p:sp>
      <p:grpSp>
        <p:nvGrpSpPr>
          <p:cNvPr id="27" name="Group 26"/>
          <p:cNvGrpSpPr/>
          <p:nvPr/>
        </p:nvGrpSpPr>
        <p:grpSpPr>
          <a:xfrm>
            <a:off x="1219200" y="802417"/>
            <a:ext cx="6915150" cy="3759004"/>
            <a:chOff x="1219200" y="802417"/>
            <a:chExt cx="6915150" cy="3759004"/>
          </a:xfrm>
        </p:grpSpPr>
        <p:grpSp>
          <p:nvGrpSpPr>
            <p:cNvPr id="19" name="Group 18"/>
            <p:cNvGrpSpPr/>
            <p:nvPr/>
          </p:nvGrpSpPr>
          <p:grpSpPr>
            <a:xfrm>
              <a:off x="1219200" y="802417"/>
              <a:ext cx="6915150" cy="3759004"/>
              <a:chOff x="1219200" y="611917"/>
              <a:chExt cx="6915150" cy="3759004"/>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11917"/>
                <a:ext cx="6915150" cy="375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1266825" y="1638300"/>
                <a:ext cx="67722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1257300"/>
                <a:ext cx="1590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266825" y="2162175"/>
              <a:ext cx="6772275" cy="323850"/>
              <a:chOff x="1266825" y="2162175"/>
              <a:chExt cx="6772275" cy="323850"/>
            </a:xfrm>
          </p:grpSpPr>
          <p:cxnSp>
            <p:nvCxnSpPr>
              <p:cNvPr id="24" name="Straight Connector 23"/>
              <p:cNvCxnSpPr/>
              <p:nvPr/>
            </p:nvCxnSpPr>
            <p:spPr>
              <a:xfrm>
                <a:off x="1266825" y="2162175"/>
                <a:ext cx="67722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66825" y="2486025"/>
                <a:ext cx="464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a:off x="2209800" y="4599521"/>
            <a:ext cx="4325557" cy="2258479"/>
            <a:chOff x="2209800" y="4599521"/>
            <a:chExt cx="4325557" cy="2258479"/>
          </a:xfrm>
        </p:grpSpPr>
        <p:pic>
          <p:nvPicPr>
            <p:cNvPr id="18436" name="Picture 4" descr="https://classconnection.s3.amazonaws.com/411/flashcards/4087411/jpg/rate_determining_step01-147703C6F117C0D71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599521"/>
              <a:ext cx="4325557" cy="209571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418309" y="6673334"/>
              <a:ext cx="2058691" cy="184666"/>
            </a:xfrm>
            <a:prstGeom prst="rect">
              <a:avLst/>
            </a:prstGeom>
          </p:spPr>
          <p:txBody>
            <a:bodyPr wrap="square">
              <a:spAutoFit/>
            </a:bodyPr>
            <a:lstStyle/>
            <a:p>
              <a:r>
                <a:rPr lang="en-US" sz="600" dirty="0">
                  <a:latin typeface="Times New Roman" pitchFamily="18" charset="0"/>
                  <a:cs typeface="Times New Roman" pitchFamily="18" charset="0"/>
                </a:rPr>
                <a:t>https://www.studyblue.com/notes/note/n/sn1/deck/11644061</a:t>
              </a:r>
            </a:p>
          </p:txBody>
        </p:sp>
      </p:grpSp>
      <p:sp>
        <p:nvSpPr>
          <p:cNvPr id="33" name="矩形 17"/>
          <p:cNvSpPr/>
          <p:nvPr/>
        </p:nvSpPr>
        <p:spPr>
          <a:xfrm>
            <a:off x="6719887" y="6304002"/>
            <a:ext cx="2424113"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rate-limiting step of metabolic pathways? Draw diagram to explain. </a:t>
            </a:r>
          </a:p>
        </p:txBody>
      </p:sp>
    </p:spTree>
    <p:extLst>
      <p:ext uri="{BB962C8B-B14F-4D97-AF65-F5344CB8AC3E}">
        <p14:creationId xmlns:p14="http://schemas.microsoft.com/office/powerpoint/2010/main" val="224011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86000" y="2819400"/>
            <a:ext cx="4953000" cy="1200329"/>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The Three Dimensional Structure of Proteins</a:t>
            </a:r>
          </a:p>
        </p:txBody>
      </p:sp>
    </p:spTree>
    <p:extLst>
      <p:ext uri="{BB962C8B-B14F-4D97-AF65-F5344CB8AC3E}">
        <p14:creationId xmlns:p14="http://schemas.microsoft.com/office/powerpoint/2010/main" val="745132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39691" y="-5"/>
            <a:ext cx="4262250"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Catalysts of biological systems</a:t>
            </a:r>
          </a:p>
        </p:txBody>
      </p:sp>
      <p:sp>
        <p:nvSpPr>
          <p:cNvPr id="7" name="矩形 6"/>
          <p:cNvSpPr/>
          <p:nvPr/>
        </p:nvSpPr>
        <p:spPr>
          <a:xfrm>
            <a:off x="0" y="433085"/>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Biologic Significance of Activation Energy </a:t>
            </a:r>
          </a:p>
        </p:txBody>
      </p:sp>
      <p:grpSp>
        <p:nvGrpSpPr>
          <p:cNvPr id="12" name="Group 11"/>
          <p:cNvGrpSpPr/>
          <p:nvPr/>
        </p:nvGrpSpPr>
        <p:grpSpPr>
          <a:xfrm>
            <a:off x="38100" y="1020764"/>
            <a:ext cx="9067800" cy="4999036"/>
            <a:chOff x="38100" y="830992"/>
            <a:chExt cx="9067800" cy="4999036"/>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30992"/>
              <a:ext cx="9067800" cy="499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Connector 17"/>
            <p:cNvCxnSpPr/>
            <p:nvPr/>
          </p:nvCxnSpPr>
          <p:spPr>
            <a:xfrm>
              <a:off x="1524000" y="3048000"/>
              <a:ext cx="7581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 y="3505200"/>
              <a:ext cx="906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100" y="3886200"/>
              <a:ext cx="906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 y="4343400"/>
              <a:ext cx="906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100" y="4800600"/>
              <a:ext cx="49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 name="矩形 17"/>
          <p:cNvSpPr/>
          <p:nvPr/>
        </p:nvSpPr>
        <p:spPr>
          <a:xfrm>
            <a:off x="5029200" y="6312039"/>
            <a:ext cx="4114800" cy="553998"/>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the significance of activation energy of biological reactions?</a:t>
            </a:r>
          </a:p>
          <a:p>
            <a:r>
              <a:rPr lang="en-US" sz="1000" b="1" dirty="0" smtClean="0">
                <a:latin typeface="Times New Roman" panose="02020603050405020304" pitchFamily="18" charset="0"/>
                <a:cs typeface="Times New Roman" panose="02020603050405020304" pitchFamily="18" charset="0"/>
              </a:rPr>
              <a:t>Q2. What is the role of enzymes with respect to lowering activation energies of biological reactions during evolution?</a:t>
            </a:r>
          </a:p>
        </p:txBody>
      </p:sp>
    </p:spTree>
    <p:extLst>
      <p:ext uri="{BB962C8B-B14F-4D97-AF65-F5344CB8AC3E}">
        <p14:creationId xmlns:p14="http://schemas.microsoft.com/office/powerpoint/2010/main" val="377397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914400"/>
            <a:ext cx="6400800" cy="2362200"/>
          </a:xfrm>
          <a:noFill/>
        </p:spPr>
        <p:txBody>
          <a:bodyPr>
            <a:normAutofit/>
          </a:bodyPr>
          <a:lstStyle/>
          <a:p>
            <a:r>
              <a:rPr lang="en-US" sz="4000" b="1" dirty="0" smtClean="0">
                <a:solidFill>
                  <a:srgbClr val="C00000"/>
                </a:solidFill>
                <a:latin typeface="Times New Roman" panose="02020603050405020304" pitchFamily="18" charset="0"/>
                <a:cs typeface="Times New Roman" panose="02020603050405020304" pitchFamily="18" charset="0"/>
              </a:rPr>
              <a:t>Next Lecture: </a:t>
            </a:r>
            <a:br>
              <a:rPr lang="en-US" sz="4000" b="1" dirty="0" smtClean="0">
                <a:solidFill>
                  <a:srgbClr val="C00000"/>
                </a:solidFill>
                <a:latin typeface="Times New Roman" panose="02020603050405020304" pitchFamily="18" charset="0"/>
                <a:cs typeface="Times New Roman" panose="02020603050405020304" pitchFamily="18" charset="0"/>
              </a:rPr>
            </a:br>
            <a:r>
              <a:rPr lang="en-US" sz="4000" b="1" dirty="0" smtClean="0">
                <a:solidFill>
                  <a:srgbClr val="C00000"/>
                </a:solidFill>
                <a:latin typeface="Times New Roman" panose="02020603050405020304" pitchFamily="18" charset="0"/>
                <a:cs typeface="Times New Roman" panose="02020603050405020304" pitchFamily="18" charset="0"/>
              </a:rPr>
              <a:t>Carbohydrates</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3" name="标题 1"/>
          <p:cNvSpPr txBox="1">
            <a:spLocks/>
          </p:cNvSpPr>
          <p:nvPr/>
        </p:nvSpPr>
        <p:spPr>
          <a:xfrm>
            <a:off x="631371" y="3962400"/>
            <a:ext cx="8153400" cy="2362200"/>
          </a:xfrm>
          <a:prstGeom prst="rect">
            <a:avLst/>
          </a:prstGeom>
          <a:noFill/>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7030A0"/>
                </a:solidFill>
                <a:latin typeface="Times New Roman" panose="02020603050405020304" pitchFamily="18" charset="0"/>
                <a:cs typeface="Times New Roman" panose="02020603050405020304" pitchFamily="18" charset="0"/>
              </a:rPr>
              <a:t>Reference Textbook: </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b="1" dirty="0" err="1" smtClean="0">
                <a:solidFill>
                  <a:srgbClr val="7030A0"/>
                </a:solidFill>
                <a:latin typeface="Times New Roman" panose="02020603050405020304" pitchFamily="18" charset="0"/>
                <a:cs typeface="Times New Roman" panose="02020603050405020304" pitchFamily="18" charset="0"/>
              </a:rPr>
              <a:t>Lehninger</a:t>
            </a:r>
            <a:r>
              <a:rPr lang="en-US" sz="4000" b="1" dirty="0" smtClean="0">
                <a:solidFill>
                  <a:srgbClr val="7030A0"/>
                </a:solidFill>
                <a:latin typeface="Times New Roman" panose="02020603050405020304" pitchFamily="18" charset="0"/>
                <a:cs typeface="Times New Roman" panose="02020603050405020304" pitchFamily="18" charset="0"/>
              </a:rPr>
              <a:t> Principles of Biochemistry</a:t>
            </a:r>
            <a:endParaRPr lang="en-US" sz="4000" b="1" dirty="0">
              <a:solidFill>
                <a:srgbClr val="7030A0"/>
              </a:solidFill>
              <a:latin typeface="Times New Roman" panose="02020603050405020304" pitchFamily="18" charset="0"/>
              <a:cs typeface="Times New Roman" panose="02020603050405020304" pitchFamily="18" charset="0"/>
            </a:endParaRPr>
          </a:p>
          <a:p>
            <a:r>
              <a:rPr lang="en-US" sz="4000" b="1" dirty="0" smtClean="0">
                <a:solidFill>
                  <a:srgbClr val="7030A0"/>
                </a:solidFill>
                <a:latin typeface="Times New Roman" panose="02020603050405020304" pitchFamily="18" charset="0"/>
                <a:cs typeface="Times New Roman" panose="02020603050405020304" pitchFamily="18" charset="0"/>
              </a:rPr>
              <a:t> 4</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or 5</a:t>
            </a:r>
            <a:r>
              <a:rPr lang="en-US" sz="4000" b="1" baseline="30000" dirty="0" smtClean="0">
                <a:solidFill>
                  <a:srgbClr val="7030A0"/>
                </a:solidFill>
                <a:latin typeface="Times New Roman" panose="02020603050405020304" pitchFamily="18" charset="0"/>
                <a:cs typeface="Times New Roman" panose="02020603050405020304" pitchFamily="18" charset="0"/>
              </a:rPr>
              <a:t>th</a:t>
            </a:r>
            <a:r>
              <a:rPr lang="en-US" sz="4000" b="1" dirty="0" smtClean="0">
                <a:solidFill>
                  <a:srgbClr val="7030A0"/>
                </a:solidFill>
                <a:latin typeface="Times New Roman" panose="02020603050405020304" pitchFamily="18" charset="0"/>
                <a:cs typeface="Times New Roman" panose="02020603050405020304" pitchFamily="18" charset="0"/>
              </a:rPr>
              <a:t> Edition </a:t>
            </a:r>
          </a:p>
          <a:p>
            <a:pPr lvl="0"/>
            <a:r>
              <a:rPr lang="en-US" sz="4000" b="1" dirty="0" smtClean="0">
                <a:solidFill>
                  <a:srgbClr val="7030A0"/>
                </a:solidFill>
                <a:latin typeface="Times New Roman" panose="02020603050405020304" pitchFamily="18" charset="0"/>
                <a:cs typeface="Times New Roman" panose="02020603050405020304" pitchFamily="18" charset="0"/>
              </a:rPr>
              <a:t>David L. Nelson, Michael M. Cox</a:t>
            </a:r>
            <a:br>
              <a:rPr lang="en-US" sz="4000" b="1" dirty="0" smtClean="0">
                <a:solidFill>
                  <a:srgbClr val="7030A0"/>
                </a:solidFill>
                <a:latin typeface="Times New Roman" panose="02020603050405020304" pitchFamily="18" charset="0"/>
                <a:cs typeface="Times New Roman" panose="02020603050405020304" pitchFamily="18" charset="0"/>
              </a:rPr>
            </a:br>
            <a:r>
              <a:rPr lang="en-US" sz="4000" dirty="0" smtClean="0">
                <a:solidFill>
                  <a:srgbClr val="7030A0"/>
                </a:solidFill>
                <a:latin typeface="Times New Roman" panose="02020603050405020304" pitchFamily="18" charset="0"/>
                <a:cs typeface="Times New Roman" panose="02020603050405020304" pitchFamily="18" charset="0"/>
              </a:rPr>
              <a:t>WH Freeman &amp; Company, </a:t>
            </a:r>
          </a:p>
          <a:p>
            <a:pPr lvl="0"/>
            <a:r>
              <a:rPr lang="en-US" sz="4000" dirty="0" smtClean="0">
                <a:solidFill>
                  <a:srgbClr val="7030A0"/>
                </a:solidFill>
                <a:latin typeface="Times New Roman" panose="02020603050405020304" pitchFamily="18" charset="0"/>
                <a:cs typeface="Times New Roman" panose="02020603050405020304" pitchFamily="18" charset="0"/>
              </a:rPr>
              <a:t>New York, USA</a:t>
            </a:r>
            <a:endParaRPr lang="en-US" sz="4000" dirty="0">
              <a:solidFill>
                <a:srgbClr val="7030A0"/>
              </a:solidFill>
              <a:latin typeface="Times New Roman" panose="02020603050405020304" pitchFamily="18" charset="0"/>
              <a:cs typeface="Times New Roman" panose="02020603050405020304" pitchFamily="18" charset="0"/>
            </a:endParaRPr>
          </a:p>
          <a:p>
            <a:endParaRPr lang="en-US" sz="40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47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694165" y="0"/>
            <a:ext cx="4163877"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Overview of protein structure</a:t>
            </a:r>
          </a:p>
        </p:txBody>
      </p:sp>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Protein Conformation</a:t>
            </a:r>
          </a:p>
        </p:txBody>
      </p:sp>
      <p:sp>
        <p:nvSpPr>
          <p:cNvPr id="15" name="矩形 14"/>
          <p:cNvSpPr/>
          <p:nvPr/>
        </p:nvSpPr>
        <p:spPr>
          <a:xfrm>
            <a:off x="21770" y="882114"/>
            <a:ext cx="9122230" cy="646331"/>
          </a:xfrm>
          <a:prstGeom prst="rect">
            <a:avLst/>
          </a:prstGeom>
        </p:spPr>
        <p:txBody>
          <a:bodyPr wrap="square">
            <a:spAutoFit/>
          </a:bodyPr>
          <a:lstStyle/>
          <a:p>
            <a:r>
              <a:rPr lang="en-US" b="1" dirty="0" smtClean="0">
                <a:solidFill>
                  <a:srgbClr val="7030A0"/>
                </a:solidFill>
                <a:latin typeface="Times New Roman" panose="02020603050405020304" pitchFamily="18" charset="0"/>
                <a:cs typeface="Times New Roman" panose="02020603050405020304" pitchFamily="18" charset="0"/>
              </a:rPr>
              <a:t>Conformation: The spatial or three-dimensional arrangement of atoms in a protein is called its conformation.</a:t>
            </a:r>
            <a:r>
              <a:rPr lang="en-US" b="1" dirty="0">
                <a:solidFill>
                  <a:srgbClr val="7030A0"/>
                </a:solidFill>
                <a:latin typeface="Times New Roman" panose="02020603050405020304" pitchFamily="18" charset="0"/>
                <a:cs typeface="Times New Roman" panose="02020603050405020304" pitchFamily="18" charset="0"/>
              </a:rPr>
              <a:t> </a:t>
            </a:r>
          </a:p>
        </p:txBody>
      </p:sp>
      <p:grpSp>
        <p:nvGrpSpPr>
          <p:cNvPr id="5" name="组合 4"/>
          <p:cNvGrpSpPr/>
          <p:nvPr/>
        </p:nvGrpSpPr>
        <p:grpSpPr>
          <a:xfrm>
            <a:off x="257175" y="1940770"/>
            <a:ext cx="4667250" cy="2470666"/>
            <a:chOff x="21770" y="2743200"/>
            <a:chExt cx="4667250" cy="2470666"/>
          </a:xfrm>
        </p:grpSpPr>
        <p:pic>
          <p:nvPicPr>
            <p:cNvPr id="6148" name="Picture 4" descr="http://www.robotics.tu-berlin.de/fileadmin/_processed_/1/1f/csm_compbio_seq2struct_1614a253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 y="2743200"/>
              <a:ext cx="4667250" cy="194310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768973" y="5029200"/>
              <a:ext cx="2778580"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http://www.robotics.tu-berlin.de/menue/research/protein_structure_prediction/</a:t>
              </a:r>
            </a:p>
          </p:txBody>
        </p:sp>
      </p:grpSp>
      <p:sp>
        <p:nvSpPr>
          <p:cNvPr id="18" name="矩形 23"/>
          <p:cNvSpPr/>
          <p:nvPr/>
        </p:nvSpPr>
        <p:spPr>
          <a:xfrm>
            <a:off x="2286000" y="4545665"/>
            <a:ext cx="5943600" cy="1938992"/>
          </a:xfrm>
          <a:prstGeom prst="rect">
            <a:avLst/>
          </a:prstGeom>
        </p:spPr>
        <p:txBody>
          <a:bodyPr wrap="square">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The native protein is folded through weak interactions: </a:t>
            </a:r>
          </a:p>
          <a:p>
            <a:pPr marL="342900" indent="-342900">
              <a:buAutoNum type="arabicPeriod"/>
            </a:pPr>
            <a:r>
              <a:rPr lang="en-US" sz="2000" b="1" dirty="0" smtClean="0">
                <a:solidFill>
                  <a:srgbClr val="0070C0"/>
                </a:solidFill>
                <a:latin typeface="Times New Roman" panose="02020603050405020304" pitchFamily="18" charset="0"/>
                <a:cs typeface="Times New Roman" panose="02020603050405020304" pitchFamily="18" charset="0"/>
              </a:rPr>
              <a:t>Hydrophobic interactions; </a:t>
            </a:r>
          </a:p>
          <a:p>
            <a:pPr marL="342900" indent="-342900">
              <a:buAutoNum type="arabicPeriod"/>
            </a:pPr>
            <a:r>
              <a:rPr lang="en-US" sz="2000" b="1" dirty="0" smtClean="0">
                <a:solidFill>
                  <a:srgbClr val="0070C0"/>
                </a:solidFill>
                <a:latin typeface="Times New Roman" panose="02020603050405020304" pitchFamily="18" charset="0"/>
                <a:cs typeface="Times New Roman" panose="02020603050405020304" pitchFamily="18" charset="0"/>
              </a:rPr>
              <a:t>Hydrogen bonds; </a:t>
            </a:r>
          </a:p>
          <a:p>
            <a:pPr marL="342900" indent="-342900">
              <a:buAutoNum type="arabicPeriod"/>
            </a:pPr>
            <a:r>
              <a:rPr lang="en-US" sz="2000" b="1" dirty="0" smtClean="0">
                <a:solidFill>
                  <a:srgbClr val="0070C0"/>
                </a:solidFill>
                <a:latin typeface="Times New Roman" panose="02020603050405020304" pitchFamily="18" charset="0"/>
                <a:cs typeface="Times New Roman" panose="02020603050405020304" pitchFamily="18" charset="0"/>
              </a:rPr>
              <a:t>Ionic interactions; </a:t>
            </a:r>
          </a:p>
          <a:p>
            <a:pPr marL="342900" indent="-342900">
              <a:buAutoNum type="arabicPeriod"/>
            </a:pPr>
            <a:r>
              <a:rPr lang="en-US" sz="2000" b="1" dirty="0">
                <a:solidFill>
                  <a:srgbClr val="0070C0"/>
                </a:solidFill>
                <a:latin typeface="Times New Roman" panose="02020603050405020304" pitchFamily="18" charset="0"/>
                <a:cs typeface="Times New Roman" panose="02020603050405020304" pitchFamily="18" charset="0"/>
              </a:rPr>
              <a:t>v</a:t>
            </a:r>
            <a:r>
              <a:rPr lang="en-US" sz="2000" b="1" dirty="0" smtClean="0">
                <a:solidFill>
                  <a:srgbClr val="0070C0"/>
                </a:solidFill>
                <a:latin typeface="Times New Roman" panose="02020603050405020304" pitchFamily="18" charset="0"/>
                <a:cs typeface="Times New Roman" panose="02020603050405020304" pitchFamily="18" charset="0"/>
              </a:rPr>
              <a:t>an der Waals interactions. </a:t>
            </a:r>
            <a:endParaRPr lang="en-US" sz="2000" b="1" dirty="0">
              <a:solidFill>
                <a:srgbClr val="0070C0"/>
              </a:solidFill>
              <a:latin typeface="Times New Roman" pitchFamily="18" charset="0"/>
              <a:cs typeface="Times New Roman" panose="02020603050405020304" pitchFamily="18" charset="0"/>
            </a:endParaRPr>
          </a:p>
        </p:txBody>
      </p:sp>
      <p:sp>
        <p:nvSpPr>
          <p:cNvPr id="19" name="矩形 30"/>
          <p:cNvSpPr/>
          <p:nvPr/>
        </p:nvSpPr>
        <p:spPr>
          <a:xfrm>
            <a:off x="4989648" y="2035157"/>
            <a:ext cx="4163877" cy="1754326"/>
          </a:xfrm>
          <a:prstGeom prst="rect">
            <a:avLst/>
          </a:prstGeom>
        </p:spPr>
        <p:txBody>
          <a:bodyPr wrap="square">
            <a:spAutoFit/>
          </a:bodyPr>
          <a:lstStyle/>
          <a:p>
            <a:r>
              <a:rPr lang="en-US" b="1" dirty="0" smtClean="0">
                <a:solidFill>
                  <a:srgbClr val="C00000"/>
                </a:solidFill>
                <a:latin typeface="Times New Roman" panose="02020603050405020304" pitchFamily="18" charset="0"/>
                <a:cs typeface="Times New Roman" panose="02020603050405020304" pitchFamily="18" charset="0"/>
              </a:rPr>
              <a:t>A protein can have more than one conformations and the conformations existing under a given set of conditions are usually the ones that are thermodynamically the most stable, having the lowest Gibbs free energy.  </a:t>
            </a:r>
            <a:endParaRPr lang="en-US" b="1" dirty="0">
              <a:solidFill>
                <a:srgbClr val="C00000"/>
              </a:solidFill>
              <a:latin typeface="Times New Roman" pitchFamily="18" charset="0"/>
              <a:cs typeface="Times New Roman" panose="02020603050405020304" pitchFamily="18" charset="0"/>
            </a:endParaRPr>
          </a:p>
        </p:txBody>
      </p:sp>
      <p:sp>
        <p:nvSpPr>
          <p:cNvPr id="22" name="矩形 17"/>
          <p:cNvSpPr/>
          <p:nvPr/>
        </p:nvSpPr>
        <p:spPr>
          <a:xfrm>
            <a:off x="7058567" y="6353313"/>
            <a:ext cx="2085433"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Explain protein conformation. </a:t>
            </a:r>
          </a:p>
        </p:txBody>
      </p:sp>
      <p:sp>
        <p:nvSpPr>
          <p:cNvPr id="23" name="矩形 17"/>
          <p:cNvSpPr/>
          <p:nvPr/>
        </p:nvSpPr>
        <p:spPr>
          <a:xfrm>
            <a:off x="5977664" y="6599534"/>
            <a:ext cx="3166336" cy="246221"/>
          </a:xfrm>
          <a:prstGeom prst="rect">
            <a:avLst/>
          </a:prstGeom>
          <a:solidFill>
            <a:srgbClr val="FFFF00"/>
          </a:solidFill>
        </p:spPr>
        <p:txBody>
          <a:bodyPr wrap="square">
            <a:spAutoFit/>
          </a:bodyPr>
          <a:lstStyle/>
          <a:p>
            <a:r>
              <a:rPr lang="en-US" sz="1000" b="1" dirty="0" smtClean="0">
                <a:solidFill>
                  <a:srgbClr val="FF0000"/>
                </a:solidFill>
                <a:latin typeface="Times New Roman" panose="02020603050405020304" pitchFamily="18" charset="0"/>
                <a:cs typeface="Times New Roman" panose="02020603050405020304" pitchFamily="18" charset="0"/>
              </a:rPr>
              <a:t>No questions about the image on this </a:t>
            </a:r>
            <a:r>
              <a:rPr lang="en-US" sz="1000" b="1" dirty="0" err="1" smtClean="0">
                <a:solidFill>
                  <a:srgbClr val="FF0000"/>
                </a:solidFill>
                <a:latin typeface="Times New Roman" panose="02020603050405020304" pitchFamily="18" charset="0"/>
                <a:cs typeface="Times New Roman" panose="02020603050405020304" pitchFamily="18" charset="0"/>
              </a:rPr>
              <a:t>ppt</a:t>
            </a:r>
            <a:r>
              <a:rPr lang="en-US" sz="1000" b="1" dirty="0" smtClean="0">
                <a:solidFill>
                  <a:srgbClr val="FF0000"/>
                </a:solidFill>
                <a:latin typeface="Times New Roman" panose="02020603050405020304" pitchFamily="18" charset="0"/>
                <a:cs typeface="Times New Roman" panose="02020603050405020304" pitchFamily="18" charset="0"/>
              </a:rPr>
              <a:t> slide in exam. </a:t>
            </a:r>
          </a:p>
        </p:txBody>
      </p:sp>
    </p:spTree>
    <p:extLst>
      <p:ext uri="{BB962C8B-B14F-4D97-AF65-F5344CB8AC3E}">
        <p14:creationId xmlns:p14="http://schemas.microsoft.com/office/powerpoint/2010/main" val="52710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487384" y="0"/>
            <a:ext cx="4163877"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Overview of protein structure</a:t>
            </a:r>
          </a:p>
        </p:txBody>
      </p:sp>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Native and Denatured forms of protein</a:t>
            </a:r>
          </a:p>
        </p:txBody>
      </p:sp>
      <p:sp>
        <p:nvSpPr>
          <p:cNvPr id="9" name="矩形 8"/>
          <p:cNvSpPr/>
          <p:nvPr/>
        </p:nvSpPr>
        <p:spPr>
          <a:xfrm>
            <a:off x="14514" y="965835"/>
            <a:ext cx="9095107" cy="400110"/>
          </a:xfrm>
          <a:prstGeom prst="rect">
            <a:avLst/>
          </a:prstGeom>
        </p:spPr>
        <p:txBody>
          <a:bodyPr wrap="square">
            <a:spAutoFit/>
          </a:bodyPr>
          <a:lstStyle/>
          <a:p>
            <a:r>
              <a:rPr lang="en-US" sz="2000" b="1" i="1" u="sng" dirty="0" smtClean="0">
                <a:solidFill>
                  <a:srgbClr val="00B050"/>
                </a:solidFill>
                <a:latin typeface="Times New Roman" panose="02020603050405020304" pitchFamily="18" charset="0"/>
                <a:cs typeface="Times New Roman" panose="02020603050405020304" pitchFamily="18" charset="0"/>
              </a:rPr>
              <a:t>Proteins in any of their functional, folded conformations are called native proteins. </a:t>
            </a:r>
            <a:endParaRPr lang="en-US" sz="2000" b="1" i="1" u="sng" dirty="0">
              <a:solidFill>
                <a:srgbClr val="FF0000"/>
              </a:solidFill>
              <a:latin typeface="Times New Roman" pitchFamily="18" charset="0"/>
              <a:cs typeface="Times New Roman" panose="02020603050405020304" pitchFamily="18" charset="0"/>
            </a:endParaRPr>
          </a:p>
        </p:txBody>
      </p:sp>
      <p:sp>
        <p:nvSpPr>
          <p:cNvPr id="10" name="矩形 9"/>
          <p:cNvSpPr/>
          <p:nvPr/>
        </p:nvSpPr>
        <p:spPr>
          <a:xfrm>
            <a:off x="-14514" y="1571697"/>
            <a:ext cx="9095107" cy="1200329"/>
          </a:xfrm>
          <a:prstGeom prst="rect">
            <a:avLst/>
          </a:prstGeom>
        </p:spPr>
        <p:txBody>
          <a:bodyPr wrap="square">
            <a:spAutoFit/>
          </a:bodyPr>
          <a:lstStyle/>
          <a:p>
            <a:r>
              <a:rPr lang="en-US" b="1" dirty="0" smtClean="0">
                <a:solidFill>
                  <a:srgbClr val="FF0000"/>
                </a:solidFill>
                <a:latin typeface="Times New Roman" panose="02020603050405020304" pitchFamily="18" charset="0"/>
                <a:cs typeface="Times New Roman" panose="02020603050405020304" pitchFamily="18" charset="0"/>
              </a:rPr>
              <a:t>Denaturation</a:t>
            </a:r>
            <a:r>
              <a:rPr lang="en-US" b="1" dirty="0">
                <a:solidFill>
                  <a:srgbClr val="FF0000"/>
                </a:solidFill>
                <a:latin typeface="Times New Roman" panose="02020603050405020304" pitchFamily="18" charset="0"/>
                <a:cs typeface="Times New Roman" panose="02020603050405020304" pitchFamily="18" charset="0"/>
              </a:rPr>
              <a:t> of proteins involves the disruption and possible destruction of both the secondary and tertiary structures. Since denaturation reactions are not strong enough to break the peptide bonds, the primary structure (sequence of amino acids) remains the same after a denaturation process.</a:t>
            </a:r>
            <a:r>
              <a:rPr lang="en-US" b="1" dirty="0" smtClean="0">
                <a:solidFill>
                  <a:srgbClr val="FF0000"/>
                </a:solidFill>
                <a:latin typeface="Times New Roman" panose="02020603050405020304" pitchFamily="18" charset="0"/>
                <a:cs typeface="Times New Roman" panose="02020603050405020304" pitchFamily="18" charset="0"/>
              </a:rPr>
              <a:t> </a:t>
            </a:r>
          </a:p>
        </p:txBody>
      </p:sp>
      <p:sp>
        <p:nvSpPr>
          <p:cNvPr id="16" name="矩形 15"/>
          <p:cNvSpPr/>
          <p:nvPr/>
        </p:nvSpPr>
        <p:spPr>
          <a:xfrm>
            <a:off x="0" y="2772026"/>
            <a:ext cx="9095107" cy="369332"/>
          </a:xfrm>
          <a:prstGeom prst="rect">
            <a:avLst/>
          </a:prstGeom>
        </p:spPr>
        <p:txBody>
          <a:bodyPr wrap="square">
            <a:spAutoFit/>
          </a:bodyPr>
          <a:lstStyle/>
          <a:p>
            <a:r>
              <a:rPr lang="en-US" b="1" dirty="0" smtClean="0">
                <a:solidFill>
                  <a:srgbClr val="7030A0"/>
                </a:solidFill>
                <a:latin typeface="Times New Roman" panose="02020603050405020304" pitchFamily="18" charset="0"/>
                <a:cs typeface="Times New Roman" panose="02020603050405020304" pitchFamily="18" charset="0"/>
              </a:rPr>
              <a:t>Renaturation is a process by which a denatured protein regained the native form.</a:t>
            </a:r>
            <a:endParaRPr lang="en-US" b="1" dirty="0">
              <a:solidFill>
                <a:srgbClr val="7030A0"/>
              </a:solidFill>
              <a:latin typeface="Times New Roman" pitchFamily="18" charset="0"/>
              <a:cs typeface="Times New Roman" panose="02020603050405020304" pitchFamily="18" charset="0"/>
            </a:endParaRPr>
          </a:p>
        </p:txBody>
      </p:sp>
      <p:pic>
        <p:nvPicPr>
          <p:cNvPr id="17" name="Picture 2" descr="http://www.bodybuilders.gr/data/main/forum/mainuploadsfolder/GRF/201012710056_c8.5x23.denatu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054" y="3352800"/>
            <a:ext cx="5788025" cy="2978904"/>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5943600" y="6616898"/>
            <a:ext cx="3200400"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are native and denatured forms of proteins?</a:t>
            </a:r>
          </a:p>
        </p:txBody>
      </p:sp>
    </p:spTree>
    <p:extLst>
      <p:ext uri="{BB962C8B-B14F-4D97-AF65-F5344CB8AC3E}">
        <p14:creationId xmlns:p14="http://schemas.microsoft.com/office/powerpoint/2010/main" val="25015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19400" y="3200400"/>
            <a:ext cx="3657600" cy="646331"/>
          </a:xfrm>
          <a:prstGeom prst="rect">
            <a:avLst/>
          </a:prstGeom>
        </p:spPr>
        <p:txBody>
          <a:bodyPr wrap="square">
            <a:spAutoFit/>
          </a:bodyPr>
          <a:lstStyle/>
          <a:p>
            <a:r>
              <a:rPr lang="en-US" sz="3600" b="1" dirty="0" smtClean="0">
                <a:solidFill>
                  <a:srgbClr val="00B050"/>
                </a:solidFill>
                <a:latin typeface="Times New Roman" panose="02020603050405020304" pitchFamily="18" charset="0"/>
                <a:cs typeface="Times New Roman" panose="02020603050405020304" pitchFamily="18" charset="0"/>
              </a:rPr>
              <a:t>Protein Function</a:t>
            </a:r>
          </a:p>
        </p:txBody>
      </p:sp>
    </p:spTree>
    <p:extLst>
      <p:ext uri="{BB962C8B-B14F-4D97-AF65-F5344CB8AC3E}">
        <p14:creationId xmlns:p14="http://schemas.microsoft.com/office/powerpoint/2010/main" val="930763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9133" y="-2"/>
            <a:ext cx="6045733"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How Proteins Interact with other molecules?</a:t>
            </a:r>
          </a:p>
        </p:txBody>
      </p:sp>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Ligands</a:t>
            </a:r>
          </a:p>
        </p:txBody>
      </p:sp>
      <p:sp>
        <p:nvSpPr>
          <p:cNvPr id="9" name="矩形 8"/>
          <p:cNvSpPr/>
          <p:nvPr/>
        </p:nvSpPr>
        <p:spPr>
          <a:xfrm>
            <a:off x="0" y="882114"/>
            <a:ext cx="9095107" cy="1200329"/>
          </a:xfrm>
          <a:prstGeom prst="rect">
            <a:avLst/>
          </a:prstGeom>
        </p:spPr>
        <p:txBody>
          <a:bodyPr wrap="square">
            <a:spAutoFit/>
          </a:bodyPr>
          <a:lstStyle/>
          <a:p>
            <a:r>
              <a:rPr lang="en-US" sz="2400" b="1" i="1" u="sng" dirty="0" smtClean="0">
                <a:solidFill>
                  <a:srgbClr val="7030A0"/>
                </a:solidFill>
                <a:latin typeface="Times New Roman" panose="02020603050405020304" pitchFamily="18" charset="0"/>
                <a:cs typeface="Times New Roman" panose="02020603050405020304" pitchFamily="18" charset="0"/>
              </a:rPr>
              <a:t>Ligand: A molecule bound reversibly by a protein is called a ligand. </a:t>
            </a:r>
          </a:p>
          <a:p>
            <a:r>
              <a:rPr lang="en-US" sz="2400" b="1" dirty="0" smtClean="0">
                <a:solidFill>
                  <a:srgbClr val="C00000"/>
                </a:solidFill>
                <a:latin typeface="Times New Roman" panose="02020603050405020304" pitchFamily="18" charset="0"/>
                <a:cs typeface="Times New Roman" panose="02020603050405020304" pitchFamily="18" charset="0"/>
              </a:rPr>
              <a:t>The </a:t>
            </a:r>
            <a:r>
              <a:rPr lang="en-US" sz="2400" b="1" dirty="0">
                <a:solidFill>
                  <a:srgbClr val="C00000"/>
                </a:solidFill>
                <a:latin typeface="Times New Roman" panose="02020603050405020304" pitchFamily="18" charset="0"/>
                <a:cs typeface="Times New Roman" panose="02020603050405020304" pitchFamily="18" charset="0"/>
              </a:rPr>
              <a:t>functions of many proteins involve the reversible binding of other molecules. </a:t>
            </a:r>
            <a:endParaRPr lang="en-US" sz="2400" b="1" dirty="0">
              <a:solidFill>
                <a:srgbClr val="7030A0"/>
              </a:solidFill>
              <a:latin typeface="Times New Roman" pitchFamily="18" charset="0"/>
              <a:cs typeface="Times New Roman" panose="02020603050405020304" pitchFamily="18" charset="0"/>
            </a:endParaRPr>
          </a:p>
        </p:txBody>
      </p:sp>
      <p:grpSp>
        <p:nvGrpSpPr>
          <p:cNvPr id="10" name="组合 4"/>
          <p:cNvGrpSpPr/>
          <p:nvPr/>
        </p:nvGrpSpPr>
        <p:grpSpPr>
          <a:xfrm>
            <a:off x="3429000" y="2133600"/>
            <a:ext cx="2762250" cy="3004066"/>
            <a:chOff x="914400" y="2667000"/>
            <a:chExt cx="2762250" cy="3004066"/>
          </a:xfrm>
        </p:grpSpPr>
        <p:pic>
          <p:nvPicPr>
            <p:cNvPr id="11" name="Picture 2" descr="http://static.fastbleep.com/assets/notes/thumb/13026_1.jpg"/>
            <p:cNvPicPr>
              <a:picLocks noChangeAspect="1" noChangeArrowheads="1"/>
            </p:cNvPicPr>
            <p:nvPr/>
          </p:nvPicPr>
          <p:blipFill rotWithShape="1">
            <a:blip r:embed="rId3">
              <a:extLst>
                <a:ext uri="{28A0092B-C50C-407E-A947-70E740481C1C}">
                  <a14:useLocalDpi xmlns:a14="http://schemas.microsoft.com/office/drawing/2010/main" val="0"/>
                </a:ext>
              </a:extLst>
            </a:blip>
            <a:srcRect b="20087"/>
            <a:stretch/>
          </p:blipFill>
          <p:spPr bwMode="auto">
            <a:xfrm>
              <a:off x="914400" y="2667000"/>
              <a:ext cx="2762250" cy="23368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3"/>
            <p:cNvSpPr/>
            <p:nvPr/>
          </p:nvSpPr>
          <p:spPr>
            <a:xfrm>
              <a:off x="1367471" y="5486400"/>
              <a:ext cx="1856107" cy="184666"/>
            </a:xfrm>
            <a:prstGeom prst="rect">
              <a:avLst/>
            </a:prstGeom>
          </p:spPr>
          <p:txBody>
            <a:bodyPr wrap="square">
              <a:spAutoFit/>
            </a:bodyPr>
            <a:lstStyle/>
            <a:p>
              <a:r>
                <a:rPr lang="en-US" sz="600" dirty="0">
                  <a:latin typeface="Times New Roman" panose="02020603050405020304" pitchFamily="18" charset="0"/>
                  <a:cs typeface="Times New Roman" panose="02020603050405020304" pitchFamily="18" charset="0"/>
                </a:rPr>
                <a:t>https://www.fastbleep.com/biology-notes/40/1175</a:t>
              </a:r>
            </a:p>
          </p:txBody>
        </p:sp>
      </p:grpSp>
      <p:sp>
        <p:nvSpPr>
          <p:cNvPr id="14" name="矩形 8"/>
          <p:cNvSpPr/>
          <p:nvPr/>
        </p:nvSpPr>
        <p:spPr>
          <a:xfrm>
            <a:off x="-1" y="5562600"/>
            <a:ext cx="9095107" cy="400110"/>
          </a:xfrm>
          <a:prstGeom prst="rect">
            <a:avLst/>
          </a:prstGeom>
        </p:spPr>
        <p:txBody>
          <a:bodyPr wrap="square">
            <a:spAutoFit/>
          </a:bodyPr>
          <a:lstStyle/>
          <a:p>
            <a:r>
              <a:rPr lang="en-US" sz="2000" b="1" dirty="0" smtClean="0">
                <a:solidFill>
                  <a:srgbClr val="0070C0"/>
                </a:solidFill>
                <a:latin typeface="Times New Roman" panose="02020603050405020304" pitchFamily="18" charset="0"/>
                <a:cs typeface="Times New Roman" panose="02020603050405020304" pitchFamily="18" charset="0"/>
              </a:rPr>
              <a:t>Insulin is a ligand of its receptor known as insulin receptor.</a:t>
            </a:r>
            <a:endParaRPr lang="en-US" sz="2000" b="1" dirty="0">
              <a:solidFill>
                <a:srgbClr val="0070C0"/>
              </a:solidFill>
              <a:latin typeface="Times New Roman" pitchFamily="18" charset="0"/>
              <a:cs typeface="Times New Roman" panose="02020603050405020304" pitchFamily="18" charset="0"/>
            </a:endParaRPr>
          </a:p>
        </p:txBody>
      </p:sp>
      <p:sp>
        <p:nvSpPr>
          <p:cNvPr id="15" name="矩形 17"/>
          <p:cNvSpPr/>
          <p:nvPr/>
        </p:nvSpPr>
        <p:spPr>
          <a:xfrm>
            <a:off x="7133772" y="6611779"/>
            <a:ext cx="2010228"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Define ligand. Give example. </a:t>
            </a:r>
          </a:p>
        </p:txBody>
      </p:sp>
    </p:spTree>
    <p:extLst>
      <p:ext uri="{BB962C8B-B14F-4D97-AF65-F5344CB8AC3E}">
        <p14:creationId xmlns:p14="http://schemas.microsoft.com/office/powerpoint/2010/main" val="356180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9133" y="-2"/>
            <a:ext cx="6045733"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How Proteins Interact with other molecules?</a:t>
            </a:r>
          </a:p>
        </p:txBody>
      </p:sp>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Ligands</a:t>
            </a:r>
          </a:p>
        </p:txBody>
      </p:sp>
      <p:sp>
        <p:nvSpPr>
          <p:cNvPr id="8" name="矩形 7"/>
          <p:cNvSpPr/>
          <p:nvPr/>
        </p:nvSpPr>
        <p:spPr>
          <a:xfrm>
            <a:off x="0" y="882114"/>
            <a:ext cx="9144000" cy="369332"/>
          </a:xfrm>
          <a:prstGeom prst="rect">
            <a:avLst/>
          </a:prstGeom>
        </p:spPr>
        <p:txBody>
          <a:bodyPr wrap="square">
            <a:spAutoFit/>
          </a:bodyPr>
          <a:lstStyle/>
          <a:p>
            <a:r>
              <a:rPr lang="en-US" b="1" dirty="0" smtClean="0">
                <a:solidFill>
                  <a:srgbClr val="C00000"/>
                </a:solidFill>
                <a:latin typeface="Times New Roman" panose="02020603050405020304" pitchFamily="18" charset="0"/>
                <a:cs typeface="Times New Roman" panose="02020603050405020304" pitchFamily="18" charset="0"/>
              </a:rPr>
              <a:t>For example, oxygen is a ligand for hemoglobin.  </a:t>
            </a:r>
            <a:endParaRPr lang="en-US" b="1" dirty="0">
              <a:solidFill>
                <a:srgbClr val="C00000"/>
              </a:solidFill>
              <a:latin typeface="Times New Roman" pitchFamily="18" charset="0"/>
              <a:cs typeface="Times New Roman" panose="02020603050405020304" pitchFamily="18" charset="0"/>
            </a:endParaRPr>
          </a:p>
        </p:txBody>
      </p:sp>
      <p:grpSp>
        <p:nvGrpSpPr>
          <p:cNvPr id="5" name="Group 4"/>
          <p:cNvGrpSpPr/>
          <p:nvPr/>
        </p:nvGrpSpPr>
        <p:grpSpPr>
          <a:xfrm>
            <a:off x="2286000" y="1325384"/>
            <a:ext cx="4996976" cy="5107682"/>
            <a:chOff x="2063987" y="1232396"/>
            <a:chExt cx="4996976" cy="5107682"/>
          </a:xfrm>
        </p:grpSpPr>
        <p:pic>
          <p:nvPicPr>
            <p:cNvPr id="1026" name="Picture 2" descr="http://static.fastbleep.com/assets/notes/image/721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987" y="1232396"/>
              <a:ext cx="4996976" cy="49230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14810" y="6155412"/>
              <a:ext cx="1746153" cy="184666"/>
            </a:xfrm>
            <a:prstGeom prst="rect">
              <a:avLst/>
            </a:prstGeom>
          </p:spPr>
          <p:txBody>
            <a:bodyPr wrap="square">
              <a:spAutoFit/>
            </a:bodyPr>
            <a:lstStyle/>
            <a:p>
              <a:r>
                <a:rPr lang="en-US" sz="600" dirty="0">
                  <a:latin typeface="Times New Roman" pitchFamily="18" charset="0"/>
                  <a:cs typeface="Times New Roman" pitchFamily="18" charset="0"/>
                </a:rPr>
                <a:t>https://www.fastbleep.com/biology-notes/32/846</a:t>
              </a:r>
            </a:p>
          </p:txBody>
        </p:sp>
      </p:grpSp>
      <p:sp>
        <p:nvSpPr>
          <p:cNvPr id="17" name="矩形 17"/>
          <p:cNvSpPr/>
          <p:nvPr/>
        </p:nvSpPr>
        <p:spPr>
          <a:xfrm>
            <a:off x="4724401" y="6611779"/>
            <a:ext cx="4419599"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What is the ligand for hemoglobin? What is the importance of the ligand?</a:t>
            </a:r>
          </a:p>
        </p:txBody>
      </p:sp>
    </p:spTree>
    <p:extLst>
      <p:ext uri="{BB962C8B-B14F-4D97-AF65-F5344CB8AC3E}">
        <p14:creationId xmlns:p14="http://schemas.microsoft.com/office/powerpoint/2010/main" val="39349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49133" y="-2"/>
            <a:ext cx="6045733" cy="461665"/>
          </a:xfrm>
          <a:prstGeom prst="rect">
            <a:avLst/>
          </a:prstGeom>
        </p:spPr>
        <p:txBody>
          <a:bodyPr wrap="square">
            <a:spAutoFit/>
          </a:bodyPr>
          <a:lstStyle/>
          <a:p>
            <a:r>
              <a:rPr lang="en-US" sz="2400" b="1" dirty="0" smtClean="0">
                <a:solidFill>
                  <a:srgbClr val="FF0000"/>
                </a:solidFill>
                <a:latin typeface="Times New Roman" panose="02020603050405020304" pitchFamily="18" charset="0"/>
                <a:ea typeface="Gulim" panose="020B0600000101010101" pitchFamily="34" charset="-127"/>
                <a:cs typeface="Times New Roman" panose="02020603050405020304" pitchFamily="18" charset="0"/>
              </a:rPr>
              <a:t>How Proteins Interact with other molecules?</a:t>
            </a:r>
          </a:p>
        </p:txBody>
      </p:sp>
      <p:sp>
        <p:nvSpPr>
          <p:cNvPr id="7" name="矩形 6"/>
          <p:cNvSpPr/>
          <p:nvPr/>
        </p:nvSpPr>
        <p:spPr>
          <a:xfrm>
            <a:off x="0" y="512782"/>
            <a:ext cx="9144000" cy="369332"/>
          </a:xfrm>
          <a:prstGeom prst="rect">
            <a:avLst/>
          </a:prstGeom>
          <a:solidFill>
            <a:srgbClr val="002060"/>
          </a:solidFill>
        </p:spPr>
        <p:txBody>
          <a:bodyPr wrap="square">
            <a:spAutoFit/>
          </a:bodyPr>
          <a:lstStyle/>
          <a:p>
            <a:pPr algn="ctr"/>
            <a:r>
              <a:rPr lang="en-US" b="1" dirty="0" smtClean="0">
                <a:solidFill>
                  <a:srgbClr val="FFFF00"/>
                </a:solidFill>
                <a:latin typeface="Times New Roman" panose="02020603050405020304" pitchFamily="18" charset="0"/>
                <a:cs typeface="Times New Roman" panose="02020603050405020304" pitchFamily="18" charset="0"/>
              </a:rPr>
              <a:t>Binding site of Proteins</a:t>
            </a:r>
          </a:p>
        </p:txBody>
      </p:sp>
      <p:sp>
        <p:nvSpPr>
          <p:cNvPr id="8" name="矩形 7"/>
          <p:cNvSpPr/>
          <p:nvPr/>
        </p:nvSpPr>
        <p:spPr>
          <a:xfrm>
            <a:off x="-1" y="990600"/>
            <a:ext cx="9144000" cy="1015663"/>
          </a:xfrm>
          <a:prstGeom prst="rect">
            <a:avLst/>
          </a:prstGeom>
        </p:spPr>
        <p:txBody>
          <a:bodyPr wrap="square">
            <a:spAutoFit/>
          </a:bodyPr>
          <a:lstStyle/>
          <a:p>
            <a:r>
              <a:rPr lang="en-US" sz="2400" b="1" i="1" dirty="0" smtClean="0">
                <a:solidFill>
                  <a:srgbClr val="0070C0"/>
                </a:solidFill>
                <a:latin typeface="Times New Roman" panose="02020603050405020304" pitchFamily="18" charset="0"/>
                <a:cs typeface="Times New Roman" panose="02020603050405020304" pitchFamily="18" charset="0"/>
              </a:rPr>
              <a:t>A ligand binds at a site on the protein called the </a:t>
            </a:r>
            <a:r>
              <a:rPr lang="en-US" sz="2400" b="1" i="1" u="sng" dirty="0" smtClean="0">
                <a:solidFill>
                  <a:srgbClr val="0070C0"/>
                </a:solidFill>
                <a:latin typeface="Times New Roman" panose="02020603050405020304" pitchFamily="18" charset="0"/>
                <a:cs typeface="Times New Roman" panose="02020603050405020304" pitchFamily="18" charset="0"/>
              </a:rPr>
              <a:t>binding site</a:t>
            </a:r>
            <a:r>
              <a:rPr lang="en-US" sz="2400" b="1" i="1" dirty="0" smtClean="0">
                <a:solidFill>
                  <a:srgbClr val="0070C0"/>
                </a:solidFill>
                <a:latin typeface="Times New Roman" panose="02020603050405020304" pitchFamily="18" charset="0"/>
                <a:cs typeface="Times New Roman" panose="02020603050405020304" pitchFamily="18" charset="0"/>
              </a:rPr>
              <a:t>. </a:t>
            </a:r>
          </a:p>
          <a:p>
            <a:r>
              <a:rPr lang="en-US" b="1" dirty="0" smtClean="0">
                <a:solidFill>
                  <a:srgbClr val="C00000"/>
                </a:solidFill>
                <a:latin typeface="Times New Roman" panose="02020603050405020304" pitchFamily="18" charset="0"/>
                <a:cs typeface="Times New Roman" panose="02020603050405020304" pitchFamily="18" charset="0"/>
              </a:rPr>
              <a:t>This interaction is specific: the protein can discriminate among the thousands of different molecules in its environment and selectively bind only one or a few. </a:t>
            </a:r>
            <a:endParaRPr lang="en-US" b="1" dirty="0">
              <a:solidFill>
                <a:srgbClr val="C00000"/>
              </a:solidFill>
              <a:latin typeface="Times New Roman" pitchFamily="18" charset="0"/>
              <a:cs typeface="Times New Roman" panose="02020603050405020304" pitchFamily="18" charset="0"/>
            </a:endParaRPr>
          </a:p>
        </p:txBody>
      </p:sp>
      <p:grpSp>
        <p:nvGrpSpPr>
          <p:cNvPr id="19" name="Group 18"/>
          <p:cNvGrpSpPr/>
          <p:nvPr/>
        </p:nvGrpSpPr>
        <p:grpSpPr>
          <a:xfrm>
            <a:off x="1828800" y="2667737"/>
            <a:ext cx="7193747" cy="3134294"/>
            <a:chOff x="2045502" y="704843"/>
            <a:chExt cx="7193747" cy="3134294"/>
          </a:xfrm>
        </p:grpSpPr>
        <p:grpSp>
          <p:nvGrpSpPr>
            <p:cNvPr id="20" name="Group 19"/>
            <p:cNvGrpSpPr/>
            <p:nvPr/>
          </p:nvGrpSpPr>
          <p:grpSpPr>
            <a:xfrm>
              <a:off x="2045502" y="704843"/>
              <a:ext cx="5115668" cy="2929506"/>
              <a:chOff x="1793088" y="704843"/>
              <a:chExt cx="5115668" cy="2929506"/>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088" y="704843"/>
                <a:ext cx="2374097" cy="292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86" y="857243"/>
                <a:ext cx="1751476" cy="1764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319586" y="2621412"/>
                <a:ext cx="2589170"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Protein with bound ligand</a:t>
                </a:r>
                <a:endParaRPr lang="en-US" dirty="0">
                  <a:latin typeface="Times New Roman" pitchFamily="18" charset="0"/>
                  <a:cs typeface="Times New Roman" pitchFamily="18" charset="0"/>
                </a:endParaRPr>
              </a:p>
            </p:txBody>
          </p:sp>
        </p:grpSp>
        <p:sp>
          <p:nvSpPr>
            <p:cNvPr id="21" name="Rectangle 20"/>
            <p:cNvSpPr/>
            <p:nvPr/>
          </p:nvSpPr>
          <p:spPr>
            <a:xfrm>
              <a:off x="6115048" y="3654471"/>
              <a:ext cx="3124201" cy="184666"/>
            </a:xfrm>
            <a:prstGeom prst="rect">
              <a:avLst/>
            </a:prstGeom>
          </p:spPr>
          <p:txBody>
            <a:bodyPr wrap="square">
              <a:spAutoFit/>
            </a:bodyPr>
            <a:lstStyle/>
            <a:p>
              <a:r>
                <a:rPr lang="en-US" sz="600" dirty="0">
                  <a:latin typeface="Times New Roman" pitchFamily="18" charset="0"/>
                  <a:cs typeface="Times New Roman" pitchFamily="18" charset="0"/>
                </a:rPr>
                <a:t>https://en.wikibooks.org/wiki/Structural_Biochemistry/Enzyme_Catalytic_Mechanism/Binding</a:t>
              </a:r>
            </a:p>
          </p:txBody>
        </p:sp>
      </p:grpSp>
      <p:sp>
        <p:nvSpPr>
          <p:cNvPr id="25" name="矩形 17"/>
          <p:cNvSpPr/>
          <p:nvPr/>
        </p:nvSpPr>
        <p:spPr>
          <a:xfrm>
            <a:off x="5867400" y="6611779"/>
            <a:ext cx="3276599" cy="246221"/>
          </a:xfrm>
          <a:prstGeom prst="rect">
            <a:avLst/>
          </a:prstGeom>
        </p:spPr>
        <p:txBody>
          <a:bodyPr wrap="square">
            <a:spAutoFit/>
          </a:bodyPr>
          <a:lstStyle/>
          <a:p>
            <a:r>
              <a:rPr lang="en-US" sz="1000" b="1" dirty="0" smtClean="0">
                <a:latin typeface="Times New Roman" panose="02020603050405020304" pitchFamily="18" charset="0"/>
                <a:cs typeface="Times New Roman" panose="02020603050405020304" pitchFamily="18" charset="0"/>
              </a:rPr>
              <a:t>Q1. Explain the meaning of the binding site of a protein. </a:t>
            </a:r>
          </a:p>
        </p:txBody>
      </p:sp>
    </p:spTree>
    <p:extLst>
      <p:ext uri="{BB962C8B-B14F-4D97-AF65-F5344CB8AC3E}">
        <p14:creationId xmlns:p14="http://schemas.microsoft.com/office/powerpoint/2010/main" val="8071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2766</TotalTime>
  <Words>1547</Words>
  <Application>Microsoft Office PowerPoint</Application>
  <PresentationFormat>On-screen Show (4:3)</PresentationFormat>
  <Paragraphs>203</Paragraphs>
  <Slides>31</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宋体</vt:lpstr>
      <vt:lpstr>Arial</vt:lpstr>
      <vt:lpstr>Calibri</vt:lpstr>
      <vt:lpstr>Gulim</vt:lpstr>
      <vt:lpstr>Times New Roman</vt:lpstr>
      <vt:lpstr>Office 主题​​</vt:lpstr>
      <vt:lpstr>BIO201 SPRING 2018   Introduction to  Biochemistry &amp; Biotechnology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Lecture:  Carbohydrates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Muktadir Shahid Hossain (Taumal)</dc:title>
  <dc:creator>HP</dc:creator>
  <cp:lastModifiedBy>HP</cp:lastModifiedBy>
  <cp:revision>384</cp:revision>
  <cp:lastPrinted>2018-06-07T10:58:03Z</cp:lastPrinted>
  <dcterms:created xsi:type="dcterms:W3CDTF">2017-01-10T13:47:40Z</dcterms:created>
  <dcterms:modified xsi:type="dcterms:W3CDTF">2018-06-12T08:51:59Z</dcterms:modified>
</cp:coreProperties>
</file>