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6" r:id="rId3"/>
    <p:sldId id="331" r:id="rId4"/>
    <p:sldId id="377" r:id="rId5"/>
    <p:sldId id="370" r:id="rId6"/>
    <p:sldId id="358" r:id="rId7"/>
    <p:sldId id="356" r:id="rId8"/>
    <p:sldId id="359" r:id="rId9"/>
    <p:sldId id="360" r:id="rId10"/>
    <p:sldId id="362" r:id="rId11"/>
    <p:sldId id="361" r:id="rId12"/>
    <p:sldId id="372" r:id="rId13"/>
    <p:sldId id="371" r:id="rId14"/>
    <p:sldId id="373" r:id="rId15"/>
    <p:sldId id="374" r:id="rId16"/>
    <p:sldId id="375" r:id="rId17"/>
    <p:sldId id="369" r:id="rId18"/>
    <p:sldId id="363" r:id="rId19"/>
    <p:sldId id="364" r:id="rId20"/>
    <p:sldId id="357" r:id="rId21"/>
    <p:sldId id="355" r:id="rId22"/>
    <p:sldId id="376" r:id="rId23"/>
    <p:sldId id="378" r:id="rId24"/>
    <p:sldId id="379" r:id="rId25"/>
    <p:sldId id="380" r:id="rId26"/>
    <p:sldId id="381" r:id="rId27"/>
    <p:sldId id="274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7790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37E626F-D97A-4518-9268-23BB51FF451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39D8A7D-3355-4CCB-875C-04EA3C07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7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04-Jun-18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BIO201/BBT101 SPRING 2018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895600" y="4292600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#4</a:t>
            </a: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in proteins are L stereoisomers</a:t>
            </a:r>
          </a:p>
        </p:txBody>
      </p:sp>
      <p:sp>
        <p:nvSpPr>
          <p:cNvPr id="15" name="矩形 14"/>
          <p:cNvSpPr/>
          <p:nvPr/>
        </p:nvSpPr>
        <p:spPr>
          <a:xfrm>
            <a:off x="21770" y="882114"/>
            <a:ext cx="9095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amino acids in protein molecules are exclusively L stereoisomers.</a:t>
            </a:r>
            <a:endParaRPr lang="en-US" sz="2000" b="1" i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4"/>
          <p:cNvSpPr/>
          <p:nvPr/>
        </p:nvSpPr>
        <p:spPr>
          <a:xfrm>
            <a:off x="19050" y="1349523"/>
            <a:ext cx="8936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D-Amino acids have been found only in a few, relatively small peptides of bacterial cell walls and certain peptide antibiotics. 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4"/>
          <p:cNvSpPr/>
          <p:nvPr/>
        </p:nvSpPr>
        <p:spPr>
          <a:xfrm>
            <a:off x="0" y="2050702"/>
            <a:ext cx="8936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able to specifically synthesize the L isomers of amino acids because the active sites of enzymes are asymmetric, causing the reactions they catalyze to be stereospecific.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115184" y="5715000"/>
            <a:ext cx="874395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scientific explanation why proteins are primarily made up of only 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L-amino acids. </a:t>
            </a:r>
            <a:endParaRPr lang="en-US" sz="2000" b="1" i="1" u="sng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21839" y="2895600"/>
            <a:ext cx="5450561" cy="2645804"/>
            <a:chOff x="2027064" y="3145396"/>
            <a:chExt cx="5450561" cy="2645804"/>
          </a:xfrm>
        </p:grpSpPr>
        <p:pic>
          <p:nvPicPr>
            <p:cNvPr id="9" name="Picture 15" descr="http://images.tutorvista.com/cms/images/44/x-ray-crystallography-of-glyceraldehyd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027064" y="3886200"/>
              <a:ext cx="508451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接连接符 2"/>
            <p:cNvCxnSpPr/>
            <p:nvPr/>
          </p:nvCxnSpPr>
          <p:spPr>
            <a:xfrm>
              <a:off x="2027064" y="3733800"/>
              <a:ext cx="24628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691005" y="3730171"/>
              <a:ext cx="24628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4"/>
            <p:cNvSpPr/>
            <p:nvPr/>
          </p:nvSpPr>
          <p:spPr>
            <a:xfrm>
              <a:off x="2686971" y="3395246"/>
              <a:ext cx="1143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proteins</a:t>
              </a:r>
              <a:endParaRPr lang="en-US" sz="16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4"/>
            <p:cNvSpPr/>
            <p:nvPr/>
          </p:nvSpPr>
          <p:spPr>
            <a:xfrm>
              <a:off x="4599358" y="3145396"/>
              <a:ext cx="28782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proteins; </a:t>
              </a:r>
            </a:p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in some bacterial peptides</a:t>
              </a:r>
              <a:endParaRPr lang="en-US" sz="16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811249" y="6611779"/>
            <a:ext cx="3332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stereoisomer of amino acids exist in proteins?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7" grpId="0"/>
      <p:bldP spid="8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78178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can be classified by R group</a:t>
            </a:r>
          </a:p>
        </p:txBody>
      </p:sp>
      <p:sp>
        <p:nvSpPr>
          <p:cNvPr id="15" name="矩形 14"/>
          <p:cNvSpPr/>
          <p:nvPr/>
        </p:nvSpPr>
        <p:spPr>
          <a:xfrm>
            <a:off x="21770" y="682089"/>
            <a:ext cx="909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are grouped into five classes based on their tendency to interact with water at biological pH (7.0).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3954" y="1047193"/>
            <a:ext cx="5874646" cy="5812297"/>
            <a:chOff x="1973954" y="1047193"/>
            <a:chExt cx="5874646" cy="581229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954" y="1047193"/>
              <a:ext cx="5874646" cy="5812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2076450" y="2247900"/>
              <a:ext cx="1028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76450" y="3400425"/>
              <a:ext cx="1028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76450" y="4114800"/>
              <a:ext cx="1028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76450" y="5124450"/>
              <a:ext cx="1028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76450" y="5848350"/>
              <a:ext cx="1028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105150" y="1543050"/>
            <a:ext cx="590550" cy="459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7"/>
          <p:cNvSpPr/>
          <p:nvPr/>
        </p:nvSpPr>
        <p:spPr>
          <a:xfrm>
            <a:off x="7924800" y="5689939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basis of amino acid classification?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the five different classes of common amino acids.</a:t>
            </a:r>
          </a:p>
        </p:txBody>
      </p:sp>
    </p:spTree>
    <p:extLst>
      <p:ext uri="{BB962C8B-B14F-4D97-AF65-F5344CB8AC3E}">
        <p14:creationId xmlns:p14="http://schemas.microsoft.com/office/powerpoint/2010/main" val="37949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can be classified by R group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35" y="910689"/>
            <a:ext cx="684432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7"/>
          <p:cNvSpPr/>
          <p:nvPr/>
        </p:nvSpPr>
        <p:spPr>
          <a:xfrm>
            <a:off x="4648200" y="6613922"/>
            <a:ext cx="449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 of  an amino acid with non-polar, aliphatic R groups.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can be classified by R group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6" y="891639"/>
            <a:ext cx="5001017" cy="570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17"/>
          <p:cNvSpPr/>
          <p:nvPr/>
        </p:nvSpPr>
        <p:spPr>
          <a:xfrm>
            <a:off x="4876800" y="6600765"/>
            <a:ext cx="42672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 of  an amino acid with polar, uncharged R group.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can be classified by R group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882114"/>
            <a:ext cx="7705725" cy="555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17"/>
          <p:cNvSpPr/>
          <p:nvPr/>
        </p:nvSpPr>
        <p:spPr>
          <a:xfrm>
            <a:off x="5429249" y="6622733"/>
            <a:ext cx="37338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 of  an amino acid with aromatic R group.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can be classified by R group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0688"/>
            <a:ext cx="7086600" cy="560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4876800" y="6611779"/>
            <a:ext cx="426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 of  an amino acid with positively charged R group.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can be classified by R group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104900"/>
            <a:ext cx="55721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17"/>
          <p:cNvSpPr/>
          <p:nvPr/>
        </p:nvSpPr>
        <p:spPr>
          <a:xfrm>
            <a:off x="4876800" y="6611779"/>
            <a:ext cx="426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 of  an amino acid with negatively charged R group.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Disulfide bonds</a:t>
            </a:r>
          </a:p>
        </p:txBody>
      </p:sp>
      <p:sp>
        <p:nvSpPr>
          <p:cNvPr id="15" name="矩形 14"/>
          <p:cNvSpPr/>
          <p:nvPr/>
        </p:nvSpPr>
        <p:spPr>
          <a:xfrm>
            <a:off x="21770" y="882114"/>
            <a:ext cx="909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Cysteine is readily oxidized to form a covalently linked dimeric amino acid called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cystine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which two cysteine molecules are joined together by disulfide bonds.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23" y="2209800"/>
            <a:ext cx="4472023" cy="311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157675" y="1652355"/>
            <a:ext cx="1828800" cy="1761430"/>
            <a:chOff x="5678714" y="1262323"/>
            <a:chExt cx="3135446" cy="3021805"/>
          </a:xfrm>
        </p:grpSpPr>
        <p:pic>
          <p:nvPicPr>
            <p:cNvPr id="13" name="Picture 11" descr="http://www.interactive-biology.com/wp-content/uploads/2012/05/Human-Insulin-Protein-Structure-917x102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262323"/>
              <a:ext cx="2362200" cy="2637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5678714" y="4069946"/>
              <a:ext cx="3135446" cy="214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http://www.interactive-biology.com/6711/the-basics-of-protein-structure-and-function/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541" y="3662415"/>
            <a:ext cx="4057068" cy="3180458"/>
            <a:chOff x="43541" y="3662415"/>
            <a:chExt cx="4057068" cy="3180458"/>
          </a:xfrm>
        </p:grpSpPr>
        <p:pic>
          <p:nvPicPr>
            <p:cNvPr id="5124" name="Picture 4" descr="http://positivemed.com/wp-content/uploads/2012/12/why-is-some-hair-curly-and-some-hair-straigh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1" y="3662415"/>
              <a:ext cx="4057068" cy="304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59805" y="6658207"/>
              <a:ext cx="282454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http://positivemed.com/2012/12/09/why-is-some-hair-curly-and-some-hair-straight/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5886450" y="645789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Show how disulfide bonds are formed.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Why some hair are curly whereas some are straight?</a:t>
            </a:r>
          </a:p>
        </p:txBody>
      </p:sp>
    </p:spTree>
    <p:extLst>
      <p:ext uri="{BB962C8B-B14F-4D97-AF65-F5344CB8AC3E}">
        <p14:creationId xmlns:p14="http://schemas.microsoft.com/office/powerpoint/2010/main" val="2837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4600" y="223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Classification of 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can act as Acids and Bases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805" y="882114"/>
            <a:ext cx="9150805" cy="2646985"/>
            <a:chOff x="-6805" y="882114"/>
            <a:chExt cx="9150805" cy="2646985"/>
          </a:xfrm>
        </p:grpSpPr>
        <p:sp>
          <p:nvSpPr>
            <p:cNvPr id="15" name="矩形 14"/>
            <p:cNvSpPr/>
            <p:nvPr/>
          </p:nvSpPr>
          <p:spPr>
            <a:xfrm>
              <a:off x="-6805" y="882114"/>
              <a:ext cx="91508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Zwitterion: A molecule or ion having separate positively and negatively charged groups.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33600" y="1270496"/>
              <a:ext cx="5283994" cy="2258603"/>
              <a:chOff x="1336415" y="1350815"/>
              <a:chExt cx="5691188" cy="2391952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550" y="1350815"/>
                <a:ext cx="2990850" cy="1583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415" y="2933927"/>
                <a:ext cx="5691188" cy="808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0" y="3702218"/>
            <a:ext cx="9144000" cy="2850982"/>
            <a:chOff x="0" y="3702218"/>
            <a:chExt cx="9144000" cy="2850982"/>
          </a:xfrm>
        </p:grpSpPr>
        <p:sp>
          <p:nvSpPr>
            <p:cNvPr id="33" name="矩形 10"/>
            <p:cNvSpPr/>
            <p:nvPr/>
          </p:nvSpPr>
          <p:spPr>
            <a:xfrm>
              <a:off x="0" y="3702218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 acids as Zwitterions: When an amino acid is dissolved in water (pH 7.0), it exists in solution as dipolar ion, or zwitterion. </a:t>
              </a:r>
            </a:p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zwitterion can act as either an acid (proton donor) or a base (proton acceptor). </a:t>
              </a:r>
            </a:p>
          </p:txBody>
        </p:sp>
        <p:grpSp>
          <p:nvGrpSpPr>
            <p:cNvPr id="34" name="组合 9"/>
            <p:cNvGrpSpPr/>
            <p:nvPr/>
          </p:nvGrpSpPr>
          <p:grpSpPr>
            <a:xfrm>
              <a:off x="425366" y="4625548"/>
              <a:ext cx="3962400" cy="1927652"/>
              <a:chOff x="762000" y="2766812"/>
              <a:chExt cx="3962400" cy="1927652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773" y="3189514"/>
                <a:ext cx="3638550" cy="150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0" name="直接连接符 13"/>
              <p:cNvCxnSpPr/>
              <p:nvPr/>
            </p:nvCxnSpPr>
            <p:spPr>
              <a:xfrm>
                <a:off x="930773" y="3124200"/>
                <a:ext cx="36385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矩形 14"/>
              <p:cNvSpPr/>
              <p:nvPr/>
            </p:nvSpPr>
            <p:spPr>
              <a:xfrm>
                <a:off x="762000" y="2766812"/>
                <a:ext cx="3962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Amino acid as an acid (proton donor)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组合 11"/>
            <p:cNvGrpSpPr/>
            <p:nvPr/>
          </p:nvGrpSpPr>
          <p:grpSpPr>
            <a:xfrm>
              <a:off x="5009366" y="4625548"/>
              <a:ext cx="4059292" cy="1835150"/>
              <a:chOff x="5029200" y="2743200"/>
              <a:chExt cx="4059292" cy="1835150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3225800"/>
                <a:ext cx="3686175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7" name="直接连接符 17"/>
              <p:cNvCxnSpPr/>
              <p:nvPr/>
            </p:nvCxnSpPr>
            <p:spPr>
              <a:xfrm>
                <a:off x="5082581" y="3124200"/>
                <a:ext cx="383281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矩形 14"/>
              <p:cNvSpPr/>
              <p:nvPr/>
            </p:nvSpPr>
            <p:spPr>
              <a:xfrm>
                <a:off x="5082582" y="2743200"/>
                <a:ext cx="40059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Amino acid as a base (proton acceptor)</a:t>
                </a:r>
                <a:endPara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矩形 17"/>
          <p:cNvSpPr/>
          <p:nvPr/>
        </p:nvSpPr>
        <p:spPr>
          <a:xfrm>
            <a:off x="4057650" y="6454347"/>
            <a:ext cx="5086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 zwitterion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Draw diagrams to show how amino acids can act as zwitterions.  </a:t>
            </a: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how amino acids can act as both proton-donor and proton-acceptor.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47800" y="2238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 have characteristic titration curves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Isoelectric point (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amino acids</a:t>
            </a:r>
          </a:p>
        </p:txBody>
      </p:sp>
      <p:sp>
        <p:nvSpPr>
          <p:cNvPr id="15" name="矩形 14"/>
          <p:cNvSpPr/>
          <p:nvPr/>
        </p:nvSpPr>
        <p:spPr>
          <a:xfrm>
            <a:off x="21770" y="882114"/>
            <a:ext cx="909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Isoelectric pH or point: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isoelectric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or point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 pH at which a particular molecule carries no net electrical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charge.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96914"/>
            <a:ext cx="9145133" cy="5361086"/>
            <a:chOff x="0" y="1496914"/>
            <a:chExt cx="9145133" cy="536108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6914"/>
              <a:ext cx="4268333" cy="536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333" y="3810000"/>
              <a:ext cx="48768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矩形 17"/>
          <p:cNvSpPr/>
          <p:nvPr/>
        </p:nvSpPr>
        <p:spPr>
          <a:xfrm>
            <a:off x="7276629" y="6365558"/>
            <a:ext cx="1854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isoelectric point?</a:t>
            </a:r>
          </a:p>
        </p:txBody>
      </p:sp>
      <p:sp>
        <p:nvSpPr>
          <p:cNvPr id="16" name="矩形 17"/>
          <p:cNvSpPr/>
          <p:nvPr/>
        </p:nvSpPr>
        <p:spPr>
          <a:xfrm>
            <a:off x="5380219" y="6611779"/>
            <a:ext cx="3763781" cy="2462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questions about values of isoelectric points of glycine in exam. </a:t>
            </a:r>
          </a:p>
        </p:txBody>
      </p:sp>
    </p:spTree>
    <p:extLst>
      <p:ext uri="{BB962C8B-B14F-4D97-AF65-F5344CB8AC3E}">
        <p14:creationId xmlns:p14="http://schemas.microsoft.com/office/powerpoint/2010/main" val="35942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752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</a:t>
            </a:r>
          </a:p>
        </p:txBody>
      </p:sp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13" name="矩形 12"/>
          <p:cNvSpPr/>
          <p:nvPr/>
        </p:nvSpPr>
        <p:spPr>
          <a:xfrm>
            <a:off x="29027" y="911256"/>
            <a:ext cx="9081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peptide bond is a chemical bond formed between two molecules when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carboxyl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 of one molecule reacts with the amino group of the other molecule, releasing a molecule of water (H</a:t>
            </a:r>
            <a:r>
              <a:rPr lang="en-US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O).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 dehydration synthesis reaction (also known as a condensation reaction), and usually occurs between amino acids.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 peptide bond is formed?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828800" y="2507372"/>
            <a:ext cx="5956237" cy="3735418"/>
            <a:chOff x="2400853" y="1752600"/>
            <a:chExt cx="4800600" cy="4146987"/>
          </a:xfrm>
        </p:grpSpPr>
        <p:pic>
          <p:nvPicPr>
            <p:cNvPr id="32" name="Picture 2" descr="https://drgpinstitute.files.wordpress.com/2014/12/peptide-bo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853" y="1752600"/>
              <a:ext cx="4800600" cy="370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矩形 35"/>
            <p:cNvSpPr/>
            <p:nvPr/>
          </p:nvSpPr>
          <p:spPr>
            <a:xfrm>
              <a:off x="4801154" y="5652141"/>
              <a:ext cx="2326594" cy="247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https://drgpinstitute.wordpress.com/2014/12/27/protein/</a:t>
              </a:r>
            </a:p>
          </p:txBody>
        </p:sp>
      </p:grpSp>
      <p:sp>
        <p:nvSpPr>
          <p:cNvPr id="37" name="矩形 17"/>
          <p:cNvSpPr/>
          <p:nvPr/>
        </p:nvSpPr>
        <p:spPr>
          <a:xfrm>
            <a:off x="5757850" y="6454392"/>
            <a:ext cx="3386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a peptide bond is formed?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the chemical reaction of peptide bond formation.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13" name="矩形 12"/>
          <p:cNvSpPr/>
          <p:nvPr/>
        </p:nvSpPr>
        <p:spPr>
          <a:xfrm>
            <a:off x="111621" y="990600"/>
            <a:ext cx="849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Amino acids are joined to its neighbor by covalent bonds in proteins.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peptide bond?</a:t>
            </a:r>
          </a:p>
        </p:txBody>
      </p:sp>
      <p:sp>
        <p:nvSpPr>
          <p:cNvPr id="27" name="矩形 26"/>
          <p:cNvSpPr/>
          <p:nvPr/>
        </p:nvSpPr>
        <p:spPr>
          <a:xfrm>
            <a:off x="111621" y="1359932"/>
            <a:ext cx="8926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peptide bond (amide bond) is a covalent chemical 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consecutive amino acid monomers along </a:t>
            </a:r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polypeptide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or protein chain.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17"/>
          <p:cNvSpPr/>
          <p:nvPr/>
        </p:nvSpPr>
        <p:spPr>
          <a:xfrm>
            <a:off x="5671465" y="6463010"/>
            <a:ext cx="3472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 peptide bond?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Draw a diagram to show peptide bonds in a polypeptide. 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2362200"/>
            <a:ext cx="4940279" cy="3467338"/>
            <a:chOff x="7144" y="1996737"/>
            <a:chExt cx="4940279" cy="346733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" y="1996737"/>
              <a:ext cx="4940279" cy="2353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5" y="4554932"/>
              <a:ext cx="4891088" cy="909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组合 13"/>
          <p:cNvGrpSpPr/>
          <p:nvPr/>
        </p:nvGrpSpPr>
        <p:grpSpPr>
          <a:xfrm>
            <a:off x="5935120" y="2358257"/>
            <a:ext cx="3102961" cy="3016709"/>
            <a:chOff x="5678714" y="1262323"/>
            <a:chExt cx="3135446" cy="3021805"/>
          </a:xfrm>
        </p:grpSpPr>
        <p:pic>
          <p:nvPicPr>
            <p:cNvPr id="31" name="Picture 11" descr="http://www.interactive-biology.com/wp-content/uploads/2012/05/Human-Insulin-Protein-Structure-917x102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262323"/>
              <a:ext cx="2362200" cy="2637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11"/>
            <p:cNvSpPr/>
            <p:nvPr/>
          </p:nvSpPr>
          <p:spPr>
            <a:xfrm>
              <a:off x="5678714" y="4069946"/>
              <a:ext cx="3135446" cy="214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http://www.interactive-biology.com/6711/the-basics-of-protein-structure-and-function/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5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86135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peptide bond?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500" y="755467"/>
            <a:ext cx="8763000" cy="5139405"/>
            <a:chOff x="190500" y="990600"/>
            <a:chExt cx="8763000" cy="513940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990600"/>
              <a:ext cx="8763000" cy="5139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724400" y="3124200"/>
              <a:ext cx="2209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07732" y="3560302"/>
              <a:ext cx="14641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1733" y="3962400"/>
              <a:ext cx="73206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52600" y="4419600"/>
              <a:ext cx="71192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468" y="4800600"/>
              <a:ext cx="85833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80302" y="5257800"/>
              <a:ext cx="85833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0302" y="5715000"/>
              <a:ext cx="85833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0302" y="6130005"/>
              <a:ext cx="39868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12"/>
          <p:cNvSpPr/>
          <p:nvPr/>
        </p:nvSpPr>
        <p:spPr>
          <a:xfrm>
            <a:off x="351072" y="6091535"/>
            <a:ext cx="854936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Oligopeptides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 10 or less; Polypeptides: 50 or less; Proteins: More than 50 amino acids. </a:t>
            </a:r>
          </a:p>
        </p:txBody>
      </p:sp>
      <p:sp>
        <p:nvSpPr>
          <p:cNvPr id="33" name="矩形 17"/>
          <p:cNvSpPr/>
          <p:nvPr/>
        </p:nvSpPr>
        <p:spPr>
          <a:xfrm>
            <a:off x="5861966" y="6608801"/>
            <a:ext cx="3282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oligopeptides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polypeptides, and proteins? </a:t>
            </a:r>
          </a:p>
        </p:txBody>
      </p:sp>
    </p:spTree>
    <p:extLst>
      <p:ext uri="{BB962C8B-B14F-4D97-AF65-F5344CB8AC3E}">
        <p14:creationId xmlns:p14="http://schemas.microsoft.com/office/powerpoint/2010/main" val="1055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28800" y="15149"/>
            <a:ext cx="5878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How many levels of protein structure exist?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levels of protein structure</a:t>
            </a:r>
          </a:p>
        </p:txBody>
      </p:sp>
      <p:sp>
        <p:nvSpPr>
          <p:cNvPr id="15" name="矩形 14"/>
          <p:cNvSpPr/>
          <p:nvPr/>
        </p:nvSpPr>
        <p:spPr>
          <a:xfrm>
            <a:off x="21770" y="882114"/>
            <a:ext cx="909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levels of protein structure: Primary, secondary, tertiary, quaternary.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20" y="1211640"/>
            <a:ext cx="5837466" cy="284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5585" y="4047466"/>
            <a:ext cx="9169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Secondary structure: Within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long protein chains there are regions in which the chains are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organized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into regular structures known as </a:t>
            </a:r>
            <a:r>
              <a:rPr lang="en-US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alpha-helices</a:t>
            </a:r>
            <a:r>
              <a:rPr lang="en-US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(alpha-helixes</a:t>
            </a:r>
            <a:r>
              <a:rPr lang="en-US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beta-pleated sheets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These are the secondary structures in proteins. These secondary structures are held together by hydrogen bonds.</a:t>
            </a:r>
          </a:p>
        </p:txBody>
      </p:sp>
      <p:sp>
        <p:nvSpPr>
          <p:cNvPr id="18" name="矩形 8"/>
          <p:cNvSpPr/>
          <p:nvPr/>
        </p:nvSpPr>
        <p:spPr>
          <a:xfrm>
            <a:off x="0" y="5247795"/>
            <a:ext cx="909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Tertiary structure: The overall three dimensional arrangement of all atoms in a protein is referred to as the protein’s tertiary structure.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/>
          <p:cNvSpPr/>
          <p:nvPr/>
        </p:nvSpPr>
        <p:spPr>
          <a:xfrm>
            <a:off x="0" y="5894126"/>
            <a:ext cx="909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Quaternary structure: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 quaternary structure is the number and arrangement of multiple folded protein subunits in a multi-subunit complex.</a:t>
            </a:r>
          </a:p>
        </p:txBody>
      </p:sp>
      <p:sp>
        <p:nvSpPr>
          <p:cNvPr id="20" name="矩形 17"/>
          <p:cNvSpPr/>
          <p:nvPr/>
        </p:nvSpPr>
        <p:spPr>
          <a:xfrm>
            <a:off x="6373677" y="6611779"/>
            <a:ext cx="2770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Explain the four levels of protein structure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-1"/>
            <a:ext cx="396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Protein secondary structure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helix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sheets are examples of secondary structures</a:t>
            </a:r>
          </a:p>
        </p:txBody>
      </p:sp>
      <p:pic>
        <p:nvPicPr>
          <p:cNvPr id="13314" name="Picture 2" descr="http://dnacamp.cgrb.oregonstate.edu/img/alphaHelixBeta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9" y="990600"/>
            <a:ext cx="7304842" cy="54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17"/>
          <p:cNvSpPr/>
          <p:nvPr/>
        </p:nvSpPr>
        <p:spPr>
          <a:xfrm>
            <a:off x="4994523" y="6606888"/>
            <a:ext cx="4149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kind of bonding stabilizes both 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helix and 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sheet in proteins?  </a:t>
            </a:r>
          </a:p>
        </p:txBody>
      </p:sp>
    </p:spTree>
    <p:extLst>
      <p:ext uri="{BB962C8B-B14F-4D97-AF65-F5344CB8AC3E}">
        <p14:creationId xmlns:p14="http://schemas.microsoft.com/office/powerpoint/2010/main" val="19605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40220" y="17738"/>
            <a:ext cx="1329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Proteins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846342"/>
            <a:ext cx="9101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Domain: A part of a polypeptide chain with a folded structure that does not depend for its stability on any of the remaining parts of the protein.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4423" y="1492673"/>
            <a:ext cx="7111997" cy="4918776"/>
            <a:chOff x="1004423" y="1492673"/>
            <a:chExt cx="7111997" cy="491877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23" y="1492673"/>
              <a:ext cx="7111997" cy="4580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324600" y="6226783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http://slideplayer.com/slide/8430672/</a:t>
              </a:r>
            </a:p>
          </p:txBody>
        </p:sp>
      </p:grpSp>
      <p:sp>
        <p:nvSpPr>
          <p:cNvPr id="14" name="矩形 17"/>
          <p:cNvSpPr/>
          <p:nvPr/>
        </p:nvSpPr>
        <p:spPr>
          <a:xfrm>
            <a:off x="6324601" y="645789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domain of a protein?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on the images of this slide.  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69138" y="-27034"/>
            <a:ext cx="140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Proteins</a:t>
            </a:r>
          </a:p>
        </p:txBody>
      </p:sp>
      <p:sp>
        <p:nvSpPr>
          <p:cNvPr id="13" name="矩形 12"/>
          <p:cNvSpPr/>
          <p:nvPr/>
        </p:nvSpPr>
        <p:spPr>
          <a:xfrm>
            <a:off x="18928" y="861907"/>
            <a:ext cx="8262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Protein with </a:t>
            </a:r>
            <a:r>
              <a:rPr lang="el-GR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helix: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yoglobin.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4163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principal classes of fold</a:t>
            </a:r>
          </a:p>
        </p:txBody>
      </p:sp>
      <p:pic>
        <p:nvPicPr>
          <p:cNvPr id="44034" name="Picture 2" descr="E:\NSU Lectures\SPRING 2017\preparations NSU SPRING 2017\3 BBT312 Molecular Biology\Lecture 5 2017-02-04\BBT312 Lecture 5 2017-02-04\3 Proteins\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543800" cy="39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8928" y="1231239"/>
            <a:ext cx="909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with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strand: The variable region of an immunoglobulin (antibody). </a:t>
            </a:r>
          </a:p>
        </p:txBody>
      </p:sp>
      <p:sp>
        <p:nvSpPr>
          <p:cNvPr id="9" name="矩形 8"/>
          <p:cNvSpPr/>
          <p:nvPr/>
        </p:nvSpPr>
        <p:spPr>
          <a:xfrm>
            <a:off x="-11723" y="1609148"/>
            <a:ext cx="909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with mixed </a:t>
            </a:r>
            <a:r>
              <a:rPr lang="el-GR" b="1" dirty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 helix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and </a:t>
            </a:r>
            <a:r>
              <a:rPr lang="el-G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strand domains: Small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GTPase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Ras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590489" y="5834567"/>
            <a:ext cx="7429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proteins contain small domains with very little secondary structure.</a:t>
            </a:r>
          </a:p>
        </p:txBody>
      </p:sp>
      <p:sp>
        <p:nvSpPr>
          <p:cNvPr id="14" name="矩形 17"/>
          <p:cNvSpPr/>
          <p:nvPr/>
        </p:nvSpPr>
        <p:spPr>
          <a:xfrm>
            <a:off x="5410200" y="6224378"/>
            <a:ext cx="3722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Give an example of protein with (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helix, (ii) </a:t>
            </a:r>
            <a:r>
              <a:rPr lang="el-G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strand, (iii) both </a:t>
            </a:r>
            <a:r>
              <a:rPr lang="el-G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helix and </a:t>
            </a:r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strand.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5410200" y="6611779"/>
            <a:ext cx="3733800" cy="2462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exam about the images on this slide.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1" grpId="0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64008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31371" y="39624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810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building blocks of proteins?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0048" y="1588661"/>
            <a:ext cx="4239986" cy="3030029"/>
            <a:chOff x="4865914" y="773053"/>
            <a:chExt cx="4239986" cy="3030029"/>
          </a:xfrm>
        </p:grpSpPr>
        <p:sp>
          <p:nvSpPr>
            <p:cNvPr id="13" name="矩形 12"/>
            <p:cNvSpPr/>
            <p:nvPr/>
          </p:nvSpPr>
          <p:spPr>
            <a:xfrm>
              <a:off x="4865914" y="773053"/>
              <a:ext cx="42399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Proteins are made up of amino acids. 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131706" y="1246326"/>
              <a:ext cx="3898135" cy="2556756"/>
              <a:chOff x="3102512" y="1958630"/>
              <a:chExt cx="4775215" cy="3468261"/>
            </a:xfrm>
          </p:grpSpPr>
          <p:pic>
            <p:nvPicPr>
              <p:cNvPr id="1033" name="Picture 9" descr="http://www.building-muscle101.com/images/xhigh-protein-food-main.jpg.pagespeed.ic.XmRDe5m0x5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2512" y="1958630"/>
                <a:ext cx="4775215" cy="317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矩形 9"/>
              <p:cNvSpPr/>
              <p:nvPr/>
            </p:nvSpPr>
            <p:spPr>
              <a:xfrm>
                <a:off x="5170722" y="5176390"/>
                <a:ext cx="2707005" cy="250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http://www.building-muscle101.com/food-high-in-protein.html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55161" y="3810000"/>
            <a:ext cx="6181725" cy="2858831"/>
            <a:chOff x="184190" y="3635345"/>
            <a:chExt cx="6181725" cy="28588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119" y="3635345"/>
              <a:ext cx="1905000" cy="176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90" y="5284501"/>
              <a:ext cx="618172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矩形 17"/>
          <p:cNvSpPr/>
          <p:nvPr/>
        </p:nvSpPr>
        <p:spPr>
          <a:xfrm>
            <a:off x="6221738" y="6457890"/>
            <a:ext cx="2922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makes proteins?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Draw the general structure of amino acids.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7305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Proteins play crucial roles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almost all biological processes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amino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acids are the building blocks of it. A large proportion of our cells, muscles and tissue is made up of amino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acids.</a:t>
            </a:r>
            <a:endParaRPr lang="en-US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810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Functions of Proteins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371600"/>
            <a:ext cx="9144001" cy="4185067"/>
            <a:chOff x="0" y="1371600"/>
            <a:chExt cx="9144001" cy="4185067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371600"/>
              <a:ext cx="9144001" cy="4185067"/>
              <a:chOff x="0" y="1371600"/>
              <a:chExt cx="9144001" cy="4185067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371600"/>
                <a:ext cx="9144000" cy="2571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67200"/>
                <a:ext cx="9134475" cy="1289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9" name="Straight Connector 8"/>
            <p:cNvCxnSpPr/>
            <p:nvPr/>
          </p:nvCxnSpPr>
          <p:spPr>
            <a:xfrm>
              <a:off x="3048000" y="4676775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14800" y="5105400"/>
              <a:ext cx="228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" y="5305425"/>
              <a:ext cx="6857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95450" y="5305425"/>
              <a:ext cx="533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17"/>
          <p:cNvSpPr/>
          <p:nvPr/>
        </p:nvSpPr>
        <p:spPr>
          <a:xfrm>
            <a:off x="5572126" y="6611779"/>
            <a:ext cx="358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Give an example of protein function in biological systems. </a:t>
            </a:r>
          </a:p>
        </p:txBody>
      </p:sp>
    </p:spTree>
    <p:extLst>
      <p:ext uri="{BB962C8B-B14F-4D97-AF65-F5344CB8AC3E}">
        <p14:creationId xmlns:p14="http://schemas.microsoft.com/office/powerpoint/2010/main" val="3844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810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amino acids?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295400"/>
            <a:ext cx="8839200" cy="4007882"/>
            <a:chOff x="152400" y="792718"/>
            <a:chExt cx="8839200" cy="4007882"/>
          </a:xfrm>
        </p:grpSpPr>
        <p:sp>
          <p:nvSpPr>
            <p:cNvPr id="5" name="Rectangle 4"/>
            <p:cNvSpPr/>
            <p:nvPr/>
          </p:nvSpPr>
          <p:spPr>
            <a:xfrm>
              <a:off x="152400" y="792718"/>
              <a:ext cx="8839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An amino acid is a type of organic acid that contains a carboxyl functional group (-COOH) and an amine functional group (-NH</a:t>
              </a:r>
              <a:r>
                <a:rPr lang="en-US" sz="2400" b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) as well as a side chain (designated as R) that is specific to the individual amino acid. 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750" y="2438400"/>
              <a:ext cx="3520499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矩形 17"/>
          <p:cNvSpPr/>
          <p:nvPr/>
        </p:nvSpPr>
        <p:spPr>
          <a:xfrm>
            <a:off x="7541923" y="6619875"/>
            <a:ext cx="16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amino acids.</a:t>
            </a:r>
          </a:p>
        </p:txBody>
      </p:sp>
    </p:spTree>
    <p:extLst>
      <p:ext uri="{BB962C8B-B14F-4D97-AF65-F5344CB8AC3E}">
        <p14:creationId xmlns:p14="http://schemas.microsoft.com/office/powerpoint/2010/main" val="11643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7729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Proteins are made up of hundreds of smaller units called amino acids that are attached to one another by peptide bonds, forming a long chain.</a:t>
            </a:r>
          </a:p>
          <a:p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810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amino acids are linked together in proteins?</a:t>
            </a:r>
          </a:p>
        </p:txBody>
      </p:sp>
      <p:pic>
        <p:nvPicPr>
          <p:cNvPr id="1031" name="Picture 7" descr="http://www.desertbruchid.net/4_GB_Lecture_figs_f/4_GB_03c_OrgChem_Fig/Mader_3_17a_LevelProtein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35" y="2457450"/>
            <a:ext cx="4518469" cy="33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86210" y="2438400"/>
            <a:ext cx="4088351" cy="3781903"/>
            <a:chOff x="5678714" y="1262323"/>
            <a:chExt cx="3135446" cy="3021805"/>
          </a:xfrm>
        </p:grpSpPr>
        <p:pic>
          <p:nvPicPr>
            <p:cNvPr id="1035" name="Picture 11" descr="http://www.interactive-biology.com/wp-content/uploads/2012/05/Human-Insulin-Protein-Structure-917x102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262323"/>
              <a:ext cx="2362200" cy="2637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5678714" y="4069946"/>
              <a:ext cx="3135446" cy="214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http://www.interactive-biology.com/6711/the-basics-of-protein-structure-and-function/</a:t>
              </a:r>
            </a:p>
          </p:txBody>
        </p:sp>
      </p:grpSp>
      <p:sp>
        <p:nvSpPr>
          <p:cNvPr id="21" name="矩形 17"/>
          <p:cNvSpPr/>
          <p:nvPr/>
        </p:nvSpPr>
        <p:spPr>
          <a:xfrm>
            <a:off x="6516915" y="6630759"/>
            <a:ext cx="2627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monomeric unit of proteins?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Center</a:t>
            </a:r>
          </a:p>
        </p:txBody>
      </p:sp>
      <p:sp>
        <p:nvSpPr>
          <p:cNvPr id="15" name="矩形 14"/>
          <p:cNvSpPr/>
          <p:nvPr/>
        </p:nvSpPr>
        <p:spPr>
          <a:xfrm>
            <a:off x="21770" y="882114"/>
            <a:ext cx="9095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center: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 molecules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carbon atom with four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non-identical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substituents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 carbon atom is called a chiral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center.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5215" y="2001290"/>
            <a:ext cx="4747785" cy="3485110"/>
            <a:chOff x="205215" y="1709057"/>
            <a:chExt cx="5504960" cy="4128721"/>
          </a:xfrm>
        </p:grpSpPr>
        <p:pic>
          <p:nvPicPr>
            <p:cNvPr id="4098" name="Picture 2" descr="http://images.slideplayer.com/24/6990130/slides/slide_4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15" y="1709057"/>
              <a:ext cx="5504960" cy="4128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908196" y="5653112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http://slideplayer.com/slide/6990130/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77018" y="2194616"/>
            <a:ext cx="3782877" cy="2781089"/>
            <a:chOff x="5297714" y="2001290"/>
            <a:chExt cx="3782877" cy="2781089"/>
          </a:xfrm>
        </p:grpSpPr>
        <p:sp>
          <p:nvSpPr>
            <p:cNvPr id="16" name="矩形 15"/>
            <p:cNvSpPr/>
            <p:nvPr/>
          </p:nvSpPr>
          <p:spPr>
            <a:xfrm>
              <a:off x="5297714" y="2001290"/>
              <a:ext cx="37828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Except glycine, all other amino acids are chiral. Glycine is achiral.</a:t>
              </a:r>
              <a:endPara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02" name="Picture 6" descr="http://study.com/cimages/multimages/16/proline-cysteine-and-glycin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408" y="2775535"/>
              <a:ext cx="3541487" cy="2006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矩形 17"/>
          <p:cNvSpPr/>
          <p:nvPr/>
        </p:nvSpPr>
        <p:spPr>
          <a:xfrm>
            <a:off x="5891846" y="6304002"/>
            <a:ext cx="3252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chiral center?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the chiral center in an amino acid.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Draw the  structure of amino acid that is not chiral.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&amp; Achiral Molecules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74491" y="1101055"/>
            <a:ext cx="3769509" cy="1778288"/>
            <a:chOff x="5355216" y="1371601"/>
            <a:chExt cx="3769509" cy="1778288"/>
          </a:xfrm>
        </p:grpSpPr>
        <p:sp>
          <p:nvSpPr>
            <p:cNvPr id="2" name="Rectangle 1"/>
            <p:cNvSpPr/>
            <p:nvPr/>
          </p:nvSpPr>
          <p:spPr>
            <a:xfrm>
              <a:off x="6806068" y="2965223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http://icanhasscience.com/chemistry/through-the-looking-glass/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355216" y="1371601"/>
              <a:ext cx="3769509" cy="1468353"/>
              <a:chOff x="2174092" y="3733800"/>
              <a:chExt cx="5141109" cy="202978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4092" y="3733800"/>
                <a:ext cx="2262810" cy="2029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3857306"/>
                <a:ext cx="2743200" cy="1718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381000" y="1078905"/>
            <a:ext cx="3962400" cy="1790078"/>
            <a:chOff x="381000" y="1371601"/>
            <a:chExt cx="3962400" cy="1790078"/>
          </a:xfrm>
        </p:grpSpPr>
        <p:pic>
          <p:nvPicPr>
            <p:cNvPr id="1028" name="Picture 4" descr="http://icanhasscience.com/wp-content/uploads/2011/02/Stepping-through-the-looking-glas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71601"/>
              <a:ext cx="3962400" cy="162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38200" y="2854468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09347" y="2856879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74776" y="2694677"/>
            <a:ext cx="3276292" cy="1786410"/>
            <a:chOff x="3074776" y="2694677"/>
            <a:chExt cx="3276292" cy="1786410"/>
          </a:xfrm>
        </p:grpSpPr>
        <p:pic>
          <p:nvPicPr>
            <p:cNvPr id="26" name="Picture 8" descr="https://66.media.tumblr.com/5ba3ead0cd4427ebe7b7e8e6794bf9e6/tumblr_inline_mhn1c5vQ1l1qz4rgp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776" y="2694677"/>
              <a:ext cx="3276292" cy="160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936702" y="4296421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http://jinavie.tumblr.com/post/42210918094/mirror#.WI76QdJ97cs</a:t>
              </a:r>
            </a:p>
          </p:txBody>
        </p:sp>
      </p:grpSp>
      <p:sp>
        <p:nvSpPr>
          <p:cNvPr id="29" name="矩形 14"/>
          <p:cNvSpPr/>
          <p:nvPr/>
        </p:nvSpPr>
        <p:spPr>
          <a:xfrm>
            <a:off x="381000" y="4644441"/>
            <a:ext cx="8730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chiral molecule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can’t be superimposed on its mirror image, no matter how you rotate it.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could say that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 or her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 is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chiral.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 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achiral molecule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cannot be distinguished from its mirror image.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 chair in the picture above is achiral.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矩形 17"/>
          <p:cNvSpPr/>
          <p:nvPr/>
        </p:nvSpPr>
        <p:spPr>
          <a:xfrm>
            <a:off x="6726973" y="6611779"/>
            <a:ext cx="24170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chiral and achiral molecules.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37090" y="2238"/>
            <a:ext cx="186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810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Enantiomers</a:t>
            </a:r>
          </a:p>
        </p:txBody>
      </p:sp>
      <p:sp>
        <p:nvSpPr>
          <p:cNvPr id="32" name="矩形 14"/>
          <p:cNvSpPr/>
          <p:nvPr/>
        </p:nvSpPr>
        <p:spPr>
          <a:xfrm>
            <a:off x="21769" y="762000"/>
            <a:ext cx="909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Stereoisomers: Stereoisomers are compounds with the same structural formula but with a different arrangement in space. 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14"/>
          <p:cNvSpPr/>
          <p:nvPr/>
        </p:nvSpPr>
        <p:spPr>
          <a:xfrm>
            <a:off x="14514" y="1342572"/>
            <a:ext cx="909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Enantiomers: Enantiomers are chiral molecules that are mirror images of each other. </a:t>
            </a:r>
            <a:endParaRPr lang="en-US" b="1" i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14"/>
          <p:cNvSpPr/>
          <p:nvPr/>
        </p:nvSpPr>
        <p:spPr>
          <a:xfrm>
            <a:off x="-6806" y="1736573"/>
            <a:ext cx="8936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enantiomer is one of two stereoisomers that are mirror images of each other which means they are non-superimposable. For all chiral compounds, stereoisomers having a configuration related to that of L-glyceraldehyde are designated L, and stereoisomers related to D-glyceraldehyde are designated D.   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4"/>
          <p:cNvSpPr/>
          <p:nvPr/>
        </p:nvSpPr>
        <p:spPr>
          <a:xfrm>
            <a:off x="33564" y="2773401"/>
            <a:ext cx="9095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mixture: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chemistry, a racemic mixture, or 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racemate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that has equal amounts of left- and right-handed enantiomers of a chiral molecule. </a:t>
            </a:r>
          </a:p>
        </p:txBody>
      </p:sp>
      <p:pic>
        <p:nvPicPr>
          <p:cNvPr id="14" name="Picture 15" descr="http://images.tutorvista.com/cms/images/44/x-ray-crystallography-of-glyceraldehy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10258"/>
            <a:ext cx="3571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40"/>
          <p:cNvGrpSpPr/>
          <p:nvPr/>
        </p:nvGrpSpPr>
        <p:grpSpPr>
          <a:xfrm>
            <a:off x="4267200" y="3304245"/>
            <a:ext cx="4849677" cy="2999757"/>
            <a:chOff x="4078606" y="3018807"/>
            <a:chExt cx="5038271" cy="3105150"/>
          </a:xfrm>
        </p:grpSpPr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606" y="3018807"/>
              <a:ext cx="3086100" cy="310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656" y="5107989"/>
              <a:ext cx="2099221" cy="1005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6137821" y="6304002"/>
            <a:ext cx="3017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enantiomers.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racemic mixture?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Draw structures of the enantiomers of alanine.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12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1289</Words>
  <Application>Microsoft Office PowerPoint</Application>
  <PresentationFormat>On-screen Show (4:3)</PresentationFormat>
  <Paragraphs>178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宋体</vt:lpstr>
      <vt:lpstr>Arial</vt:lpstr>
      <vt:lpstr>Calibri</vt:lpstr>
      <vt:lpstr>Gulim</vt:lpstr>
      <vt:lpstr>Times New Roman</vt:lpstr>
      <vt:lpstr>Office 主题​​</vt:lpstr>
      <vt:lpstr>BIO201/BBT101 SPRING 2018 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Proteins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340</cp:revision>
  <cp:lastPrinted>2018-06-04T10:30:16Z</cp:lastPrinted>
  <dcterms:created xsi:type="dcterms:W3CDTF">2017-01-10T13:47:40Z</dcterms:created>
  <dcterms:modified xsi:type="dcterms:W3CDTF">2018-06-04T10:30:19Z</dcterms:modified>
</cp:coreProperties>
</file>