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16" r:id="rId3"/>
    <p:sldId id="331" r:id="rId4"/>
    <p:sldId id="332" r:id="rId5"/>
    <p:sldId id="354" r:id="rId6"/>
    <p:sldId id="333" r:id="rId7"/>
    <p:sldId id="355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56" r:id="rId17"/>
    <p:sldId id="357" r:id="rId18"/>
    <p:sldId id="358" r:id="rId19"/>
    <p:sldId id="343" r:id="rId20"/>
    <p:sldId id="344" r:id="rId21"/>
    <p:sldId id="346" r:id="rId22"/>
    <p:sldId id="347" r:id="rId23"/>
    <p:sldId id="351" r:id="rId24"/>
    <p:sldId id="348" r:id="rId25"/>
    <p:sldId id="349" r:id="rId26"/>
    <p:sldId id="352" r:id="rId27"/>
    <p:sldId id="350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FB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7790" autoAdjust="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58912-6797-492A-8053-CF5D87B4DD5D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9AAB-7849-4BBF-8FA4-88DF66ED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8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D9AAB-7849-4BBF-8FA4-88DF66EDCB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2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6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0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3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3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9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7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2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2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7081E-470D-403E-A44C-F5DA8DD429AB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3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3600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BIO201/BBT101 SPRING 2018</a:t>
            </a:r>
            <a:r>
              <a:rPr lang="en-US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Biochemistry &amp; Biotechnology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2590800" y="4288971"/>
            <a:ext cx="3810000" cy="1905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#3 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06780" y="2238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Water: Weak Interactions in Aqueous System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Dissolving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water</a:t>
            </a:r>
          </a:p>
        </p:txBody>
      </p:sp>
      <p:sp>
        <p:nvSpPr>
          <p:cNvPr id="2" name="右箭头 1"/>
          <p:cNvSpPr/>
          <p:nvPr/>
        </p:nvSpPr>
        <p:spPr>
          <a:xfrm>
            <a:off x="3004628" y="3099632"/>
            <a:ext cx="836547" cy="101649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152400" y="937736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NaCl</a:t>
            </a:r>
            <a:r>
              <a:rPr lang="en-US" b="1" dirty="0" smtClean="0"/>
              <a:t> (</a:t>
            </a:r>
            <a:r>
              <a:rPr lang="en-US" b="1" dirty="0"/>
              <a:t>Table Salt) is soluble in water</a:t>
            </a:r>
            <a:r>
              <a:rPr lang="en-US" b="1" dirty="0" smtClean="0"/>
              <a:t>.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i="1" dirty="0"/>
              <a:t>Reaction: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 smtClean="0"/>
              <a:t>NaCl</a:t>
            </a:r>
            <a:r>
              <a:rPr lang="en-US" b="1" dirty="0" smtClean="0"/>
              <a:t> (</a:t>
            </a:r>
            <a:r>
              <a:rPr lang="en-US" b="1" dirty="0"/>
              <a:t>solid) + H</a:t>
            </a:r>
            <a:r>
              <a:rPr lang="en-US" b="1" baseline="-25000" dirty="0"/>
              <a:t>2</a:t>
            </a:r>
            <a:r>
              <a:rPr lang="en-US" b="1" dirty="0"/>
              <a:t>O -&gt; Na</a:t>
            </a:r>
            <a:r>
              <a:rPr lang="en-US" b="1" baseline="30000" dirty="0"/>
              <a:t>+</a:t>
            </a:r>
            <a:r>
              <a:rPr lang="en-US" b="1" dirty="0"/>
              <a:t>(aqueous) + Cl</a:t>
            </a:r>
            <a:r>
              <a:rPr lang="en-US" b="1" baseline="30000" dirty="0"/>
              <a:t>-</a:t>
            </a:r>
            <a:r>
              <a:rPr lang="en-US" b="1" dirty="0"/>
              <a:t>(aqueous) + 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dirty="0"/>
              <a:t> 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0" y="1780193"/>
            <a:ext cx="4572000" cy="5077807"/>
            <a:chOff x="0" y="1780193"/>
            <a:chExt cx="4572000" cy="507780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780193"/>
              <a:ext cx="2514600" cy="4256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0" y="5780782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 addition to water the Na+ section of </a:t>
              </a:r>
              <a:r>
                <a:rPr lang="en-US" sz="16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NaCl</a:t>
              </a:r>
              <a:r>
                <a:rPr lang="en-US" sz="1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is attracted to the oxygen side of the water molecules, while the Cl- side is attracted to the hydrogens' side of the water molecule.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093490" y="1835235"/>
            <a:ext cx="5050510" cy="4291376"/>
            <a:chOff x="4025685" y="1676400"/>
            <a:chExt cx="5050510" cy="4291376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685" y="1676400"/>
              <a:ext cx="4876799" cy="3545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4063786" y="4593797"/>
              <a:ext cx="501240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This causes the sodium chloride to split in water, and the </a:t>
              </a:r>
              <a:r>
                <a:rPr lang="en-US" sz="16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NaCl</a:t>
              </a:r>
              <a:r>
                <a:rPr lang="en-US" sz="1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dissolves into separate Na</a:t>
              </a:r>
              <a:r>
                <a:rPr lang="en-US" sz="1600" b="1" baseline="30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1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Cl</a:t>
              </a:r>
              <a:r>
                <a:rPr lang="en-US" sz="1600" b="1" baseline="30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1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atoms. A hydration shell is formed around them which prevents Na</a:t>
              </a:r>
              <a:r>
                <a:rPr lang="en-US" sz="1600" b="1" baseline="30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1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Cl</a:t>
              </a:r>
              <a:r>
                <a:rPr lang="en-US" sz="1600" b="1" baseline="30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1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to form ionic bonds.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371739" y="5783110"/>
              <a:ext cx="2654087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https://www.quora.com/What-happens-if-NaCl-table-salt-is-mixed-with-water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6327679" y="6611779"/>
            <a:ext cx="28163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Discuss how water solubilizes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crystal.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8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06780" y="2238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Water: Weak Interactions in Aqueous System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Non-polar gases are poorly soluble in water</a:t>
            </a:r>
          </a:p>
        </p:txBody>
      </p:sp>
      <p:sp>
        <p:nvSpPr>
          <p:cNvPr id="15" name="矩形 14"/>
          <p:cNvSpPr/>
          <p:nvPr/>
        </p:nvSpPr>
        <p:spPr>
          <a:xfrm>
            <a:off x="0" y="914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Biologically important non-polar gases like nitrogen, oxygen, carbon dioxide are poorly soluble in water.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1752600"/>
            <a:ext cx="7222081" cy="468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8"/>
          <p:cNvSpPr/>
          <p:nvPr/>
        </p:nvSpPr>
        <p:spPr>
          <a:xfrm>
            <a:off x="5292139" y="6611779"/>
            <a:ext cx="38518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Write the name of three gases that are poorly soluble in water. 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2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06780" y="2238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Water: Weak Interactions in Aqueous System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Amphipathic compounds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057400" y="2667000"/>
            <a:ext cx="4709695" cy="4086321"/>
            <a:chOff x="152400" y="2360940"/>
            <a:chExt cx="4862095" cy="4268459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360941"/>
              <a:ext cx="3147327" cy="4029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2360940"/>
              <a:ext cx="1814095" cy="4268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矩形 14"/>
          <p:cNvSpPr/>
          <p:nvPr/>
        </p:nvSpPr>
        <p:spPr>
          <a:xfrm>
            <a:off x="0" y="868680"/>
            <a:ext cx="908071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Amphipathic compounds: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Amphiphile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term describing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compound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possessing both hydrophilic (water-loving, polar) and lipophilic (fat-loving) properties.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called 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amphiphilic or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amphipathic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biomolecules are amphipathic: proteins, pigments, certain vitamins, and the sterols, phospholipids of the membranes all have polar and nonpolar surface regions. </a:t>
            </a:r>
          </a:p>
        </p:txBody>
      </p:sp>
      <p:sp>
        <p:nvSpPr>
          <p:cNvPr id="12" name="矩形 11"/>
          <p:cNvSpPr/>
          <p:nvPr/>
        </p:nvSpPr>
        <p:spPr>
          <a:xfrm>
            <a:off x="6981452" y="6630211"/>
            <a:ext cx="21625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Define amphipathic compounds.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06780" y="2238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Water: Weak Interactions in Aqueous System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Micelle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52364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aqueous solution, molecules having both polar or charged groups and non polar regions (amphiphilic molecules) form aggregates called micelles.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35195" y="2867739"/>
            <a:ext cx="5813029" cy="3911083"/>
            <a:chOff x="1178180" y="1600200"/>
            <a:chExt cx="6629400" cy="4418335"/>
          </a:xfrm>
        </p:grpSpPr>
        <p:pic>
          <p:nvPicPr>
            <p:cNvPr id="10242" name="Picture 2" descr="http://www.beautybythegeeks.com/wp-content/uploads/micelle-1024x644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180" y="1600200"/>
              <a:ext cx="6629400" cy="4169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4831465" y="5809919"/>
              <a:ext cx="2867746" cy="2086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http://www.beautybythegeeks.com/garnier-micellar-cleansing-water-review/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7285541" y="6611779"/>
            <a:ext cx="18584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How micelles are formed? 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81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06780" y="2238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Water: Weak Interactions in Aqueous System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63589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 der Waals forces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83292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van der Waals forces (or van der Waals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interaction) are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residual attractive or repulsive forces between molecules or atomic groups that do not arise from covalent bonds, nor ionic bonds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 der Waals (dispersion) forces contribute to interactions of proteins with other molecules or with surfaces.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67905" y="2162304"/>
            <a:ext cx="6248401" cy="4622543"/>
            <a:chOff x="3291555" y="1987202"/>
            <a:chExt cx="5851533" cy="4393237"/>
          </a:xfrm>
        </p:grpSpPr>
        <p:pic>
          <p:nvPicPr>
            <p:cNvPr id="11268" name="Picture 4" descr="http://image.slidesharecdn.com/basicsoforganic-141011234053-conversion-gate01/95/basics-of-organic-18-638.jpg?cb=14130710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555" y="1987202"/>
              <a:ext cx="5851533" cy="4393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4762300" y="6143945"/>
              <a:ext cx="42672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http://image.slidesharecdn.com/basicsoforganic-141011234053-conversion-gate01/95/basics-of-organic-18-638.jpg?cb=1413071066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7116306" y="6633162"/>
            <a:ext cx="20276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van der Waals force? 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0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06780" y="2238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Water: Weak Interactions in Aqueous System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Interactions among biomolecules in aqueous solvent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480" y="990600"/>
            <a:ext cx="4114800" cy="576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7191828" y="6150114"/>
            <a:ext cx="1952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Discuss the four types of noncovalent (weak) interactions among biomolecules in aqueous solvent. 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2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06780" y="2238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Water: Weak Interactions in Aqueous System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Osmotic pressure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75623" y="1095375"/>
            <a:ext cx="7634514" cy="4168124"/>
            <a:chOff x="675623" y="1095375"/>
            <a:chExt cx="7634514" cy="416812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623" y="1095375"/>
              <a:ext cx="7634514" cy="4168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5448300" y="4394851"/>
              <a:ext cx="28194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181100" y="4794901"/>
              <a:ext cx="70866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181100" y="5229225"/>
              <a:ext cx="32004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9"/>
          <p:cNvSpPr/>
          <p:nvPr/>
        </p:nvSpPr>
        <p:spPr>
          <a:xfrm>
            <a:off x="7191828" y="6600825"/>
            <a:ext cx="19521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osmotic pressure?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2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06780" y="2238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Water: Weak Interactions in Aqueous System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Isotonic, Hypertonic, Hypotonic solutions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10200" y="1066800"/>
            <a:ext cx="3581400" cy="5371207"/>
            <a:chOff x="5410200" y="1066800"/>
            <a:chExt cx="3581400" cy="5371207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1066800"/>
              <a:ext cx="3505200" cy="433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5346742"/>
              <a:ext cx="3581400" cy="1091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1" y="990600"/>
            <a:ext cx="5105400" cy="5466457"/>
            <a:chOff x="1" y="990600"/>
            <a:chExt cx="5105400" cy="5466457"/>
          </a:xfrm>
        </p:grpSpPr>
        <p:grpSp>
          <p:nvGrpSpPr>
            <p:cNvPr id="2" name="Group 1"/>
            <p:cNvGrpSpPr/>
            <p:nvPr/>
          </p:nvGrpSpPr>
          <p:grpSpPr>
            <a:xfrm>
              <a:off x="1" y="990600"/>
              <a:ext cx="5105400" cy="5466457"/>
              <a:chOff x="0" y="990600"/>
              <a:chExt cx="5267325" cy="5643274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90600"/>
                <a:ext cx="5257800" cy="3131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" y="4040561"/>
                <a:ext cx="5229225" cy="2593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1" name="Straight Connector 10"/>
            <p:cNvCxnSpPr/>
            <p:nvPr/>
          </p:nvCxnSpPr>
          <p:spPr>
            <a:xfrm>
              <a:off x="457200" y="1257300"/>
              <a:ext cx="4572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6200" y="1504950"/>
              <a:ext cx="47244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6200" y="3476625"/>
              <a:ext cx="32004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438525" y="3232202"/>
              <a:ext cx="16002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181100" y="3964049"/>
              <a:ext cx="38481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5725" y="4219575"/>
              <a:ext cx="4953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6200" y="4457700"/>
              <a:ext cx="9144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066800" y="4457700"/>
              <a:ext cx="39624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6200" y="4705350"/>
              <a:ext cx="4953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9"/>
          <p:cNvSpPr/>
          <p:nvPr/>
        </p:nvSpPr>
        <p:spPr>
          <a:xfrm>
            <a:off x="5657850" y="6457057"/>
            <a:ext cx="3486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osmosis?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are isotonic, hypertonic, and hypotonic solutions?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01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06780" y="2238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Water: Weak Interactions in Aqueous System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Isotonic, Hypertonic, Hypotonic solutions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02694" y="3718847"/>
            <a:ext cx="4138612" cy="3107204"/>
            <a:chOff x="0" y="3728372"/>
            <a:chExt cx="4138612" cy="3107204"/>
          </a:xfrm>
        </p:grpSpPr>
        <p:pic>
          <p:nvPicPr>
            <p:cNvPr id="6146" name="Picture 2" descr="https://image.slidesharecdn.com/ivfluids-150909174802-lva1-app6891/95/iv-fluids-10-638.jpg?cb=144182099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28372"/>
              <a:ext cx="4138612" cy="3107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033587" y="6497241"/>
              <a:ext cx="2105025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https://www.slideshare.net/Drsaqbaalam/iv-fluids-52595712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02130" y="882114"/>
            <a:ext cx="4381500" cy="2709507"/>
            <a:chOff x="2514600" y="882114"/>
            <a:chExt cx="4381500" cy="2709507"/>
          </a:xfrm>
        </p:grpSpPr>
        <p:pic>
          <p:nvPicPr>
            <p:cNvPr id="6148" name="Picture 4" descr="https://www.superteachertools.net/jeopardyx/uploads/20141104/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882114"/>
              <a:ext cx="4381500" cy="2524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200400" y="3406955"/>
              <a:ext cx="35814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https://www.superteachertools.net/speedmatch/speedmatchfromj.php?gamefile=1415123799#.WSlrqpKGPcs</a:t>
              </a:r>
            </a:p>
          </p:txBody>
        </p:sp>
      </p:grpSp>
      <p:sp>
        <p:nvSpPr>
          <p:cNvPr id="17" name="矩形 9"/>
          <p:cNvSpPr/>
          <p:nvPr/>
        </p:nvSpPr>
        <p:spPr>
          <a:xfrm>
            <a:off x="7010400" y="6608504"/>
            <a:ext cx="2133600" cy="24622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in exam from this slide. </a:t>
            </a:r>
            <a:endParaRPr lang="en-US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78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524000" y="13679"/>
            <a:ext cx="7051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Water: Ionization of water, weak acids, weak bases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water is slightly ionized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793" y="882114"/>
            <a:ext cx="9080713" cy="3004086"/>
            <a:chOff x="16793" y="882114"/>
            <a:chExt cx="9080713" cy="3004086"/>
          </a:xfrm>
        </p:grpSpPr>
        <p:sp>
          <p:nvSpPr>
            <p:cNvPr id="9" name="矩形 8"/>
            <p:cNvSpPr/>
            <p:nvPr/>
          </p:nvSpPr>
          <p:spPr>
            <a:xfrm>
              <a:off x="16793" y="882114"/>
              <a:ext cx="908071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Pure water can be ionized to yield a hydrogen ion (H</a:t>
              </a:r>
              <a:r>
                <a:rPr lang="en-US" sz="2000" b="1" baseline="30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a proton) and a hydroxide ion (OH</a:t>
              </a:r>
              <a:r>
                <a:rPr lang="en-US" sz="2000" b="1" baseline="30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 The proton is immediately hydrated into hydronium ion (H</a:t>
              </a:r>
              <a:r>
                <a:rPr lang="en-US" sz="2000" b="1" baseline="-25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2000" b="1" baseline="30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 </a:t>
              </a:r>
            </a:p>
          </p:txBody>
        </p:sp>
        <p:pic>
          <p:nvPicPr>
            <p:cNvPr id="13314" name="Picture 2" descr="http://www.tutorhelpdesk.com/UserFiles/ionization%20of%20water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00" y="1905000"/>
              <a:ext cx="5625193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38564" y="4132123"/>
            <a:ext cx="9080713" cy="1819152"/>
            <a:chOff x="38564" y="4132123"/>
            <a:chExt cx="9080713" cy="1819152"/>
          </a:xfrm>
        </p:grpSpPr>
        <p:sp>
          <p:nvSpPr>
            <p:cNvPr id="8" name="矩形 7"/>
            <p:cNvSpPr/>
            <p:nvPr/>
          </p:nvSpPr>
          <p:spPr>
            <a:xfrm>
              <a:off x="38564" y="4132123"/>
              <a:ext cx="908071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Equilibrium constant: The position of equilibrium of any chemical reaction is given by its equilibrium constant, </a:t>
              </a:r>
              <a:r>
                <a:rPr lang="en-US" sz="2000" b="1" i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b="1" baseline="-25000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eq</a:t>
              </a:r>
              <a:r>
                <a:rPr lang="en-US" sz="2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1" y="5029200"/>
              <a:ext cx="1925510" cy="92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矩形 13"/>
          <p:cNvSpPr/>
          <p:nvPr/>
        </p:nvSpPr>
        <p:spPr>
          <a:xfrm>
            <a:off x="7040106" y="6611779"/>
            <a:ext cx="21038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equilibrium constant? 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0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81200" y="465138"/>
            <a:ext cx="563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Biochemistry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3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AutoShape 2" descr="http://keepup.gr/wp-content/uploads/2015/03/water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://keepup.gr/wp-content/uploads/2015/03/water_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://keepup.gr/wp-content/uploads/2015/03/water_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preventioncdnndg.org/eco-quartier/wp-content/uploads/sites/3/2017/03/h2osecurity-background-h2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512064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3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524000" y="13679"/>
            <a:ext cx="7051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Water: Ionization of water, weak acids, weak bases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Product of Water</a:t>
            </a:r>
          </a:p>
        </p:txBody>
      </p:sp>
      <p:sp>
        <p:nvSpPr>
          <p:cNvPr id="9" name="矩形 8"/>
          <p:cNvSpPr/>
          <p:nvPr/>
        </p:nvSpPr>
        <p:spPr>
          <a:xfrm>
            <a:off x="16793" y="882114"/>
            <a:ext cx="9080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Ionic Product of Water, K</a:t>
            </a:r>
            <a:r>
              <a:rPr lang="en-US" sz="1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is the equilibrium constant for the reaction in which water undergoes an acid-base reaction with itself. That is, water is behaving simultaneously as both an acid and a base. </a:t>
            </a:r>
            <a:endParaRPr lang="en-US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30" y="1495464"/>
            <a:ext cx="4872038" cy="514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3"/>
          <p:cNvSpPr/>
          <p:nvPr/>
        </p:nvSpPr>
        <p:spPr>
          <a:xfrm>
            <a:off x="7039428" y="6610350"/>
            <a:ext cx="21045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ion product of water? 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10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524000" y="13679"/>
            <a:ext cx="7051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Water: Ionization of water, weak acids, weak bases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Acids and Bases Have Characteristic Dissociation Constants</a:t>
            </a:r>
          </a:p>
        </p:txBody>
      </p:sp>
      <p:sp>
        <p:nvSpPr>
          <p:cNvPr id="27" name="矩形 26"/>
          <p:cNvSpPr/>
          <p:nvPr/>
        </p:nvSpPr>
        <p:spPr>
          <a:xfrm>
            <a:off x="0" y="882114"/>
            <a:ext cx="9133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Acids differ in their ability to donate H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Stronger acids like hydrochloric acid (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react almost completely with water, whereas weaker acids like acetic acid (CH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COOH) react only slightly. </a:t>
            </a:r>
          </a:p>
        </p:txBody>
      </p:sp>
      <p:sp>
        <p:nvSpPr>
          <p:cNvPr id="29" name="矩形 28"/>
          <p:cNvSpPr/>
          <p:nvPr/>
        </p:nvSpPr>
        <p:spPr>
          <a:xfrm>
            <a:off x="-31570" y="192690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Dissociation constant: The exact strength of a given acid in water solution is described using the acidity constant (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baseline="-25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for the acid-dissociation equilibrium. </a:t>
            </a:r>
          </a:p>
        </p:txBody>
      </p:sp>
      <p:grpSp>
        <p:nvGrpSpPr>
          <p:cNvPr id="37" name="Group 7"/>
          <p:cNvGrpSpPr/>
          <p:nvPr/>
        </p:nvGrpSpPr>
        <p:grpSpPr>
          <a:xfrm>
            <a:off x="1066800" y="2970014"/>
            <a:ext cx="5938836" cy="1384102"/>
            <a:chOff x="15241" y="1984590"/>
            <a:chExt cx="5938836" cy="1384102"/>
          </a:xfrm>
        </p:grpSpPr>
        <p:sp>
          <p:nvSpPr>
            <p:cNvPr id="38" name="矩形 12"/>
            <p:cNvSpPr/>
            <p:nvPr/>
          </p:nvSpPr>
          <p:spPr>
            <a:xfrm>
              <a:off x="15241" y="1984590"/>
              <a:ext cx="44195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Calculating </a:t>
              </a:r>
              <a:r>
                <a:rPr lang="en-US" b="1" i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b="1" baseline="-25000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602" y="2292367"/>
              <a:ext cx="3038475" cy="10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4" name="组合 43"/>
          <p:cNvGrpSpPr/>
          <p:nvPr/>
        </p:nvGrpSpPr>
        <p:grpSpPr>
          <a:xfrm>
            <a:off x="-10886" y="4925020"/>
            <a:ext cx="9144000" cy="1414165"/>
            <a:chOff x="15240" y="3966865"/>
            <a:chExt cx="9144000" cy="1414165"/>
          </a:xfrm>
        </p:grpSpPr>
        <p:sp>
          <p:nvSpPr>
            <p:cNvPr id="45" name="矩形 12"/>
            <p:cNvSpPr/>
            <p:nvPr/>
          </p:nvSpPr>
          <p:spPr>
            <a:xfrm>
              <a:off x="15240" y="3966865"/>
              <a:ext cx="9144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b="1" i="1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b="1" baseline="-25000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Acid strengths are normally expressed using </a:t>
              </a:r>
              <a:r>
                <a:rPr lang="en-US" b="1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b="1" i="1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b="1" baseline="-25000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b="1" baseline="-250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values rather than </a:t>
              </a:r>
              <a:r>
                <a:rPr lang="en-US" b="1" i="1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b="1" baseline="-25000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values, where </a:t>
              </a:r>
              <a:r>
                <a:rPr lang="en-US" b="1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b="1" i="1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b="1" baseline="-25000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is the negative common logarithm of </a:t>
              </a:r>
              <a:r>
                <a:rPr lang="en-US" b="1" i="1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b="1" baseline="-25000" dirty="0" err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stronger acid (larger </a:t>
              </a:r>
              <a:r>
                <a:rPr lang="en-US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b="1" baseline="-25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has a smaller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b="1" baseline="-25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4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137" y="4904780"/>
              <a:ext cx="1609725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" name="矩形 46"/>
          <p:cNvSpPr/>
          <p:nvPr/>
        </p:nvSpPr>
        <p:spPr>
          <a:xfrm>
            <a:off x="5798458" y="6611779"/>
            <a:ext cx="3345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Write the equation to calculate dissociation constant.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524000" y="13679"/>
            <a:ext cx="7051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Water: Ionization of water, weak acids, weak bases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Titration Curve of Acetic Acid</a:t>
            </a:r>
          </a:p>
        </p:txBody>
      </p:sp>
      <p:sp>
        <p:nvSpPr>
          <p:cNvPr id="8" name="矩形 12"/>
          <p:cNvSpPr/>
          <p:nvPr/>
        </p:nvSpPr>
        <p:spPr>
          <a:xfrm>
            <a:off x="0" y="891639"/>
            <a:ext cx="89117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Titration is used to determine the amount of acid in a solution. </a:t>
            </a:r>
          </a:p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 half-equivalence point of an acid base titration is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in which the pH of the original aqueous acidic solution is equal to the 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of the conjugate base of the acid.</a:t>
            </a:r>
            <a:endParaRPr lang="en-US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2" y="2057400"/>
            <a:ext cx="17430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4800600" cy="289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12"/>
          <p:cNvSpPr/>
          <p:nvPr/>
        </p:nvSpPr>
        <p:spPr>
          <a:xfrm>
            <a:off x="3628" y="5791200"/>
            <a:ext cx="9140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Conjugate Acid: A species formed by the reception of a proton by a base. 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Conjugate Base: The conjugate base of an acid is formed when the acid donates a proton.</a:t>
            </a:r>
          </a:p>
        </p:txBody>
      </p:sp>
      <p:sp>
        <p:nvSpPr>
          <p:cNvPr id="10" name="矩形 14"/>
          <p:cNvSpPr/>
          <p:nvPr/>
        </p:nvSpPr>
        <p:spPr>
          <a:xfrm>
            <a:off x="7620680" y="6611779"/>
            <a:ext cx="15233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titration?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524000" y="13679"/>
            <a:ext cx="7051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Water: Ionization of water, weak acids, weak bases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Titration Curve of Acetic Acid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525" y="1143000"/>
            <a:ext cx="9094558" cy="5096020"/>
            <a:chOff x="76200" y="1143001"/>
            <a:chExt cx="9094558" cy="5096020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143001"/>
              <a:ext cx="4495800" cy="492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9" y="3833812"/>
              <a:ext cx="4598759" cy="2405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6360884" y="6611779"/>
            <a:ext cx="2783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Can acetic acid-acetate be used as buffer?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524000" y="13679"/>
            <a:ext cx="7051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Water: Ionization of water, weak acids, weak bases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Titration Curves of three weak acids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29" y="978880"/>
            <a:ext cx="9140371" cy="5500521"/>
            <a:chOff x="3629" y="978880"/>
            <a:chExt cx="9140371" cy="5500521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" y="978880"/>
              <a:ext cx="4211510" cy="5500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4114800"/>
              <a:ext cx="4972050" cy="161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矩形 11"/>
          <p:cNvSpPr/>
          <p:nvPr/>
        </p:nvSpPr>
        <p:spPr>
          <a:xfrm>
            <a:off x="5964110" y="6611779"/>
            <a:ext cx="31798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Name three weak acids that can be used as buffers. 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6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24959" y="-14585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Water: Buffering against pH changes in biological systems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Buffers</a:t>
            </a:r>
          </a:p>
        </p:txBody>
      </p:sp>
      <p:sp>
        <p:nvSpPr>
          <p:cNvPr id="8" name="矩形 12"/>
          <p:cNvSpPr/>
          <p:nvPr/>
        </p:nvSpPr>
        <p:spPr>
          <a:xfrm>
            <a:off x="3629" y="990600"/>
            <a:ext cx="8911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Buffers are mixtures of weak acids and their conjugate base that resist changes of pH by addition of H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OH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7" name="Picture 5" descr="http://image.slidesharecdn.com/phandbuffer-160729174031/95/ph-and-buffer-14-638.jpg?cb=1469814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52" y="1707119"/>
            <a:ext cx="6301696" cy="473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7659915" y="6611779"/>
            <a:ext cx="14840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How buffers work? 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9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85800" y="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Water: Buffering against pH changes in biological systems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Acetic Acid-Acetate as Buffer system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2133600"/>
            <a:ext cx="5099869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135" y="2133600"/>
            <a:ext cx="4154119" cy="333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6455228" y="6611779"/>
            <a:ext cx="2688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Discuss acetic acid-acetate buffer system. 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9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14400" y="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Water: Buffering against pH changes in biological systems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Henderson-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Hasselbalch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Equation 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882114"/>
            <a:ext cx="9144000" cy="5644406"/>
            <a:chOff x="0" y="882114"/>
            <a:chExt cx="9144000" cy="5644406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882114"/>
              <a:ext cx="9144000" cy="5644406"/>
              <a:chOff x="0" y="882114"/>
              <a:chExt cx="9144000" cy="5644406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1838325" y="2003505"/>
                <a:ext cx="6030686" cy="4523015"/>
                <a:chOff x="68943" y="1447798"/>
                <a:chExt cx="6030686" cy="4523015"/>
              </a:xfrm>
            </p:grpSpPr>
            <p:grpSp>
              <p:nvGrpSpPr>
                <p:cNvPr id="2" name="组合 1"/>
                <p:cNvGrpSpPr/>
                <p:nvPr/>
              </p:nvGrpSpPr>
              <p:grpSpPr>
                <a:xfrm>
                  <a:off x="68943" y="1447798"/>
                  <a:ext cx="6030686" cy="4523015"/>
                  <a:chOff x="2481943" y="1447800"/>
                  <a:chExt cx="6030686" cy="4523015"/>
                </a:xfrm>
              </p:grpSpPr>
              <p:pic>
                <p:nvPicPr>
                  <p:cNvPr id="19458" name="Picture 2" descr="http://images.slideplayer.com/18/6174231/slides/slide_1.jpg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81943" y="1447800"/>
                    <a:ext cx="6030686" cy="452301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460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25143" y="4942114"/>
                    <a:ext cx="3095625" cy="6762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3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8543" y="4942113"/>
                  <a:ext cx="1981200" cy="676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" name="Rectangle 3"/>
              <p:cNvSpPr/>
              <p:nvPr/>
            </p:nvSpPr>
            <p:spPr>
              <a:xfrm>
                <a:off x="0" y="882114"/>
                <a:ext cx="91440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In chemistry, the 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Henderson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–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Hasselbalch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equation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 describes the derivation of pH as a measure of acidity (using </a:t>
                </a:r>
                <a:r>
                  <a:rPr lang="en-US" sz="2400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400" i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2400" i="1" baseline="-25000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, the negative log of the acid dissociation constant) in biological and chemical systems. 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905000" y="2082443"/>
              <a:ext cx="5964011" cy="7369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矩形 16"/>
          <p:cNvSpPr/>
          <p:nvPr/>
        </p:nvSpPr>
        <p:spPr>
          <a:xfrm>
            <a:off x="5581650" y="6611779"/>
            <a:ext cx="35623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Write Henderson-Hasselbalch equation. What is its use?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14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914400"/>
            <a:ext cx="6400800" cy="2362200"/>
          </a:xfrm>
          <a:noFill/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Lecture: </a:t>
            </a:r>
            <a:b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Acids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631371" y="3962400"/>
            <a:ext cx="8153400" cy="2362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Textbook: </a:t>
            </a:r>
            <a:b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Principles of Biochemistry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40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5</a:t>
            </a:r>
            <a:r>
              <a:rPr lang="en-US" sz="40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Edition </a:t>
            </a:r>
          </a:p>
          <a:p>
            <a:pPr lvl="0"/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L. Nelson, Michael M. Cox</a:t>
            </a:r>
            <a:b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Freeman &amp; Company, </a:t>
            </a:r>
          </a:p>
          <a:p>
            <a:pPr lvl="0"/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York, USA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7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06780" y="2238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Water: Weak Interactions in Aqueous System</a:t>
            </a:r>
          </a:p>
        </p:txBody>
      </p:sp>
      <p:sp>
        <p:nvSpPr>
          <p:cNvPr id="13" name="矩形 12"/>
          <p:cNvSpPr/>
          <p:nvPr/>
        </p:nvSpPr>
        <p:spPr>
          <a:xfrm>
            <a:off x="355185" y="977271"/>
            <a:ext cx="84901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Water has a higher melting point, boiling point, and heat of vaporization than most other common solvents.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These unusual properties are a consequence of attractions between adjacent water molecules that gives liquid water great internal cohesion.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has high melting point, boiling point than some other common solvents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2546931"/>
            <a:ext cx="85248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17"/>
          <p:cNvSpPr/>
          <p:nvPr/>
        </p:nvSpPr>
        <p:spPr>
          <a:xfrm>
            <a:off x="4147465" y="6490995"/>
            <a:ext cx="4996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Why water has higher melting point and boiling point than other common solvents? </a:t>
            </a:r>
          </a:p>
          <a:p>
            <a:r>
              <a:rPr lang="en-US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in exam from the table. </a:t>
            </a:r>
            <a:endParaRPr lang="en-US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9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06780" y="2238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Water: Weak Interactions in Aqueous System</a:t>
            </a:r>
          </a:p>
        </p:txBody>
      </p:sp>
      <p:sp>
        <p:nvSpPr>
          <p:cNvPr id="13" name="矩形 12"/>
          <p:cNvSpPr/>
          <p:nvPr/>
        </p:nvSpPr>
        <p:spPr>
          <a:xfrm>
            <a:off x="-2" y="853085"/>
            <a:ext cx="9144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bonds are electrostatic forces of attraction between molecules which contain these highly polar bonds. A hydrogen bond is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weaker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a covalent bond.</a:t>
            </a:r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bonding in water</a:t>
            </a:r>
          </a:p>
        </p:txBody>
      </p:sp>
      <p:sp>
        <p:nvSpPr>
          <p:cNvPr id="22" name="矩形 17"/>
          <p:cNvSpPr/>
          <p:nvPr/>
        </p:nvSpPr>
        <p:spPr>
          <a:xfrm>
            <a:off x="5094511" y="6461465"/>
            <a:ext cx="4038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hydrogen bond? Draw the structure of a water molecule. </a:t>
            </a:r>
          </a:p>
          <a:p>
            <a:r>
              <a:rPr lang="en-US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in the exam from the image of this slide.</a:t>
            </a:r>
            <a:endParaRPr lang="en-US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3455" y="1481273"/>
            <a:ext cx="8939658" cy="5296496"/>
            <a:chOff x="193455" y="1481273"/>
            <a:chExt cx="8939658" cy="52964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455" y="1481273"/>
              <a:ext cx="4299425" cy="5296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0253" y="2895600"/>
              <a:ext cx="4442860" cy="2362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472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06780" y="2238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Water: Weak Interactions in Aqueous System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bonding in water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882114"/>
            <a:ext cx="9144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hydrogen bond is about 10% covalent due to overlap of the bonding orbitals, and ~90% electrostatic. The lifetime of each hydrogen bond is just 1-20 picoseconds and within 0.1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destruction of one hydrogen bond, a new bond is formed. 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2133599" y="2362200"/>
            <a:ext cx="5105400" cy="4005812"/>
            <a:chOff x="2595588" y="1110897"/>
            <a:chExt cx="5105400" cy="4005812"/>
          </a:xfrm>
        </p:grpSpPr>
        <p:pic>
          <p:nvPicPr>
            <p:cNvPr id="20" name="Picture 2" descr="https://employees.csbsju.edu/hjakubowski/classes/ch111/olsg-ch111/statesmat/hbonds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588" y="1461179"/>
              <a:ext cx="5105400" cy="3655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2982765" y="1110897"/>
              <a:ext cx="43310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Hydrogen bonds among water molecules</a:t>
              </a:r>
            </a:p>
          </p:txBody>
        </p:sp>
      </p:grpSp>
      <p:sp>
        <p:nvSpPr>
          <p:cNvPr id="22" name="矩形 17"/>
          <p:cNvSpPr/>
          <p:nvPr/>
        </p:nvSpPr>
        <p:spPr>
          <a:xfrm>
            <a:off x="6799888" y="6611779"/>
            <a:ext cx="23441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Discuss hydrogen bonding in water. 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7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06780" y="2238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Water: Weak Interactions in Aqueous System</a:t>
            </a:r>
          </a:p>
        </p:txBody>
      </p:sp>
      <p:sp>
        <p:nvSpPr>
          <p:cNvPr id="13" name="矩形 12"/>
          <p:cNvSpPr/>
          <p:nvPr/>
        </p:nvSpPr>
        <p:spPr>
          <a:xfrm>
            <a:off x="98381" y="914400"/>
            <a:ext cx="888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nearly tetrahedral arrangement of the orbitals about the oxygen atom allows each water molecule to form H bonds with as many as four neighboring water molecules.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Ice floats on liquid water?</a:t>
            </a:r>
          </a:p>
        </p:txBody>
      </p:sp>
      <p:sp>
        <p:nvSpPr>
          <p:cNvPr id="36" name="矩形 35"/>
          <p:cNvSpPr/>
          <p:nvPr/>
        </p:nvSpPr>
        <p:spPr>
          <a:xfrm>
            <a:off x="67384" y="1479515"/>
            <a:ext cx="888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disorganized and continuous motion at 25°C and atmospheric pressure, each water molecule interacts with 3.4 other water molecules on average.</a:t>
            </a:r>
          </a:p>
        </p:txBody>
      </p:sp>
      <p:sp>
        <p:nvSpPr>
          <p:cNvPr id="46" name="矩形 45"/>
          <p:cNvSpPr/>
          <p:nvPr/>
        </p:nvSpPr>
        <p:spPr>
          <a:xfrm>
            <a:off x="60480" y="2125846"/>
            <a:ext cx="8889344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ice, each water molecule forms the maximum of four H bonds, creating a regular crystal lattice. This crystal lattice of ice makes it less dense than liquid water, and thus ice floats on liquid water.  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3352" y="3107104"/>
            <a:ext cx="8880648" cy="3747267"/>
            <a:chOff x="263352" y="3107104"/>
            <a:chExt cx="8880648" cy="3747267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52" y="3107104"/>
              <a:ext cx="2587529" cy="3747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3791271"/>
              <a:ext cx="6248400" cy="1914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矩形 17"/>
          <p:cNvSpPr/>
          <p:nvPr/>
        </p:nvSpPr>
        <p:spPr>
          <a:xfrm>
            <a:off x="7362376" y="6611779"/>
            <a:ext cx="1799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Why ice floats on water?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7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/>
      <p:bldP spid="4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06780" y="2238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Water: Weak Interactions in Aqueous System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Shapes of Ice Crystals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1196661" y="1001305"/>
            <a:ext cx="6782193" cy="5123378"/>
            <a:chOff x="4463175" y="2589306"/>
            <a:chExt cx="6811583" cy="5224745"/>
          </a:xfrm>
        </p:grpSpPr>
        <p:pic>
          <p:nvPicPr>
            <p:cNvPr id="57" name="Picture 2" descr="http://images.slideplayer.com/27/9155931/slides/slide_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175" y="2589306"/>
              <a:ext cx="6811583" cy="5108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矩形 57"/>
            <p:cNvSpPr/>
            <p:nvPr/>
          </p:nvSpPr>
          <p:spPr>
            <a:xfrm>
              <a:off x="9842926" y="7629385"/>
              <a:ext cx="132760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http://slideplayer.com/slide/9155931/</a:t>
              </a:r>
            </a:p>
          </p:txBody>
        </p:sp>
      </p:grpSp>
      <p:sp>
        <p:nvSpPr>
          <p:cNvPr id="61" name="矩形 17"/>
          <p:cNvSpPr/>
          <p:nvPr/>
        </p:nvSpPr>
        <p:spPr>
          <a:xfrm>
            <a:off x="6324600" y="6601023"/>
            <a:ext cx="2819400" cy="24622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in exam on the images of this slide.</a:t>
            </a:r>
            <a:endParaRPr lang="en-US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7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06780" y="2238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Water: Weak Interactions in Aqueous System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bonding in biological systems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2057400"/>
            <a:ext cx="461905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0" y="1215500"/>
            <a:ext cx="3330580" cy="516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7"/>
          <p:cNvSpPr/>
          <p:nvPr/>
        </p:nvSpPr>
        <p:spPr>
          <a:xfrm>
            <a:off x="4876800" y="6611779"/>
            <a:ext cx="4267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Are hydrogen bonds important in biological systems? Give an example. 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06780" y="2238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Water: Weak Interactions in Aqueous System</a:t>
            </a:r>
          </a:p>
        </p:txBody>
      </p:sp>
      <p:sp>
        <p:nvSpPr>
          <p:cNvPr id="13" name="矩形 12"/>
          <p:cNvSpPr/>
          <p:nvPr/>
        </p:nvSpPr>
        <p:spPr>
          <a:xfrm>
            <a:off x="1714" y="914400"/>
            <a:ext cx="9142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Nonpolar molecules that repel the water molecules are said to be </a:t>
            </a:r>
            <a:r>
              <a:rPr lang="en-US" sz="2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hydrophobic</a:t>
            </a:r>
            <a:r>
              <a:rPr lang="en-US" sz="2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(water-hating)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molecules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forming ionic or a hydrogen bond with the water molecule are said to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hydrophilic (water-loving)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1278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interacts electrostatically with charged solutes</a:t>
            </a:r>
          </a:p>
        </p:txBody>
      </p:sp>
      <p:sp>
        <p:nvSpPr>
          <p:cNvPr id="8" name="矩形 7"/>
          <p:cNvSpPr/>
          <p:nvPr/>
        </p:nvSpPr>
        <p:spPr>
          <a:xfrm>
            <a:off x="1714" y="1930063"/>
            <a:ext cx="9142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dissolves salts such as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hydrating and stabilizing the Na</a:t>
            </a:r>
            <a:r>
              <a:rPr lang="en-US" sz="20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Cl</a:t>
            </a:r>
            <a:r>
              <a:rPr lang="en-US" sz="20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ions, weakening the electrostatic interactions between them and thus counteracting their tendency to associate in a crystal lattice.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21672"/>
            <a:ext cx="6614094" cy="343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7"/>
          <p:cNvSpPr/>
          <p:nvPr/>
        </p:nvSpPr>
        <p:spPr>
          <a:xfrm>
            <a:off x="6022879" y="6457890"/>
            <a:ext cx="3121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Define hydrophobic and hydrophilic molecules.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Discuss how water solubilizes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crystal.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4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1269</Words>
  <Application>Microsoft Office PowerPoint</Application>
  <PresentationFormat>On-screen Show (4:3)</PresentationFormat>
  <Paragraphs>128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宋体</vt:lpstr>
      <vt:lpstr>Arial</vt:lpstr>
      <vt:lpstr>Calibri</vt:lpstr>
      <vt:lpstr>Gulim</vt:lpstr>
      <vt:lpstr>Times New Roman</vt:lpstr>
      <vt:lpstr>Office 主题​​</vt:lpstr>
      <vt:lpstr>BIO201/BBT101 SPRING 2018   Introduction to  Biochemistry &amp; Biotechnology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Lecture:  Amino Acids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Muktadir Shahid Hossain (Taumal)</dc:title>
  <dc:creator>HP</dc:creator>
  <cp:lastModifiedBy>Abhinandan Chowdhury</cp:lastModifiedBy>
  <cp:revision>261</cp:revision>
  <dcterms:created xsi:type="dcterms:W3CDTF">2017-01-10T13:47:40Z</dcterms:created>
  <dcterms:modified xsi:type="dcterms:W3CDTF">2018-05-31T17:20:40Z</dcterms:modified>
</cp:coreProperties>
</file>