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5" r:id="rId3"/>
    <p:sldId id="281" r:id="rId4"/>
    <p:sldId id="283" r:id="rId5"/>
    <p:sldId id="299" r:id="rId6"/>
    <p:sldId id="285" r:id="rId7"/>
    <p:sldId id="314" r:id="rId8"/>
    <p:sldId id="282" r:id="rId9"/>
    <p:sldId id="284" r:id="rId10"/>
    <p:sldId id="286" r:id="rId11"/>
    <p:sldId id="268" r:id="rId12"/>
    <p:sldId id="290" r:id="rId13"/>
    <p:sldId id="300" r:id="rId14"/>
    <p:sldId id="287" r:id="rId15"/>
    <p:sldId id="288" r:id="rId16"/>
    <p:sldId id="302" r:id="rId17"/>
    <p:sldId id="301" r:id="rId18"/>
    <p:sldId id="292" r:id="rId19"/>
    <p:sldId id="303" r:id="rId20"/>
    <p:sldId id="315" r:id="rId21"/>
    <p:sldId id="318" r:id="rId22"/>
    <p:sldId id="305" r:id="rId23"/>
    <p:sldId id="316" r:id="rId24"/>
    <p:sldId id="306" r:id="rId25"/>
    <p:sldId id="308" r:id="rId26"/>
    <p:sldId id="312" r:id="rId27"/>
    <p:sldId id="317" r:id="rId28"/>
    <p:sldId id="309" r:id="rId29"/>
    <p:sldId id="311" r:id="rId30"/>
    <p:sldId id="310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FB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7790" autoAdjust="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8912-6797-492A-8053-CF5D87B4DD5D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9AAB-7849-4BBF-8FA4-88DF66ED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B132-0569-40CB-8AF4-98C22D117CC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662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B132-0569-40CB-8AF4-98C22D117CC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412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B132-0569-40CB-8AF4-98C22D117CC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12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B132-0569-40CB-8AF4-98C22D117CC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229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B132-0569-40CB-8AF4-98C22D117CC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465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B132-0569-40CB-8AF4-98C22D117CC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378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B132-0569-40CB-8AF4-98C22D117CC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4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B132-0569-40CB-8AF4-98C22D117CC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40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B132-0569-40CB-8AF4-98C22D117CC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6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B132-0569-40CB-8AF4-98C22D117CC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91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B132-0569-40CB-8AF4-98C22D117CC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716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B132-0569-40CB-8AF4-98C22D117CC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110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B132-0569-40CB-8AF4-98C22D117CC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74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B132-0569-40CB-8AF4-98C22D117CC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36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B132-0569-40CB-8AF4-98C22D117CC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0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7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081E-470D-403E-A44C-F5DA8DD429AB}" type="datetimeFigureOut">
              <a:rPr lang="en-US" smtClean="0"/>
              <a:t>29-May-18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BIO201/SPRING 2018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 &amp; Biotechnology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743200" y="4495800"/>
            <a:ext cx="3810000" cy="1905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#2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85048" y="-12492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1. Cellular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15524" y="1170781"/>
            <a:ext cx="4109803" cy="3083599"/>
            <a:chOff x="4915524" y="1170781"/>
            <a:chExt cx="4109803" cy="3083599"/>
          </a:xfrm>
        </p:grpSpPr>
        <p:sp>
          <p:nvSpPr>
            <p:cNvPr id="9" name="矩形 8"/>
            <p:cNvSpPr/>
            <p:nvPr/>
          </p:nvSpPr>
          <p:spPr>
            <a:xfrm>
              <a:off x="4915525" y="1699835"/>
              <a:ext cx="33528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Plasma membrane</a:t>
              </a:r>
            </a:p>
            <a:p>
              <a:pPr marL="342900" indent="-342900">
                <a:buFontTx/>
                <a:buAutoNum type="arabicPeriod"/>
              </a:pP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Nucleus</a:t>
              </a:r>
            </a:p>
            <a:p>
              <a:pPr marL="342900" indent="-342900">
                <a:buAutoNum type="arabicPeriod"/>
              </a:pP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Ribosomes</a:t>
              </a:r>
            </a:p>
            <a:p>
              <a:pPr marL="342900" indent="-342900">
                <a:buAutoNum type="arabicPeriod"/>
              </a:pP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Peroxisomes</a:t>
              </a:r>
            </a:p>
            <a:p>
              <a:pPr marL="342900" indent="-342900">
                <a:buAutoNum type="arabicPeriod"/>
              </a:pP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Cytoskeleton</a:t>
              </a:r>
            </a:p>
            <a:p>
              <a:pPr marL="342900" indent="-342900">
                <a:buAutoNum type="arabicPeriod"/>
              </a:pP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Golgi complex</a:t>
              </a:r>
            </a:p>
            <a:p>
              <a:pPr marL="342900" indent="-342900">
                <a:buAutoNum type="arabicPeriod"/>
              </a:pP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Smooth endoplasmic reticulum</a:t>
              </a:r>
            </a:p>
            <a:p>
              <a:pPr marL="342900" indent="-342900">
                <a:buAutoNum type="arabicPeriod"/>
              </a:pP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Rough endoplasmic reticulum</a:t>
              </a:r>
            </a:p>
            <a:p>
              <a:pPr marL="342900" indent="-342900">
                <a:buAutoNum type="arabicPeriod"/>
              </a:pPr>
              <a:endPara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915524" y="1170781"/>
              <a:ext cx="410980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Common structures in both animal and plant cells:</a:t>
              </a:r>
              <a:endParaRPr lang="en-US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974391" y="3748692"/>
            <a:ext cx="3607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cell-specific structure: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Lysosomes</a:t>
            </a:r>
          </a:p>
        </p:txBody>
      </p:sp>
      <p:sp>
        <p:nvSpPr>
          <p:cNvPr id="14" name="矩形 13"/>
          <p:cNvSpPr/>
          <p:nvPr/>
        </p:nvSpPr>
        <p:spPr>
          <a:xfrm>
            <a:off x="4944099" y="4377489"/>
            <a:ext cx="2890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cell-specific structures: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wall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Vacuole</a:t>
            </a:r>
          </a:p>
          <a:p>
            <a:pPr marL="342900" indent="-342900">
              <a:buAutoNum type="arabicPeriod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Chloroplast</a:t>
            </a:r>
          </a:p>
          <a:p>
            <a:pPr marL="342900" indent="-342900">
              <a:buAutoNum type="arabicPeriod"/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Plasmodesma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Glyoxysome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804446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common and distinct  features between animal and plant cells</a:t>
            </a:r>
            <a:endParaRPr lang="en-US" sz="16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" y="1164894"/>
            <a:ext cx="4038601" cy="5399943"/>
            <a:chOff x="-1" y="1123950"/>
            <a:chExt cx="4038601" cy="539994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123950"/>
              <a:ext cx="4038601" cy="4821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91200"/>
              <a:ext cx="2438400" cy="732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矩形 14"/>
          <p:cNvSpPr/>
          <p:nvPr/>
        </p:nvSpPr>
        <p:spPr>
          <a:xfrm>
            <a:off x="3842322" y="6304002"/>
            <a:ext cx="52921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most significant difference between prokaryotes and eukaryotes?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List the common structural features of animal and plant cells.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List the animal cell- and plant cell-specific structures. </a:t>
            </a:r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down their functions.   </a:t>
            </a:r>
          </a:p>
        </p:txBody>
      </p:sp>
    </p:spTree>
    <p:extLst>
      <p:ext uri="{BB962C8B-B14F-4D97-AF65-F5344CB8AC3E}">
        <p14:creationId xmlns:p14="http://schemas.microsoft.com/office/powerpoint/2010/main" val="33856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762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1. Cellular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3748" y="949898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have four levels of molecular organization</a:t>
            </a:r>
            <a:endParaRPr lang="en-US" sz="16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8452"/>
            <a:ext cx="6656394" cy="368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4795897"/>
            <a:ext cx="25870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four levels of 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organization 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cells: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1: Monomeric units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2: Macromolecules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3: Supramolecular complexes. 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4: Cellular organelles. </a:t>
            </a:r>
          </a:p>
        </p:txBody>
      </p:sp>
      <p:sp>
        <p:nvSpPr>
          <p:cNvPr id="13" name="矩形 8"/>
          <p:cNvSpPr/>
          <p:nvPr/>
        </p:nvSpPr>
        <p:spPr>
          <a:xfrm>
            <a:off x="5040416" y="6304002"/>
            <a:ext cx="40998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How many levels are there in the molecular organization of cells?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Name the levels of molecular organization of cells.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Give examples of supramolecular complexes.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85083" y="5067300"/>
            <a:ext cx="3905250" cy="1175873"/>
            <a:chOff x="2981325" y="5105400"/>
            <a:chExt cx="3905250" cy="1175873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5700248"/>
              <a:ext cx="389572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325" y="5105400"/>
              <a:ext cx="3905250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38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81300" y="3123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1. Cellular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050" y="4419600"/>
            <a:ext cx="9105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acids are organic compounds that combine together to construct proteins. 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Sugars like glucose, fructose, galactose combine to construct carbohydrates.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Nucleotides combine together to form nucleic acids like deoxyribonucleic acid (DNA) and ribonucleic acid (RNA). 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880646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build macromolecular structures</a:t>
            </a:r>
            <a:endParaRPr lang="en-US" sz="16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7742" y="1333500"/>
            <a:ext cx="8641458" cy="2990165"/>
            <a:chOff x="197742" y="1505635"/>
            <a:chExt cx="8641458" cy="2990165"/>
          </a:xfrm>
        </p:grpSpPr>
        <p:sp>
          <p:nvSpPr>
            <p:cNvPr id="2" name="TextBox 1"/>
            <p:cNvSpPr txBox="1"/>
            <p:nvPr/>
          </p:nvSpPr>
          <p:spPr>
            <a:xfrm>
              <a:off x="7236996" y="1886635"/>
              <a:ext cx="1326004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Nucleotides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8154" y="1886635"/>
              <a:ext cx="1447897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Amino Acids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07467" y="1886635"/>
              <a:ext cx="864339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Sugars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直接箭头连接符 3"/>
            <p:cNvCxnSpPr/>
            <p:nvPr/>
          </p:nvCxnSpPr>
          <p:spPr>
            <a:xfrm>
              <a:off x="7857798" y="2474148"/>
              <a:ext cx="0" cy="91440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5007793" y="2470798"/>
              <a:ext cx="0" cy="91440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2309858" y="2452458"/>
              <a:ext cx="0" cy="91440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269475" y="3563035"/>
              <a:ext cx="1569725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Nucleic Acids </a:t>
              </a:r>
            </a:p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(DNA, RNA)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40537" y="3563035"/>
              <a:ext cx="1001236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Proteins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76068" y="3563034"/>
              <a:ext cx="1950214" cy="923330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Carbohydrates</a:t>
              </a:r>
            </a:p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(Examples:</a:t>
              </a:r>
            </a:p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Glycogen, Starch)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左大括号 4"/>
            <p:cNvSpPr/>
            <p:nvPr/>
          </p:nvSpPr>
          <p:spPr>
            <a:xfrm>
              <a:off x="1369596" y="1505635"/>
              <a:ext cx="238558" cy="12192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6596" y="1768728"/>
              <a:ext cx="1088760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Building </a:t>
              </a:r>
            </a:p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blocks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左大括号 22"/>
            <p:cNvSpPr/>
            <p:nvPr/>
          </p:nvSpPr>
          <p:spPr>
            <a:xfrm>
              <a:off x="1391933" y="3276600"/>
              <a:ext cx="238558" cy="12192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7742" y="3563035"/>
              <a:ext cx="1146468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Macro-</a:t>
              </a:r>
            </a:p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molecules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矩形 14"/>
          <p:cNvSpPr/>
          <p:nvPr/>
        </p:nvSpPr>
        <p:spPr>
          <a:xfrm>
            <a:off x="6558887" y="6438954"/>
            <a:ext cx="25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the building blocks of a cell?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Name the macromolecules of a cell. </a:t>
            </a:r>
          </a:p>
        </p:txBody>
      </p:sp>
    </p:spTree>
    <p:extLst>
      <p:ext uri="{BB962C8B-B14F-4D97-AF65-F5344CB8AC3E}">
        <p14:creationId xmlns:p14="http://schemas.microsoft.com/office/powerpoint/2010/main" val="16022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28157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  <a:endParaRPr lang="en-US" sz="2400" b="1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1600" y="1752600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foundations of biochemistry: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(thermodynamic)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Evolutionary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17489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2. Chemica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1828800"/>
            <a:ext cx="8505751" cy="3037433"/>
            <a:chOff x="304800" y="1828800"/>
            <a:chExt cx="8505751" cy="3037433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28800"/>
              <a:ext cx="6181651" cy="303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451" y="1981200"/>
              <a:ext cx="2324100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矩形 9"/>
          <p:cNvSpPr/>
          <p:nvPr/>
        </p:nvSpPr>
        <p:spPr>
          <a:xfrm>
            <a:off x="388491" y="5130225"/>
            <a:ext cx="5555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Bulk elements: H, C, N, O, Na, P, S, Cl, K, Ca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 elements: Mg, V, Cr,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Fe, Co, Ni, Cu, Zn, Se, Mo, I</a:t>
            </a:r>
          </a:p>
        </p:txBody>
      </p:sp>
      <p:sp>
        <p:nvSpPr>
          <p:cNvPr id="11" name="矩形 10"/>
          <p:cNvSpPr/>
          <p:nvPr/>
        </p:nvSpPr>
        <p:spPr>
          <a:xfrm>
            <a:off x="-3748" y="949898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required by living organisms</a:t>
            </a:r>
            <a:endParaRPr lang="en-US" sz="16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8"/>
          <p:cNvSpPr/>
          <p:nvPr/>
        </p:nvSpPr>
        <p:spPr>
          <a:xfrm>
            <a:off x="5168252" y="6611779"/>
            <a:ext cx="3971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Name the elements required in bulk amount by living organisms.</a:t>
            </a:r>
          </a:p>
        </p:txBody>
      </p:sp>
    </p:spTree>
    <p:extLst>
      <p:ext uri="{BB962C8B-B14F-4D97-AF65-F5344CB8AC3E}">
        <p14:creationId xmlns:p14="http://schemas.microsoft.com/office/powerpoint/2010/main" val="24545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2. Chemica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" y="1173743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is the fourth most abundant element in universe.  Carbon is a highly reactive element. 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830997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Biomolecules are based on carbon atoms</a:t>
            </a:r>
            <a:endParaRPr lang="en-US" sz="16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14618" y="1586678"/>
            <a:ext cx="2438399" cy="2914906"/>
            <a:chOff x="452401" y="1733882"/>
            <a:chExt cx="2438399" cy="2914906"/>
          </a:xfrm>
        </p:grpSpPr>
        <p:pic>
          <p:nvPicPr>
            <p:cNvPr id="12290" name="Picture 2" descr="http://montessorimuddle.org/wp-content/uploads/2013/01/Carbon-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01" y="2048356"/>
              <a:ext cx="2438399" cy="2600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755964" y="1733882"/>
              <a:ext cx="18312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Carbon-12 atom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7600" y="1646438"/>
            <a:ext cx="5295901" cy="2494759"/>
            <a:chOff x="3238499" y="1795148"/>
            <a:chExt cx="5295901" cy="2494759"/>
          </a:xfrm>
        </p:grpSpPr>
        <p:pic>
          <p:nvPicPr>
            <p:cNvPr id="12295" name="Picture 7" descr="http://bio1151.nicerweb.com/Locked/media/ch04/04_04OrganicValences-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499" y="2626732"/>
              <a:ext cx="5295901" cy="166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3771899" y="1795148"/>
              <a:ext cx="4038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Carbon has four valence electrons</a:t>
              </a:r>
            </a:p>
            <a:p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that can form bonds with other atoms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90800" y="4482534"/>
            <a:ext cx="5251210" cy="2294049"/>
            <a:chOff x="2590800" y="4482534"/>
            <a:chExt cx="5251210" cy="2294049"/>
          </a:xfrm>
        </p:grpSpPr>
        <p:grpSp>
          <p:nvGrpSpPr>
            <p:cNvPr id="3" name="Group 2"/>
            <p:cNvGrpSpPr/>
            <p:nvPr/>
          </p:nvGrpSpPr>
          <p:grpSpPr>
            <a:xfrm>
              <a:off x="2590800" y="4574217"/>
              <a:ext cx="1524000" cy="2202366"/>
              <a:chOff x="1905000" y="4482534"/>
              <a:chExt cx="1524000" cy="2202366"/>
            </a:xfrm>
          </p:grpSpPr>
          <p:pic>
            <p:nvPicPr>
              <p:cNvPr id="12293" name="Picture 5" descr="https://upload.wikimedia.org/wikipedia/commons/thumb/1/17/Covalent.svg/360px-Covalent.sv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4851866"/>
                <a:ext cx="1524000" cy="18330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矩形 15"/>
              <p:cNvSpPr/>
              <p:nvPr/>
            </p:nvSpPr>
            <p:spPr>
              <a:xfrm>
                <a:off x="2119081" y="4482534"/>
                <a:ext cx="10958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Methane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063556" y="4482534"/>
              <a:ext cx="2778454" cy="1496820"/>
              <a:chOff x="5063556" y="4482534"/>
              <a:chExt cx="2778454" cy="1496820"/>
            </a:xfrm>
          </p:grpSpPr>
          <p:pic>
            <p:nvPicPr>
              <p:cNvPr id="12297" name="Picture 9" descr="https://www.ontrack-media.net/chemistry/cm3l1image4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3556" y="4851866"/>
                <a:ext cx="2778454" cy="112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矩形 22"/>
              <p:cNvSpPr/>
              <p:nvPr/>
            </p:nvSpPr>
            <p:spPr>
              <a:xfrm>
                <a:off x="5590366" y="4482534"/>
                <a:ext cx="17248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Carbon dioxide</a:t>
                </a:r>
              </a:p>
            </p:txBody>
          </p:sp>
        </p:grpSp>
      </p:grpSp>
      <p:sp>
        <p:nvSpPr>
          <p:cNvPr id="25" name="矩形 8"/>
          <p:cNvSpPr/>
          <p:nvPr/>
        </p:nvSpPr>
        <p:spPr>
          <a:xfrm>
            <a:off x="5161300" y="6473115"/>
            <a:ext cx="3982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How many covalent bonds a carbon atom can form?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Show the possible bonding between a carbon and an oxygen atom.</a:t>
            </a:r>
          </a:p>
        </p:txBody>
      </p:sp>
    </p:spTree>
    <p:extLst>
      <p:ext uri="{BB962C8B-B14F-4D97-AF65-F5344CB8AC3E}">
        <p14:creationId xmlns:p14="http://schemas.microsoft.com/office/powerpoint/2010/main" val="42148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2. Chemica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830997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Functional Groups of Biomolecules</a:t>
            </a:r>
            <a:endParaRPr lang="en-US" sz="16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258" y="1162884"/>
            <a:ext cx="9121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group is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atom or a group of atoms in an organic compound that defines the structure of a family of compounds and determines the properties of a family.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1752599"/>
            <a:ext cx="7905750" cy="3810001"/>
            <a:chOff x="533400" y="1752599"/>
            <a:chExt cx="7905750" cy="381000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52599"/>
              <a:ext cx="1714287" cy="2505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217" y="1892678"/>
              <a:ext cx="1331917" cy="2358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752599"/>
              <a:ext cx="2266950" cy="1781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406804"/>
              <a:ext cx="2324100" cy="1040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677198"/>
              <a:ext cx="2700337" cy="1885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38" y="4518048"/>
              <a:ext cx="2185586" cy="815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矩形 8"/>
          <p:cNvSpPr/>
          <p:nvPr/>
        </p:nvSpPr>
        <p:spPr>
          <a:xfrm>
            <a:off x="4132820" y="6442412"/>
            <a:ext cx="4973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Define functional group.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Write the chemical structure of any three functional groups found in biomolecules. 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28157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  <a:endParaRPr lang="en-US" sz="2400" b="1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1600" y="1752600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foundations of biochemistry: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(thermodynamic)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Evolutionary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2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1524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3. Physical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" y="2438400"/>
            <a:ext cx="9143999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-Living cells and organisms must perform work to stay alive or to reproduce themselves. All anabolic or 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ynthetic reactions in cells require energy. </a:t>
            </a:r>
          </a:p>
          <a:p>
            <a:endParaRPr lang="en-US" sz="28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 all living organisms derive their energy from sunlight.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983397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for the living organisms</a:t>
            </a:r>
          </a:p>
        </p:txBody>
      </p:sp>
      <p:sp>
        <p:nvSpPr>
          <p:cNvPr id="18" name="矩形 8"/>
          <p:cNvSpPr/>
          <p:nvPr/>
        </p:nvSpPr>
        <p:spPr>
          <a:xfrm>
            <a:off x="5619748" y="6618092"/>
            <a:ext cx="35242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ultimate source of energy for all living cells?</a:t>
            </a:r>
          </a:p>
        </p:txBody>
      </p:sp>
    </p:spTree>
    <p:extLst>
      <p:ext uri="{BB962C8B-B14F-4D97-AF65-F5344CB8AC3E}">
        <p14:creationId xmlns:p14="http://schemas.microsoft.com/office/powerpoint/2010/main" val="22470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32274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3. Physical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4800" y="1676400"/>
            <a:ext cx="381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Entropy,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randomness or disorder of the components of a chemical system is expressed as entropy, 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change in the randomness of the system is expressed as entropy change (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∆S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856068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99" y="1232722"/>
            <a:ext cx="4876800" cy="513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8"/>
          <p:cNvSpPr/>
          <p:nvPr/>
        </p:nvSpPr>
        <p:spPr>
          <a:xfrm>
            <a:off x="7010175" y="6599277"/>
            <a:ext cx="21147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Explain entropy with example. </a:t>
            </a:r>
          </a:p>
        </p:txBody>
      </p:sp>
    </p:spTree>
    <p:extLst>
      <p:ext uri="{BB962C8B-B14F-4D97-AF65-F5344CB8AC3E}">
        <p14:creationId xmlns:p14="http://schemas.microsoft.com/office/powerpoint/2010/main" val="2816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81200" y="1981200"/>
            <a:ext cx="563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Biochemistry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FOUNDATIONS OF 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BIOCHEMISTRY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32274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3. Physical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" y="1209422"/>
            <a:ext cx="91344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Gibbs Free Energy,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energy content, G can be defined in terms of three quantities: Enthalpy (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Entropy (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Temperature (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degrees Kelvin).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free energy (G) is a thermodynamic quantity equal to the enthalpy minus the product of entropy and the absolute temperature. It is expressed with the following equation: </a:t>
            </a:r>
          </a:p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Enthalpy, H reflects the number and kinds of bonds in the chemical reaction.  </a:t>
            </a:r>
          </a:p>
        </p:txBody>
      </p:sp>
      <p:sp>
        <p:nvSpPr>
          <p:cNvPr id="10" name="矩形 9"/>
          <p:cNvSpPr/>
          <p:nvPr/>
        </p:nvSpPr>
        <p:spPr>
          <a:xfrm>
            <a:off x="1" y="863271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Energy &amp; Enthalpy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8"/>
          <p:cNvSpPr/>
          <p:nvPr/>
        </p:nvSpPr>
        <p:spPr>
          <a:xfrm>
            <a:off x="7124467" y="6611779"/>
            <a:ext cx="1981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Gibbs free energy?</a:t>
            </a:r>
          </a:p>
        </p:txBody>
      </p:sp>
    </p:spTree>
    <p:extLst>
      <p:ext uri="{BB962C8B-B14F-4D97-AF65-F5344CB8AC3E}">
        <p14:creationId xmlns:p14="http://schemas.microsoft.com/office/powerpoint/2010/main" val="4281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32274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3. Physical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863271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Energy Change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6"/>
          <p:cNvSpPr/>
          <p:nvPr/>
        </p:nvSpPr>
        <p:spPr>
          <a:xfrm>
            <a:off x="-9526" y="1201825"/>
            <a:ext cx="9134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Energy Change,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∆G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 chemical reaction occurs at constant temperature,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free energy change (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determined by the enthalpy change,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∆H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reflecting the kinds and numbers of chemical bonds and non-covalent interactions broken and formed and the entropy change,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∆S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describing the change in systems randomness. 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free energy change can be calculated with the following equation: 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∆G = </a:t>
            </a:r>
            <a:r>
              <a:rPr 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T∆</a:t>
            </a:r>
            <a:r>
              <a:rPr 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0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www.drcruzan.com/Images/Biology/CellularRespiration/GibbsEnergyDefin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2067"/>
            <a:ext cx="5562601" cy="189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9526" y="5176292"/>
            <a:ext cx="9143999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free energy change,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is negative for a reaction, it is a favorable reaction. </a:t>
            </a:r>
          </a:p>
        </p:txBody>
      </p:sp>
      <p:sp>
        <p:nvSpPr>
          <p:cNvPr id="9" name="矩形 8"/>
          <p:cNvSpPr/>
          <p:nvPr/>
        </p:nvSpPr>
        <p:spPr>
          <a:xfrm>
            <a:off x="5562600" y="6150114"/>
            <a:ext cx="3571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free-energy change?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Write the equation to calculate the free energy-change.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If the free energy change is negative for a reaction, is it a favorable or an unfavorable reaction? </a:t>
            </a:r>
          </a:p>
        </p:txBody>
      </p:sp>
    </p:spTree>
    <p:extLst>
      <p:ext uri="{BB962C8B-B14F-4D97-AF65-F5344CB8AC3E}">
        <p14:creationId xmlns:p14="http://schemas.microsoft.com/office/powerpoint/2010/main" val="39786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32274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3. Physical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8200" y="1988695"/>
            <a:ext cx="33004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Activation energy,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baseline="-25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chemical reactions need an initial investment of energy, called activation energy (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This is the energy required to begin the reaction. 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983397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Activation Energy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40625" y="1988695"/>
            <a:ext cx="3913507" cy="3250704"/>
            <a:chOff x="694214" y="3224028"/>
            <a:chExt cx="3913507" cy="325070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14" y="3224028"/>
              <a:ext cx="3913507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290246" y="6290066"/>
              <a:ext cx="132760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http://slideplayer.com/slide/9119934/</a:t>
              </a:r>
            </a:p>
          </p:txBody>
        </p:sp>
      </p:grpSp>
      <p:sp>
        <p:nvSpPr>
          <p:cNvPr id="11" name="矩形 8"/>
          <p:cNvSpPr/>
          <p:nvPr/>
        </p:nvSpPr>
        <p:spPr>
          <a:xfrm>
            <a:off x="7202365" y="6611779"/>
            <a:ext cx="19416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activation energy?</a:t>
            </a:r>
          </a:p>
        </p:txBody>
      </p:sp>
    </p:spTree>
    <p:extLst>
      <p:ext uri="{BB962C8B-B14F-4D97-AF65-F5344CB8AC3E}">
        <p14:creationId xmlns:p14="http://schemas.microsoft.com/office/powerpoint/2010/main" val="3542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32274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3. Physical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983397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Exergonic &amp; Endergonic Reactions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81424" y="1726356"/>
            <a:ext cx="5282881" cy="4630510"/>
            <a:chOff x="3642578" y="1572523"/>
            <a:chExt cx="6168313" cy="5232087"/>
          </a:xfrm>
        </p:grpSpPr>
        <p:pic>
          <p:nvPicPr>
            <p:cNvPr id="6150" name="Picture 6" descr="https://image.slidesharecdn.com/enzymes-130930111616-phpapp01/95/enzymes-8-638.jpg?cb=13805398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578" y="1572523"/>
              <a:ext cx="6168313" cy="4631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078172" y="6595953"/>
              <a:ext cx="2367949" cy="208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http://www.slideshare.net/sbarkanic/enzymes-26700846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6374" y="1425903"/>
            <a:ext cx="3713625" cy="4031873"/>
            <a:chOff x="96374" y="1425903"/>
            <a:chExt cx="3713625" cy="4031873"/>
          </a:xfrm>
        </p:grpSpPr>
        <p:sp>
          <p:nvSpPr>
            <p:cNvPr id="19" name="矩形 7"/>
            <p:cNvSpPr/>
            <p:nvPr/>
          </p:nvSpPr>
          <p:spPr>
            <a:xfrm>
              <a:off x="96374" y="1425903"/>
              <a:ext cx="37136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Exergonic &amp; Endergonic Reactions</a:t>
              </a:r>
              <a:endParaRPr lang="en-US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7"/>
            <p:cNvSpPr/>
            <p:nvPr/>
          </p:nvSpPr>
          <p:spPr>
            <a:xfrm>
              <a:off x="96374" y="1764457"/>
              <a:ext cx="3713625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Endergonic reaction: An endergonic reaction is a chemical reaction in which the free energy-change is positive, and energy is absorbed. An example for endergonic reaction is photosynthesis. </a:t>
              </a:r>
            </a:p>
            <a:p>
              <a:endPara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Exergonic reaction: An exergonic reaction is a reaction that loses energy during the process of reaction. An example for exergonic reaction is respiration. </a:t>
              </a:r>
            </a:p>
          </p:txBody>
        </p:sp>
      </p:grpSp>
      <p:sp>
        <p:nvSpPr>
          <p:cNvPr id="17" name="矩形 8"/>
          <p:cNvSpPr/>
          <p:nvPr/>
        </p:nvSpPr>
        <p:spPr>
          <a:xfrm>
            <a:off x="5586186" y="6619230"/>
            <a:ext cx="35578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Define endergonic and exergonic reactions with examples. </a:t>
            </a:r>
          </a:p>
        </p:txBody>
      </p:sp>
    </p:spTree>
    <p:extLst>
      <p:ext uri="{BB962C8B-B14F-4D97-AF65-F5344CB8AC3E}">
        <p14:creationId xmlns:p14="http://schemas.microsoft.com/office/powerpoint/2010/main" val="31431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32274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3. Physical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860565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of Endogenous &amp; Exogenous reactions in Biology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7"/>
          <p:cNvSpPr/>
          <p:nvPr/>
        </p:nvSpPr>
        <p:spPr>
          <a:xfrm>
            <a:off x="2286000" y="1254456"/>
            <a:ext cx="4457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of Exergonic &amp; Endergonic Reactions</a:t>
            </a:r>
            <a:endParaRPr lang="en-US" sz="1600" b="1" baseline="-25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7"/>
          <p:cNvSpPr/>
          <p:nvPr/>
        </p:nvSpPr>
        <p:spPr>
          <a:xfrm>
            <a:off x="457198" y="1600200"/>
            <a:ext cx="8458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process tends to occur spontaneously only if 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∆G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negative. Cell function depends largely on molecules, such as proteins and nucleic acids, for which the free energy of formation is positive: the molecules are less stable and more highly ordered than a mixture of their monomeric components.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carry out these thermodynamically unfavorable, energy-requiring (endergonic) reactions,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couple them to other reactions that liberate free energy (exergonic reactions),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 the overall process is exergonic: the sum of the free energy changes is negative.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usual source of free energy in biology is released by hydrolysis of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phosophoanhydride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bonds like those found in ATP (adenosine triphosphate).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ydrolysis of one ATP molecule releases 30.5 kJ/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energy. ATP is called the “biological currency”.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170144"/>
            <a:ext cx="3200400" cy="2611098"/>
            <a:chOff x="533400" y="4170144"/>
            <a:chExt cx="3200400" cy="261109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522569"/>
              <a:ext cx="3200400" cy="2258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7"/>
            <p:cNvSpPr/>
            <p:nvPr/>
          </p:nvSpPr>
          <p:spPr>
            <a:xfrm>
              <a:off x="762001" y="4170144"/>
              <a:ext cx="28955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ATP is the biological currency</a:t>
              </a:r>
              <a:endParaRPr lang="en-US" sz="16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4"/>
          <p:cNvGrpSpPr/>
          <p:nvPr/>
        </p:nvGrpSpPr>
        <p:grpSpPr>
          <a:xfrm>
            <a:off x="4588332" y="3910987"/>
            <a:ext cx="4174668" cy="2353957"/>
            <a:chOff x="533400" y="4052500"/>
            <a:chExt cx="4403726" cy="272206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052500"/>
              <a:ext cx="4403726" cy="272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3"/>
            <p:cNvSpPr/>
            <p:nvPr/>
          </p:nvSpPr>
          <p:spPr>
            <a:xfrm>
              <a:off x="990600" y="6589899"/>
              <a:ext cx="2286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http://www.slideshare.net/DocWithers/ch06-lecture-31917260</a:t>
              </a:r>
            </a:p>
          </p:txBody>
        </p:sp>
      </p:grpSp>
      <p:sp>
        <p:nvSpPr>
          <p:cNvPr id="17" name="矩形 8"/>
          <p:cNvSpPr/>
          <p:nvPr/>
        </p:nvSpPr>
        <p:spPr>
          <a:xfrm>
            <a:off x="4686298" y="6438780"/>
            <a:ext cx="4438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Explain the coupling of endergonic and exergonic reactions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example.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called as the biological currency? </a:t>
            </a:r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426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28157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  <a:endParaRPr lang="en-US" sz="2400" b="1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1600" y="1752600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foundations of biochemistry: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(thermodynamic)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Evolutionary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32274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4. Genetic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835492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stores all the information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09861" y="1193569"/>
            <a:ext cx="6605488" cy="5664431"/>
            <a:chOff x="1909861" y="1193569"/>
            <a:chExt cx="6605488" cy="5664431"/>
          </a:xfrm>
        </p:grpSpPr>
        <p:grpSp>
          <p:nvGrpSpPr>
            <p:cNvPr id="12" name="Group 11"/>
            <p:cNvGrpSpPr/>
            <p:nvPr/>
          </p:nvGrpSpPr>
          <p:grpSpPr>
            <a:xfrm>
              <a:off x="1909861" y="1193569"/>
              <a:ext cx="6605488" cy="5664431"/>
              <a:chOff x="1909861" y="1193569"/>
              <a:chExt cx="6605488" cy="5664431"/>
            </a:xfrm>
          </p:grpSpPr>
          <p:pic>
            <p:nvPicPr>
              <p:cNvPr id="717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9861" y="1193569"/>
                <a:ext cx="2709763" cy="56644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7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9624" y="2133600"/>
                <a:ext cx="3886200" cy="2800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" name="Straight Connector 3"/>
              <p:cNvCxnSpPr/>
              <p:nvPr/>
            </p:nvCxnSpPr>
            <p:spPr>
              <a:xfrm>
                <a:off x="4619624" y="2514600"/>
                <a:ext cx="3886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619624" y="2676525"/>
                <a:ext cx="3886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619624" y="2876550"/>
                <a:ext cx="3886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619624" y="3048000"/>
                <a:ext cx="3886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629149" y="3238500"/>
                <a:ext cx="3886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638674" y="3419475"/>
                <a:ext cx="222885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4638674" y="3987684"/>
              <a:ext cx="160972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258050" y="3800475"/>
              <a:ext cx="123824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8"/>
          <p:cNvSpPr/>
          <p:nvPr/>
        </p:nvSpPr>
        <p:spPr>
          <a:xfrm>
            <a:off x="6848474" y="6592729"/>
            <a:ext cx="22764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composition of DNA?</a:t>
            </a:r>
          </a:p>
        </p:txBody>
      </p:sp>
    </p:spTree>
    <p:extLst>
      <p:ext uri="{BB962C8B-B14F-4D97-AF65-F5344CB8AC3E}">
        <p14:creationId xmlns:p14="http://schemas.microsoft.com/office/powerpoint/2010/main" val="25873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32274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4. Genetic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983397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to RNA to Protein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321951"/>
            <a:ext cx="8986591" cy="5535576"/>
            <a:chOff x="0" y="1321951"/>
            <a:chExt cx="8986591" cy="553557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1951"/>
              <a:ext cx="3200400" cy="5535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7"/>
            <p:cNvSpPr/>
            <p:nvPr/>
          </p:nvSpPr>
          <p:spPr>
            <a:xfrm>
              <a:off x="3067050" y="2158662"/>
              <a:ext cx="1981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Genetic Code</a:t>
              </a:r>
            </a:p>
          </p:txBody>
        </p:sp>
        <p:sp>
          <p:nvSpPr>
            <p:cNvPr id="22" name="矩形 7"/>
            <p:cNvSpPr/>
            <p:nvPr/>
          </p:nvSpPr>
          <p:spPr>
            <a:xfrm>
              <a:off x="3126617" y="3609468"/>
              <a:ext cx="1981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Transcription</a:t>
              </a:r>
            </a:p>
          </p:txBody>
        </p:sp>
        <p:sp>
          <p:nvSpPr>
            <p:cNvPr id="24" name="矩形 7"/>
            <p:cNvSpPr/>
            <p:nvPr/>
          </p:nvSpPr>
          <p:spPr>
            <a:xfrm>
              <a:off x="3219450" y="5370087"/>
              <a:ext cx="1981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Translation</a:t>
              </a:r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4071983" y="2597156"/>
              <a:ext cx="0" cy="91440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6"/>
            <p:cNvCxnSpPr/>
            <p:nvPr/>
          </p:nvCxnSpPr>
          <p:spPr>
            <a:xfrm>
              <a:off x="4071983" y="4207667"/>
              <a:ext cx="0" cy="91440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3181929"/>
              <a:ext cx="3995491" cy="1515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矩形 8"/>
          <p:cNvSpPr/>
          <p:nvPr/>
        </p:nvSpPr>
        <p:spPr>
          <a:xfrm>
            <a:off x="5410200" y="6592256"/>
            <a:ext cx="37147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show how proteins are synthesized from DNA. </a:t>
            </a:r>
          </a:p>
        </p:txBody>
      </p:sp>
    </p:spTree>
    <p:extLst>
      <p:ext uri="{BB962C8B-B14F-4D97-AF65-F5344CB8AC3E}">
        <p14:creationId xmlns:p14="http://schemas.microsoft.com/office/powerpoint/2010/main" val="35611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28157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  <a:endParaRPr lang="en-US" sz="2400" b="1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1600" y="1752600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foundations of biochemistry: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(thermodynamic)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Evolutionary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32274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5. Evolutionary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82" y="814120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evolution on earth began more than 3.5 billion years ago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5267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Evolution is </a:t>
            </a:r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process by which different kinds of living organisms are thought to have developed from earlier forms during the history of Earth.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95508" y="1799005"/>
            <a:ext cx="6361146" cy="4715748"/>
            <a:chOff x="1395508" y="1799005"/>
            <a:chExt cx="6361146" cy="4715748"/>
          </a:xfrm>
        </p:grpSpPr>
        <p:pic>
          <p:nvPicPr>
            <p:cNvPr id="1028" name="Picture 4" descr="https://i.pinimg.com/originals/6e/e4/9b/6ee49becfddb74784388a3544c9a8b0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508" y="1799005"/>
              <a:ext cx="6361146" cy="4498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517154" y="6299309"/>
              <a:ext cx="249069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latin typeface="Times New Roman" pitchFamily="18" charset="0"/>
                  <a:cs typeface="Times New Roman" pitchFamily="18" charset="0"/>
                </a:rPr>
                <a:t>https://www.pinterest.com/pin/752453050211274430/</a:t>
              </a:r>
            </a:p>
          </p:txBody>
        </p:sp>
      </p:grpSp>
      <p:sp>
        <p:nvSpPr>
          <p:cNvPr id="20" name="矩形 8"/>
          <p:cNvSpPr/>
          <p:nvPr/>
        </p:nvSpPr>
        <p:spPr>
          <a:xfrm>
            <a:off x="7057620" y="6396335"/>
            <a:ext cx="2086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evolution?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How long ago life arose on earth?</a:t>
            </a:r>
          </a:p>
          <a:p>
            <a:r>
              <a:rPr lang="en-US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question in exam from this slide. </a:t>
            </a:r>
          </a:p>
        </p:txBody>
      </p:sp>
    </p:spTree>
    <p:extLst>
      <p:ext uri="{BB962C8B-B14F-4D97-AF65-F5344CB8AC3E}">
        <p14:creationId xmlns:p14="http://schemas.microsoft.com/office/powerpoint/2010/main" val="106786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5628" y="46494"/>
            <a:ext cx="89657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 living organisms share common chemical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246823"/>
            <a:ext cx="3574383" cy="330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30412" y="4474296"/>
            <a:ext cx="7696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1–2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Animals, plants and microorganisms share with humans the same basic structural units (cells) and the same kinds of macromolecules (DNA, RNA, and proteins).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Shown here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detail from “The Garden of Eden,” by Jan van Kessel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Younger (1626–1679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矩形 6"/>
          <p:cNvSpPr/>
          <p:nvPr/>
        </p:nvSpPr>
        <p:spPr>
          <a:xfrm>
            <a:off x="5490507" y="6472720"/>
            <a:ext cx="3653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basic structural unit of all living organisms?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Which macromolecules are shared by all living organisms?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32274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5. Evolutionary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814120"/>
            <a:ext cx="914399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Heritable changes in DNA drive evolution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7"/>
          <p:cNvSpPr/>
          <p:nvPr/>
        </p:nvSpPr>
        <p:spPr>
          <a:xfrm>
            <a:off x="0" y="115267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 is defined as random change in DNA of an organism that results in a new characteristic that can be inherited. </a:t>
            </a:r>
          </a:p>
        </p:txBody>
      </p:sp>
      <p:sp>
        <p:nvSpPr>
          <p:cNvPr id="20" name="矩形 7"/>
          <p:cNvSpPr/>
          <p:nvPr/>
        </p:nvSpPr>
        <p:spPr>
          <a:xfrm>
            <a:off x="-1" y="1737449"/>
            <a:ext cx="90673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for mutation: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differences in the DNA sequence of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FOXP2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 between humans and chimpanzee. </a:t>
            </a:r>
          </a:p>
          <a:p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FOXP2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 is called as the speech gene as it is required for proper development of speech and language.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3342568"/>
            <a:ext cx="8220838" cy="2603633"/>
            <a:chOff x="457200" y="3342568"/>
            <a:chExt cx="8220838" cy="2603633"/>
          </a:xfrm>
        </p:grpSpPr>
        <p:grpSp>
          <p:nvGrpSpPr>
            <p:cNvPr id="3" name="组合 2"/>
            <p:cNvGrpSpPr/>
            <p:nvPr/>
          </p:nvGrpSpPr>
          <p:grpSpPr>
            <a:xfrm>
              <a:off x="4267199" y="3342568"/>
              <a:ext cx="4410839" cy="2603633"/>
              <a:chOff x="3897647" y="3209228"/>
              <a:chExt cx="4846000" cy="2933970"/>
            </a:xfrm>
          </p:grpSpPr>
          <p:pic>
            <p:nvPicPr>
              <p:cNvPr id="4100" name="Picture 4" descr="http://kids.nationalgeographic.com/content/dam/kids/photos/animals/Mammals/A-G/chimpanzee-with-baby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7647" y="3209228"/>
                <a:ext cx="4846000" cy="2725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矩形 1"/>
              <p:cNvSpPr/>
              <p:nvPr/>
            </p:nvSpPr>
            <p:spPr>
              <a:xfrm>
                <a:off x="4902260" y="5935102"/>
                <a:ext cx="2152940" cy="208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http://kids.nationalgeographic.com/animals/chimpanzee/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57200" y="3342568"/>
              <a:ext cx="3276600" cy="2488705"/>
              <a:chOff x="4873170" y="3896951"/>
              <a:chExt cx="3276600" cy="2488705"/>
            </a:xfrm>
          </p:grpSpPr>
          <p:pic>
            <p:nvPicPr>
              <p:cNvPr id="4102" name="Picture 6" descr="http://www.redorbit.com/media/uploads/2013/02/science-022213-00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3170" y="3896951"/>
                <a:ext cx="3276600" cy="2211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矩形 3"/>
              <p:cNvSpPr/>
              <p:nvPr/>
            </p:nvSpPr>
            <p:spPr>
              <a:xfrm>
                <a:off x="5101770" y="6108657"/>
                <a:ext cx="262959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http://www.redorbit.com/news/science/1112789450/human-speech-studies-reveal-mechanisms-and-evolution-022213/</a:t>
                </a:r>
              </a:p>
            </p:txBody>
          </p:sp>
        </p:grpSp>
      </p:grpSp>
      <p:sp>
        <p:nvSpPr>
          <p:cNvPr id="21" name="矩形 7"/>
          <p:cNvSpPr/>
          <p:nvPr/>
        </p:nvSpPr>
        <p:spPr>
          <a:xfrm>
            <a:off x="4308405" y="5946201"/>
            <a:ext cx="4758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chimpanzees start talking if they have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FOXP2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 of humans? Answer: No one knows. </a:t>
            </a:r>
          </a:p>
        </p:txBody>
      </p:sp>
      <p:sp>
        <p:nvSpPr>
          <p:cNvPr id="23" name="矩形 8"/>
          <p:cNvSpPr/>
          <p:nvPr/>
        </p:nvSpPr>
        <p:spPr>
          <a:xfrm>
            <a:off x="6684738" y="6591646"/>
            <a:ext cx="24302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Define mutation. Give an example. </a:t>
            </a:r>
          </a:p>
        </p:txBody>
      </p:sp>
    </p:spTree>
    <p:extLst>
      <p:ext uri="{BB962C8B-B14F-4D97-AF65-F5344CB8AC3E}">
        <p14:creationId xmlns:p14="http://schemas.microsoft.com/office/powerpoint/2010/main" val="224077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914400"/>
            <a:ext cx="4800600" cy="236220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Lecture: </a:t>
            </a:r>
            <a:b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31371" y="3962400"/>
            <a:ext cx="8153400" cy="2362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Textbook: 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Principles of Biochemistry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5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Edition </a:t>
            </a:r>
          </a:p>
          <a:p>
            <a:pPr lvl="0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L. Nelson, Michael M. Cox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Freeman &amp; Company, </a:t>
            </a:r>
          </a:p>
          <a:p>
            <a:pPr lvl="0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York, USA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28157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  <a:endParaRPr lang="en-US" sz="2400" b="1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85900" y="2362200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foundations of biochemistry: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 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(thermodynamic)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Evolutionary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1000" y="1176196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 is the study of the chemistry of living organisms.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4"/>
          <p:cNvSpPr/>
          <p:nvPr/>
        </p:nvSpPr>
        <p:spPr>
          <a:xfrm>
            <a:off x="6553200" y="6455396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biochemistry?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Name the foundations of biochemistry.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6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28157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  <a:endParaRPr lang="en-US" sz="2400" b="1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1600" y="1752600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foundations of biochemistry: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(thermodynamic)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Evolutionary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95041" y="2498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1. Cellular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0747"/>
            <a:ext cx="3225277" cy="604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84263"/>
            <a:ext cx="5181600" cy="100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4"/>
          <p:cNvSpPr/>
          <p:nvPr/>
        </p:nvSpPr>
        <p:spPr>
          <a:xfrm>
            <a:off x="6168501" y="6611779"/>
            <a:ext cx="29754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universal features of a living cell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95041" y="2498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1. Cellular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050" y="1232784"/>
            <a:ext cx="90926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with nuclear envelopes are called eukaryotes (Greek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“true” and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karyon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“nucleus”). 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without nuclear envelopes-bacterial cells-are called prokaryotes (Greek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“before”).</a:t>
            </a:r>
          </a:p>
          <a:p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three major components of a cell are:</a:t>
            </a:r>
          </a:p>
          <a:p>
            <a:pPr marL="342900" indent="-342900">
              <a:buFontTx/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 (in eukaryotes) or nucleoid (in prokaryotes) that contains DNA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membrane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Cytoplasm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862677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cells have plasma membrane, DNA and cytoplasm</a:t>
            </a:r>
          </a:p>
        </p:txBody>
      </p:sp>
      <p:sp>
        <p:nvSpPr>
          <p:cNvPr id="12" name="矩形 4"/>
          <p:cNvSpPr/>
          <p:nvPr/>
        </p:nvSpPr>
        <p:spPr>
          <a:xfrm>
            <a:off x="6332553" y="6457890"/>
            <a:ext cx="2798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prokaryotes and eukaryotes.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Where will you find DNA in an animal cell? </a:t>
            </a:r>
          </a:p>
        </p:txBody>
      </p:sp>
    </p:spTree>
    <p:extLst>
      <p:ext uri="{BB962C8B-B14F-4D97-AF65-F5344CB8AC3E}">
        <p14:creationId xmlns:p14="http://schemas.microsoft.com/office/powerpoint/2010/main" val="366493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762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1. Cellular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907197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distinct domains of life: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Archaebacteria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Eubacteria, Eukaryotes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313712"/>
            <a:ext cx="6575646" cy="5550568"/>
            <a:chOff x="0" y="1313712"/>
            <a:chExt cx="6575646" cy="555056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13712"/>
              <a:ext cx="6575646" cy="3944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6220" y="5294620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FIGURE 1–4 Phylogeny of the three domains of life. Phylogenetic relationships are often illustrated by a “family 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tree” of 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this type. The fewer the branch points between any two organisms, the closer is their evolutionary relationship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4646794" y="4048125"/>
            <a:ext cx="44672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Archaebacteria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(ancient bacteria) grow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harsh conditions like salt lakes, hot springs, acidic bogs, ocean depth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Eubacteria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(true bacteria) live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soils, surface waters, tissues of organisms. </a:t>
            </a:r>
            <a:endParaRPr lang="en-US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Eukaryotes are more closely related with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archaebacteria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eubacteria.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4"/>
          <p:cNvSpPr/>
          <p:nvPr/>
        </p:nvSpPr>
        <p:spPr>
          <a:xfrm>
            <a:off x="5761220" y="6454299"/>
            <a:ext cx="3382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the three distinct domains of life?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Where do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archaebacteria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eubacteria usually live?</a:t>
            </a:r>
          </a:p>
        </p:txBody>
      </p:sp>
    </p:spTree>
    <p:extLst>
      <p:ext uri="{BB962C8B-B14F-4D97-AF65-F5344CB8AC3E}">
        <p14:creationId xmlns:p14="http://schemas.microsoft.com/office/powerpoint/2010/main" val="170466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1300" y="40371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Foundations of Biochemistry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1.</a:t>
            </a:r>
            <a:r>
              <a:rPr lang="en-US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Cellular foundation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www.researchgate.net/profile/Erik_Bongcam-Rudloff/publication/309195363/viewer/AS:418132062687233@1476701861864/background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researchgate.net/profile/Erik_Bongcam-Rudloff/publication/309195363/viewer/AS:418132062687233@1476701861864/background/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370472" y="914400"/>
            <a:ext cx="4701921" cy="5471249"/>
            <a:chOff x="4370472" y="1052900"/>
            <a:chExt cx="4701921" cy="5471249"/>
          </a:xfrm>
        </p:grpSpPr>
        <p:sp>
          <p:nvSpPr>
            <p:cNvPr id="9" name="矩形 8"/>
            <p:cNvSpPr/>
            <p:nvPr/>
          </p:nvSpPr>
          <p:spPr>
            <a:xfrm>
              <a:off x="4779989" y="1052900"/>
              <a:ext cx="41891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 of Eubacteria: 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Escherichia coli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02" name="Picture 6" descr="https://icantbelievethatshealthy.files.wordpress.com/2015/12/human-gut-bacteri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670" y="1422232"/>
              <a:ext cx="3419770" cy="2265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9" name="Picture 13" descr="C:\Users\HP\Desktop\Downloads\Figure-1-Flagella-of-E-coli-observed-in-transmission-electron-microscope-Bar-1m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670" y="3727622"/>
              <a:ext cx="3419770" cy="1696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矩形 2"/>
            <p:cNvSpPr/>
            <p:nvPr/>
          </p:nvSpPr>
          <p:spPr>
            <a:xfrm>
              <a:off x="4370472" y="5446931"/>
              <a:ext cx="470192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16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Escherichia coli </a:t>
              </a:r>
              <a:r>
                <a:rPr 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 be found in human guts. They prevent colonization of pathogenic microorganisms by occupying the exposed surfaces of internal organs like intestine.  </a:t>
              </a:r>
              <a:endPara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5575" y="914400"/>
            <a:ext cx="3986931" cy="5805100"/>
            <a:chOff x="155575" y="1052900"/>
            <a:chExt cx="3986931" cy="5805100"/>
          </a:xfrm>
        </p:grpSpPr>
        <p:sp>
          <p:nvSpPr>
            <p:cNvPr id="8" name="矩形 7"/>
            <p:cNvSpPr/>
            <p:nvPr/>
          </p:nvSpPr>
          <p:spPr>
            <a:xfrm>
              <a:off x="776259" y="1052900"/>
              <a:ext cx="30963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 of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Archaebacteria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Methanoculleus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bourgensis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05056" y="1676400"/>
              <a:ext cx="3038998" cy="2625942"/>
              <a:chOff x="776259" y="2030460"/>
              <a:chExt cx="2871862" cy="2604910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59" y="2030460"/>
                <a:ext cx="2871862" cy="2376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813014" y="4419926"/>
                <a:ext cx="269076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dirty="0" err="1">
                    <a:latin typeface="Times New Roman" pitchFamily="18" charset="0"/>
                    <a:cs typeface="Times New Roman" pitchFamily="18" charset="0"/>
                  </a:rPr>
                  <a:t>Manzoor</a:t>
                </a:r>
                <a:r>
                  <a:rPr lang="en-US" sz="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800" i="1" dirty="0">
                    <a:latin typeface="Times New Roman" pitchFamily="18" charset="0"/>
                    <a:cs typeface="Times New Roman" pitchFamily="18" charset="0"/>
                  </a:rPr>
                  <a:t>et al</a:t>
                </a:r>
                <a:r>
                  <a:rPr lang="en-US" sz="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800" i="1" dirty="0">
                    <a:latin typeface="Times New Roman" pitchFamily="18" charset="0"/>
                    <a:cs typeface="Times New Roman" pitchFamily="18" charset="0"/>
                  </a:rPr>
                  <a:t>Standards in Genomic Sciences </a:t>
                </a:r>
                <a:r>
                  <a:rPr lang="en-US" sz="800" dirty="0">
                    <a:latin typeface="Times New Roman" pitchFamily="18" charset="0"/>
                    <a:cs typeface="Times New Roman" pitchFamily="18" charset="0"/>
                  </a:rPr>
                  <a:t>(2016) 11:80</a:t>
                </a:r>
              </a:p>
            </p:txBody>
          </p:sp>
        </p:grpSp>
        <p:sp>
          <p:nvSpPr>
            <p:cNvPr id="17" name="矩形 2"/>
            <p:cNvSpPr/>
            <p:nvPr/>
          </p:nvSpPr>
          <p:spPr>
            <a:xfrm>
              <a:off x="307975" y="4302342"/>
              <a:ext cx="38345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16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Methanoculleus</a:t>
              </a:r>
              <a:r>
                <a:rPr lang="en-US" sz="1600" b="1" i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bourgensis</a:t>
              </a:r>
              <a:r>
                <a:rPr lang="en-US" sz="1600" b="1" i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 used in the production methane in biogas plants.</a:t>
              </a:r>
              <a:endPara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321013" y="4967467"/>
              <a:ext cx="2551618" cy="1890533"/>
              <a:chOff x="735357" y="4876163"/>
              <a:chExt cx="2466675" cy="2012775"/>
            </a:xfrm>
          </p:grpSpPr>
          <p:pic>
            <p:nvPicPr>
              <p:cNvPr id="3079" name="Picture 7" descr="http://seaus.free.fr/local/cache-vignettes/L470xH353/Geotexia_01-36077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357" y="4876163"/>
                <a:ext cx="2466675" cy="1852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226240" y="6692331"/>
                <a:ext cx="1317504" cy="196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" dirty="0">
                    <a:latin typeface="Times New Roman" pitchFamily="18" charset="0"/>
                    <a:cs typeface="Times New Roman" pitchFamily="18" charset="0"/>
                  </a:rPr>
                  <a:t>http://seaus.free.fr/spip.php?article808</a:t>
                </a:r>
              </a:p>
            </p:txBody>
          </p:sp>
        </p:grpSp>
        <p:sp>
          <p:nvSpPr>
            <p:cNvPr id="23" name="矩形 11"/>
            <p:cNvSpPr/>
            <p:nvPr/>
          </p:nvSpPr>
          <p:spPr>
            <a:xfrm>
              <a:off x="155575" y="5424336"/>
              <a:ext cx="12768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Biogas Plant</a:t>
              </a:r>
            </a:p>
          </p:txBody>
        </p:sp>
      </p:grpSp>
      <p:sp>
        <p:nvSpPr>
          <p:cNvPr id="24" name="矩形 4"/>
          <p:cNvSpPr/>
          <p:nvPr/>
        </p:nvSpPr>
        <p:spPr>
          <a:xfrm>
            <a:off x="5667080" y="6452324"/>
            <a:ext cx="3476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Give example of each of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archaebacteria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eubacteria.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Why colonization of human guts by </a:t>
            </a:r>
            <a:r>
              <a:rPr 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coli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important?</a:t>
            </a:r>
          </a:p>
        </p:txBody>
      </p:sp>
    </p:spTree>
    <p:extLst>
      <p:ext uri="{BB962C8B-B14F-4D97-AF65-F5344CB8AC3E}">
        <p14:creationId xmlns:p14="http://schemas.microsoft.com/office/powerpoint/2010/main" val="2508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1987</Words>
  <Application>Microsoft Office PowerPoint</Application>
  <PresentationFormat>On-screen Show (4:3)</PresentationFormat>
  <Paragraphs>282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宋体</vt:lpstr>
      <vt:lpstr>Arial</vt:lpstr>
      <vt:lpstr>Calibri</vt:lpstr>
      <vt:lpstr>Gulim</vt:lpstr>
      <vt:lpstr>Times New Roman</vt:lpstr>
      <vt:lpstr>Office 主题​​</vt:lpstr>
      <vt:lpstr>BIO201/SPRING 2018    Introduction to  Biochemistry &amp; Biotechnology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Lecture:  Water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Muktadir Shahid Hossain (Taumal)</dc:title>
  <dc:creator>HP</dc:creator>
  <cp:lastModifiedBy>HP</cp:lastModifiedBy>
  <cp:revision>232</cp:revision>
  <dcterms:created xsi:type="dcterms:W3CDTF">2017-01-10T13:47:40Z</dcterms:created>
  <dcterms:modified xsi:type="dcterms:W3CDTF">2018-05-29T05:38:01Z</dcterms:modified>
</cp:coreProperties>
</file>