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3" r:id="rId2"/>
    <p:sldId id="284" r:id="rId3"/>
    <p:sldId id="287" r:id="rId4"/>
    <p:sldId id="297" r:id="rId5"/>
    <p:sldId id="285" r:id="rId6"/>
    <p:sldId id="286" r:id="rId7"/>
    <p:sldId id="288" r:id="rId8"/>
    <p:sldId id="289" r:id="rId9"/>
    <p:sldId id="290" r:id="rId10"/>
    <p:sldId id="291" r:id="rId11"/>
    <p:sldId id="292" r:id="rId12"/>
    <p:sldId id="293" r:id="rId13"/>
    <p:sldId id="294" r:id="rId14"/>
    <p:sldId id="295" r:id="rId15"/>
    <p:sldId id="296" r:id="rId16"/>
    <p:sldId id="256" r:id="rId17"/>
    <p:sldId id="265" r:id="rId18"/>
    <p:sldId id="280" r:id="rId19"/>
    <p:sldId id="266" r:id="rId20"/>
    <p:sldId id="269" r:id="rId21"/>
    <p:sldId id="270" r:id="rId22"/>
    <p:sldId id="271" r:id="rId23"/>
    <p:sldId id="272" r:id="rId24"/>
    <p:sldId id="281" r:id="rId25"/>
    <p:sldId id="282"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B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75" autoAdjust="0"/>
  </p:normalViewPr>
  <p:slideViewPr>
    <p:cSldViewPr>
      <p:cViewPr>
        <p:scale>
          <a:sx n="60" d="100"/>
          <a:sy n="60" d="100"/>
        </p:scale>
        <p:origin x="1686" y="2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58912-6797-492A-8053-CF5D87B4DD5D}" type="datetimeFigureOut">
              <a:rPr lang="en-US" smtClean="0"/>
              <a:t>5/27/2018</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D9AAB-7849-4BBF-8FA4-88DF66EDCBCA}" type="slidenum">
              <a:rPr lang="en-US" smtClean="0"/>
              <a:t>‹#›</a:t>
            </a:fld>
            <a:endParaRPr lang="en-US"/>
          </a:p>
        </p:txBody>
      </p:sp>
    </p:spTree>
    <p:extLst>
      <p:ext uri="{BB962C8B-B14F-4D97-AF65-F5344CB8AC3E}">
        <p14:creationId xmlns:p14="http://schemas.microsoft.com/office/powerpoint/2010/main" val="3751085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900FE5D-115C-4E42-88CC-DF7DE7B7D38E}" type="slidenum">
              <a:rPr lang="en-US"/>
              <a:pPr/>
              <a:t>8</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sz="1600" smtClean="0"/>
          </a:p>
        </p:txBody>
      </p:sp>
    </p:spTree>
    <p:extLst>
      <p:ext uri="{BB962C8B-B14F-4D97-AF65-F5344CB8AC3E}">
        <p14:creationId xmlns:p14="http://schemas.microsoft.com/office/powerpoint/2010/main" val="218330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E6BE4DD9-2217-4BB7-86D1-B48675CCE9A8}" type="slidenum">
              <a:rPr lang="en-US"/>
              <a:pPr/>
              <a:t>9</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sz="1600" smtClean="0"/>
          </a:p>
        </p:txBody>
      </p:sp>
    </p:spTree>
    <p:extLst>
      <p:ext uri="{BB962C8B-B14F-4D97-AF65-F5344CB8AC3E}">
        <p14:creationId xmlns:p14="http://schemas.microsoft.com/office/powerpoint/2010/main" val="176855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5D1BB20-B86C-473D-A87A-C66F5D6CC8CF}" type="slidenum">
              <a:rPr lang="en-US"/>
              <a:pPr/>
              <a:t>14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en-US" sz="1400" smtClean="0"/>
              <a:t>PBL: The Process.</a:t>
            </a:r>
          </a:p>
          <a:p>
            <a:r>
              <a:rPr lang="en-US" sz="1400" smtClean="0"/>
              <a:t>How does PBL play out in the classroom?</a:t>
            </a:r>
          </a:p>
        </p:txBody>
      </p:sp>
    </p:spTree>
    <p:extLst>
      <p:ext uri="{BB962C8B-B14F-4D97-AF65-F5344CB8AC3E}">
        <p14:creationId xmlns:p14="http://schemas.microsoft.com/office/powerpoint/2010/main" val="363891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96941A7-CFA9-478E-B264-1DBE30C56F20}" type="slidenum">
              <a:rPr lang="en-US"/>
              <a:pPr/>
              <a:t>15</a:t>
            </a:fld>
            <a:endParaRPr lang="en-US"/>
          </a:p>
        </p:txBody>
      </p:sp>
      <p:sp>
        <p:nvSpPr>
          <p:cNvPr id="18435" name="Rectangle 2"/>
          <p:cNvSpPr>
            <a:spLocks noGrp="1" noRot="1" noChangeAspect="1" noChangeArrowheads="1" noTextEdit="1"/>
          </p:cNvSpPr>
          <p:nvPr>
            <p:ph type="sldImg"/>
          </p:nvPr>
        </p:nvSpPr>
        <p:spPr>
          <a:xfrm>
            <a:off x="1165225" y="692150"/>
            <a:ext cx="4610100" cy="3457575"/>
          </a:xfrm>
          <a:ln/>
        </p:spPr>
      </p:sp>
      <p:sp>
        <p:nvSpPr>
          <p:cNvPr id="18436" name="Rectangle 3"/>
          <p:cNvSpPr>
            <a:spLocks noGrp="1" noChangeArrowheads="1"/>
          </p:cNvSpPr>
          <p:nvPr>
            <p:ph type="body" idx="1"/>
          </p:nvPr>
        </p:nvSpPr>
        <p:spPr>
          <a:xfrm>
            <a:off x="923925" y="4379913"/>
            <a:ext cx="5087938" cy="4148137"/>
          </a:xfrm>
          <a:noFill/>
          <a:ln/>
        </p:spPr>
        <p:txBody>
          <a:bodyPr/>
          <a:lstStyle/>
          <a:p>
            <a:endParaRPr lang="en-US" smtClean="0"/>
          </a:p>
        </p:txBody>
      </p:sp>
    </p:spTree>
    <p:extLst>
      <p:ext uri="{BB962C8B-B14F-4D97-AF65-F5344CB8AC3E}">
        <p14:creationId xmlns:p14="http://schemas.microsoft.com/office/powerpoint/2010/main" val="4251947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5/27/2018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09642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5/27/2018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355336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5/27/2018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80850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5/27/2018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25703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7C7081E-470D-403E-A44C-F5DA8DD429AB}" type="datetimeFigureOut">
              <a:rPr lang="en-US" smtClean="0"/>
              <a:t>5/27/2018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70404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37C7081E-470D-403E-A44C-F5DA8DD429AB}" type="datetimeFigureOut">
              <a:rPr lang="en-US" smtClean="0"/>
              <a:t>5/27/2018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73203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37C7081E-470D-403E-A44C-F5DA8DD429AB}" type="datetimeFigureOut">
              <a:rPr lang="en-US" smtClean="0"/>
              <a:t>5/27/2018</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67189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37C7081E-470D-403E-A44C-F5DA8DD429AB}" type="datetimeFigureOut">
              <a:rPr lang="en-US" smtClean="0"/>
              <a:t>5/27/2018</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41256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C7081E-470D-403E-A44C-F5DA8DD429AB}" type="datetimeFigureOut">
              <a:rPr lang="en-US" smtClean="0"/>
              <a:t>5/27/2018</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02537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7081E-470D-403E-A44C-F5DA8DD429AB}" type="datetimeFigureOut">
              <a:rPr lang="en-US" smtClean="0"/>
              <a:t>5/27/2018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66462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7081E-470D-403E-A44C-F5DA8DD429AB}" type="datetimeFigureOut">
              <a:rPr lang="en-US" smtClean="0"/>
              <a:t>5/27/2018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53842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7081E-470D-403E-A44C-F5DA8DD429AB}" type="datetimeFigureOut">
              <a:rPr lang="en-US" smtClean="0"/>
              <a:t>5/27/2018</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80F15-2FE9-41FD-A688-0AE151D00CE7}" type="slidenum">
              <a:rPr lang="en-US" smtClean="0"/>
              <a:t>‹#›</a:t>
            </a:fld>
            <a:endParaRPr lang="en-US"/>
          </a:p>
        </p:txBody>
      </p:sp>
    </p:spTree>
    <p:extLst>
      <p:ext uri="{BB962C8B-B14F-4D97-AF65-F5344CB8AC3E}">
        <p14:creationId xmlns:p14="http://schemas.microsoft.com/office/powerpoint/2010/main" val="2933534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382000" cy="2057400"/>
          </a:xfrm>
        </p:spPr>
        <p:txBody>
          <a:bodyPr>
            <a:normAutofit fontScale="90000"/>
          </a:bodyPr>
          <a:lstStyle/>
          <a:p>
            <a:r>
              <a:rPr lang="en-US" sz="4000" b="1" dirty="0">
                <a:solidFill>
                  <a:schemeClr val="accent6">
                    <a:lumMod val="75000"/>
                  </a:schemeClr>
                </a:solidFill>
                <a:latin typeface="Calisto MT" panose="02040603050505030304" pitchFamily="18" charset="0"/>
              </a:rPr>
              <a:t>BIO 201 </a:t>
            </a:r>
            <a:r>
              <a:rPr lang="en-US" sz="4000" b="1" dirty="0" smtClean="0">
                <a:solidFill>
                  <a:schemeClr val="accent6">
                    <a:lumMod val="75000"/>
                  </a:schemeClr>
                </a:solidFill>
                <a:latin typeface="Calisto MT" panose="02040603050505030304" pitchFamily="18" charset="0"/>
              </a:rPr>
              <a:t>: </a:t>
            </a:r>
            <a:br>
              <a:rPr lang="en-US" sz="4000" b="1" dirty="0" smtClean="0">
                <a:solidFill>
                  <a:schemeClr val="accent6">
                    <a:lumMod val="75000"/>
                  </a:schemeClr>
                </a:solidFill>
                <a:latin typeface="Calisto MT" panose="02040603050505030304" pitchFamily="18" charset="0"/>
              </a:rPr>
            </a:br>
            <a:r>
              <a:rPr lang="en-GB" sz="4000" b="1" dirty="0" smtClean="0">
                <a:solidFill>
                  <a:schemeClr val="accent6">
                    <a:lumMod val="75000"/>
                  </a:schemeClr>
                </a:solidFill>
                <a:effectLst/>
                <a:latin typeface="Calisto MT" panose="02040603050505030304" pitchFamily="18" charset="0"/>
              </a:rPr>
              <a:t>Introduction </a:t>
            </a:r>
            <a:r>
              <a:rPr lang="en-GB" sz="4000" b="1" dirty="0">
                <a:solidFill>
                  <a:schemeClr val="accent6">
                    <a:lumMod val="75000"/>
                  </a:schemeClr>
                </a:solidFill>
                <a:effectLst/>
                <a:latin typeface="Calisto MT" panose="02040603050505030304" pitchFamily="18" charset="0"/>
              </a:rPr>
              <a:t>to Biochemistry </a:t>
            </a:r>
            <a:r>
              <a:rPr lang="en-GB" sz="4000" b="1" dirty="0" smtClean="0">
                <a:solidFill>
                  <a:schemeClr val="accent6">
                    <a:lumMod val="75000"/>
                  </a:schemeClr>
                </a:solidFill>
                <a:effectLst/>
                <a:latin typeface="Calisto MT" panose="02040603050505030304" pitchFamily="18" charset="0"/>
              </a:rPr>
              <a:t/>
            </a:r>
            <a:br>
              <a:rPr lang="en-GB" sz="4000" b="1" dirty="0" smtClean="0">
                <a:solidFill>
                  <a:schemeClr val="accent6">
                    <a:lumMod val="75000"/>
                  </a:schemeClr>
                </a:solidFill>
                <a:effectLst/>
                <a:latin typeface="Calisto MT" panose="02040603050505030304" pitchFamily="18" charset="0"/>
              </a:rPr>
            </a:br>
            <a:r>
              <a:rPr lang="en-GB" sz="4000" b="1" dirty="0" smtClean="0">
                <a:solidFill>
                  <a:schemeClr val="accent6">
                    <a:lumMod val="75000"/>
                  </a:schemeClr>
                </a:solidFill>
                <a:effectLst/>
                <a:latin typeface="Calisto MT" panose="02040603050505030304" pitchFamily="18" charset="0"/>
              </a:rPr>
              <a:t>&amp; </a:t>
            </a:r>
            <a:br>
              <a:rPr lang="en-GB" sz="4000" b="1" dirty="0" smtClean="0">
                <a:solidFill>
                  <a:schemeClr val="accent6">
                    <a:lumMod val="75000"/>
                  </a:schemeClr>
                </a:solidFill>
                <a:effectLst/>
                <a:latin typeface="Calisto MT" panose="02040603050505030304" pitchFamily="18" charset="0"/>
              </a:rPr>
            </a:br>
            <a:r>
              <a:rPr lang="en-GB" sz="4000" b="1" dirty="0" smtClean="0">
                <a:solidFill>
                  <a:schemeClr val="accent6">
                    <a:lumMod val="75000"/>
                  </a:schemeClr>
                </a:solidFill>
                <a:effectLst/>
                <a:latin typeface="Calisto MT" panose="02040603050505030304" pitchFamily="18" charset="0"/>
              </a:rPr>
              <a:t>Biotechnology</a:t>
            </a:r>
            <a:endParaRPr lang="en-US" sz="4000" b="1" dirty="0">
              <a:solidFill>
                <a:schemeClr val="accent6">
                  <a:lumMod val="75000"/>
                </a:schemeClr>
              </a:solidFill>
              <a:latin typeface="Calisto MT" panose="02040603050505030304" pitchFamily="18" charset="0"/>
            </a:endParaRPr>
          </a:p>
        </p:txBody>
      </p:sp>
      <p:sp>
        <p:nvSpPr>
          <p:cNvPr id="3" name="Subtitle 2"/>
          <p:cNvSpPr>
            <a:spLocks noGrp="1"/>
          </p:cNvSpPr>
          <p:nvPr>
            <p:ph type="subTitle" idx="1"/>
          </p:nvPr>
        </p:nvSpPr>
        <p:spPr>
          <a:xfrm>
            <a:off x="1371600" y="3425780"/>
            <a:ext cx="6400800" cy="1752600"/>
          </a:xfrm>
        </p:spPr>
        <p:txBody>
          <a:bodyPr>
            <a:noAutofit/>
          </a:bodyPr>
          <a:lstStyle/>
          <a:p>
            <a:r>
              <a:rPr lang="en-GB" sz="1800" b="1" dirty="0">
                <a:latin typeface="Calisto MT" panose="02040603050505030304" pitchFamily="18" charset="0"/>
              </a:rPr>
              <a:t>Instructor</a:t>
            </a:r>
            <a:endParaRPr lang="en-US" sz="1800" dirty="0">
              <a:latin typeface="Calisto MT" panose="02040603050505030304" pitchFamily="18" charset="0"/>
            </a:endParaRPr>
          </a:p>
          <a:p>
            <a:r>
              <a:rPr lang="en-US" sz="1800" dirty="0" err="1">
                <a:latin typeface="Calisto MT" panose="02040603050505030304" pitchFamily="18" charset="0"/>
              </a:rPr>
              <a:t>Abhinandan</a:t>
            </a:r>
            <a:r>
              <a:rPr lang="en-US" sz="1800" dirty="0">
                <a:latin typeface="Calisto MT" panose="02040603050505030304" pitchFamily="18" charset="0"/>
              </a:rPr>
              <a:t> Chowdhury</a:t>
            </a:r>
          </a:p>
          <a:p>
            <a:r>
              <a:rPr lang="en-US" sz="1800" dirty="0">
                <a:latin typeface="Calisto MT" panose="02040603050505030304" pitchFamily="18" charset="0"/>
              </a:rPr>
              <a:t>Lecturer</a:t>
            </a:r>
          </a:p>
          <a:p>
            <a:r>
              <a:rPr lang="en-US" sz="1800" dirty="0">
                <a:latin typeface="Calisto MT" panose="02040603050505030304" pitchFamily="18" charset="0"/>
              </a:rPr>
              <a:t>Dept. Biochemistry &amp; Microbiology </a:t>
            </a:r>
          </a:p>
          <a:p>
            <a:r>
              <a:rPr lang="en-US" sz="1800" dirty="0">
                <a:latin typeface="Calisto MT" panose="02040603050505030304" pitchFamily="18" charset="0"/>
              </a:rPr>
              <a:t>North South University</a:t>
            </a:r>
          </a:p>
          <a:p>
            <a:r>
              <a:rPr lang="en-US" sz="1800" dirty="0">
                <a:latin typeface="Calisto MT" panose="02040603050505030304" pitchFamily="18" charset="0"/>
              </a:rPr>
              <a:t>Dhaka, Bangladesh</a:t>
            </a:r>
          </a:p>
          <a:p>
            <a:endParaRPr lang="en-US" sz="1800" dirty="0">
              <a:latin typeface="Calisto MT" panose="02040603050505030304" pitchFamily="18" charset="0"/>
            </a:endParaRPr>
          </a:p>
        </p:txBody>
      </p:sp>
    </p:spTree>
    <p:extLst>
      <p:ext uri="{BB962C8B-B14F-4D97-AF65-F5344CB8AC3E}">
        <p14:creationId xmlns:p14="http://schemas.microsoft.com/office/powerpoint/2010/main" val="1384497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p:cNvSpPr>
            <a:spLocks noChangeArrowheads="1"/>
          </p:cNvSpPr>
          <p:nvPr/>
        </p:nvSpPr>
        <p:spPr bwMode="auto">
          <a:xfrm>
            <a:off x="2438400" y="2057400"/>
            <a:ext cx="2667000" cy="2514600"/>
          </a:xfrm>
          <a:prstGeom prst="ellipse">
            <a:avLst/>
          </a:prstGeom>
          <a:noFill/>
          <a:ln w="12700">
            <a:solidFill>
              <a:srgbClr val="0000FF"/>
            </a:solidFill>
            <a:round/>
            <a:headEnd/>
            <a:tailEnd/>
          </a:ln>
        </p:spPr>
        <p:txBody>
          <a:bodyPr wrap="none" anchor="ctr"/>
          <a:lstStyle/>
          <a:p>
            <a:pPr eaLnBrk="1" hangingPunct="1"/>
            <a:endParaRPr lang="en-US" sz="3600" b="0">
              <a:solidFill>
                <a:srgbClr val="FF0000"/>
              </a:solidFill>
              <a:latin typeface="Calisto MT" panose="02040603050505030304" pitchFamily="18" charset="0"/>
            </a:endParaRPr>
          </a:p>
        </p:txBody>
      </p:sp>
      <p:sp>
        <p:nvSpPr>
          <p:cNvPr id="6147" name="Oval 3"/>
          <p:cNvSpPr>
            <a:spLocks noChangeArrowheads="1"/>
          </p:cNvSpPr>
          <p:nvPr/>
        </p:nvSpPr>
        <p:spPr bwMode="auto">
          <a:xfrm>
            <a:off x="4038600" y="2057400"/>
            <a:ext cx="2667000" cy="2514600"/>
          </a:xfrm>
          <a:prstGeom prst="ellipse">
            <a:avLst/>
          </a:prstGeom>
          <a:noFill/>
          <a:ln w="12700">
            <a:solidFill>
              <a:srgbClr val="0000FF"/>
            </a:solidFill>
            <a:round/>
            <a:headEnd/>
            <a:tailEnd/>
          </a:ln>
        </p:spPr>
        <p:txBody>
          <a:bodyPr wrap="none" anchor="ctr"/>
          <a:lstStyle/>
          <a:p>
            <a:pPr algn="r" eaLnBrk="1" hangingPunct="1"/>
            <a:endParaRPr lang="en-US" sz="3600" b="0">
              <a:solidFill>
                <a:srgbClr val="FF0000"/>
              </a:solidFill>
              <a:latin typeface="Calisto MT" panose="02040603050505030304" pitchFamily="18" charset="0"/>
            </a:endParaRPr>
          </a:p>
        </p:txBody>
      </p:sp>
      <p:sp>
        <p:nvSpPr>
          <p:cNvPr id="6148" name="Oval 4"/>
          <p:cNvSpPr>
            <a:spLocks noChangeArrowheads="1"/>
          </p:cNvSpPr>
          <p:nvPr/>
        </p:nvSpPr>
        <p:spPr bwMode="auto">
          <a:xfrm>
            <a:off x="3200400" y="3429000"/>
            <a:ext cx="2667000" cy="2514600"/>
          </a:xfrm>
          <a:prstGeom prst="ellipse">
            <a:avLst/>
          </a:prstGeom>
          <a:noFill/>
          <a:ln w="12700">
            <a:solidFill>
              <a:srgbClr val="0000FF"/>
            </a:solidFill>
            <a:round/>
            <a:headEnd/>
            <a:tailEnd/>
          </a:ln>
        </p:spPr>
        <p:txBody>
          <a:bodyPr wrap="none" anchor="ctr"/>
          <a:lstStyle/>
          <a:p>
            <a:pPr algn="ctr" eaLnBrk="1" hangingPunct="1"/>
            <a:endParaRPr lang="en-US" sz="3600" b="0">
              <a:solidFill>
                <a:srgbClr val="FF0000"/>
              </a:solidFill>
              <a:latin typeface="Calisto MT" panose="02040603050505030304" pitchFamily="18" charset="0"/>
            </a:endParaRPr>
          </a:p>
          <a:p>
            <a:pPr algn="ctr" eaLnBrk="1" hangingPunct="1"/>
            <a:r>
              <a:rPr lang="en-US" sz="3600" b="0">
                <a:solidFill>
                  <a:srgbClr val="FF0000"/>
                </a:solidFill>
                <a:latin typeface="Calisto MT" panose="02040603050505030304" pitchFamily="18" charset="0"/>
              </a:rPr>
              <a:t>Visual</a:t>
            </a:r>
          </a:p>
        </p:txBody>
      </p:sp>
      <p:sp>
        <p:nvSpPr>
          <p:cNvPr id="6149" name="Text Box 5"/>
          <p:cNvSpPr txBox="1">
            <a:spLocks noChangeArrowheads="1"/>
          </p:cNvSpPr>
          <p:nvPr/>
        </p:nvSpPr>
        <p:spPr bwMode="auto">
          <a:xfrm>
            <a:off x="2743200" y="2895600"/>
            <a:ext cx="1064715" cy="646331"/>
          </a:xfrm>
          <a:prstGeom prst="rect">
            <a:avLst/>
          </a:prstGeom>
          <a:noFill/>
          <a:ln w="9525">
            <a:noFill/>
            <a:miter lim="800000"/>
            <a:headEnd/>
            <a:tailEnd/>
          </a:ln>
        </p:spPr>
        <p:txBody>
          <a:bodyPr wrap="none">
            <a:spAutoFit/>
          </a:bodyPr>
          <a:lstStyle/>
          <a:p>
            <a:pPr eaLnBrk="1" hangingPunct="1"/>
            <a:r>
              <a:rPr lang="en-US" sz="3600" b="0">
                <a:solidFill>
                  <a:srgbClr val="FF0000"/>
                </a:solidFill>
                <a:latin typeface="Calisto MT" panose="02040603050505030304" pitchFamily="18" charset="0"/>
              </a:rPr>
              <a:t>Oral</a:t>
            </a:r>
          </a:p>
        </p:txBody>
      </p:sp>
      <p:sp>
        <p:nvSpPr>
          <p:cNvPr id="6150" name="Text Box 6"/>
          <p:cNvSpPr txBox="1">
            <a:spLocks noChangeArrowheads="1"/>
          </p:cNvSpPr>
          <p:nvPr/>
        </p:nvSpPr>
        <p:spPr bwMode="auto">
          <a:xfrm>
            <a:off x="5105400" y="2895600"/>
            <a:ext cx="1681294" cy="646331"/>
          </a:xfrm>
          <a:prstGeom prst="rect">
            <a:avLst/>
          </a:prstGeom>
          <a:noFill/>
          <a:ln w="9525">
            <a:noFill/>
            <a:miter lim="800000"/>
            <a:headEnd/>
            <a:tailEnd/>
          </a:ln>
        </p:spPr>
        <p:txBody>
          <a:bodyPr wrap="none">
            <a:spAutoFit/>
          </a:bodyPr>
          <a:lstStyle/>
          <a:p>
            <a:pPr eaLnBrk="1" hangingPunct="1"/>
            <a:r>
              <a:rPr lang="en-US" sz="3600" b="0">
                <a:solidFill>
                  <a:srgbClr val="FF0000"/>
                </a:solidFill>
                <a:latin typeface="Calisto MT" panose="02040603050505030304" pitchFamily="18" charset="0"/>
              </a:rPr>
              <a:t>Written</a:t>
            </a:r>
          </a:p>
        </p:txBody>
      </p:sp>
      <p:sp>
        <p:nvSpPr>
          <p:cNvPr id="6151" name="Text Box 7"/>
          <p:cNvSpPr txBox="1">
            <a:spLocks noChangeArrowheads="1"/>
          </p:cNvSpPr>
          <p:nvPr/>
        </p:nvSpPr>
        <p:spPr bwMode="auto">
          <a:xfrm>
            <a:off x="1981200" y="3581400"/>
            <a:ext cx="5213287" cy="707886"/>
          </a:xfrm>
          <a:prstGeom prst="rect">
            <a:avLst/>
          </a:prstGeom>
          <a:noFill/>
          <a:ln w="9525">
            <a:noFill/>
            <a:miter lim="800000"/>
            <a:headEnd/>
            <a:tailEnd/>
          </a:ln>
        </p:spPr>
        <p:txBody>
          <a:bodyPr wrap="none">
            <a:spAutoFit/>
          </a:bodyPr>
          <a:lstStyle/>
          <a:p>
            <a:pPr eaLnBrk="1" hangingPunct="1"/>
            <a:r>
              <a:rPr lang="en-US" sz="4000">
                <a:latin typeface="Calisto MT" panose="02040603050505030304" pitchFamily="18" charset="0"/>
              </a:rPr>
              <a:t>Communication Skills</a:t>
            </a:r>
          </a:p>
        </p:txBody>
      </p:sp>
      <p:sp>
        <p:nvSpPr>
          <p:cNvPr id="6152" name="Line 8"/>
          <p:cNvSpPr>
            <a:spLocks noChangeShapeType="1"/>
          </p:cNvSpPr>
          <p:nvPr/>
        </p:nvSpPr>
        <p:spPr bwMode="auto">
          <a:xfrm>
            <a:off x="625475" y="1343025"/>
            <a:ext cx="7772400" cy="0"/>
          </a:xfrm>
          <a:prstGeom prst="line">
            <a:avLst/>
          </a:prstGeom>
          <a:noFill/>
          <a:ln w="57150">
            <a:solidFill>
              <a:srgbClr val="FDE609"/>
            </a:solidFill>
            <a:round/>
            <a:headEnd/>
            <a:tailEnd/>
          </a:ln>
        </p:spPr>
        <p:txBody>
          <a:bodyPr wrap="none" anchor="ctr"/>
          <a:lstStyle/>
          <a:p>
            <a:endParaRPr lang="en-US">
              <a:latin typeface="Calisto MT" panose="02040603050505030304" pitchFamily="18" charset="0"/>
            </a:endParaRPr>
          </a:p>
        </p:txBody>
      </p:sp>
      <p:sp>
        <p:nvSpPr>
          <p:cNvPr id="6153" name="Line 9"/>
          <p:cNvSpPr>
            <a:spLocks noChangeShapeType="1"/>
          </p:cNvSpPr>
          <p:nvPr/>
        </p:nvSpPr>
        <p:spPr bwMode="auto">
          <a:xfrm>
            <a:off x="625475" y="1266825"/>
            <a:ext cx="7772400" cy="0"/>
          </a:xfrm>
          <a:prstGeom prst="line">
            <a:avLst/>
          </a:prstGeom>
          <a:noFill/>
          <a:ln w="38100">
            <a:solidFill>
              <a:schemeClr val="accent2"/>
            </a:solidFill>
            <a:round/>
            <a:headEnd/>
            <a:tailEnd/>
          </a:ln>
        </p:spPr>
        <p:txBody>
          <a:bodyPr wrap="none" anchor="ctr"/>
          <a:lstStyle/>
          <a:p>
            <a:endParaRPr lang="en-US">
              <a:latin typeface="Calisto MT" panose="02040603050505030304" pitchFamily="18" charset="0"/>
            </a:endParaRPr>
          </a:p>
        </p:txBody>
      </p:sp>
      <p:sp>
        <p:nvSpPr>
          <p:cNvPr id="6154" name="Rectangle 10"/>
          <p:cNvSpPr>
            <a:spLocks noChangeArrowheads="1"/>
          </p:cNvSpPr>
          <p:nvPr/>
        </p:nvSpPr>
        <p:spPr bwMode="auto">
          <a:xfrm>
            <a:off x="625475" y="471488"/>
            <a:ext cx="7680325" cy="579437"/>
          </a:xfrm>
          <a:prstGeom prst="rect">
            <a:avLst/>
          </a:prstGeom>
          <a:noFill/>
          <a:ln w="9525">
            <a:noFill/>
            <a:miter lim="800000"/>
            <a:headEnd/>
            <a:tailEnd/>
          </a:ln>
        </p:spPr>
        <p:txBody>
          <a:bodyPr>
            <a:spAutoFit/>
          </a:bodyPr>
          <a:lstStyle/>
          <a:p>
            <a:pPr algn="ctr">
              <a:spcAft>
                <a:spcPts val="300"/>
              </a:spcAft>
            </a:pPr>
            <a:r>
              <a:rPr lang="en-US" sz="3200">
                <a:solidFill>
                  <a:schemeClr val="accent2"/>
                </a:solidFill>
                <a:latin typeface="Calisto MT" panose="02040603050505030304" pitchFamily="18" charset="0"/>
              </a:rPr>
              <a:t>Characteristics Needed For Success</a:t>
            </a:r>
            <a:endParaRPr lang="en-US" sz="3200">
              <a:latin typeface="Calisto MT" panose="02040603050505030304" pitchFamily="18" charset="0"/>
            </a:endParaRPr>
          </a:p>
        </p:txBody>
      </p:sp>
    </p:spTree>
    <p:extLst>
      <p:ext uri="{BB962C8B-B14F-4D97-AF65-F5344CB8AC3E}">
        <p14:creationId xmlns:p14="http://schemas.microsoft.com/office/powerpoint/2010/main" val="139467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
          <p:cNvSpPr>
            <a:spLocks noChangeArrowheads="1"/>
          </p:cNvSpPr>
          <p:nvPr/>
        </p:nvSpPr>
        <p:spPr bwMode="auto">
          <a:xfrm>
            <a:off x="5638800" y="4572000"/>
            <a:ext cx="1752600" cy="1600200"/>
          </a:xfrm>
          <a:prstGeom prst="ellipse">
            <a:avLst/>
          </a:prstGeom>
          <a:noFill/>
          <a:ln w="38100">
            <a:solidFill>
              <a:srgbClr val="0000FF"/>
            </a:solidFill>
            <a:round/>
            <a:headEnd/>
            <a:tailEnd/>
          </a:ln>
        </p:spPr>
        <p:txBody>
          <a:bodyPr wrap="none" anchor="ctr"/>
          <a:lstStyle/>
          <a:p>
            <a:pPr algn="ctr" eaLnBrk="1" hangingPunct="1"/>
            <a:endParaRPr lang="en-US" sz="3600" b="0">
              <a:solidFill>
                <a:srgbClr val="FF0000"/>
              </a:solidFill>
              <a:latin typeface="Calisto MT" panose="02040603050505030304" pitchFamily="18" charset="0"/>
            </a:endParaRPr>
          </a:p>
        </p:txBody>
      </p:sp>
      <p:sp>
        <p:nvSpPr>
          <p:cNvPr id="7171" name="Text Box 3"/>
          <p:cNvSpPr txBox="1">
            <a:spLocks noChangeArrowheads="1"/>
          </p:cNvSpPr>
          <p:nvPr/>
        </p:nvSpPr>
        <p:spPr bwMode="auto">
          <a:xfrm>
            <a:off x="1676400" y="5029200"/>
            <a:ext cx="1187450" cy="701675"/>
          </a:xfrm>
          <a:prstGeom prst="rect">
            <a:avLst/>
          </a:prstGeom>
          <a:noFill/>
          <a:ln w="9525">
            <a:noFill/>
            <a:miter lim="800000"/>
            <a:headEnd/>
            <a:tailEnd/>
          </a:ln>
        </p:spPr>
        <p:txBody>
          <a:bodyPr wrap="none">
            <a:spAutoFit/>
          </a:bodyPr>
          <a:lstStyle/>
          <a:p>
            <a:pPr algn="ctr" eaLnBrk="1" hangingPunct="1"/>
            <a:r>
              <a:rPr lang="en-US" sz="2000" b="0">
                <a:solidFill>
                  <a:srgbClr val="FF0000"/>
                </a:solidFill>
                <a:latin typeface="Calisto MT" panose="02040603050505030304" pitchFamily="18" charset="0"/>
              </a:rPr>
              <a:t>Acquired</a:t>
            </a:r>
          </a:p>
          <a:p>
            <a:pPr algn="ctr" eaLnBrk="1" hangingPunct="1"/>
            <a:r>
              <a:rPr lang="en-US" sz="2000" b="0">
                <a:solidFill>
                  <a:srgbClr val="FF0000"/>
                </a:solidFill>
                <a:latin typeface="Calisto MT" panose="02040603050505030304" pitchFamily="18" charset="0"/>
              </a:rPr>
              <a:t>Skills</a:t>
            </a:r>
          </a:p>
        </p:txBody>
      </p:sp>
      <p:sp>
        <p:nvSpPr>
          <p:cNvPr id="7172" name="Oval 4"/>
          <p:cNvSpPr>
            <a:spLocks noChangeArrowheads="1"/>
          </p:cNvSpPr>
          <p:nvPr/>
        </p:nvSpPr>
        <p:spPr bwMode="auto">
          <a:xfrm>
            <a:off x="3581400" y="1447800"/>
            <a:ext cx="1752600" cy="1600200"/>
          </a:xfrm>
          <a:prstGeom prst="ellipse">
            <a:avLst/>
          </a:prstGeom>
          <a:noFill/>
          <a:ln w="38100">
            <a:solidFill>
              <a:srgbClr val="0000FF"/>
            </a:solidFill>
            <a:round/>
            <a:headEnd/>
            <a:tailEnd/>
          </a:ln>
        </p:spPr>
        <p:txBody>
          <a:bodyPr wrap="none" anchor="ctr"/>
          <a:lstStyle/>
          <a:p>
            <a:pPr algn="ctr" eaLnBrk="1" hangingPunct="1"/>
            <a:endParaRPr lang="en-US" sz="3600" b="0">
              <a:solidFill>
                <a:srgbClr val="FF0000"/>
              </a:solidFill>
              <a:latin typeface="Calisto MT" panose="02040603050505030304" pitchFamily="18" charset="0"/>
            </a:endParaRPr>
          </a:p>
        </p:txBody>
      </p:sp>
      <p:sp>
        <p:nvSpPr>
          <p:cNvPr id="7173" name="Oval 5"/>
          <p:cNvSpPr>
            <a:spLocks noChangeArrowheads="1"/>
          </p:cNvSpPr>
          <p:nvPr/>
        </p:nvSpPr>
        <p:spPr bwMode="auto">
          <a:xfrm>
            <a:off x="1447800" y="4572000"/>
            <a:ext cx="1752600" cy="1600200"/>
          </a:xfrm>
          <a:prstGeom prst="ellipse">
            <a:avLst/>
          </a:prstGeom>
          <a:noFill/>
          <a:ln w="38100">
            <a:solidFill>
              <a:srgbClr val="0000FF"/>
            </a:solidFill>
            <a:round/>
            <a:headEnd/>
            <a:tailEnd/>
          </a:ln>
        </p:spPr>
        <p:txBody>
          <a:bodyPr wrap="none" anchor="ctr"/>
          <a:lstStyle/>
          <a:p>
            <a:pPr algn="ctr" eaLnBrk="1" hangingPunct="1"/>
            <a:endParaRPr lang="en-US" sz="3600" b="0">
              <a:solidFill>
                <a:srgbClr val="FF0000"/>
              </a:solidFill>
              <a:latin typeface="Calisto MT" panose="02040603050505030304" pitchFamily="18" charset="0"/>
            </a:endParaRPr>
          </a:p>
        </p:txBody>
      </p:sp>
      <p:sp>
        <p:nvSpPr>
          <p:cNvPr id="7174" name="Oval 6"/>
          <p:cNvSpPr>
            <a:spLocks noChangeArrowheads="1"/>
          </p:cNvSpPr>
          <p:nvPr/>
        </p:nvSpPr>
        <p:spPr bwMode="auto">
          <a:xfrm>
            <a:off x="3581400" y="3581400"/>
            <a:ext cx="1752600" cy="1600200"/>
          </a:xfrm>
          <a:prstGeom prst="ellipse">
            <a:avLst/>
          </a:prstGeom>
          <a:noFill/>
          <a:ln w="38100">
            <a:solidFill>
              <a:srgbClr val="0000FF"/>
            </a:solidFill>
            <a:round/>
            <a:headEnd/>
            <a:tailEnd/>
          </a:ln>
        </p:spPr>
        <p:txBody>
          <a:bodyPr wrap="none" anchor="ctr"/>
          <a:lstStyle/>
          <a:p>
            <a:pPr algn="ctr" eaLnBrk="1" hangingPunct="1"/>
            <a:endParaRPr lang="en-US" sz="3600" b="0">
              <a:solidFill>
                <a:srgbClr val="FF0000"/>
              </a:solidFill>
              <a:latin typeface="Calisto MT" panose="02040603050505030304" pitchFamily="18" charset="0"/>
            </a:endParaRPr>
          </a:p>
        </p:txBody>
      </p:sp>
      <p:sp>
        <p:nvSpPr>
          <p:cNvPr id="7175" name="Text Box 7"/>
          <p:cNvSpPr txBox="1">
            <a:spLocks noChangeArrowheads="1"/>
          </p:cNvSpPr>
          <p:nvPr/>
        </p:nvSpPr>
        <p:spPr bwMode="auto">
          <a:xfrm>
            <a:off x="3581400" y="1752600"/>
            <a:ext cx="1768475" cy="1006475"/>
          </a:xfrm>
          <a:prstGeom prst="rect">
            <a:avLst/>
          </a:prstGeom>
          <a:noFill/>
          <a:ln w="9525">
            <a:noFill/>
            <a:miter lim="800000"/>
            <a:headEnd/>
            <a:tailEnd/>
          </a:ln>
        </p:spPr>
        <p:txBody>
          <a:bodyPr>
            <a:spAutoFit/>
          </a:bodyPr>
          <a:lstStyle/>
          <a:p>
            <a:pPr algn="ctr" eaLnBrk="1" hangingPunct="1"/>
            <a:r>
              <a:rPr lang="en-US" sz="2000" b="0">
                <a:solidFill>
                  <a:srgbClr val="FF0000"/>
                </a:solidFill>
                <a:latin typeface="Calisto MT" panose="02040603050505030304" pitchFamily="18" charset="0"/>
              </a:rPr>
              <a:t>Education</a:t>
            </a:r>
          </a:p>
          <a:p>
            <a:pPr algn="ctr" eaLnBrk="1" hangingPunct="1"/>
            <a:r>
              <a:rPr lang="en-US" sz="2000" b="0">
                <a:solidFill>
                  <a:srgbClr val="FF0000"/>
                </a:solidFill>
                <a:latin typeface="Calisto MT" panose="02040603050505030304" pitchFamily="18" charset="0"/>
              </a:rPr>
              <a:t>and</a:t>
            </a:r>
          </a:p>
          <a:p>
            <a:pPr algn="ctr" eaLnBrk="1" hangingPunct="1"/>
            <a:r>
              <a:rPr lang="en-US" sz="2000" b="0">
                <a:solidFill>
                  <a:srgbClr val="FF0000"/>
                </a:solidFill>
                <a:latin typeface="Calisto MT" panose="02040603050505030304" pitchFamily="18" charset="0"/>
              </a:rPr>
              <a:t>Training</a:t>
            </a:r>
          </a:p>
        </p:txBody>
      </p:sp>
      <p:sp>
        <p:nvSpPr>
          <p:cNvPr id="7176" name="Text Box 8"/>
          <p:cNvSpPr txBox="1">
            <a:spLocks noChangeArrowheads="1"/>
          </p:cNvSpPr>
          <p:nvPr/>
        </p:nvSpPr>
        <p:spPr bwMode="auto">
          <a:xfrm>
            <a:off x="5657850" y="5038725"/>
            <a:ext cx="1652588" cy="701675"/>
          </a:xfrm>
          <a:prstGeom prst="rect">
            <a:avLst/>
          </a:prstGeom>
          <a:noFill/>
          <a:ln w="9525">
            <a:noFill/>
            <a:miter lim="800000"/>
            <a:headEnd/>
            <a:tailEnd/>
          </a:ln>
        </p:spPr>
        <p:txBody>
          <a:bodyPr wrap="none">
            <a:spAutoFit/>
          </a:bodyPr>
          <a:lstStyle/>
          <a:p>
            <a:pPr algn="ctr" eaLnBrk="1" hangingPunct="1"/>
            <a:r>
              <a:rPr lang="en-US" sz="2000" b="0">
                <a:solidFill>
                  <a:srgbClr val="FF0000"/>
                </a:solidFill>
                <a:latin typeface="Calisto MT" panose="02040603050505030304" pitchFamily="18" charset="0"/>
              </a:rPr>
              <a:t>Accumulated</a:t>
            </a:r>
          </a:p>
          <a:p>
            <a:pPr algn="ctr" eaLnBrk="1" hangingPunct="1"/>
            <a:r>
              <a:rPr lang="en-US" sz="2000" b="0">
                <a:solidFill>
                  <a:srgbClr val="FF0000"/>
                </a:solidFill>
                <a:latin typeface="Calisto MT" panose="02040603050505030304" pitchFamily="18" charset="0"/>
              </a:rPr>
              <a:t>Knowledge</a:t>
            </a:r>
          </a:p>
        </p:txBody>
      </p:sp>
      <p:sp>
        <p:nvSpPr>
          <p:cNvPr id="7177" name="Text Box 9"/>
          <p:cNvSpPr txBox="1">
            <a:spLocks noChangeArrowheads="1"/>
          </p:cNvSpPr>
          <p:nvPr/>
        </p:nvSpPr>
        <p:spPr bwMode="auto">
          <a:xfrm>
            <a:off x="3730702" y="3810000"/>
            <a:ext cx="1428596" cy="1200329"/>
          </a:xfrm>
          <a:prstGeom prst="rect">
            <a:avLst/>
          </a:prstGeom>
          <a:noFill/>
          <a:ln w="9525">
            <a:noFill/>
            <a:miter lim="800000"/>
            <a:headEnd/>
            <a:tailEnd/>
          </a:ln>
        </p:spPr>
        <p:txBody>
          <a:bodyPr wrap="none">
            <a:spAutoFit/>
          </a:bodyPr>
          <a:lstStyle/>
          <a:p>
            <a:pPr algn="ctr" eaLnBrk="1" hangingPunct="1"/>
            <a:r>
              <a:rPr lang="en-US">
                <a:latin typeface="Calisto MT" panose="02040603050505030304" pitchFamily="18" charset="0"/>
              </a:rPr>
              <a:t>Problem-</a:t>
            </a:r>
          </a:p>
          <a:p>
            <a:pPr algn="ctr" eaLnBrk="1" hangingPunct="1"/>
            <a:r>
              <a:rPr lang="en-US">
                <a:latin typeface="Calisto MT" panose="02040603050505030304" pitchFamily="18" charset="0"/>
              </a:rPr>
              <a:t>Solving</a:t>
            </a:r>
          </a:p>
          <a:p>
            <a:pPr algn="ctr" eaLnBrk="1" hangingPunct="1"/>
            <a:r>
              <a:rPr lang="en-US">
                <a:latin typeface="Calisto MT" panose="02040603050505030304" pitchFamily="18" charset="0"/>
              </a:rPr>
              <a:t>Ability</a:t>
            </a:r>
          </a:p>
        </p:txBody>
      </p:sp>
      <p:sp>
        <p:nvSpPr>
          <p:cNvPr id="7178" name="Line 10"/>
          <p:cNvSpPr>
            <a:spLocks noChangeShapeType="1"/>
          </p:cNvSpPr>
          <p:nvPr/>
        </p:nvSpPr>
        <p:spPr bwMode="auto">
          <a:xfrm flipV="1">
            <a:off x="3124200" y="4724400"/>
            <a:ext cx="525463" cy="273050"/>
          </a:xfrm>
          <a:prstGeom prst="line">
            <a:avLst/>
          </a:prstGeom>
          <a:noFill/>
          <a:ln w="9525">
            <a:solidFill>
              <a:schemeClr val="tx1"/>
            </a:solidFill>
            <a:round/>
            <a:headEnd type="triangle" w="med" len="med"/>
            <a:tailEnd type="triangle" w="med" len="med"/>
          </a:ln>
        </p:spPr>
        <p:txBody>
          <a:bodyPr/>
          <a:lstStyle/>
          <a:p>
            <a:endParaRPr lang="en-US">
              <a:latin typeface="Calisto MT" panose="02040603050505030304" pitchFamily="18" charset="0"/>
            </a:endParaRPr>
          </a:p>
        </p:txBody>
      </p:sp>
      <p:sp>
        <p:nvSpPr>
          <p:cNvPr id="7179" name="Line 11"/>
          <p:cNvSpPr>
            <a:spLocks noChangeShapeType="1"/>
          </p:cNvSpPr>
          <p:nvPr/>
        </p:nvSpPr>
        <p:spPr bwMode="auto">
          <a:xfrm flipV="1">
            <a:off x="4419600" y="3048000"/>
            <a:ext cx="0" cy="533400"/>
          </a:xfrm>
          <a:prstGeom prst="line">
            <a:avLst/>
          </a:prstGeom>
          <a:noFill/>
          <a:ln w="9525">
            <a:solidFill>
              <a:schemeClr val="tx1"/>
            </a:solidFill>
            <a:round/>
            <a:headEnd type="triangle" w="med" len="med"/>
            <a:tailEnd type="triangle" w="med" len="med"/>
          </a:ln>
        </p:spPr>
        <p:txBody>
          <a:bodyPr/>
          <a:lstStyle/>
          <a:p>
            <a:endParaRPr lang="en-US">
              <a:latin typeface="Calisto MT" panose="02040603050505030304" pitchFamily="18" charset="0"/>
            </a:endParaRPr>
          </a:p>
        </p:txBody>
      </p:sp>
      <p:sp>
        <p:nvSpPr>
          <p:cNvPr id="7180" name="Line 12"/>
          <p:cNvSpPr>
            <a:spLocks noChangeShapeType="1"/>
          </p:cNvSpPr>
          <p:nvPr/>
        </p:nvSpPr>
        <p:spPr bwMode="auto">
          <a:xfrm flipH="1" flipV="1">
            <a:off x="5257800" y="4724400"/>
            <a:ext cx="468313" cy="273050"/>
          </a:xfrm>
          <a:prstGeom prst="line">
            <a:avLst/>
          </a:prstGeom>
          <a:noFill/>
          <a:ln w="9525">
            <a:solidFill>
              <a:schemeClr val="tx1"/>
            </a:solidFill>
            <a:round/>
            <a:headEnd type="triangle" w="med" len="med"/>
            <a:tailEnd type="triangle" w="med" len="med"/>
          </a:ln>
        </p:spPr>
        <p:txBody>
          <a:bodyPr/>
          <a:lstStyle/>
          <a:p>
            <a:endParaRPr lang="en-US">
              <a:latin typeface="Calisto MT" panose="02040603050505030304" pitchFamily="18" charset="0"/>
            </a:endParaRPr>
          </a:p>
        </p:txBody>
      </p:sp>
      <p:sp>
        <p:nvSpPr>
          <p:cNvPr id="7181" name="Line 13"/>
          <p:cNvSpPr>
            <a:spLocks noChangeShapeType="1"/>
          </p:cNvSpPr>
          <p:nvPr/>
        </p:nvSpPr>
        <p:spPr bwMode="auto">
          <a:xfrm flipV="1">
            <a:off x="2743200" y="2895600"/>
            <a:ext cx="1219200" cy="1752600"/>
          </a:xfrm>
          <a:prstGeom prst="line">
            <a:avLst/>
          </a:prstGeom>
          <a:noFill/>
          <a:ln w="9525">
            <a:solidFill>
              <a:schemeClr val="tx1"/>
            </a:solidFill>
            <a:round/>
            <a:headEnd type="triangle" w="med" len="med"/>
            <a:tailEnd type="triangle" w="med" len="med"/>
          </a:ln>
        </p:spPr>
        <p:txBody>
          <a:bodyPr/>
          <a:lstStyle/>
          <a:p>
            <a:endParaRPr lang="en-US">
              <a:latin typeface="Calisto MT" panose="02040603050505030304" pitchFamily="18" charset="0"/>
            </a:endParaRPr>
          </a:p>
        </p:txBody>
      </p:sp>
      <p:sp>
        <p:nvSpPr>
          <p:cNvPr id="7182" name="Line 14"/>
          <p:cNvSpPr>
            <a:spLocks noChangeShapeType="1"/>
          </p:cNvSpPr>
          <p:nvPr/>
        </p:nvSpPr>
        <p:spPr bwMode="auto">
          <a:xfrm>
            <a:off x="4953000" y="2895600"/>
            <a:ext cx="1052513" cy="1806575"/>
          </a:xfrm>
          <a:prstGeom prst="line">
            <a:avLst/>
          </a:prstGeom>
          <a:noFill/>
          <a:ln w="9525">
            <a:solidFill>
              <a:schemeClr val="tx1"/>
            </a:solidFill>
            <a:round/>
            <a:headEnd type="triangle" w="med" len="med"/>
            <a:tailEnd type="triangle" w="med" len="med"/>
          </a:ln>
        </p:spPr>
        <p:txBody>
          <a:bodyPr/>
          <a:lstStyle/>
          <a:p>
            <a:endParaRPr lang="en-US">
              <a:latin typeface="Calisto MT" panose="02040603050505030304" pitchFamily="18" charset="0"/>
            </a:endParaRPr>
          </a:p>
        </p:txBody>
      </p:sp>
      <p:sp>
        <p:nvSpPr>
          <p:cNvPr id="7183" name="Line 15"/>
          <p:cNvSpPr>
            <a:spLocks noChangeShapeType="1"/>
          </p:cNvSpPr>
          <p:nvPr/>
        </p:nvSpPr>
        <p:spPr bwMode="auto">
          <a:xfrm>
            <a:off x="3200400" y="5410200"/>
            <a:ext cx="2413000" cy="1588"/>
          </a:xfrm>
          <a:prstGeom prst="line">
            <a:avLst/>
          </a:prstGeom>
          <a:noFill/>
          <a:ln w="9525">
            <a:solidFill>
              <a:schemeClr val="tx1"/>
            </a:solidFill>
            <a:round/>
            <a:headEnd type="triangle" w="med" len="med"/>
            <a:tailEnd type="triangle" w="med" len="med"/>
          </a:ln>
        </p:spPr>
        <p:txBody>
          <a:bodyPr/>
          <a:lstStyle/>
          <a:p>
            <a:endParaRPr lang="en-US">
              <a:latin typeface="Calisto MT" panose="02040603050505030304" pitchFamily="18" charset="0"/>
            </a:endParaRPr>
          </a:p>
        </p:txBody>
      </p:sp>
      <p:sp>
        <p:nvSpPr>
          <p:cNvPr id="7184" name="Line 16"/>
          <p:cNvSpPr>
            <a:spLocks noChangeShapeType="1"/>
          </p:cNvSpPr>
          <p:nvPr/>
        </p:nvSpPr>
        <p:spPr bwMode="auto">
          <a:xfrm>
            <a:off x="625475" y="1343025"/>
            <a:ext cx="7772400" cy="0"/>
          </a:xfrm>
          <a:prstGeom prst="line">
            <a:avLst/>
          </a:prstGeom>
          <a:noFill/>
          <a:ln w="57150">
            <a:solidFill>
              <a:srgbClr val="FDE609"/>
            </a:solidFill>
            <a:round/>
            <a:headEnd/>
            <a:tailEnd/>
          </a:ln>
        </p:spPr>
        <p:txBody>
          <a:bodyPr wrap="none" anchor="ctr"/>
          <a:lstStyle/>
          <a:p>
            <a:endParaRPr lang="en-US">
              <a:latin typeface="Calisto MT" panose="02040603050505030304" pitchFamily="18" charset="0"/>
            </a:endParaRPr>
          </a:p>
        </p:txBody>
      </p:sp>
      <p:sp>
        <p:nvSpPr>
          <p:cNvPr id="7185" name="Line 17"/>
          <p:cNvSpPr>
            <a:spLocks noChangeShapeType="1"/>
          </p:cNvSpPr>
          <p:nvPr/>
        </p:nvSpPr>
        <p:spPr bwMode="auto">
          <a:xfrm>
            <a:off x="625475" y="1266825"/>
            <a:ext cx="7772400" cy="0"/>
          </a:xfrm>
          <a:prstGeom prst="line">
            <a:avLst/>
          </a:prstGeom>
          <a:noFill/>
          <a:ln w="38100">
            <a:solidFill>
              <a:schemeClr val="accent2"/>
            </a:solidFill>
            <a:round/>
            <a:headEnd/>
            <a:tailEnd/>
          </a:ln>
        </p:spPr>
        <p:txBody>
          <a:bodyPr wrap="none" anchor="ctr"/>
          <a:lstStyle/>
          <a:p>
            <a:endParaRPr lang="en-US">
              <a:latin typeface="Calisto MT" panose="02040603050505030304" pitchFamily="18" charset="0"/>
            </a:endParaRPr>
          </a:p>
        </p:txBody>
      </p:sp>
      <p:sp>
        <p:nvSpPr>
          <p:cNvPr id="7186" name="Rectangle 18"/>
          <p:cNvSpPr>
            <a:spLocks noChangeArrowheads="1"/>
          </p:cNvSpPr>
          <p:nvPr/>
        </p:nvSpPr>
        <p:spPr bwMode="auto">
          <a:xfrm>
            <a:off x="625475" y="471488"/>
            <a:ext cx="7680325" cy="579437"/>
          </a:xfrm>
          <a:prstGeom prst="rect">
            <a:avLst/>
          </a:prstGeom>
          <a:noFill/>
          <a:ln w="9525">
            <a:noFill/>
            <a:miter lim="800000"/>
            <a:headEnd/>
            <a:tailEnd/>
          </a:ln>
        </p:spPr>
        <p:txBody>
          <a:bodyPr>
            <a:spAutoFit/>
          </a:bodyPr>
          <a:lstStyle/>
          <a:p>
            <a:pPr algn="ctr">
              <a:spcAft>
                <a:spcPts val="300"/>
              </a:spcAft>
            </a:pPr>
            <a:r>
              <a:rPr lang="en-US" sz="3200">
                <a:solidFill>
                  <a:schemeClr val="accent2"/>
                </a:solidFill>
                <a:latin typeface="Calisto MT" panose="02040603050505030304" pitchFamily="18" charset="0"/>
              </a:rPr>
              <a:t>Characteristics Needed For Success</a:t>
            </a:r>
            <a:endParaRPr lang="en-US" sz="3200">
              <a:latin typeface="Calisto MT" panose="02040603050505030304" pitchFamily="18" charset="0"/>
            </a:endParaRPr>
          </a:p>
        </p:txBody>
      </p:sp>
    </p:spTree>
    <p:extLst>
      <p:ext uri="{BB962C8B-B14F-4D97-AF65-F5344CB8AC3E}">
        <p14:creationId xmlns:p14="http://schemas.microsoft.com/office/powerpoint/2010/main" val="2445350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33400" y="228600"/>
            <a:ext cx="8077200" cy="1143000"/>
          </a:xfrm>
          <a:prstGeom prst="rect">
            <a:avLst/>
          </a:prstGeom>
          <a:noFill/>
          <a:ln w="9525">
            <a:noFill/>
            <a:miter lim="800000"/>
            <a:headEnd/>
            <a:tailEnd/>
          </a:ln>
        </p:spPr>
        <p:txBody>
          <a:bodyPr anchor="ctr"/>
          <a:lstStyle/>
          <a:p>
            <a:pPr algn="ctr"/>
            <a:r>
              <a:rPr lang="en-US" sz="3200">
                <a:solidFill>
                  <a:schemeClr val="accent2"/>
                </a:solidFill>
                <a:latin typeface="Calisto MT" panose="02040603050505030304" pitchFamily="18" charset="0"/>
              </a:rPr>
              <a:t>Introduction to Biochemistry</a:t>
            </a:r>
            <a:br>
              <a:rPr lang="en-US" sz="3200">
                <a:solidFill>
                  <a:schemeClr val="accent2"/>
                </a:solidFill>
                <a:latin typeface="Calisto MT" panose="02040603050505030304" pitchFamily="18" charset="0"/>
              </a:rPr>
            </a:br>
            <a:r>
              <a:rPr lang="en-US" sz="3200">
                <a:solidFill>
                  <a:srgbClr val="FF0000"/>
                </a:solidFill>
                <a:latin typeface="Calisto MT" panose="02040603050505030304" pitchFamily="18" charset="0"/>
              </a:rPr>
              <a:t>Instructional Goals For Students</a:t>
            </a:r>
            <a:endParaRPr lang="en-US" sz="4400">
              <a:latin typeface="Calisto MT" panose="02040603050505030304" pitchFamily="18" charset="0"/>
            </a:endParaRPr>
          </a:p>
        </p:txBody>
      </p:sp>
      <p:sp>
        <p:nvSpPr>
          <p:cNvPr id="8195" name="Rectangle 3"/>
          <p:cNvSpPr>
            <a:spLocks noChangeArrowheads="1"/>
          </p:cNvSpPr>
          <p:nvPr/>
        </p:nvSpPr>
        <p:spPr bwMode="auto">
          <a:xfrm>
            <a:off x="609600" y="1752600"/>
            <a:ext cx="7848600" cy="4572000"/>
          </a:xfrm>
          <a:prstGeom prst="rect">
            <a:avLst/>
          </a:prstGeom>
          <a:noFill/>
          <a:ln w="9525">
            <a:noFill/>
            <a:miter lim="800000"/>
            <a:headEnd/>
            <a:tailEnd/>
          </a:ln>
        </p:spPr>
        <p:txBody>
          <a:bodyPr/>
          <a:lstStyle/>
          <a:p>
            <a:pPr marL="342900" indent="-342900">
              <a:spcBef>
                <a:spcPct val="30000"/>
              </a:spcBef>
              <a:buFont typeface="WP TypographicSymbols" pitchFamily="2" charset="0"/>
              <a:buChar char="$"/>
            </a:pPr>
            <a:r>
              <a:rPr lang="en-US">
                <a:latin typeface="Calisto MT" panose="02040603050505030304" pitchFamily="18" charset="0"/>
              </a:rPr>
              <a:t>Become intellectually independent learners</a:t>
            </a:r>
          </a:p>
          <a:p>
            <a:pPr marL="342900" indent="-342900">
              <a:spcBef>
                <a:spcPct val="30000"/>
              </a:spcBef>
              <a:buFont typeface="WP TypographicSymbols" pitchFamily="2" charset="0"/>
              <a:buChar char="$"/>
            </a:pPr>
            <a:r>
              <a:rPr lang="en-US">
                <a:latin typeface="Calisto MT" panose="02040603050505030304" pitchFamily="18" charset="0"/>
              </a:rPr>
              <a:t>Recognize and confront areas of personal ignorance</a:t>
            </a:r>
          </a:p>
          <a:p>
            <a:pPr marL="342900" indent="-342900">
              <a:spcBef>
                <a:spcPct val="30000"/>
              </a:spcBef>
              <a:buFont typeface="WP TypographicSymbols" pitchFamily="2" charset="0"/>
              <a:buChar char="$"/>
            </a:pPr>
            <a:r>
              <a:rPr lang="en-US">
                <a:latin typeface="Calisto MT" panose="02040603050505030304" pitchFamily="18" charset="0"/>
              </a:rPr>
              <a:t>Review and apply chemical, biological, physical, and mathematical principles in a biochemical context </a:t>
            </a:r>
          </a:p>
          <a:p>
            <a:pPr marL="342900" indent="-342900">
              <a:spcBef>
                <a:spcPct val="30000"/>
              </a:spcBef>
              <a:buFont typeface="WP TypographicSymbols" pitchFamily="2" charset="0"/>
              <a:buChar char="$"/>
            </a:pPr>
            <a:r>
              <a:rPr lang="en-US">
                <a:latin typeface="Calisto MT" panose="02040603050505030304" pitchFamily="18" charset="0"/>
              </a:rPr>
              <a:t>Improve problem-solving skills</a:t>
            </a:r>
          </a:p>
          <a:p>
            <a:pPr marL="342900" indent="-342900">
              <a:spcBef>
                <a:spcPct val="30000"/>
              </a:spcBef>
              <a:buFont typeface="WP TypographicSymbols" pitchFamily="2" charset="0"/>
              <a:buChar char="$"/>
            </a:pPr>
            <a:r>
              <a:rPr lang="en-US">
                <a:latin typeface="Calisto MT" panose="02040603050505030304" pitchFamily="18" charset="0"/>
              </a:rPr>
              <a:t>Create, understand, and value abstract biochemical models</a:t>
            </a:r>
          </a:p>
          <a:p>
            <a:pPr marL="342900" indent="-342900">
              <a:spcBef>
                <a:spcPct val="30000"/>
              </a:spcBef>
              <a:buFont typeface="WP TypographicSymbols" pitchFamily="2" charset="0"/>
              <a:buChar char="$"/>
            </a:pPr>
            <a:r>
              <a:rPr lang="en-US">
                <a:latin typeface="Calisto MT" panose="02040603050505030304" pitchFamily="18" charset="0"/>
              </a:rPr>
              <a:t>See biochemistry in relevant historical and societal contexts</a:t>
            </a:r>
          </a:p>
        </p:txBody>
      </p:sp>
      <p:sp>
        <p:nvSpPr>
          <p:cNvPr id="8196" name="Line 4"/>
          <p:cNvSpPr>
            <a:spLocks noChangeShapeType="1"/>
          </p:cNvSpPr>
          <p:nvPr/>
        </p:nvSpPr>
        <p:spPr bwMode="auto">
          <a:xfrm>
            <a:off x="1295400" y="1447800"/>
            <a:ext cx="6553200" cy="0"/>
          </a:xfrm>
          <a:prstGeom prst="line">
            <a:avLst/>
          </a:prstGeom>
          <a:noFill/>
          <a:ln w="57150">
            <a:solidFill>
              <a:schemeClr val="accent2"/>
            </a:solidFill>
            <a:round/>
            <a:headEnd/>
            <a:tailEnd/>
          </a:ln>
        </p:spPr>
        <p:txBody>
          <a:bodyPr wrap="none" anchor="ctr"/>
          <a:lstStyle/>
          <a:p>
            <a:endParaRPr lang="en-US">
              <a:latin typeface="Calisto MT" panose="02040603050505030304" pitchFamily="18" charset="0"/>
            </a:endParaRPr>
          </a:p>
        </p:txBody>
      </p:sp>
      <p:sp>
        <p:nvSpPr>
          <p:cNvPr id="8197" name="Line 5"/>
          <p:cNvSpPr>
            <a:spLocks noChangeShapeType="1"/>
          </p:cNvSpPr>
          <p:nvPr/>
        </p:nvSpPr>
        <p:spPr bwMode="auto">
          <a:xfrm>
            <a:off x="1295400" y="1524000"/>
            <a:ext cx="6553200" cy="0"/>
          </a:xfrm>
          <a:prstGeom prst="line">
            <a:avLst/>
          </a:prstGeom>
          <a:noFill/>
          <a:ln w="57150">
            <a:solidFill>
              <a:srgbClr val="FFFF00"/>
            </a:solidFill>
            <a:round/>
            <a:headEnd/>
            <a:tailEnd/>
          </a:ln>
        </p:spPr>
        <p:txBody>
          <a:bodyPr wrap="none" anchor="ctr"/>
          <a:lstStyle/>
          <a:p>
            <a:endParaRPr lang="en-US">
              <a:latin typeface="Calisto MT" panose="02040603050505030304" pitchFamily="18" charset="0"/>
            </a:endParaRPr>
          </a:p>
        </p:txBody>
      </p:sp>
    </p:spTree>
    <p:extLst>
      <p:ext uri="{BB962C8B-B14F-4D97-AF65-F5344CB8AC3E}">
        <p14:creationId xmlns:p14="http://schemas.microsoft.com/office/powerpoint/2010/main" val="84875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33400" y="228600"/>
            <a:ext cx="8077200" cy="1143000"/>
          </a:xfrm>
          <a:prstGeom prst="rect">
            <a:avLst/>
          </a:prstGeom>
          <a:noFill/>
          <a:ln w="9525">
            <a:noFill/>
            <a:miter lim="800000"/>
            <a:headEnd/>
            <a:tailEnd/>
          </a:ln>
        </p:spPr>
        <p:txBody>
          <a:bodyPr anchor="ctr"/>
          <a:lstStyle/>
          <a:p>
            <a:pPr algn="ctr"/>
            <a:r>
              <a:rPr lang="en-US" sz="3200">
                <a:solidFill>
                  <a:schemeClr val="accent2"/>
                </a:solidFill>
                <a:latin typeface="Calisto MT" panose="02040603050505030304" pitchFamily="18" charset="0"/>
              </a:rPr>
              <a:t>Introduction to Biochemistry</a:t>
            </a:r>
            <a:br>
              <a:rPr lang="en-US" sz="3200">
                <a:solidFill>
                  <a:schemeClr val="accent2"/>
                </a:solidFill>
                <a:latin typeface="Calisto MT" panose="02040603050505030304" pitchFamily="18" charset="0"/>
              </a:rPr>
            </a:br>
            <a:r>
              <a:rPr lang="en-US" sz="3200">
                <a:solidFill>
                  <a:srgbClr val="FF0000"/>
                </a:solidFill>
                <a:latin typeface="Calisto MT" panose="02040603050505030304" pitchFamily="18" charset="0"/>
              </a:rPr>
              <a:t>Instructional Goals For Students, Cont.</a:t>
            </a:r>
            <a:endParaRPr lang="en-US" sz="4400">
              <a:latin typeface="Calisto MT" panose="02040603050505030304" pitchFamily="18" charset="0"/>
            </a:endParaRPr>
          </a:p>
        </p:txBody>
      </p:sp>
      <p:sp>
        <p:nvSpPr>
          <p:cNvPr id="9219" name="Rectangle 3"/>
          <p:cNvSpPr>
            <a:spLocks noChangeArrowheads="1"/>
          </p:cNvSpPr>
          <p:nvPr/>
        </p:nvSpPr>
        <p:spPr bwMode="auto">
          <a:xfrm>
            <a:off x="685800" y="1752600"/>
            <a:ext cx="7848600" cy="4267200"/>
          </a:xfrm>
          <a:prstGeom prst="rect">
            <a:avLst/>
          </a:prstGeom>
          <a:noFill/>
          <a:ln w="9525">
            <a:noFill/>
            <a:miter lim="800000"/>
            <a:headEnd/>
            <a:tailEnd/>
          </a:ln>
        </p:spPr>
        <p:txBody>
          <a:bodyPr/>
          <a:lstStyle/>
          <a:p>
            <a:pPr marL="342900" indent="-342900">
              <a:spcBef>
                <a:spcPct val="30000"/>
              </a:spcBef>
              <a:buFont typeface="WP TypographicSymbols" pitchFamily="2" charset="0"/>
              <a:buChar char="$"/>
            </a:pPr>
            <a:r>
              <a:rPr lang="en-US">
                <a:latin typeface="Calisto MT" panose="02040603050505030304" pitchFamily="18" charset="0"/>
              </a:rPr>
              <a:t>Discover and use the resources of the library and the Internet</a:t>
            </a:r>
          </a:p>
          <a:p>
            <a:pPr marL="342900" indent="-342900">
              <a:spcBef>
                <a:spcPct val="30000"/>
              </a:spcBef>
              <a:buFont typeface="WP TypographicSymbols" pitchFamily="2" charset="0"/>
              <a:buChar char="$"/>
            </a:pPr>
            <a:r>
              <a:rPr lang="en-US">
                <a:latin typeface="Calisto MT" panose="02040603050505030304" pitchFamily="18" charset="0"/>
              </a:rPr>
              <a:t>Gain confidence in reading and understanding scientific articles</a:t>
            </a:r>
          </a:p>
          <a:p>
            <a:pPr marL="342900" indent="-342900">
              <a:spcBef>
                <a:spcPct val="30000"/>
              </a:spcBef>
              <a:buFont typeface="WP TypographicSymbols" pitchFamily="2" charset="0"/>
              <a:buChar char="$"/>
            </a:pPr>
            <a:r>
              <a:rPr lang="en-US">
                <a:latin typeface="Calisto MT" panose="02040603050505030304" pitchFamily="18" charset="0"/>
              </a:rPr>
              <a:t>Experience the powers (and pitfalls) of collaborative work</a:t>
            </a:r>
          </a:p>
          <a:p>
            <a:pPr marL="342900" indent="-342900">
              <a:spcBef>
                <a:spcPct val="30000"/>
              </a:spcBef>
              <a:buFont typeface="WP TypographicSymbols" pitchFamily="2" charset="0"/>
              <a:buChar char="$"/>
            </a:pPr>
            <a:r>
              <a:rPr lang="en-US">
                <a:latin typeface="Calisto MT" panose="02040603050505030304" pitchFamily="18" charset="0"/>
              </a:rPr>
              <a:t>Appreciate importance of clear oral and written communication </a:t>
            </a:r>
          </a:p>
          <a:p>
            <a:pPr marL="342900" indent="-342900">
              <a:spcBef>
                <a:spcPct val="30000"/>
              </a:spcBef>
              <a:buFont typeface="WP TypographicSymbols" pitchFamily="2" charset="0"/>
              <a:buChar char="$"/>
            </a:pPr>
            <a:r>
              <a:rPr lang="en-US">
                <a:latin typeface="Calisto MT" panose="02040603050505030304" pitchFamily="18" charset="0"/>
              </a:rPr>
              <a:t>Learn to organize logical arguments based on evidence</a:t>
            </a:r>
            <a:endParaRPr lang="en-US" b="0">
              <a:latin typeface="Calisto MT" panose="02040603050505030304" pitchFamily="18" charset="0"/>
            </a:endParaRPr>
          </a:p>
        </p:txBody>
      </p:sp>
      <p:sp>
        <p:nvSpPr>
          <p:cNvPr id="9220" name="Line 4"/>
          <p:cNvSpPr>
            <a:spLocks noChangeShapeType="1"/>
          </p:cNvSpPr>
          <p:nvPr/>
        </p:nvSpPr>
        <p:spPr bwMode="auto">
          <a:xfrm>
            <a:off x="1295400" y="1524000"/>
            <a:ext cx="6553200" cy="0"/>
          </a:xfrm>
          <a:prstGeom prst="line">
            <a:avLst/>
          </a:prstGeom>
          <a:noFill/>
          <a:ln w="57150">
            <a:solidFill>
              <a:schemeClr val="accent2"/>
            </a:solidFill>
            <a:round/>
            <a:headEnd/>
            <a:tailEnd/>
          </a:ln>
        </p:spPr>
        <p:txBody>
          <a:bodyPr wrap="none" anchor="ctr"/>
          <a:lstStyle/>
          <a:p>
            <a:endParaRPr lang="en-US">
              <a:latin typeface="Calisto MT" panose="02040603050505030304" pitchFamily="18" charset="0"/>
            </a:endParaRPr>
          </a:p>
        </p:txBody>
      </p:sp>
      <p:sp>
        <p:nvSpPr>
          <p:cNvPr id="9221" name="Line 5"/>
          <p:cNvSpPr>
            <a:spLocks noChangeShapeType="1"/>
          </p:cNvSpPr>
          <p:nvPr/>
        </p:nvSpPr>
        <p:spPr bwMode="auto">
          <a:xfrm>
            <a:off x="1295400" y="1600200"/>
            <a:ext cx="6553200" cy="0"/>
          </a:xfrm>
          <a:prstGeom prst="line">
            <a:avLst/>
          </a:prstGeom>
          <a:noFill/>
          <a:ln w="57150">
            <a:solidFill>
              <a:srgbClr val="FFFF00"/>
            </a:solidFill>
            <a:round/>
            <a:headEnd/>
            <a:tailEnd/>
          </a:ln>
        </p:spPr>
        <p:txBody>
          <a:bodyPr wrap="none" anchor="ctr"/>
          <a:lstStyle/>
          <a:p>
            <a:endParaRPr lang="en-US">
              <a:latin typeface="Calisto MT" panose="02040603050505030304" pitchFamily="18" charset="0"/>
            </a:endParaRPr>
          </a:p>
        </p:txBody>
      </p:sp>
    </p:spTree>
    <p:extLst>
      <p:ext uri="{BB962C8B-B14F-4D97-AF65-F5344CB8AC3E}">
        <p14:creationId xmlns:p14="http://schemas.microsoft.com/office/powerpoint/2010/main" val="1115212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057400" y="381000"/>
            <a:ext cx="4953000" cy="838200"/>
          </a:xfrm>
        </p:spPr>
        <p:txBody>
          <a:bodyPr>
            <a:normAutofit fontScale="90000"/>
          </a:bodyPr>
          <a:lstStyle/>
          <a:p>
            <a:r>
              <a:rPr lang="en-US" sz="2800" b="1" smtClean="0">
                <a:solidFill>
                  <a:schemeClr val="accent2"/>
                </a:solidFill>
                <a:latin typeface="Calisto MT" panose="02040603050505030304" pitchFamily="18" charset="0"/>
              </a:rPr>
              <a:t>Problem-Based Learning: The Process</a:t>
            </a:r>
            <a:endParaRPr lang="en-US" sz="2800" smtClean="0">
              <a:latin typeface="Calisto MT" panose="02040603050505030304" pitchFamily="18" charset="0"/>
            </a:endParaRPr>
          </a:p>
        </p:txBody>
      </p:sp>
      <p:sp>
        <p:nvSpPr>
          <p:cNvPr id="11267" name="Rectangle 3"/>
          <p:cNvSpPr>
            <a:spLocks noGrp="1" noChangeArrowheads="1"/>
          </p:cNvSpPr>
          <p:nvPr>
            <p:ph type="body" idx="1"/>
          </p:nvPr>
        </p:nvSpPr>
        <p:spPr>
          <a:xfrm>
            <a:off x="685800" y="1752600"/>
            <a:ext cx="7772400" cy="4114800"/>
          </a:xfrm>
        </p:spPr>
        <p:txBody>
          <a:bodyPr>
            <a:normAutofit lnSpcReduction="10000"/>
          </a:bodyPr>
          <a:lstStyle/>
          <a:p>
            <a:r>
              <a:rPr lang="en-US" sz="2800" smtClean="0">
                <a:latin typeface="Calisto MT" panose="02040603050505030304" pitchFamily="18" charset="0"/>
              </a:rPr>
              <a:t>Learning initiated with problem.  </a:t>
            </a:r>
          </a:p>
          <a:p>
            <a:r>
              <a:rPr lang="en-US" sz="2800" smtClean="0">
                <a:latin typeface="Calisto MT" panose="02040603050505030304" pitchFamily="18" charset="0"/>
              </a:rPr>
              <a:t>Students organize ideas and previous knowledge.</a:t>
            </a:r>
          </a:p>
          <a:p>
            <a:r>
              <a:rPr lang="en-US" sz="2800" smtClean="0">
                <a:latin typeface="Calisto MT" panose="02040603050505030304" pitchFamily="18" charset="0"/>
              </a:rPr>
              <a:t>Students pose questions, defining what they know and don’t know.</a:t>
            </a:r>
          </a:p>
          <a:p>
            <a:r>
              <a:rPr lang="en-US" sz="2800" smtClean="0">
                <a:latin typeface="Calisto MT" panose="02040603050505030304" pitchFamily="18" charset="0"/>
              </a:rPr>
              <a:t>Assign responsibility for questions, discuss resources.</a:t>
            </a:r>
          </a:p>
          <a:p>
            <a:r>
              <a:rPr lang="en-US" sz="2800" smtClean="0">
                <a:latin typeface="Calisto MT" panose="02040603050505030304" pitchFamily="18" charset="0"/>
              </a:rPr>
              <a:t>Reconvene, explore newly learned information, refine questions.</a:t>
            </a:r>
          </a:p>
        </p:txBody>
      </p:sp>
      <p:sp>
        <p:nvSpPr>
          <p:cNvPr id="11268" name="Line 4"/>
          <p:cNvSpPr>
            <a:spLocks noChangeShapeType="1"/>
          </p:cNvSpPr>
          <p:nvPr/>
        </p:nvSpPr>
        <p:spPr bwMode="auto">
          <a:xfrm>
            <a:off x="685800" y="1524000"/>
            <a:ext cx="7772400" cy="0"/>
          </a:xfrm>
          <a:prstGeom prst="line">
            <a:avLst/>
          </a:prstGeom>
          <a:noFill/>
          <a:ln w="57150">
            <a:solidFill>
              <a:srgbClr val="FFCC00"/>
            </a:solidFill>
            <a:round/>
            <a:headEnd/>
            <a:tailEnd/>
          </a:ln>
        </p:spPr>
        <p:txBody>
          <a:bodyPr wrap="none" anchor="ctr"/>
          <a:lstStyle/>
          <a:p>
            <a:endParaRPr lang="en-US">
              <a:latin typeface="Calisto MT" panose="02040603050505030304" pitchFamily="18" charset="0"/>
            </a:endParaRPr>
          </a:p>
        </p:txBody>
      </p:sp>
      <p:sp>
        <p:nvSpPr>
          <p:cNvPr id="11269" name="Line 5"/>
          <p:cNvSpPr>
            <a:spLocks noChangeShapeType="1"/>
          </p:cNvSpPr>
          <p:nvPr/>
        </p:nvSpPr>
        <p:spPr bwMode="auto">
          <a:xfrm>
            <a:off x="685800" y="1447800"/>
            <a:ext cx="7772400" cy="0"/>
          </a:xfrm>
          <a:prstGeom prst="line">
            <a:avLst/>
          </a:prstGeom>
          <a:noFill/>
          <a:ln w="57150">
            <a:solidFill>
              <a:schemeClr val="accent2"/>
            </a:solidFill>
            <a:round/>
            <a:headEnd/>
            <a:tailEnd/>
          </a:ln>
        </p:spPr>
        <p:txBody>
          <a:bodyPr wrap="none" anchor="ctr"/>
          <a:lstStyle/>
          <a:p>
            <a:endParaRPr lang="en-US">
              <a:latin typeface="Calisto MT" panose="02040603050505030304" pitchFamily="18" charset="0"/>
            </a:endParaRPr>
          </a:p>
        </p:txBody>
      </p:sp>
      <p:pic>
        <p:nvPicPr>
          <p:cNvPr id="11270" name="Picture 7" descr="MCj01986130000[1]"/>
          <p:cNvPicPr>
            <a:picLocks noChangeAspect="1" noChangeArrowheads="1"/>
          </p:cNvPicPr>
          <p:nvPr/>
        </p:nvPicPr>
        <p:blipFill>
          <a:blip r:embed="rId3" cstate="print"/>
          <a:srcRect/>
          <a:stretch>
            <a:fillRect/>
          </a:stretch>
        </p:blipFill>
        <p:spPr bwMode="auto">
          <a:xfrm>
            <a:off x="7162800" y="152400"/>
            <a:ext cx="1311275" cy="1152525"/>
          </a:xfrm>
          <a:prstGeom prst="rect">
            <a:avLst/>
          </a:prstGeom>
          <a:noFill/>
          <a:ln w="9525">
            <a:noFill/>
            <a:miter lim="800000"/>
            <a:headEnd/>
            <a:tailEnd/>
          </a:ln>
        </p:spPr>
      </p:pic>
      <p:pic>
        <p:nvPicPr>
          <p:cNvPr id="11271" name="Picture 9" descr="MCBD19652_0000[1]"/>
          <p:cNvPicPr>
            <a:picLocks noChangeAspect="1" noChangeArrowheads="1"/>
          </p:cNvPicPr>
          <p:nvPr/>
        </p:nvPicPr>
        <p:blipFill>
          <a:blip r:embed="rId4" cstate="print"/>
          <a:srcRect/>
          <a:stretch>
            <a:fillRect/>
          </a:stretch>
        </p:blipFill>
        <p:spPr bwMode="auto">
          <a:xfrm>
            <a:off x="685800" y="149225"/>
            <a:ext cx="1219200" cy="1195388"/>
          </a:xfrm>
          <a:prstGeom prst="rect">
            <a:avLst/>
          </a:prstGeom>
          <a:noFill/>
          <a:ln w="9525">
            <a:noFill/>
            <a:miter lim="800000"/>
            <a:headEnd/>
            <a:tailEnd/>
          </a:ln>
        </p:spPr>
      </p:pic>
    </p:spTree>
    <p:extLst>
      <p:ext uri="{BB962C8B-B14F-4D97-AF65-F5344CB8AC3E}">
        <p14:creationId xmlns:p14="http://schemas.microsoft.com/office/powerpoint/2010/main" val="3402687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867400" y="1728788"/>
            <a:ext cx="3127375" cy="457200"/>
          </a:xfrm>
          <a:prstGeom prst="rect">
            <a:avLst/>
          </a:prstGeom>
          <a:noFill/>
          <a:ln w="9525">
            <a:noFill/>
            <a:miter lim="800000"/>
            <a:headEnd/>
            <a:tailEnd/>
          </a:ln>
        </p:spPr>
        <p:txBody>
          <a:bodyPr wrap="none">
            <a:spAutoFit/>
          </a:bodyPr>
          <a:lstStyle/>
          <a:p>
            <a:r>
              <a:rPr lang="en-US" b="0">
                <a:solidFill>
                  <a:srgbClr val="000099"/>
                </a:solidFill>
              </a:rPr>
              <a:t>Presentation of Problem</a:t>
            </a:r>
          </a:p>
        </p:txBody>
      </p:sp>
      <p:sp>
        <p:nvSpPr>
          <p:cNvPr id="58371" name="Text Box 3"/>
          <p:cNvSpPr txBox="1">
            <a:spLocks noChangeArrowheads="1"/>
          </p:cNvSpPr>
          <p:nvPr/>
        </p:nvSpPr>
        <p:spPr bwMode="auto">
          <a:xfrm>
            <a:off x="6096000" y="2566988"/>
            <a:ext cx="2747963" cy="1187450"/>
          </a:xfrm>
          <a:prstGeom prst="rect">
            <a:avLst/>
          </a:prstGeom>
          <a:noFill/>
          <a:ln w="9525">
            <a:noFill/>
            <a:miter lim="800000"/>
            <a:headEnd/>
            <a:tailEnd/>
          </a:ln>
        </p:spPr>
        <p:txBody>
          <a:bodyPr wrap="none">
            <a:spAutoFit/>
          </a:bodyPr>
          <a:lstStyle/>
          <a:p>
            <a:r>
              <a:rPr lang="en-US" b="0">
                <a:solidFill>
                  <a:srgbClr val="000099"/>
                </a:solidFill>
              </a:rPr>
              <a:t>Organize ideas and </a:t>
            </a:r>
          </a:p>
          <a:p>
            <a:r>
              <a:rPr lang="en-US" b="0">
                <a:solidFill>
                  <a:srgbClr val="000099"/>
                </a:solidFill>
              </a:rPr>
              <a:t>prior knowledge</a:t>
            </a:r>
          </a:p>
          <a:p>
            <a:r>
              <a:rPr lang="en-US" b="0">
                <a:solidFill>
                  <a:srgbClr val="000099"/>
                </a:solidFill>
              </a:rPr>
              <a:t>(What do we know?)</a:t>
            </a:r>
          </a:p>
        </p:txBody>
      </p:sp>
      <p:sp>
        <p:nvSpPr>
          <p:cNvPr id="58372" name="Text Box 4"/>
          <p:cNvSpPr txBox="1">
            <a:spLocks noChangeArrowheads="1"/>
          </p:cNvSpPr>
          <p:nvPr/>
        </p:nvSpPr>
        <p:spPr bwMode="auto">
          <a:xfrm>
            <a:off x="5715000" y="4090988"/>
            <a:ext cx="3205163" cy="822325"/>
          </a:xfrm>
          <a:prstGeom prst="rect">
            <a:avLst/>
          </a:prstGeom>
          <a:noFill/>
          <a:ln w="9525">
            <a:noFill/>
            <a:miter lim="800000"/>
            <a:headEnd/>
            <a:tailEnd/>
          </a:ln>
        </p:spPr>
        <p:txBody>
          <a:bodyPr wrap="none">
            <a:spAutoFit/>
          </a:bodyPr>
          <a:lstStyle/>
          <a:p>
            <a:r>
              <a:rPr lang="en-US" b="0">
                <a:solidFill>
                  <a:srgbClr val="000099"/>
                </a:solidFill>
              </a:rPr>
              <a:t>Pose questions (What do</a:t>
            </a:r>
          </a:p>
          <a:p>
            <a:r>
              <a:rPr lang="en-US" b="0">
                <a:solidFill>
                  <a:srgbClr val="000099"/>
                </a:solidFill>
              </a:rPr>
              <a:t>we need to know?)</a:t>
            </a:r>
          </a:p>
        </p:txBody>
      </p:sp>
      <p:sp>
        <p:nvSpPr>
          <p:cNvPr id="58373" name="Text Box 5"/>
          <p:cNvSpPr txBox="1">
            <a:spLocks noChangeArrowheads="1"/>
          </p:cNvSpPr>
          <p:nvPr/>
        </p:nvSpPr>
        <p:spPr bwMode="auto">
          <a:xfrm>
            <a:off x="5029200" y="5410200"/>
            <a:ext cx="2884488" cy="1187450"/>
          </a:xfrm>
          <a:prstGeom prst="rect">
            <a:avLst/>
          </a:prstGeom>
          <a:noFill/>
          <a:ln w="9525">
            <a:noFill/>
            <a:miter lim="800000"/>
            <a:headEnd/>
            <a:tailEnd/>
          </a:ln>
        </p:spPr>
        <p:txBody>
          <a:bodyPr wrap="none">
            <a:spAutoFit/>
          </a:bodyPr>
          <a:lstStyle/>
          <a:p>
            <a:r>
              <a:rPr lang="en-US" b="0">
                <a:solidFill>
                  <a:srgbClr val="000099"/>
                </a:solidFill>
              </a:rPr>
              <a:t>Assign responsibility </a:t>
            </a:r>
          </a:p>
          <a:p>
            <a:r>
              <a:rPr lang="en-US" b="0">
                <a:solidFill>
                  <a:srgbClr val="000099"/>
                </a:solidFill>
              </a:rPr>
              <a:t>for questions; discuss </a:t>
            </a:r>
          </a:p>
          <a:p>
            <a:r>
              <a:rPr lang="en-US" b="0">
                <a:solidFill>
                  <a:srgbClr val="000099"/>
                </a:solidFill>
              </a:rPr>
              <a:t>resources</a:t>
            </a:r>
          </a:p>
        </p:txBody>
      </p:sp>
      <p:sp>
        <p:nvSpPr>
          <p:cNvPr id="12294" name="Text Box 6"/>
          <p:cNvSpPr txBox="1">
            <a:spLocks noChangeArrowheads="1"/>
          </p:cNvSpPr>
          <p:nvPr/>
        </p:nvSpPr>
        <p:spPr bwMode="auto">
          <a:xfrm>
            <a:off x="517525" y="3079750"/>
            <a:ext cx="184150" cy="461963"/>
          </a:xfrm>
          <a:prstGeom prst="rect">
            <a:avLst/>
          </a:prstGeom>
          <a:noFill/>
          <a:ln w="9525">
            <a:noFill/>
            <a:miter lim="800000"/>
            <a:headEnd/>
            <a:tailEnd/>
          </a:ln>
        </p:spPr>
        <p:txBody>
          <a:bodyPr wrap="none">
            <a:spAutoFit/>
          </a:bodyPr>
          <a:lstStyle/>
          <a:p>
            <a:endParaRPr lang="en-US" b="0">
              <a:latin typeface="Verdana" pitchFamily="34" charset="0"/>
            </a:endParaRPr>
          </a:p>
        </p:txBody>
      </p:sp>
      <p:sp>
        <p:nvSpPr>
          <p:cNvPr id="58375" name="Text Box 7"/>
          <p:cNvSpPr txBox="1">
            <a:spLocks noChangeArrowheads="1"/>
          </p:cNvSpPr>
          <p:nvPr/>
        </p:nvSpPr>
        <p:spPr bwMode="auto">
          <a:xfrm>
            <a:off x="990600" y="5410200"/>
            <a:ext cx="2687638" cy="1187450"/>
          </a:xfrm>
          <a:prstGeom prst="rect">
            <a:avLst/>
          </a:prstGeom>
          <a:noFill/>
          <a:ln w="9525">
            <a:noFill/>
            <a:miter lim="800000"/>
            <a:headEnd/>
            <a:tailEnd/>
          </a:ln>
        </p:spPr>
        <p:txBody>
          <a:bodyPr wrap="none">
            <a:spAutoFit/>
          </a:bodyPr>
          <a:lstStyle/>
          <a:p>
            <a:r>
              <a:rPr lang="en-US" b="0">
                <a:solidFill>
                  <a:srgbClr val="000099"/>
                </a:solidFill>
              </a:rPr>
              <a:t>Research questions; </a:t>
            </a:r>
          </a:p>
          <a:p>
            <a:r>
              <a:rPr lang="en-US" b="0">
                <a:solidFill>
                  <a:srgbClr val="000099"/>
                </a:solidFill>
              </a:rPr>
              <a:t>summarize; </a:t>
            </a:r>
          </a:p>
          <a:p>
            <a:r>
              <a:rPr lang="en-US" b="0">
                <a:solidFill>
                  <a:srgbClr val="000099"/>
                </a:solidFill>
              </a:rPr>
              <a:t>analyze findings</a:t>
            </a:r>
          </a:p>
        </p:txBody>
      </p:sp>
      <p:sp>
        <p:nvSpPr>
          <p:cNvPr id="58376" name="Text Box 8"/>
          <p:cNvSpPr txBox="1">
            <a:spLocks noChangeArrowheads="1"/>
          </p:cNvSpPr>
          <p:nvPr/>
        </p:nvSpPr>
        <p:spPr bwMode="auto">
          <a:xfrm>
            <a:off x="838200" y="4267200"/>
            <a:ext cx="2492375" cy="822325"/>
          </a:xfrm>
          <a:prstGeom prst="rect">
            <a:avLst/>
          </a:prstGeom>
          <a:noFill/>
          <a:ln w="9525">
            <a:noFill/>
            <a:miter lim="800000"/>
            <a:headEnd/>
            <a:tailEnd/>
          </a:ln>
        </p:spPr>
        <p:txBody>
          <a:bodyPr wrap="none">
            <a:spAutoFit/>
          </a:bodyPr>
          <a:lstStyle/>
          <a:p>
            <a:r>
              <a:rPr lang="en-US" b="0">
                <a:solidFill>
                  <a:srgbClr val="000099"/>
                </a:solidFill>
              </a:rPr>
              <a:t>Reconvene, report </a:t>
            </a:r>
          </a:p>
          <a:p>
            <a:r>
              <a:rPr lang="en-US" b="0">
                <a:solidFill>
                  <a:srgbClr val="000099"/>
                </a:solidFill>
              </a:rPr>
              <a:t>on research;</a:t>
            </a:r>
          </a:p>
        </p:txBody>
      </p:sp>
      <p:sp>
        <p:nvSpPr>
          <p:cNvPr id="58377" name="Text Box 9"/>
          <p:cNvSpPr txBox="1">
            <a:spLocks noChangeArrowheads="1"/>
          </p:cNvSpPr>
          <p:nvPr/>
        </p:nvSpPr>
        <p:spPr bwMode="auto">
          <a:xfrm>
            <a:off x="609600" y="2835275"/>
            <a:ext cx="2222500" cy="1187450"/>
          </a:xfrm>
          <a:prstGeom prst="rect">
            <a:avLst/>
          </a:prstGeom>
          <a:noFill/>
          <a:ln w="9525">
            <a:noFill/>
            <a:miter lim="800000"/>
            <a:headEnd/>
            <a:tailEnd/>
          </a:ln>
        </p:spPr>
        <p:txBody>
          <a:bodyPr wrap="none">
            <a:spAutoFit/>
          </a:bodyPr>
          <a:lstStyle/>
          <a:p>
            <a:r>
              <a:rPr lang="en-US" b="0">
                <a:solidFill>
                  <a:srgbClr val="000099"/>
                </a:solidFill>
              </a:rPr>
              <a:t>Integrate new </a:t>
            </a:r>
          </a:p>
          <a:p>
            <a:r>
              <a:rPr lang="en-US" b="0">
                <a:solidFill>
                  <a:srgbClr val="000099"/>
                </a:solidFill>
              </a:rPr>
              <a:t>Information;</a:t>
            </a:r>
          </a:p>
          <a:p>
            <a:r>
              <a:rPr lang="en-US" b="0">
                <a:solidFill>
                  <a:srgbClr val="000099"/>
                </a:solidFill>
              </a:rPr>
              <a:t>Refine questions</a:t>
            </a:r>
          </a:p>
        </p:txBody>
      </p:sp>
      <p:sp>
        <p:nvSpPr>
          <p:cNvPr id="58378" name="Text Box 10"/>
          <p:cNvSpPr txBox="1">
            <a:spLocks noChangeArrowheads="1"/>
          </p:cNvSpPr>
          <p:nvPr/>
        </p:nvSpPr>
        <p:spPr bwMode="auto">
          <a:xfrm>
            <a:off x="304800" y="1676400"/>
            <a:ext cx="3025775" cy="822325"/>
          </a:xfrm>
          <a:prstGeom prst="rect">
            <a:avLst/>
          </a:prstGeom>
          <a:noFill/>
          <a:ln w="9525">
            <a:noFill/>
            <a:miter lim="800000"/>
            <a:headEnd/>
            <a:tailEnd/>
          </a:ln>
        </p:spPr>
        <p:txBody>
          <a:bodyPr wrap="none">
            <a:spAutoFit/>
          </a:bodyPr>
          <a:lstStyle/>
          <a:p>
            <a:r>
              <a:rPr lang="en-US" b="0">
                <a:solidFill>
                  <a:srgbClr val="000099"/>
                </a:solidFill>
              </a:rPr>
              <a:t>Resolution of Problem;</a:t>
            </a:r>
          </a:p>
          <a:p>
            <a:r>
              <a:rPr lang="en-US" b="0">
                <a:solidFill>
                  <a:srgbClr val="000099"/>
                </a:solidFill>
              </a:rPr>
              <a:t>(How did we do?)</a:t>
            </a:r>
          </a:p>
        </p:txBody>
      </p:sp>
      <p:sp>
        <p:nvSpPr>
          <p:cNvPr id="12299" name="Text Box 11"/>
          <p:cNvSpPr txBox="1">
            <a:spLocks noChangeArrowheads="1"/>
          </p:cNvSpPr>
          <p:nvPr/>
        </p:nvSpPr>
        <p:spPr bwMode="auto">
          <a:xfrm>
            <a:off x="2743200" y="685800"/>
            <a:ext cx="184150" cy="701675"/>
          </a:xfrm>
          <a:prstGeom prst="rect">
            <a:avLst/>
          </a:prstGeom>
          <a:noFill/>
          <a:ln w="9525">
            <a:noFill/>
            <a:miter lim="800000"/>
            <a:headEnd/>
            <a:tailEnd/>
          </a:ln>
        </p:spPr>
        <p:txBody>
          <a:bodyPr wrap="none">
            <a:spAutoFit/>
          </a:bodyPr>
          <a:lstStyle/>
          <a:p>
            <a:endParaRPr lang="en-US" sz="4000">
              <a:solidFill>
                <a:srgbClr val="333399"/>
              </a:solidFill>
            </a:endParaRPr>
          </a:p>
        </p:txBody>
      </p:sp>
      <p:sp>
        <p:nvSpPr>
          <p:cNvPr id="12300" name="Text Box 12"/>
          <p:cNvSpPr txBox="1">
            <a:spLocks noChangeArrowheads="1"/>
          </p:cNvSpPr>
          <p:nvPr/>
        </p:nvSpPr>
        <p:spPr bwMode="auto">
          <a:xfrm>
            <a:off x="7832725" y="4552950"/>
            <a:ext cx="184150" cy="523875"/>
          </a:xfrm>
          <a:prstGeom prst="rect">
            <a:avLst/>
          </a:prstGeom>
          <a:noFill/>
          <a:ln w="9525">
            <a:noFill/>
            <a:miter lim="800000"/>
            <a:headEnd/>
            <a:tailEnd/>
          </a:ln>
        </p:spPr>
        <p:txBody>
          <a:bodyPr wrap="none">
            <a:spAutoFit/>
          </a:bodyPr>
          <a:lstStyle/>
          <a:p>
            <a:endParaRPr lang="en-US" sz="2800" b="0">
              <a:latin typeface="Verdana" pitchFamily="34" charset="0"/>
            </a:endParaRPr>
          </a:p>
        </p:txBody>
      </p:sp>
      <p:sp>
        <p:nvSpPr>
          <p:cNvPr id="12301" name="Text Box 13"/>
          <p:cNvSpPr txBox="1">
            <a:spLocks noChangeArrowheads="1"/>
          </p:cNvSpPr>
          <p:nvPr/>
        </p:nvSpPr>
        <p:spPr bwMode="auto">
          <a:xfrm>
            <a:off x="2803525" y="5619750"/>
            <a:ext cx="184150" cy="523875"/>
          </a:xfrm>
          <a:prstGeom prst="rect">
            <a:avLst/>
          </a:prstGeom>
          <a:noFill/>
          <a:ln w="9525">
            <a:noFill/>
            <a:miter lim="800000"/>
            <a:headEnd/>
            <a:tailEnd/>
          </a:ln>
        </p:spPr>
        <p:txBody>
          <a:bodyPr wrap="none">
            <a:spAutoFit/>
          </a:bodyPr>
          <a:lstStyle/>
          <a:p>
            <a:endParaRPr lang="en-US" sz="2800" b="0">
              <a:latin typeface="Verdana" pitchFamily="34" charset="0"/>
            </a:endParaRPr>
          </a:p>
        </p:txBody>
      </p:sp>
      <p:sp>
        <p:nvSpPr>
          <p:cNvPr id="12302" name="Text Box 14"/>
          <p:cNvSpPr txBox="1">
            <a:spLocks noChangeArrowheads="1"/>
          </p:cNvSpPr>
          <p:nvPr/>
        </p:nvSpPr>
        <p:spPr bwMode="auto">
          <a:xfrm>
            <a:off x="2803525" y="2724150"/>
            <a:ext cx="184150" cy="523875"/>
          </a:xfrm>
          <a:prstGeom prst="rect">
            <a:avLst/>
          </a:prstGeom>
          <a:noFill/>
          <a:ln w="9525">
            <a:noFill/>
            <a:miter lim="800000"/>
            <a:headEnd/>
            <a:tailEnd/>
          </a:ln>
        </p:spPr>
        <p:txBody>
          <a:bodyPr wrap="none">
            <a:spAutoFit/>
          </a:bodyPr>
          <a:lstStyle/>
          <a:p>
            <a:endParaRPr lang="en-US" sz="2800" b="0">
              <a:latin typeface="Verdana" pitchFamily="34" charset="0"/>
            </a:endParaRPr>
          </a:p>
        </p:txBody>
      </p:sp>
      <p:sp>
        <p:nvSpPr>
          <p:cNvPr id="58383" name="AutoShape 15"/>
          <p:cNvSpPr>
            <a:spLocks noChangeArrowheads="1"/>
          </p:cNvSpPr>
          <p:nvPr/>
        </p:nvSpPr>
        <p:spPr bwMode="auto">
          <a:xfrm rot="-10463630">
            <a:off x="3733800" y="5334000"/>
            <a:ext cx="1066800" cy="982663"/>
          </a:xfrm>
          <a:custGeom>
            <a:avLst/>
            <a:gdLst>
              <a:gd name="T0" fmla="*/ 391703 w 21600"/>
              <a:gd name="T1" fmla="*/ 17606 h 21600"/>
              <a:gd name="T2" fmla="*/ 103519 w 21600"/>
              <a:gd name="T3" fmla="*/ 491331 h 21600"/>
              <a:gd name="T4" fmla="*/ 446723 w 21600"/>
              <a:gd name="T5" fmla="*/ 201537 h 21600"/>
              <a:gd name="T6" fmla="*/ 1106064 w 21600"/>
              <a:gd name="T7" fmla="*/ 176743 h 21600"/>
              <a:gd name="T8" fmla="*/ 1023930 w 21600"/>
              <a:gd name="T9" fmla="*/ 475955 h 21600"/>
              <a:gd name="T10" fmla="*/ 699100 w 21600"/>
              <a:gd name="T11" fmla="*/ 40029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474" y="7416"/>
                </a:moveTo>
                <a:cubicBezTo>
                  <a:pt x="15282" y="5417"/>
                  <a:pt x="13127" y="4193"/>
                  <a:pt x="10800" y="4193"/>
                </a:cubicBezTo>
                <a:cubicBezTo>
                  <a:pt x="7151" y="4193"/>
                  <a:pt x="4193" y="7151"/>
                  <a:pt x="4193" y="10800"/>
                </a:cubicBezTo>
                <a:lnTo>
                  <a:pt x="0" y="10800"/>
                </a:lnTo>
                <a:cubicBezTo>
                  <a:pt x="0" y="4835"/>
                  <a:pt x="4835" y="0"/>
                  <a:pt x="10800" y="0"/>
                </a:cubicBezTo>
                <a:cubicBezTo>
                  <a:pt x="14604" y="0"/>
                  <a:pt x="18127" y="2001"/>
                  <a:pt x="20076" y="5268"/>
                </a:cubicBezTo>
                <a:lnTo>
                  <a:pt x="22395" y="3885"/>
                </a:lnTo>
                <a:lnTo>
                  <a:pt x="20732" y="10462"/>
                </a:lnTo>
                <a:lnTo>
                  <a:pt x="14155" y="8799"/>
                </a:lnTo>
                <a:lnTo>
                  <a:pt x="16474" y="7416"/>
                </a:lnTo>
                <a:close/>
              </a:path>
            </a:pathLst>
          </a:custGeom>
          <a:solidFill>
            <a:schemeClr val="accent2"/>
          </a:solidFill>
          <a:ln w="9525">
            <a:solidFill>
              <a:schemeClr val="tx1"/>
            </a:solidFill>
            <a:miter lim="800000"/>
            <a:headEnd/>
            <a:tailEnd/>
          </a:ln>
        </p:spPr>
        <p:txBody>
          <a:bodyPr wrap="none" anchor="ctr"/>
          <a:lstStyle/>
          <a:p>
            <a:endParaRPr lang="en-US"/>
          </a:p>
        </p:txBody>
      </p:sp>
      <p:sp>
        <p:nvSpPr>
          <p:cNvPr id="12304" name="Text Box 16"/>
          <p:cNvSpPr txBox="1">
            <a:spLocks noChangeArrowheads="1"/>
          </p:cNvSpPr>
          <p:nvPr/>
        </p:nvSpPr>
        <p:spPr bwMode="auto">
          <a:xfrm>
            <a:off x="3336925" y="3257550"/>
            <a:ext cx="184150" cy="523875"/>
          </a:xfrm>
          <a:prstGeom prst="rect">
            <a:avLst/>
          </a:prstGeom>
          <a:noFill/>
          <a:ln w="9525">
            <a:noFill/>
            <a:miter lim="800000"/>
            <a:headEnd/>
            <a:tailEnd/>
          </a:ln>
        </p:spPr>
        <p:txBody>
          <a:bodyPr wrap="none">
            <a:spAutoFit/>
          </a:bodyPr>
          <a:lstStyle/>
          <a:p>
            <a:endParaRPr lang="en-US" sz="2800" b="0">
              <a:latin typeface="Verdana" pitchFamily="34" charset="0"/>
            </a:endParaRPr>
          </a:p>
        </p:txBody>
      </p:sp>
      <p:sp>
        <p:nvSpPr>
          <p:cNvPr id="12305" name="Text Box 17"/>
          <p:cNvSpPr txBox="1">
            <a:spLocks noChangeArrowheads="1"/>
          </p:cNvSpPr>
          <p:nvPr/>
        </p:nvSpPr>
        <p:spPr bwMode="auto">
          <a:xfrm>
            <a:off x="3565525" y="2114550"/>
            <a:ext cx="184150" cy="523875"/>
          </a:xfrm>
          <a:prstGeom prst="rect">
            <a:avLst/>
          </a:prstGeom>
          <a:noFill/>
          <a:ln w="9525">
            <a:noFill/>
            <a:miter lim="800000"/>
            <a:headEnd/>
            <a:tailEnd/>
          </a:ln>
        </p:spPr>
        <p:txBody>
          <a:bodyPr wrap="none">
            <a:spAutoFit/>
          </a:bodyPr>
          <a:lstStyle/>
          <a:p>
            <a:endParaRPr lang="en-US" sz="2800" b="0">
              <a:latin typeface="Verdana" pitchFamily="34" charset="0"/>
            </a:endParaRPr>
          </a:p>
        </p:txBody>
      </p:sp>
      <p:sp>
        <p:nvSpPr>
          <p:cNvPr id="58386" name="AutoShape 18"/>
          <p:cNvSpPr>
            <a:spLocks noChangeArrowheads="1"/>
          </p:cNvSpPr>
          <p:nvPr/>
        </p:nvSpPr>
        <p:spPr bwMode="auto">
          <a:xfrm>
            <a:off x="1600200" y="3962400"/>
            <a:ext cx="533400" cy="381000"/>
          </a:xfrm>
          <a:prstGeom prst="up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a:p>
        </p:txBody>
      </p:sp>
      <p:sp>
        <p:nvSpPr>
          <p:cNvPr id="58387" name="AutoShape 19"/>
          <p:cNvSpPr>
            <a:spLocks noChangeArrowheads="1"/>
          </p:cNvSpPr>
          <p:nvPr/>
        </p:nvSpPr>
        <p:spPr bwMode="auto">
          <a:xfrm>
            <a:off x="6096000" y="5029200"/>
            <a:ext cx="533400" cy="381000"/>
          </a:xfrm>
          <a:prstGeom prst="down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a:p>
        </p:txBody>
      </p:sp>
      <p:sp>
        <p:nvSpPr>
          <p:cNvPr id="58388" name="AutoShape 20"/>
          <p:cNvSpPr>
            <a:spLocks noChangeArrowheads="1"/>
          </p:cNvSpPr>
          <p:nvPr/>
        </p:nvSpPr>
        <p:spPr bwMode="auto">
          <a:xfrm>
            <a:off x="3200400" y="2438400"/>
            <a:ext cx="2743200" cy="1371600"/>
          </a:xfrm>
          <a:custGeom>
            <a:avLst/>
            <a:gdLst>
              <a:gd name="T0" fmla="*/ 2057400 w 21600"/>
              <a:gd name="T1" fmla="*/ 0 h 21600"/>
              <a:gd name="T2" fmla="*/ 0 w 21600"/>
              <a:gd name="T3" fmla="*/ 685800 h 21600"/>
              <a:gd name="T4" fmla="*/ 2057400 w 21600"/>
              <a:gd name="T5" fmla="*/ 1371600 h 21600"/>
              <a:gd name="T6" fmla="*/ 2743200 w 21600"/>
              <a:gd name="T7" fmla="*/ 6858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CC"/>
          </a:solidFill>
          <a:ln w="9525">
            <a:solidFill>
              <a:schemeClr val="tx1"/>
            </a:solidFill>
            <a:miter lim="800000"/>
            <a:headEnd/>
            <a:tailEnd/>
          </a:ln>
        </p:spPr>
        <p:txBody>
          <a:bodyPr wrap="none" anchor="ctr"/>
          <a:lstStyle/>
          <a:p>
            <a:pPr algn="ctr"/>
            <a:r>
              <a:rPr lang="en-US" sz="2000">
                <a:solidFill>
                  <a:schemeClr val="bg1"/>
                </a:solidFill>
              </a:rPr>
              <a:t>Next stage of </a:t>
            </a:r>
          </a:p>
          <a:p>
            <a:pPr algn="ctr"/>
            <a:r>
              <a:rPr lang="en-US" sz="2000">
                <a:solidFill>
                  <a:schemeClr val="bg1"/>
                </a:solidFill>
              </a:rPr>
              <a:t>the problem</a:t>
            </a:r>
          </a:p>
        </p:txBody>
      </p:sp>
      <p:sp>
        <p:nvSpPr>
          <p:cNvPr id="58389" name="AutoShape 21"/>
          <p:cNvSpPr>
            <a:spLocks noChangeArrowheads="1"/>
          </p:cNvSpPr>
          <p:nvPr/>
        </p:nvSpPr>
        <p:spPr bwMode="auto">
          <a:xfrm>
            <a:off x="1066800" y="2514600"/>
            <a:ext cx="533400" cy="381000"/>
          </a:xfrm>
          <a:prstGeom prst="upArrow">
            <a:avLst>
              <a:gd name="adj1" fmla="val 50000"/>
              <a:gd name="adj2" fmla="val 25000"/>
            </a:avLst>
          </a:prstGeom>
          <a:solidFill>
            <a:srgbClr val="0000CC"/>
          </a:solidFill>
          <a:ln w="9525">
            <a:solidFill>
              <a:schemeClr val="tx1"/>
            </a:solidFill>
            <a:miter lim="800000"/>
            <a:headEnd/>
            <a:tailEnd/>
          </a:ln>
        </p:spPr>
        <p:txBody>
          <a:bodyPr wrap="none" anchor="ctr"/>
          <a:lstStyle/>
          <a:p>
            <a:pPr algn="ctr" eaLnBrk="1" hangingPunct="1"/>
            <a:endParaRPr lang="en-US" b="0">
              <a:solidFill>
                <a:srgbClr val="000099"/>
              </a:solidFill>
            </a:endParaRPr>
          </a:p>
        </p:txBody>
      </p:sp>
      <p:sp>
        <p:nvSpPr>
          <p:cNvPr id="58390" name="AutoShape 22"/>
          <p:cNvSpPr>
            <a:spLocks noChangeArrowheads="1"/>
          </p:cNvSpPr>
          <p:nvPr/>
        </p:nvSpPr>
        <p:spPr bwMode="auto">
          <a:xfrm>
            <a:off x="1828800" y="5029200"/>
            <a:ext cx="533400" cy="381000"/>
          </a:xfrm>
          <a:prstGeom prst="up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a:p>
        </p:txBody>
      </p:sp>
      <p:sp>
        <p:nvSpPr>
          <p:cNvPr id="58391" name="AutoShape 23"/>
          <p:cNvSpPr>
            <a:spLocks noChangeArrowheads="1"/>
          </p:cNvSpPr>
          <p:nvPr/>
        </p:nvSpPr>
        <p:spPr bwMode="auto">
          <a:xfrm>
            <a:off x="6781800" y="3733800"/>
            <a:ext cx="533400" cy="381000"/>
          </a:xfrm>
          <a:prstGeom prst="down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a:p>
        </p:txBody>
      </p:sp>
      <p:sp>
        <p:nvSpPr>
          <p:cNvPr id="58392" name="AutoShape 24"/>
          <p:cNvSpPr>
            <a:spLocks noChangeArrowheads="1"/>
          </p:cNvSpPr>
          <p:nvPr/>
        </p:nvSpPr>
        <p:spPr bwMode="auto">
          <a:xfrm>
            <a:off x="7162800" y="2209800"/>
            <a:ext cx="533400" cy="381000"/>
          </a:xfrm>
          <a:prstGeom prst="down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a:p>
        </p:txBody>
      </p:sp>
      <p:sp>
        <p:nvSpPr>
          <p:cNvPr id="12313" name="Rectangle 25"/>
          <p:cNvSpPr>
            <a:spLocks noChangeArrowheads="1"/>
          </p:cNvSpPr>
          <p:nvPr/>
        </p:nvSpPr>
        <p:spPr bwMode="auto">
          <a:xfrm>
            <a:off x="2057400" y="381000"/>
            <a:ext cx="4953000" cy="838200"/>
          </a:xfrm>
          <a:prstGeom prst="rect">
            <a:avLst/>
          </a:prstGeom>
          <a:noFill/>
          <a:ln w="9525">
            <a:noFill/>
            <a:miter lim="800000"/>
            <a:headEnd/>
            <a:tailEnd/>
          </a:ln>
        </p:spPr>
        <p:txBody>
          <a:bodyPr anchor="ctr"/>
          <a:lstStyle/>
          <a:p>
            <a:pPr algn="ctr"/>
            <a:r>
              <a:rPr lang="en-US" sz="2800">
                <a:solidFill>
                  <a:schemeClr val="accent2"/>
                </a:solidFill>
                <a:latin typeface="Comic Sans MS" pitchFamily="66" charset="0"/>
              </a:rPr>
              <a:t>Problem-Based Learning: The Process</a:t>
            </a:r>
            <a:endParaRPr lang="en-US" sz="2800" b="0">
              <a:solidFill>
                <a:schemeClr val="tx2"/>
              </a:solidFill>
            </a:endParaRPr>
          </a:p>
        </p:txBody>
      </p:sp>
      <p:sp>
        <p:nvSpPr>
          <p:cNvPr id="12314" name="Line 26"/>
          <p:cNvSpPr>
            <a:spLocks noChangeShapeType="1"/>
          </p:cNvSpPr>
          <p:nvPr/>
        </p:nvSpPr>
        <p:spPr bwMode="auto">
          <a:xfrm>
            <a:off x="685800" y="1524000"/>
            <a:ext cx="7772400" cy="0"/>
          </a:xfrm>
          <a:prstGeom prst="line">
            <a:avLst/>
          </a:prstGeom>
          <a:noFill/>
          <a:ln w="57150">
            <a:solidFill>
              <a:srgbClr val="FFCC00"/>
            </a:solidFill>
            <a:round/>
            <a:headEnd/>
            <a:tailEnd/>
          </a:ln>
        </p:spPr>
        <p:txBody>
          <a:bodyPr wrap="none" anchor="ctr"/>
          <a:lstStyle/>
          <a:p>
            <a:endParaRPr lang="en-US"/>
          </a:p>
        </p:txBody>
      </p:sp>
      <p:sp>
        <p:nvSpPr>
          <p:cNvPr id="12315" name="Line 27"/>
          <p:cNvSpPr>
            <a:spLocks noChangeShapeType="1"/>
          </p:cNvSpPr>
          <p:nvPr/>
        </p:nvSpPr>
        <p:spPr bwMode="auto">
          <a:xfrm>
            <a:off x="685800" y="1447800"/>
            <a:ext cx="7772400" cy="0"/>
          </a:xfrm>
          <a:prstGeom prst="line">
            <a:avLst/>
          </a:prstGeom>
          <a:noFill/>
          <a:ln w="57150">
            <a:solidFill>
              <a:schemeClr val="accent2"/>
            </a:solidFill>
            <a:round/>
            <a:headEnd/>
            <a:tailEnd/>
          </a:ln>
        </p:spPr>
        <p:txBody>
          <a:bodyPr wrap="none" anchor="ctr"/>
          <a:lstStyle/>
          <a:p>
            <a:endParaRPr lang="en-US"/>
          </a:p>
        </p:txBody>
      </p:sp>
      <p:pic>
        <p:nvPicPr>
          <p:cNvPr id="12316" name="Picture 28" descr="MCj01986130000[1]"/>
          <p:cNvPicPr>
            <a:picLocks noChangeAspect="1" noChangeArrowheads="1"/>
          </p:cNvPicPr>
          <p:nvPr/>
        </p:nvPicPr>
        <p:blipFill>
          <a:blip r:embed="rId3" cstate="print"/>
          <a:srcRect/>
          <a:stretch>
            <a:fillRect/>
          </a:stretch>
        </p:blipFill>
        <p:spPr bwMode="auto">
          <a:xfrm>
            <a:off x="7162800" y="152400"/>
            <a:ext cx="1311275" cy="1152525"/>
          </a:xfrm>
          <a:prstGeom prst="rect">
            <a:avLst/>
          </a:prstGeom>
          <a:noFill/>
          <a:ln w="9525">
            <a:noFill/>
            <a:miter lim="800000"/>
            <a:headEnd/>
            <a:tailEnd/>
          </a:ln>
        </p:spPr>
      </p:pic>
      <p:pic>
        <p:nvPicPr>
          <p:cNvPr id="12317" name="Picture 29" descr="MCBD19652_0000[1]"/>
          <p:cNvPicPr>
            <a:picLocks noChangeAspect="1" noChangeArrowheads="1"/>
          </p:cNvPicPr>
          <p:nvPr/>
        </p:nvPicPr>
        <p:blipFill>
          <a:blip r:embed="rId4" cstate="print"/>
          <a:srcRect/>
          <a:stretch>
            <a:fillRect/>
          </a:stretch>
        </p:blipFill>
        <p:spPr bwMode="auto">
          <a:xfrm>
            <a:off x="685800" y="149225"/>
            <a:ext cx="1219200" cy="1195388"/>
          </a:xfrm>
          <a:prstGeom prst="rect">
            <a:avLst/>
          </a:prstGeom>
          <a:noFill/>
          <a:ln w="9525">
            <a:noFill/>
            <a:miter lim="800000"/>
            <a:headEnd/>
            <a:tailEnd/>
          </a:ln>
        </p:spPr>
      </p:pic>
    </p:spTree>
    <p:extLst>
      <p:ext uri="{BB962C8B-B14F-4D97-AF65-F5344CB8AC3E}">
        <p14:creationId xmlns:p14="http://schemas.microsoft.com/office/powerpoint/2010/main" val="1854194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3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3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3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3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3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3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3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83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3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38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838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8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1" grpId="0" autoUpdateAnimBg="0"/>
      <p:bldP spid="58372" grpId="0" autoUpdateAnimBg="0"/>
      <p:bldP spid="58373" grpId="0" autoUpdateAnimBg="0"/>
      <p:bldP spid="58375" grpId="0" autoUpdateAnimBg="0"/>
      <p:bldP spid="58376" grpId="0" autoUpdateAnimBg="0"/>
      <p:bldP spid="58377" grpId="0" autoUpdateAnimBg="0"/>
      <p:bldP spid="58378" grpId="0" autoUpdateAnimBg="0"/>
      <p:bldP spid="58383" grpId="0" animBg="1"/>
      <p:bldP spid="58386" grpId="0" animBg="1"/>
      <p:bldP spid="58387" grpId="0" animBg="1"/>
      <p:bldP spid="58388" grpId="0" animBg="1"/>
      <p:bldP spid="58389" grpId="0" animBg="1"/>
      <p:bldP spid="58390" grpId="0" animBg="1"/>
      <p:bldP spid="58391" grpId="0" animBg="1"/>
      <p:bldP spid="583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1676400"/>
            <a:ext cx="7772400" cy="1470025"/>
          </a:xfrm>
        </p:spPr>
        <p:txBody>
          <a:bodyPr>
            <a:normAutofit fontScale="90000"/>
          </a:bodyPr>
          <a:lstStyle/>
          <a:p>
            <a:pPr lvl="0"/>
            <a:r>
              <a:rPr lang="en-US" b="1" dirty="0" smtClean="0">
                <a:solidFill>
                  <a:srgbClr val="7030A0"/>
                </a:solidFill>
                <a:latin typeface="Times New Roman" panose="02020603050405020304" pitchFamily="18" charset="0"/>
                <a:cs typeface="Times New Roman" panose="02020603050405020304" pitchFamily="18" charset="0"/>
              </a:rPr>
              <a:t>BIO201</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solidFill>
                  <a:srgbClr val="0070C0"/>
                </a:solidFill>
                <a:latin typeface="Times New Roman" panose="02020603050405020304" pitchFamily="18" charset="0"/>
                <a:cs typeface="Times New Roman" panose="02020603050405020304" pitchFamily="18" charset="0"/>
              </a:rPr>
              <a:t>Introduction to </a:t>
            </a:r>
            <a:br>
              <a:rPr lang="en-US" b="1" dirty="0" smtClean="0">
                <a:solidFill>
                  <a:srgbClr val="0070C0"/>
                </a:solidFill>
                <a:latin typeface="Times New Roman" panose="02020603050405020304" pitchFamily="18" charset="0"/>
                <a:cs typeface="Times New Roman" panose="02020603050405020304" pitchFamily="18" charset="0"/>
              </a:rPr>
            </a:br>
            <a:r>
              <a:rPr lang="en-US" b="1" dirty="0" smtClean="0">
                <a:solidFill>
                  <a:srgbClr val="0070C0"/>
                </a:solidFill>
                <a:latin typeface="Times New Roman" panose="02020603050405020304" pitchFamily="18" charset="0"/>
                <a:cs typeface="Times New Roman" panose="02020603050405020304" pitchFamily="18" charset="0"/>
              </a:rPr>
              <a:t>Biochemistry &amp; Biotechnology</a:t>
            </a:r>
            <a:r>
              <a:rPr lang="en-US" b="1" dirty="0" smtClean="0">
                <a:solidFill>
                  <a:srgbClr val="C00000"/>
                </a:solidFill>
                <a:latin typeface="Times New Roman" panose="02020603050405020304" pitchFamily="18" charset="0"/>
                <a:cs typeface="Times New Roman" panose="02020603050405020304" pitchFamily="18" charset="0"/>
              </a:rPr>
              <a:t/>
            </a:r>
            <a:br>
              <a:rPr lang="en-US" b="1" dirty="0" smtClean="0">
                <a:solidFill>
                  <a:srgbClr val="C00000"/>
                </a:solidFill>
                <a:latin typeface="Times New Roman" panose="02020603050405020304" pitchFamily="18" charset="0"/>
                <a:cs typeface="Times New Roman" panose="02020603050405020304" pitchFamily="18" charset="0"/>
              </a:rPr>
            </a:br>
            <a:r>
              <a:rPr lang="en-US" b="1" dirty="0" smtClean="0">
                <a:solidFill>
                  <a:srgbClr val="C00000"/>
                </a:solidFill>
                <a:latin typeface="Times New Roman" panose="02020603050405020304" pitchFamily="18" charset="0"/>
                <a:cs typeface="Times New Roman" panose="02020603050405020304" pitchFamily="18" charset="0"/>
              </a:rPr>
              <a:t/>
            </a:r>
            <a:br>
              <a:rPr lang="en-US" b="1" dirty="0" smtClean="0">
                <a:solidFill>
                  <a:srgbClr val="C00000"/>
                </a:solidFill>
                <a:latin typeface="Times New Roman" panose="02020603050405020304" pitchFamily="18" charset="0"/>
                <a:cs typeface="Times New Roman" panose="02020603050405020304" pitchFamily="18" charset="0"/>
              </a:rPr>
            </a:b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676194" y="4724400"/>
            <a:ext cx="2061462" cy="646331"/>
          </a:xfrm>
          <a:prstGeom prst="rect">
            <a:avLst/>
          </a:prstGeom>
          <a:noFill/>
        </p:spPr>
        <p:txBody>
          <a:bodyPr wrap="none" rtlCol="0">
            <a:spAutoFit/>
          </a:bodyPr>
          <a:lstStyle/>
          <a:p>
            <a:pPr algn="ctr"/>
            <a:r>
              <a:rPr lang="en-US" sz="3600" b="1" dirty="0" smtClean="0">
                <a:solidFill>
                  <a:srgbClr val="C00000"/>
                </a:solidFill>
                <a:latin typeface="Times New Roman" pitchFamily="18" charset="0"/>
                <a:cs typeface="Times New Roman" pitchFamily="18" charset="0"/>
              </a:rPr>
              <a:t>Lecture 1</a:t>
            </a:r>
          </a:p>
        </p:txBody>
      </p:sp>
    </p:spTree>
    <p:extLst>
      <p:ext uri="{BB962C8B-B14F-4D97-AF65-F5344CB8AC3E}">
        <p14:creationId xmlns:p14="http://schemas.microsoft.com/office/powerpoint/2010/main" val="1029408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65629" y="1524000"/>
            <a:ext cx="7772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Aft>
                <a:spcPct val="100000"/>
              </a:spcAft>
            </a:pPr>
            <a:r>
              <a:rPr lang="en-US" altLang="en-US" b="1" dirty="0" smtClean="0">
                <a:latin typeface="Times New Roman" panose="02020603050405020304" pitchFamily="18" charset="0"/>
                <a:cs typeface="Times New Roman" panose="02020603050405020304" pitchFamily="18" charset="0"/>
              </a:rPr>
              <a:t>Biochemistry is the chemistry of life. </a:t>
            </a:r>
          </a:p>
          <a:p>
            <a:pPr>
              <a:lnSpc>
                <a:spcPct val="90000"/>
              </a:lnSpc>
              <a:spcAft>
                <a:spcPct val="100000"/>
              </a:spcAft>
            </a:pPr>
            <a:r>
              <a:rPr lang="en-US" altLang="en-US" b="1" dirty="0" smtClean="0">
                <a:latin typeface="Times New Roman" panose="02020603050405020304" pitchFamily="18" charset="0"/>
                <a:cs typeface="Times New Roman" panose="02020603050405020304" pitchFamily="18" charset="0"/>
              </a:rPr>
              <a:t>Biochemistry is the explanation of biology at the molecular level using chemical and physical properties.</a:t>
            </a:r>
          </a:p>
          <a:p>
            <a:pPr>
              <a:lnSpc>
                <a:spcPct val="90000"/>
              </a:lnSpc>
              <a:spcAft>
                <a:spcPct val="100000"/>
              </a:spcAft>
            </a:pPr>
            <a:r>
              <a:rPr lang="en-US" altLang="en-US" b="1" dirty="0" smtClean="0">
                <a:latin typeface="Times New Roman" panose="02020603050405020304" pitchFamily="18" charset="0"/>
                <a:cs typeface="Times New Roman" panose="02020603050405020304" pitchFamily="18" charset="0"/>
              </a:rPr>
              <a:t>Basic principles of biochemistry are common to all living organisms.</a:t>
            </a:r>
            <a:endParaRPr lang="en-US" altLang="en-US" b="1" dirty="0">
              <a:latin typeface="Times New Roman" panose="02020603050405020304" pitchFamily="18" charset="0"/>
              <a:cs typeface="Times New Roman" panose="02020603050405020304" pitchFamily="18" charset="0"/>
            </a:endParaRPr>
          </a:p>
        </p:txBody>
      </p:sp>
      <p:sp>
        <p:nvSpPr>
          <p:cNvPr id="6" name="矩形 5"/>
          <p:cNvSpPr/>
          <p:nvPr/>
        </p:nvSpPr>
        <p:spPr>
          <a:xfrm>
            <a:off x="2365829" y="457200"/>
            <a:ext cx="4572000" cy="646331"/>
          </a:xfrm>
          <a:prstGeom prst="rect">
            <a:avLst/>
          </a:prstGeom>
        </p:spPr>
        <p:txBody>
          <a:bodyPr wrap="square">
            <a:spAutoFit/>
          </a:bodyPr>
          <a:lstStyle/>
          <a:p>
            <a:r>
              <a:rPr lang="en-US" sz="3600" b="1" i="1" dirty="0" smtClean="0">
                <a:latin typeface="Times New Roman" panose="02020603050405020304" pitchFamily="18" charset="0"/>
                <a:cs typeface="Times New Roman" panose="02020603050405020304" pitchFamily="18" charset="0"/>
              </a:rPr>
              <a:t>What is Biochemistry?</a:t>
            </a:r>
            <a:endParaRPr lang="en-US" dirty="0"/>
          </a:p>
        </p:txBody>
      </p:sp>
    </p:spTree>
    <p:extLst>
      <p:ext uri="{BB962C8B-B14F-4D97-AF65-F5344CB8AC3E}">
        <p14:creationId xmlns:p14="http://schemas.microsoft.com/office/powerpoint/2010/main" val="1530637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524000" y="5404759"/>
            <a:ext cx="6400800" cy="12083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i="1" dirty="0" smtClean="0">
                <a:latin typeface="Times New Roman" panose="02020603050405020304" pitchFamily="18" charset="0"/>
                <a:cs typeface="Times New Roman" panose="02020603050405020304" pitchFamily="18" charset="0"/>
              </a:rPr>
              <a:t>Other major elements include phosphorus, sulfur.</a:t>
            </a:r>
          </a:p>
          <a:p>
            <a:pPr algn="l"/>
            <a:r>
              <a:rPr lang="en-US" sz="2400" i="1" dirty="0" smtClean="0">
                <a:latin typeface="Times New Roman" panose="02020603050405020304" pitchFamily="18" charset="0"/>
                <a:cs typeface="Times New Roman" panose="02020603050405020304" pitchFamily="18" charset="0"/>
              </a:rPr>
              <a:t>60-65% of our body is water.</a:t>
            </a:r>
            <a:endParaRPr lang="en-US" sz="2400" i="1"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1474305" y="762000"/>
            <a:ext cx="5892798" cy="4642759"/>
            <a:chOff x="1474305" y="762000"/>
            <a:chExt cx="5892798" cy="4642759"/>
          </a:xfrm>
        </p:grpSpPr>
        <p:pic>
          <p:nvPicPr>
            <p:cNvPr id="6" name="Picture 2" descr="https://qph.ec.quoracdn.net/main-qimg-54294074b8c90415f011e65f5a23f887-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305" y="762000"/>
              <a:ext cx="5892798" cy="4419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706204" y="5189315"/>
              <a:ext cx="3429000" cy="215444"/>
            </a:xfrm>
            <a:prstGeom prst="rect">
              <a:avLst/>
            </a:prstGeom>
          </p:spPr>
          <p:txBody>
            <a:bodyPr wrap="square">
              <a:spAutoFit/>
            </a:bodyPr>
            <a:lstStyle/>
            <a:p>
              <a:r>
                <a:rPr lang="en-US" sz="800" dirty="0">
                  <a:latin typeface="Times New Roman" pitchFamily="18" charset="0"/>
                  <a:cs typeface="Times New Roman" pitchFamily="18" charset="0"/>
                </a:rPr>
                <a:t>https://qph.ec.quoracdn.net/main-qimg-54294074b8c90415f011e65f5a23f887-c</a:t>
              </a:r>
            </a:p>
          </p:txBody>
        </p:sp>
      </p:grpSp>
    </p:spTree>
    <p:extLst>
      <p:ext uri="{BB962C8B-B14F-4D97-AF65-F5344CB8AC3E}">
        <p14:creationId xmlns:p14="http://schemas.microsoft.com/office/powerpoint/2010/main" val="3551217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9600" y="609600"/>
            <a:ext cx="7848600" cy="646331"/>
          </a:xfrm>
          <a:prstGeom prst="rect">
            <a:avLst/>
          </a:prstGeom>
        </p:spPr>
        <p:txBody>
          <a:bodyPr wrap="square">
            <a:spAutoFit/>
          </a:bodyPr>
          <a:lstStyle/>
          <a:p>
            <a:r>
              <a:rPr lang="en-US" sz="3600" b="1" i="1" dirty="0" smtClean="0">
                <a:solidFill>
                  <a:srgbClr val="7030A0"/>
                </a:solidFill>
                <a:latin typeface="Times New Roman" panose="02020603050405020304" pitchFamily="18" charset="0"/>
                <a:cs typeface="Times New Roman" panose="02020603050405020304" pitchFamily="18" charset="0"/>
              </a:rPr>
              <a:t>How does Biochemistry affect your life</a:t>
            </a:r>
            <a:endParaRPr lang="en-US" dirty="0">
              <a:solidFill>
                <a:srgbClr val="7030A0"/>
              </a:solidFill>
            </a:endParaRPr>
          </a:p>
        </p:txBody>
      </p:sp>
      <p:sp>
        <p:nvSpPr>
          <p:cNvPr id="4" name="Rectangle 3"/>
          <p:cNvSpPr txBox="1">
            <a:spLocks noChangeArrowheads="1"/>
          </p:cNvSpPr>
          <p:nvPr/>
        </p:nvSpPr>
        <p:spPr>
          <a:xfrm>
            <a:off x="685800" y="1752600"/>
            <a:ext cx="7772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b="1" dirty="0" smtClean="0">
                <a:solidFill>
                  <a:srgbClr val="C00000"/>
                </a:solidFill>
                <a:latin typeface="Times New Roman" panose="02020603050405020304" pitchFamily="18" charset="0"/>
                <a:cs typeface="Times New Roman" panose="02020603050405020304" pitchFamily="18" charset="0"/>
              </a:rPr>
              <a:t>Medicine</a:t>
            </a:r>
          </a:p>
          <a:p>
            <a:pPr>
              <a:buFontTx/>
              <a:buNone/>
            </a:pPr>
            <a:endParaRPr lang="en-US" altLang="en-US" b="1" dirty="0" smtClean="0">
              <a:solidFill>
                <a:srgbClr val="C00000"/>
              </a:solidFill>
              <a:latin typeface="Times New Roman" panose="02020603050405020304" pitchFamily="18" charset="0"/>
              <a:cs typeface="Times New Roman" panose="02020603050405020304" pitchFamily="18" charset="0"/>
            </a:endParaRPr>
          </a:p>
          <a:p>
            <a:r>
              <a:rPr lang="en-US" altLang="en-US" b="1" dirty="0" smtClean="0">
                <a:solidFill>
                  <a:srgbClr val="C00000"/>
                </a:solidFill>
                <a:latin typeface="Times New Roman" panose="02020603050405020304" pitchFamily="18" charset="0"/>
                <a:cs typeface="Times New Roman" panose="02020603050405020304" pitchFamily="18" charset="0"/>
              </a:rPr>
              <a:t>Agriculture</a:t>
            </a:r>
          </a:p>
          <a:p>
            <a:pPr>
              <a:buFontTx/>
              <a:buNone/>
            </a:pPr>
            <a:endParaRPr lang="en-US" altLang="en-US" b="1" dirty="0" smtClean="0">
              <a:solidFill>
                <a:srgbClr val="C00000"/>
              </a:solidFill>
              <a:latin typeface="Times New Roman" panose="02020603050405020304" pitchFamily="18" charset="0"/>
              <a:cs typeface="Times New Roman" panose="02020603050405020304" pitchFamily="18" charset="0"/>
            </a:endParaRPr>
          </a:p>
          <a:p>
            <a:r>
              <a:rPr lang="en-US" altLang="en-US" b="1" dirty="0" smtClean="0">
                <a:solidFill>
                  <a:srgbClr val="C00000"/>
                </a:solidFill>
                <a:latin typeface="Times New Roman" panose="02020603050405020304" pitchFamily="18" charset="0"/>
                <a:cs typeface="Times New Roman" panose="02020603050405020304" pitchFamily="18" charset="0"/>
              </a:rPr>
              <a:t>Industrial applications</a:t>
            </a:r>
          </a:p>
          <a:p>
            <a:pPr>
              <a:buFontTx/>
              <a:buNone/>
            </a:pPr>
            <a:endParaRPr lang="en-US" altLang="en-US" b="1" dirty="0" smtClean="0">
              <a:solidFill>
                <a:srgbClr val="C00000"/>
              </a:solidFill>
              <a:latin typeface="Times New Roman" panose="02020603050405020304" pitchFamily="18" charset="0"/>
              <a:cs typeface="Times New Roman" panose="02020603050405020304" pitchFamily="18" charset="0"/>
            </a:endParaRPr>
          </a:p>
          <a:p>
            <a:r>
              <a:rPr lang="en-US" altLang="en-US" b="1" dirty="0" smtClean="0">
                <a:solidFill>
                  <a:srgbClr val="C00000"/>
                </a:solidFill>
                <a:latin typeface="Times New Roman" panose="02020603050405020304" pitchFamily="18" charset="0"/>
                <a:cs typeface="Times New Roman" panose="02020603050405020304" pitchFamily="18" charset="0"/>
              </a:rPr>
              <a:t>Environmental applications</a:t>
            </a:r>
          </a:p>
          <a:p>
            <a:endParaRPr lang="en-US" altLang="en-US" b="1" dirty="0" smtClean="0">
              <a:solidFill>
                <a:srgbClr val="FF3300"/>
              </a:solidFill>
              <a:latin typeface="Comic Sans MS" pitchFamily="66" charset="0"/>
            </a:endParaRPr>
          </a:p>
          <a:p>
            <a:pPr>
              <a:buFontTx/>
              <a:buNone/>
            </a:pPr>
            <a:endParaRPr lang="en-US" altLang="en-US" b="1" dirty="0" smtClean="0">
              <a:solidFill>
                <a:srgbClr val="FF3300"/>
              </a:solidFill>
              <a:latin typeface="Comic Sans MS" pitchFamily="66" charset="0"/>
            </a:endParaRPr>
          </a:p>
          <a:p>
            <a:endParaRPr lang="en-US" altLang="en-US" b="1" dirty="0" smtClean="0">
              <a:solidFill>
                <a:srgbClr val="FF3300"/>
              </a:solidFill>
              <a:latin typeface="Comic Sans MS" pitchFamily="66" charset="0"/>
            </a:endParaRPr>
          </a:p>
          <a:p>
            <a:endParaRPr lang="en-US" altLang="en-US" b="1" dirty="0">
              <a:solidFill>
                <a:srgbClr val="FF3300"/>
              </a:solidFill>
              <a:latin typeface="Comic Sans MS" pitchFamily="66" charset="0"/>
            </a:endParaRPr>
          </a:p>
        </p:txBody>
      </p:sp>
    </p:spTree>
    <p:extLst>
      <p:ext uri="{BB962C8B-B14F-4D97-AF65-F5344CB8AC3E}">
        <p14:creationId xmlns:p14="http://schemas.microsoft.com/office/powerpoint/2010/main" val="2931650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838200"/>
            <a:ext cx="6286500" cy="1082279"/>
          </a:xfrm>
          <a:solidFill>
            <a:schemeClr val="accent2">
              <a:lumMod val="60000"/>
              <a:lumOff val="40000"/>
            </a:schemeClr>
          </a:solidFill>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b="1" dirty="0" smtClean="0">
                <a:effectLst>
                  <a:outerShdw blurRad="38100" dist="38100" dir="2700000" algn="tl">
                    <a:srgbClr val="000000">
                      <a:alpha val="43137"/>
                    </a:srgbClr>
                  </a:outerShdw>
                </a:effectLst>
                <a:latin typeface="Calisto MT" panose="02040603050505030304" pitchFamily="18" charset="0"/>
                <a:ea typeface="Adobe Gothic Std B" pitchFamily="34" charset="-128"/>
              </a:rPr>
              <a:t/>
            </a:r>
            <a:br>
              <a:rPr lang="en-US" b="1" dirty="0" smtClean="0">
                <a:effectLst>
                  <a:outerShdw blurRad="38100" dist="38100" dir="2700000" algn="tl">
                    <a:srgbClr val="000000">
                      <a:alpha val="43137"/>
                    </a:srgbClr>
                  </a:outerShdw>
                </a:effectLst>
                <a:latin typeface="Calisto MT" panose="02040603050505030304" pitchFamily="18" charset="0"/>
                <a:ea typeface="Adobe Gothic Std B" pitchFamily="34" charset="-128"/>
              </a:rPr>
            </a:br>
            <a:r>
              <a:rPr lang="en-US" b="1" dirty="0" err="1" smtClean="0">
                <a:effectLst>
                  <a:outerShdw blurRad="38100" dist="38100" dir="2700000" algn="tl">
                    <a:srgbClr val="000000">
                      <a:alpha val="43137"/>
                    </a:srgbClr>
                  </a:outerShdw>
                </a:effectLst>
                <a:latin typeface="Calisto MT" panose="02040603050505030304" pitchFamily="18" charset="0"/>
                <a:ea typeface="Adobe Gothic Std B" pitchFamily="34" charset="-128"/>
              </a:rPr>
              <a:t>Abhinandan</a:t>
            </a:r>
            <a:r>
              <a:rPr lang="en-US" b="1" dirty="0" smtClean="0">
                <a:effectLst>
                  <a:outerShdw blurRad="38100" dist="38100" dir="2700000" algn="tl">
                    <a:srgbClr val="000000">
                      <a:alpha val="43137"/>
                    </a:srgbClr>
                  </a:outerShdw>
                </a:effectLst>
                <a:latin typeface="Calisto MT" panose="02040603050505030304" pitchFamily="18" charset="0"/>
                <a:ea typeface="Adobe Gothic Std B" pitchFamily="34" charset="-128"/>
              </a:rPr>
              <a:t> </a:t>
            </a:r>
            <a:r>
              <a:rPr lang="en-US" b="1" dirty="0" err="1" smtClean="0">
                <a:effectLst>
                  <a:outerShdw blurRad="38100" dist="38100" dir="2700000" algn="tl">
                    <a:srgbClr val="000000">
                      <a:alpha val="43137"/>
                    </a:srgbClr>
                  </a:outerShdw>
                </a:effectLst>
                <a:latin typeface="Calisto MT" panose="02040603050505030304" pitchFamily="18" charset="0"/>
                <a:ea typeface="Adobe Gothic Std B" pitchFamily="34" charset="-128"/>
              </a:rPr>
              <a:t>Chowdhury</a:t>
            </a:r>
            <a:r>
              <a:rPr lang="en-US" b="1" dirty="0" smtClean="0">
                <a:effectLst>
                  <a:outerShdw blurRad="38100" dist="38100" dir="2700000" algn="tl">
                    <a:srgbClr val="000000">
                      <a:alpha val="43137"/>
                    </a:srgbClr>
                  </a:outerShdw>
                </a:effectLst>
                <a:latin typeface="Calisto MT" panose="02040603050505030304" pitchFamily="18" charset="0"/>
                <a:ea typeface="Adobe Gothic Std B" pitchFamily="34" charset="-128"/>
              </a:rPr>
              <a:t> (</a:t>
            </a:r>
            <a:r>
              <a:rPr lang="en-US" b="1" dirty="0" err="1" smtClean="0">
                <a:effectLst>
                  <a:outerShdw blurRad="38100" dist="38100" dir="2700000" algn="tl">
                    <a:srgbClr val="000000">
                      <a:alpha val="43137"/>
                    </a:srgbClr>
                  </a:outerShdw>
                </a:effectLst>
                <a:latin typeface="Calisto MT" panose="02040603050505030304" pitchFamily="18" charset="0"/>
                <a:ea typeface="Adobe Gothic Std B" pitchFamily="34" charset="-128"/>
              </a:rPr>
              <a:t>ACh</a:t>
            </a:r>
            <a:r>
              <a:rPr lang="en-US" b="1" dirty="0" smtClean="0">
                <a:effectLst>
                  <a:outerShdw blurRad="38100" dist="38100" dir="2700000" algn="tl">
                    <a:srgbClr val="000000">
                      <a:alpha val="43137"/>
                    </a:srgbClr>
                  </a:outerShdw>
                </a:effectLst>
                <a:latin typeface="Calisto MT" panose="02040603050505030304" pitchFamily="18" charset="0"/>
                <a:ea typeface="Adobe Gothic Std B" pitchFamily="34" charset="-128"/>
              </a:rPr>
              <a:t>)</a:t>
            </a:r>
            <a:r>
              <a:rPr lang="en-US" dirty="0" smtClean="0">
                <a:latin typeface="Calisto MT" panose="02040603050505030304" pitchFamily="18" charset="0"/>
              </a:rPr>
              <a:t/>
            </a:r>
            <a:br>
              <a:rPr lang="en-US" dirty="0" smtClean="0">
                <a:latin typeface="Calisto MT" panose="02040603050505030304" pitchFamily="18" charset="0"/>
              </a:rPr>
            </a:br>
            <a:endParaRPr lang="en-US" dirty="0">
              <a:latin typeface="Calisto MT" panose="02040603050505030304" pitchFamily="18" charset="0"/>
            </a:endParaRPr>
          </a:p>
        </p:txBody>
      </p:sp>
      <p:sp>
        <p:nvSpPr>
          <p:cNvPr id="3" name="Content Placeholder 2"/>
          <p:cNvSpPr>
            <a:spLocks noGrp="1"/>
          </p:cNvSpPr>
          <p:nvPr>
            <p:ph idx="1"/>
          </p:nvPr>
        </p:nvSpPr>
        <p:spPr>
          <a:xfrm>
            <a:off x="1257300" y="2057401"/>
            <a:ext cx="6515100" cy="3394472"/>
          </a:xfrm>
        </p:spPr>
        <p:txBody>
          <a:bodyPr>
            <a:normAutofit fontScale="70000" lnSpcReduction="20000"/>
          </a:bodyPr>
          <a:lstStyle/>
          <a:p>
            <a:pPr>
              <a:buNone/>
            </a:pPr>
            <a:r>
              <a:rPr lang="en-US" dirty="0">
                <a:solidFill>
                  <a:schemeClr val="accent4">
                    <a:lumMod val="85000"/>
                    <a:lumOff val="15000"/>
                  </a:schemeClr>
                </a:solidFill>
                <a:latin typeface="Calisto MT" panose="02040603050505030304" pitchFamily="18" charset="0"/>
                <a:ea typeface="Adobe Gothic Std B" pitchFamily="34" charset="-128"/>
              </a:rPr>
              <a:t>Lecturer</a:t>
            </a:r>
          </a:p>
          <a:p>
            <a:pPr>
              <a:buNone/>
            </a:pPr>
            <a:r>
              <a:rPr lang="en-US" dirty="0">
                <a:solidFill>
                  <a:schemeClr val="accent4">
                    <a:lumMod val="85000"/>
                    <a:lumOff val="15000"/>
                  </a:schemeClr>
                </a:solidFill>
                <a:latin typeface="Calisto MT" panose="02040603050505030304" pitchFamily="18" charset="0"/>
                <a:ea typeface="Adobe Gothic Std B" pitchFamily="34" charset="-128"/>
              </a:rPr>
              <a:t>Dept. Biochemistry &amp; Microbiology</a:t>
            </a:r>
          </a:p>
          <a:p>
            <a:pPr>
              <a:buNone/>
            </a:pPr>
            <a:r>
              <a:rPr lang="en-US" dirty="0">
                <a:solidFill>
                  <a:schemeClr val="accent4">
                    <a:lumMod val="85000"/>
                    <a:lumOff val="15000"/>
                  </a:schemeClr>
                </a:solidFill>
                <a:latin typeface="Calisto MT" panose="02040603050505030304" pitchFamily="18" charset="0"/>
                <a:ea typeface="Adobe Gothic Std B" pitchFamily="34" charset="-128"/>
              </a:rPr>
              <a:t>North South University</a:t>
            </a:r>
          </a:p>
          <a:p>
            <a:pPr>
              <a:buNone/>
            </a:pPr>
            <a:r>
              <a:rPr lang="en-US" dirty="0">
                <a:solidFill>
                  <a:schemeClr val="accent4">
                    <a:lumMod val="85000"/>
                    <a:lumOff val="15000"/>
                  </a:schemeClr>
                </a:solidFill>
                <a:latin typeface="Calisto MT" panose="02040603050505030304" pitchFamily="18" charset="0"/>
                <a:ea typeface="Adobe Gothic Std B" pitchFamily="34" charset="-128"/>
              </a:rPr>
              <a:t>Dhaka, Bangladesh</a:t>
            </a:r>
          </a:p>
          <a:p>
            <a:pPr>
              <a:buNone/>
            </a:pPr>
            <a:r>
              <a:rPr lang="en-US" dirty="0">
                <a:solidFill>
                  <a:schemeClr val="accent4">
                    <a:lumMod val="85000"/>
                    <a:lumOff val="15000"/>
                  </a:schemeClr>
                </a:solidFill>
                <a:latin typeface="Calisto MT" panose="02040603050505030304" pitchFamily="18" charset="0"/>
                <a:ea typeface="Adobe Gothic Std B" pitchFamily="34" charset="-128"/>
              </a:rPr>
              <a:t>Email; abcnsuedu@gmail.com</a:t>
            </a:r>
          </a:p>
          <a:p>
            <a:pPr>
              <a:buNone/>
            </a:pPr>
            <a:r>
              <a:rPr lang="en-US" dirty="0">
                <a:solidFill>
                  <a:schemeClr val="accent4">
                    <a:lumMod val="85000"/>
                    <a:lumOff val="15000"/>
                  </a:schemeClr>
                </a:solidFill>
                <a:latin typeface="Calisto MT" panose="02040603050505030304" pitchFamily="18" charset="0"/>
                <a:ea typeface="Adobe Gothic Std B" pitchFamily="34" charset="-128"/>
              </a:rPr>
              <a:t>Website: www.abhinandanchowdhury.weebly.com </a:t>
            </a:r>
          </a:p>
          <a:p>
            <a:pPr>
              <a:buNone/>
            </a:pPr>
            <a:r>
              <a:rPr lang="en-US" dirty="0">
                <a:solidFill>
                  <a:schemeClr val="accent4">
                    <a:lumMod val="85000"/>
                    <a:lumOff val="15000"/>
                  </a:schemeClr>
                </a:solidFill>
                <a:latin typeface="Calisto MT" panose="02040603050505030304" pitchFamily="18" charset="0"/>
                <a:ea typeface="Adobe Gothic Std B" pitchFamily="34" charset="-128"/>
              </a:rPr>
              <a:t>Room: SAC 833 (C)</a:t>
            </a:r>
          </a:p>
          <a:p>
            <a:pPr>
              <a:buNone/>
            </a:pPr>
            <a:r>
              <a:rPr lang="en-US" dirty="0">
                <a:solidFill>
                  <a:schemeClr val="accent4">
                    <a:lumMod val="85000"/>
                    <a:lumOff val="15000"/>
                  </a:schemeClr>
                </a:solidFill>
                <a:latin typeface="Calisto MT" panose="02040603050505030304" pitchFamily="18" charset="0"/>
                <a:ea typeface="Adobe Gothic Std B" pitchFamily="34" charset="-128"/>
              </a:rPr>
              <a:t>Research </a:t>
            </a:r>
            <a:r>
              <a:rPr lang="en-US" dirty="0" smtClean="0">
                <a:solidFill>
                  <a:schemeClr val="accent4">
                    <a:lumMod val="85000"/>
                    <a:lumOff val="15000"/>
                  </a:schemeClr>
                </a:solidFill>
                <a:latin typeface="Calisto MT" panose="02040603050505030304" pitchFamily="18" charset="0"/>
                <a:ea typeface="Adobe Gothic Std B" pitchFamily="34" charset="-128"/>
              </a:rPr>
              <a:t>Interest: </a:t>
            </a:r>
          </a:p>
          <a:p>
            <a:pPr>
              <a:buNone/>
            </a:pPr>
            <a:r>
              <a:rPr lang="en-US" dirty="0" smtClean="0">
                <a:solidFill>
                  <a:schemeClr val="accent4">
                    <a:lumMod val="85000"/>
                    <a:lumOff val="15000"/>
                  </a:schemeClr>
                </a:solidFill>
                <a:latin typeface="Calisto MT" panose="02040603050505030304" pitchFamily="18" charset="0"/>
                <a:ea typeface="Adobe Gothic Std B" pitchFamily="34" charset="-128"/>
              </a:rPr>
              <a:t>Antibiotic resistance</a:t>
            </a:r>
            <a:r>
              <a:rPr lang="en-US" dirty="0" smtClean="0">
                <a:solidFill>
                  <a:schemeClr val="accent4">
                    <a:lumMod val="85000"/>
                    <a:lumOff val="15000"/>
                  </a:schemeClr>
                </a:solidFill>
                <a:latin typeface="Calisto MT" panose="02040603050505030304" pitchFamily="18" charset="0"/>
                <a:ea typeface="Adobe Gothic Std B" pitchFamily="34" charset="-128"/>
              </a:rPr>
              <a:t>, microbiology. Chemical biology, analytical bioscience , </a:t>
            </a:r>
            <a:r>
              <a:rPr lang="en-US" dirty="0" err="1" smtClean="0">
                <a:solidFill>
                  <a:schemeClr val="accent4">
                    <a:lumMod val="85000"/>
                    <a:lumOff val="15000"/>
                  </a:schemeClr>
                </a:solidFill>
                <a:latin typeface="Calisto MT" panose="02040603050505030304" pitchFamily="18" charset="0"/>
                <a:ea typeface="Adobe Gothic Std B" pitchFamily="34" charset="-128"/>
              </a:rPr>
              <a:t>Toxionology</a:t>
            </a:r>
            <a:r>
              <a:rPr lang="en-US" dirty="0" smtClean="0">
                <a:solidFill>
                  <a:schemeClr val="accent4">
                    <a:lumMod val="85000"/>
                    <a:lumOff val="15000"/>
                  </a:schemeClr>
                </a:solidFill>
                <a:latin typeface="Calisto MT" panose="02040603050505030304" pitchFamily="18" charset="0"/>
                <a:ea typeface="Adobe Gothic Std B" pitchFamily="34" charset="-128"/>
              </a:rPr>
              <a:t> </a:t>
            </a:r>
            <a:endParaRPr lang="en-US" dirty="0">
              <a:solidFill>
                <a:schemeClr val="accent4">
                  <a:lumMod val="85000"/>
                  <a:lumOff val="15000"/>
                </a:schemeClr>
              </a:solidFill>
              <a:latin typeface="Calisto MT" panose="02040603050505030304" pitchFamily="18" charset="0"/>
            </a:endParaRPr>
          </a:p>
          <a:p>
            <a:pPr>
              <a:buNone/>
            </a:pPr>
            <a:endParaRPr lang="en-US" dirty="0">
              <a:solidFill>
                <a:schemeClr val="accent4">
                  <a:lumMod val="85000"/>
                  <a:lumOff val="15000"/>
                </a:schemeClr>
              </a:solidFill>
              <a:latin typeface="Calisto MT" panose="02040603050505030304" pitchFamily="18" charset="0"/>
            </a:endParaRPr>
          </a:p>
        </p:txBody>
      </p:sp>
    </p:spTree>
    <p:extLst>
      <p:ext uri="{BB962C8B-B14F-4D97-AF65-F5344CB8AC3E}">
        <p14:creationId xmlns:p14="http://schemas.microsoft.com/office/powerpoint/2010/main" val="2200539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85800" y="1981200"/>
            <a:ext cx="7772400" cy="4114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b="1" dirty="0" smtClean="0">
                <a:solidFill>
                  <a:srgbClr val="C00000"/>
                </a:solidFill>
                <a:latin typeface="Times New Roman" panose="02020603050405020304" pitchFamily="18" charset="0"/>
                <a:cs typeface="Times New Roman" panose="02020603050405020304" pitchFamily="18" charset="0"/>
              </a:rPr>
              <a:t>Structure &amp; Function of Biological Macromolecules: Proteins, Carbohydrates, Nucleic Acids, Lipids</a:t>
            </a:r>
          </a:p>
          <a:p>
            <a:pPr>
              <a:buFontTx/>
              <a:buNone/>
            </a:pPr>
            <a:endParaRPr lang="en-US" altLang="en-US" b="1" dirty="0" smtClean="0">
              <a:solidFill>
                <a:srgbClr val="C00000"/>
              </a:solidFill>
              <a:latin typeface="Times New Roman" panose="02020603050405020304" pitchFamily="18" charset="0"/>
              <a:cs typeface="Times New Roman" panose="02020603050405020304" pitchFamily="18" charset="0"/>
            </a:endParaRPr>
          </a:p>
          <a:p>
            <a:r>
              <a:rPr lang="en-US" altLang="en-US" b="1" dirty="0" smtClean="0">
                <a:solidFill>
                  <a:srgbClr val="C00000"/>
                </a:solidFill>
                <a:latin typeface="Times New Roman" panose="02020603050405020304" pitchFamily="18" charset="0"/>
                <a:cs typeface="Times New Roman" panose="02020603050405020304" pitchFamily="18" charset="0"/>
              </a:rPr>
              <a:t>Metabolism: Catabolic &amp; Anabolic Reactions</a:t>
            </a:r>
          </a:p>
          <a:p>
            <a:pPr>
              <a:buFontTx/>
              <a:buNone/>
            </a:pPr>
            <a:endParaRPr lang="en-US" altLang="en-US" b="1" dirty="0" smtClean="0">
              <a:solidFill>
                <a:srgbClr val="C00000"/>
              </a:solidFill>
              <a:latin typeface="Times New Roman" panose="02020603050405020304" pitchFamily="18" charset="0"/>
              <a:cs typeface="Times New Roman" panose="02020603050405020304" pitchFamily="18" charset="0"/>
            </a:endParaRPr>
          </a:p>
          <a:p>
            <a:r>
              <a:rPr lang="en-US" altLang="en-US" b="1" dirty="0" smtClean="0">
                <a:solidFill>
                  <a:srgbClr val="C00000"/>
                </a:solidFill>
                <a:latin typeface="Times New Roman" panose="02020603050405020304" pitchFamily="18" charset="0"/>
                <a:cs typeface="Times New Roman" panose="02020603050405020304" pitchFamily="18" charset="0"/>
              </a:rPr>
              <a:t>Molecular Genetics: Replication of Life and Regulations of Protein Synthesis</a:t>
            </a:r>
          </a:p>
          <a:p>
            <a:endParaRPr lang="en-US" altLang="en-US" b="1" dirty="0" smtClean="0">
              <a:solidFill>
                <a:srgbClr val="FF3300"/>
              </a:solidFill>
              <a:latin typeface="Comic Sans MS" pitchFamily="66" charset="0"/>
            </a:endParaRPr>
          </a:p>
          <a:p>
            <a:pPr>
              <a:buFontTx/>
              <a:buNone/>
            </a:pPr>
            <a:endParaRPr lang="en-US" altLang="en-US" b="1" dirty="0" smtClean="0">
              <a:solidFill>
                <a:srgbClr val="FF3300"/>
              </a:solidFill>
              <a:latin typeface="Comic Sans MS" pitchFamily="66" charset="0"/>
            </a:endParaRPr>
          </a:p>
          <a:p>
            <a:endParaRPr lang="en-US" altLang="en-US" b="1" dirty="0" smtClean="0">
              <a:solidFill>
                <a:srgbClr val="FF3300"/>
              </a:solidFill>
              <a:latin typeface="Comic Sans MS" pitchFamily="66" charset="0"/>
            </a:endParaRPr>
          </a:p>
          <a:p>
            <a:endParaRPr lang="en-US" altLang="en-US" b="1" dirty="0">
              <a:solidFill>
                <a:srgbClr val="FF3300"/>
              </a:solidFill>
              <a:latin typeface="Comic Sans MS" pitchFamily="66" charset="0"/>
            </a:endParaRPr>
          </a:p>
        </p:txBody>
      </p:sp>
      <p:sp>
        <p:nvSpPr>
          <p:cNvPr id="5" name="矩形 4"/>
          <p:cNvSpPr/>
          <p:nvPr/>
        </p:nvSpPr>
        <p:spPr>
          <a:xfrm>
            <a:off x="1371600" y="602788"/>
            <a:ext cx="6400800" cy="646331"/>
          </a:xfrm>
          <a:prstGeom prst="rect">
            <a:avLst/>
          </a:prstGeom>
        </p:spPr>
        <p:txBody>
          <a:bodyPr wrap="square">
            <a:spAutoFit/>
          </a:bodyPr>
          <a:lstStyle/>
          <a:p>
            <a:r>
              <a:rPr lang="en-US" sz="3600" b="1" i="1" dirty="0" smtClean="0">
                <a:solidFill>
                  <a:srgbClr val="7030A0"/>
                </a:solidFill>
                <a:latin typeface="Times New Roman" panose="02020603050405020304" pitchFamily="18" charset="0"/>
                <a:cs typeface="Times New Roman" panose="02020603050405020304" pitchFamily="18" charset="0"/>
              </a:rPr>
              <a:t>Principal Areas of Biochemistry</a:t>
            </a:r>
            <a:endParaRPr lang="en-US" dirty="0">
              <a:solidFill>
                <a:srgbClr val="7030A0"/>
              </a:solidFill>
            </a:endParaRPr>
          </a:p>
        </p:txBody>
      </p:sp>
    </p:spTree>
    <p:extLst>
      <p:ext uri="{BB962C8B-B14F-4D97-AF65-F5344CB8AC3E}">
        <p14:creationId xmlns:p14="http://schemas.microsoft.com/office/powerpoint/2010/main" val="284537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65629" y="2133600"/>
            <a:ext cx="7772400" cy="297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Aft>
                <a:spcPct val="100000"/>
              </a:spcAft>
              <a:buNone/>
            </a:pPr>
            <a:r>
              <a:rPr lang="en-US" altLang="en-US" b="1" dirty="0" smtClean="0">
                <a:solidFill>
                  <a:srgbClr val="7030A0"/>
                </a:solidFill>
                <a:latin typeface="Times New Roman" panose="02020603050405020304" pitchFamily="18" charset="0"/>
                <a:cs typeface="Times New Roman" panose="02020603050405020304" pitchFamily="18" charset="0"/>
              </a:rPr>
              <a:t>Biotechnology: </a:t>
            </a:r>
            <a:r>
              <a:rPr lang="en-US" altLang="en-US" b="1" i="1" dirty="0" smtClean="0">
                <a:solidFill>
                  <a:srgbClr val="7030A0"/>
                </a:solidFill>
                <a:latin typeface="Times New Roman" panose="02020603050405020304" pitchFamily="18" charset="0"/>
                <a:cs typeface="Times New Roman" panose="02020603050405020304" pitchFamily="18" charset="0"/>
              </a:rPr>
              <a:t>Bio</a:t>
            </a:r>
            <a:r>
              <a:rPr lang="en-US" altLang="en-US" b="1" dirty="0" smtClean="0">
                <a:solidFill>
                  <a:srgbClr val="7030A0"/>
                </a:solidFill>
                <a:latin typeface="Times New Roman" panose="02020603050405020304" pitchFamily="18" charset="0"/>
                <a:cs typeface="Times New Roman" panose="02020603050405020304" pitchFamily="18" charset="0"/>
              </a:rPr>
              <a:t> means living and </a:t>
            </a:r>
            <a:r>
              <a:rPr lang="en-US" altLang="en-US" b="1" i="1" dirty="0" smtClean="0">
                <a:solidFill>
                  <a:srgbClr val="7030A0"/>
                </a:solidFill>
                <a:latin typeface="Times New Roman" panose="02020603050405020304" pitchFamily="18" charset="0"/>
                <a:cs typeface="Times New Roman" panose="02020603050405020304" pitchFamily="18" charset="0"/>
              </a:rPr>
              <a:t>technology</a:t>
            </a:r>
            <a:r>
              <a:rPr lang="en-US" altLang="en-US" b="1" dirty="0" smtClean="0">
                <a:solidFill>
                  <a:srgbClr val="7030A0"/>
                </a:solidFill>
                <a:latin typeface="Times New Roman" panose="02020603050405020304" pitchFamily="18" charset="0"/>
                <a:cs typeface="Times New Roman" panose="02020603050405020304" pitchFamily="18" charset="0"/>
              </a:rPr>
              <a:t> is the application of science to achieve industrial or commercial objectives. So, </a:t>
            </a:r>
            <a:r>
              <a:rPr lang="en-US" altLang="en-US" b="1" i="1" u="sng" dirty="0" smtClean="0">
                <a:solidFill>
                  <a:srgbClr val="7030A0"/>
                </a:solidFill>
                <a:latin typeface="Times New Roman" panose="02020603050405020304" pitchFamily="18" charset="0"/>
                <a:cs typeface="Times New Roman" panose="02020603050405020304" pitchFamily="18" charset="0"/>
              </a:rPr>
              <a:t>Biotechnology is the use of living materials for an industrial or commercial objective</a:t>
            </a:r>
            <a:r>
              <a:rPr lang="en-US" altLang="en-US" b="1" dirty="0" smtClean="0">
                <a:solidFill>
                  <a:srgbClr val="7030A0"/>
                </a:solidFill>
                <a:latin typeface="Times New Roman" panose="02020603050405020304" pitchFamily="18" charset="0"/>
                <a:cs typeface="Times New Roman" panose="02020603050405020304" pitchFamily="18" charset="0"/>
              </a:rPr>
              <a:t>.</a:t>
            </a:r>
          </a:p>
        </p:txBody>
      </p:sp>
      <p:sp>
        <p:nvSpPr>
          <p:cNvPr id="3" name="矩形 2"/>
          <p:cNvSpPr/>
          <p:nvPr/>
        </p:nvSpPr>
        <p:spPr>
          <a:xfrm>
            <a:off x="2057400" y="457200"/>
            <a:ext cx="4880429" cy="646331"/>
          </a:xfrm>
          <a:prstGeom prst="rect">
            <a:avLst/>
          </a:prstGeom>
        </p:spPr>
        <p:txBody>
          <a:bodyPr wrap="square">
            <a:spAutoFit/>
          </a:bodyPr>
          <a:lstStyle/>
          <a:p>
            <a:r>
              <a:rPr lang="en-US" sz="3600" b="1" i="1" dirty="0" smtClean="0">
                <a:solidFill>
                  <a:srgbClr val="C00000"/>
                </a:solidFill>
                <a:latin typeface="Times New Roman" panose="02020603050405020304" pitchFamily="18" charset="0"/>
                <a:cs typeface="Times New Roman" panose="02020603050405020304" pitchFamily="18" charset="0"/>
              </a:rPr>
              <a:t>What is Biotechnology?</a:t>
            </a:r>
            <a:endParaRPr lang="en-US" dirty="0">
              <a:solidFill>
                <a:srgbClr val="C00000"/>
              </a:solidFill>
            </a:endParaRPr>
          </a:p>
        </p:txBody>
      </p:sp>
    </p:spTree>
    <p:extLst>
      <p:ext uri="{BB962C8B-B14F-4D97-AF65-F5344CB8AC3E}">
        <p14:creationId xmlns:p14="http://schemas.microsoft.com/office/powerpoint/2010/main" val="82292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66143" y="420914"/>
            <a:ext cx="3048000" cy="646331"/>
          </a:xfrm>
          <a:prstGeom prst="rect">
            <a:avLst/>
          </a:prstGeom>
        </p:spPr>
        <p:txBody>
          <a:bodyPr wrap="square">
            <a:spAutoFit/>
          </a:bodyPr>
          <a:lstStyle/>
          <a:p>
            <a:r>
              <a:rPr lang="en-US" sz="3600" b="1" i="1" dirty="0" smtClean="0">
                <a:latin typeface="Times New Roman" panose="02020603050405020304" pitchFamily="18" charset="0"/>
                <a:cs typeface="Times New Roman" panose="02020603050405020304" pitchFamily="18" charset="0"/>
              </a:rPr>
              <a:t>A Biotech Lab</a:t>
            </a:r>
            <a:endParaRPr lang="en-US" dirty="0"/>
          </a:p>
        </p:txBody>
      </p:sp>
      <p:pic>
        <p:nvPicPr>
          <p:cNvPr id="1026" name="Picture 2" descr="http://images.wisegeek.com/lab-faci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691" y="1143000"/>
            <a:ext cx="6634904" cy="40671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83203" y="5250000"/>
            <a:ext cx="4800599" cy="276999"/>
          </a:xfrm>
          <a:prstGeom prst="rect">
            <a:avLst/>
          </a:prstGeom>
        </p:spPr>
        <p:txBody>
          <a:bodyPr wrap="square">
            <a:spAutoFit/>
          </a:bodyPr>
          <a:lstStyle/>
          <a:p>
            <a:r>
              <a:rPr lang="en-US" sz="1200" dirty="0">
                <a:latin typeface="Times New Roman" pitchFamily="18" charset="0"/>
                <a:cs typeface="Times New Roman" pitchFamily="18" charset="0"/>
              </a:rPr>
              <a:t>http://www.wisegeek.com/what-does-a-biotechnology-technician-do.htm</a:t>
            </a:r>
          </a:p>
        </p:txBody>
      </p:sp>
    </p:spTree>
    <p:extLst>
      <p:ext uri="{BB962C8B-B14F-4D97-AF65-F5344CB8AC3E}">
        <p14:creationId xmlns:p14="http://schemas.microsoft.com/office/powerpoint/2010/main" val="2055765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09800" y="420914"/>
            <a:ext cx="4648200" cy="646331"/>
          </a:xfrm>
          <a:prstGeom prst="rect">
            <a:avLst/>
          </a:prstGeom>
        </p:spPr>
        <p:txBody>
          <a:bodyPr wrap="square">
            <a:spAutoFit/>
          </a:bodyPr>
          <a:lstStyle/>
          <a:p>
            <a:r>
              <a:rPr lang="en-US" sz="3600" b="1" i="1" dirty="0" smtClean="0">
                <a:solidFill>
                  <a:srgbClr val="C00000"/>
                </a:solidFill>
                <a:latin typeface="Times New Roman" panose="02020603050405020304" pitchFamily="18" charset="0"/>
                <a:cs typeface="Times New Roman" panose="02020603050405020304" pitchFamily="18" charset="0"/>
              </a:rPr>
              <a:t>Jute Genome Project </a:t>
            </a:r>
            <a:endParaRPr lang="en-US" dirty="0">
              <a:solidFill>
                <a:srgbClr val="C00000"/>
              </a:solidFill>
            </a:endParaRPr>
          </a:p>
        </p:txBody>
      </p:sp>
      <p:pic>
        <p:nvPicPr>
          <p:cNvPr id="1026" name="Picture 2" descr="https://rezaulhaquerajon.files.wordpress.com/2012/09/41574_126483717392471_738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447800"/>
            <a:ext cx="2590800" cy="26944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0" y="4419600"/>
            <a:ext cx="9144000" cy="190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Aft>
                <a:spcPct val="100000"/>
              </a:spcAft>
              <a:buNone/>
            </a:pPr>
            <a:r>
              <a:rPr lang="en-US" altLang="en-US" b="1" dirty="0" smtClean="0">
                <a:solidFill>
                  <a:srgbClr val="0070C0"/>
                </a:solidFill>
                <a:latin typeface="Times New Roman" panose="02020603050405020304" pitchFamily="18" charset="0"/>
                <a:cs typeface="Times New Roman" panose="02020603050405020304" pitchFamily="18" charset="0"/>
              </a:rPr>
              <a:t>Whole Genome Sequencing of jute by Bangladeshi Scientists led by late </a:t>
            </a:r>
            <a:r>
              <a:rPr lang="en-US" altLang="en-US" b="1" dirty="0" err="1" smtClean="0">
                <a:solidFill>
                  <a:srgbClr val="0070C0"/>
                </a:solidFill>
                <a:latin typeface="Times New Roman" panose="02020603050405020304" pitchFamily="18" charset="0"/>
                <a:cs typeface="Times New Roman" panose="02020603050405020304" pitchFamily="18" charset="0"/>
              </a:rPr>
              <a:t>Maqsudul</a:t>
            </a:r>
            <a:r>
              <a:rPr lang="en-US" altLang="en-US" b="1" dirty="0" smtClean="0">
                <a:solidFill>
                  <a:srgbClr val="0070C0"/>
                </a:solidFill>
                <a:latin typeface="Times New Roman" panose="02020603050405020304" pitchFamily="18" charset="0"/>
                <a:cs typeface="Times New Roman" panose="02020603050405020304" pitchFamily="18" charset="0"/>
              </a:rPr>
              <a:t> </a:t>
            </a:r>
            <a:r>
              <a:rPr lang="en-US" altLang="en-US" b="1" dirty="0" err="1" smtClean="0">
                <a:solidFill>
                  <a:srgbClr val="0070C0"/>
                </a:solidFill>
                <a:latin typeface="Times New Roman" panose="02020603050405020304" pitchFamily="18" charset="0"/>
                <a:cs typeface="Times New Roman" panose="02020603050405020304" pitchFamily="18" charset="0"/>
              </a:rPr>
              <a:t>Alam</a:t>
            </a:r>
            <a:r>
              <a:rPr lang="en-US" altLang="en-US" b="1" dirty="0" smtClean="0">
                <a:solidFill>
                  <a:srgbClr val="0070C0"/>
                </a:solidFill>
                <a:latin typeface="Times New Roman" panose="02020603050405020304" pitchFamily="18" charset="0"/>
                <a:cs typeface="Times New Roman" panose="02020603050405020304" pitchFamily="18" charset="0"/>
              </a:rPr>
              <a:t> open up the way for manipulation of jute DNA by genetic engineering not only to protect it from diseases but also to improve jute quality. </a:t>
            </a:r>
          </a:p>
        </p:txBody>
      </p:sp>
    </p:spTree>
    <p:extLst>
      <p:ext uri="{BB962C8B-B14F-4D97-AF65-F5344CB8AC3E}">
        <p14:creationId xmlns:p14="http://schemas.microsoft.com/office/powerpoint/2010/main" val="1700573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66800" y="0"/>
            <a:ext cx="7391400" cy="1077218"/>
          </a:xfrm>
          <a:prstGeom prst="rect">
            <a:avLst/>
          </a:prstGeom>
        </p:spPr>
        <p:txBody>
          <a:bodyPr wrap="square">
            <a:spAutoFit/>
          </a:bodyPr>
          <a:lstStyle/>
          <a:p>
            <a:pPr algn="ctr"/>
            <a:r>
              <a:rPr lang="en-US" sz="3200" b="1" i="1" dirty="0" smtClean="0">
                <a:solidFill>
                  <a:srgbClr val="FF0000"/>
                </a:solidFill>
                <a:latin typeface="Times New Roman" panose="02020603050405020304" pitchFamily="18" charset="0"/>
                <a:cs typeface="Times New Roman" panose="02020603050405020304" pitchFamily="18" charset="0"/>
              </a:rPr>
              <a:t>Developing salinity tolerant </a:t>
            </a:r>
          </a:p>
          <a:p>
            <a:pPr algn="ctr"/>
            <a:r>
              <a:rPr lang="en-US" sz="3200" b="1" i="1" dirty="0" smtClean="0">
                <a:solidFill>
                  <a:srgbClr val="FF0000"/>
                </a:solidFill>
                <a:latin typeface="Times New Roman" panose="02020603050405020304" pitchFamily="18" charset="0"/>
                <a:cs typeface="Times New Roman" panose="02020603050405020304" pitchFamily="18" charset="0"/>
              </a:rPr>
              <a:t>rice variety in Bangladesh</a:t>
            </a:r>
            <a:endParaRPr lang="en-US" sz="3200" dirty="0">
              <a:solidFill>
                <a:srgbClr val="FF0000"/>
              </a:solidFill>
            </a:endParaRPr>
          </a:p>
        </p:txBody>
      </p:sp>
      <p:grpSp>
        <p:nvGrpSpPr>
          <p:cNvPr id="3" name="Group 2"/>
          <p:cNvGrpSpPr/>
          <p:nvPr/>
        </p:nvGrpSpPr>
        <p:grpSpPr>
          <a:xfrm>
            <a:off x="1" y="1295400"/>
            <a:ext cx="9144000" cy="3865686"/>
            <a:chOff x="1" y="1219200"/>
            <a:chExt cx="9144000" cy="3865686"/>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19200"/>
              <a:ext cx="9144000" cy="354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410200" y="4869442"/>
              <a:ext cx="3641109" cy="215444"/>
            </a:xfrm>
            <a:prstGeom prst="rect">
              <a:avLst/>
            </a:prstGeom>
          </p:spPr>
          <p:txBody>
            <a:bodyPr wrap="square">
              <a:spAutoFit/>
            </a:bodyPr>
            <a:lstStyle/>
            <a:p>
              <a:r>
                <a:rPr lang="en-US" sz="800" dirty="0">
                  <a:latin typeface="Times New Roman" pitchFamily="18" charset="0"/>
                  <a:cs typeface="Times New Roman" pitchFamily="18" charset="0"/>
                </a:rPr>
                <a:t>http://www.thedailystar.net/frontpage/salinity-tolerant-rice-shows-promise-141355</a:t>
              </a:r>
            </a:p>
          </p:txBody>
        </p:sp>
      </p:grpSp>
      <p:sp>
        <p:nvSpPr>
          <p:cNvPr id="5" name="Rectangle 4"/>
          <p:cNvSpPr/>
          <p:nvPr/>
        </p:nvSpPr>
        <p:spPr>
          <a:xfrm>
            <a:off x="127948" y="5374943"/>
            <a:ext cx="8888105" cy="1200329"/>
          </a:xfrm>
          <a:prstGeom prst="rect">
            <a:avLst/>
          </a:prstGeom>
        </p:spPr>
        <p:txBody>
          <a:bodyPr wrap="square">
            <a:spAutoFit/>
          </a:bodyPr>
          <a:lstStyle/>
          <a:p>
            <a:r>
              <a:rPr lang="en-US" sz="2400" b="1" dirty="0">
                <a:solidFill>
                  <a:srgbClr val="0070C0"/>
                </a:solidFill>
                <a:latin typeface="Times New Roman" pitchFamily="18" charset="0"/>
                <a:cs typeface="Times New Roman" pitchFamily="18" charset="0"/>
              </a:rPr>
              <a:t>A particular pea gene -- </a:t>
            </a:r>
            <a:r>
              <a:rPr lang="en-US" sz="2400" b="1" i="1" dirty="0">
                <a:solidFill>
                  <a:srgbClr val="0070C0"/>
                </a:solidFill>
                <a:latin typeface="Times New Roman" pitchFamily="18" charset="0"/>
                <a:cs typeface="Times New Roman" pitchFamily="18" charset="0"/>
              </a:rPr>
              <a:t>helicase</a:t>
            </a:r>
            <a:r>
              <a:rPr lang="en-US" sz="2400" b="1" dirty="0">
                <a:solidFill>
                  <a:srgbClr val="0070C0"/>
                </a:solidFill>
                <a:latin typeface="Times New Roman" pitchFamily="18" charset="0"/>
                <a:cs typeface="Times New Roman" pitchFamily="18" charset="0"/>
              </a:rPr>
              <a:t> -- was infused into four high yielding rice varieties (HYVs) that helped rice plants have higher salt tolerance and higher yield </a:t>
            </a:r>
            <a:r>
              <a:rPr lang="en-US" sz="2400" b="1" dirty="0" smtClean="0">
                <a:solidFill>
                  <a:srgbClr val="0070C0"/>
                </a:solidFill>
                <a:latin typeface="Times New Roman" pitchFamily="18" charset="0"/>
                <a:cs typeface="Times New Roman" pitchFamily="18" charset="0"/>
              </a:rPr>
              <a:t>potential.</a:t>
            </a:r>
            <a:endParaRPr lang="en-US" sz="24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817475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903" y="0"/>
            <a:ext cx="9143999" cy="1077218"/>
          </a:xfrm>
          <a:prstGeom prst="rect">
            <a:avLst/>
          </a:prstGeom>
        </p:spPr>
        <p:txBody>
          <a:bodyPr wrap="square">
            <a:spAutoFit/>
          </a:bodyPr>
          <a:lstStyle/>
          <a:p>
            <a:pPr algn="ctr" fontAlgn="base"/>
            <a:r>
              <a:rPr lang="en-US" sz="3200" b="1" i="1" dirty="0">
                <a:latin typeface="Times New Roman" pitchFamily="18" charset="0"/>
                <a:cs typeface="Times New Roman" pitchFamily="18" charset="0"/>
              </a:rPr>
              <a:t>What can </a:t>
            </a:r>
            <a:r>
              <a:rPr lang="en-US" sz="3200" b="1" i="1" dirty="0" smtClean="0">
                <a:latin typeface="Times New Roman" pitchFamily="18" charset="0"/>
                <a:cs typeface="Times New Roman" pitchFamily="18" charset="0"/>
              </a:rPr>
              <a:t>one </a:t>
            </a:r>
            <a:r>
              <a:rPr lang="en-US" sz="3200" b="1" i="1" dirty="0">
                <a:latin typeface="Times New Roman" pitchFamily="18" charset="0"/>
                <a:cs typeface="Times New Roman" pitchFamily="18" charset="0"/>
              </a:rPr>
              <a:t>do with a major in </a:t>
            </a:r>
            <a:endParaRPr lang="en-US" sz="3200" b="1" i="1" dirty="0" smtClean="0">
              <a:latin typeface="Times New Roman" pitchFamily="18" charset="0"/>
              <a:cs typeface="Times New Roman" pitchFamily="18" charset="0"/>
            </a:endParaRPr>
          </a:p>
          <a:p>
            <a:pPr algn="ctr" fontAlgn="base"/>
            <a:r>
              <a:rPr lang="en-US" sz="3200" b="1" i="1" dirty="0" smtClean="0">
                <a:latin typeface="Times New Roman" pitchFamily="18" charset="0"/>
                <a:cs typeface="Times New Roman" pitchFamily="18" charset="0"/>
              </a:rPr>
              <a:t>Biochemistry </a:t>
            </a:r>
            <a:r>
              <a:rPr lang="en-US" sz="3200" b="1" i="1" dirty="0">
                <a:latin typeface="Times New Roman" pitchFamily="18" charset="0"/>
                <a:cs typeface="Times New Roman" pitchFamily="18" charset="0"/>
              </a:rPr>
              <a:t>and </a:t>
            </a:r>
            <a:r>
              <a:rPr lang="en-US" sz="3200" b="1" i="1" dirty="0" smtClean="0">
                <a:latin typeface="Times New Roman" pitchFamily="18" charset="0"/>
                <a:cs typeface="Times New Roman" pitchFamily="18" charset="0"/>
              </a:rPr>
              <a:t>Biotechnology or Microbiology?</a:t>
            </a:r>
            <a:endParaRPr lang="en-US" sz="3200" b="1" i="1" dirty="0">
              <a:latin typeface="Times New Roman" pitchFamily="18" charset="0"/>
              <a:cs typeface="Times New Roman" pitchFamily="18" charset="0"/>
            </a:endParaRPr>
          </a:p>
        </p:txBody>
      </p:sp>
      <p:sp>
        <p:nvSpPr>
          <p:cNvPr id="2" name="Rectangle 1"/>
          <p:cNvSpPr/>
          <p:nvPr/>
        </p:nvSpPr>
        <p:spPr>
          <a:xfrm>
            <a:off x="205409" y="1229618"/>
            <a:ext cx="8763000" cy="4893647"/>
          </a:xfrm>
          <a:prstGeom prst="rect">
            <a:avLst/>
          </a:prstGeom>
        </p:spPr>
        <p:txBody>
          <a:bodyPr wrap="square">
            <a:spAutoFit/>
          </a:bodyPr>
          <a:lstStyle/>
          <a:p>
            <a:r>
              <a:rPr lang="en-US" sz="2400" b="1" dirty="0" smtClean="0">
                <a:solidFill>
                  <a:srgbClr val="C00000"/>
                </a:solidFill>
                <a:latin typeface="Times New Roman" pitchFamily="18" charset="0"/>
                <a:cs typeface="Times New Roman" pitchFamily="18" charset="0"/>
              </a:rPr>
              <a:t>-Biological </a:t>
            </a:r>
            <a:r>
              <a:rPr lang="en-US" sz="2400" b="1" dirty="0">
                <a:solidFill>
                  <a:srgbClr val="C00000"/>
                </a:solidFill>
                <a:latin typeface="Times New Roman" pitchFamily="18" charset="0"/>
                <a:cs typeface="Times New Roman" pitchFamily="18" charset="0"/>
              </a:rPr>
              <a:t>scientists study living organisms and their relationship to the environment. They perform research to gain a better understanding of fundamental life processes and apply that understanding to developing new products or processes. </a:t>
            </a:r>
            <a:endParaRPr lang="en-US" sz="2400" b="1" dirty="0" smtClean="0">
              <a:solidFill>
                <a:srgbClr val="C00000"/>
              </a:solidFill>
              <a:latin typeface="Times New Roman" pitchFamily="18" charset="0"/>
              <a:cs typeface="Times New Roman" pitchFamily="18" charset="0"/>
            </a:endParaRPr>
          </a:p>
          <a:p>
            <a:endParaRPr lang="en-US" sz="2400" b="1" dirty="0" smtClean="0">
              <a:solidFill>
                <a:srgbClr val="C00000"/>
              </a:solidFill>
              <a:latin typeface="Times New Roman" pitchFamily="18" charset="0"/>
              <a:cs typeface="Times New Roman" pitchFamily="18" charset="0"/>
            </a:endParaRPr>
          </a:p>
          <a:p>
            <a:r>
              <a:rPr lang="en-US" sz="2400" b="1" dirty="0">
                <a:solidFill>
                  <a:srgbClr val="7030A0"/>
                </a:solidFill>
                <a:latin typeface="Times New Roman" pitchFamily="18" charset="0"/>
                <a:cs typeface="Times New Roman" pitchFamily="18" charset="0"/>
              </a:rPr>
              <a:t>-</a:t>
            </a:r>
            <a:r>
              <a:rPr lang="en-US" sz="2400" b="1" dirty="0" smtClean="0">
                <a:solidFill>
                  <a:srgbClr val="7030A0"/>
                </a:solidFill>
                <a:latin typeface="Times New Roman" pitchFamily="18" charset="0"/>
                <a:cs typeface="Times New Roman" pitchFamily="18" charset="0"/>
              </a:rPr>
              <a:t>Research </a:t>
            </a:r>
            <a:r>
              <a:rPr lang="en-US" sz="2400" b="1" dirty="0">
                <a:solidFill>
                  <a:srgbClr val="7030A0"/>
                </a:solidFill>
                <a:latin typeface="Times New Roman" pitchFamily="18" charset="0"/>
                <a:cs typeface="Times New Roman" pitchFamily="18" charset="0"/>
              </a:rPr>
              <a:t>can be broken down into two categories: basic and applied. Basic research is conducted without any intended aim; the goal is simply to expand on human knowledge. Applied research is directed towards solving a particular problem. </a:t>
            </a:r>
            <a:endParaRPr lang="en-US" sz="2400" b="1" dirty="0" smtClean="0">
              <a:solidFill>
                <a:srgbClr val="7030A0"/>
              </a:solidFill>
              <a:latin typeface="Times New Roman" pitchFamily="18" charset="0"/>
              <a:cs typeface="Times New Roman" pitchFamily="18" charset="0"/>
            </a:endParaRPr>
          </a:p>
          <a:p>
            <a:endParaRPr lang="en-US" sz="2400" b="1" dirty="0" smtClean="0">
              <a:solidFill>
                <a:srgbClr val="7030A0"/>
              </a:solidFill>
              <a:latin typeface="Times New Roman" pitchFamily="18" charset="0"/>
              <a:cs typeface="Times New Roman" pitchFamily="18" charset="0"/>
            </a:endParaRPr>
          </a:p>
          <a:p>
            <a:r>
              <a:rPr lang="en-US" sz="2400" b="1" dirty="0">
                <a:solidFill>
                  <a:srgbClr val="0070C0"/>
                </a:solidFill>
                <a:latin typeface="Times New Roman" pitchFamily="18" charset="0"/>
                <a:cs typeface="Times New Roman" pitchFamily="18" charset="0"/>
              </a:rPr>
              <a:t>-</a:t>
            </a:r>
            <a:r>
              <a:rPr lang="en-US" sz="2400" b="1" dirty="0" smtClean="0">
                <a:solidFill>
                  <a:srgbClr val="0070C0"/>
                </a:solidFill>
                <a:latin typeface="Times New Roman" pitchFamily="18" charset="0"/>
                <a:cs typeface="Times New Roman" pitchFamily="18" charset="0"/>
              </a:rPr>
              <a:t>Most </a:t>
            </a:r>
            <a:r>
              <a:rPr lang="en-US" sz="2400" b="1" dirty="0">
                <a:solidFill>
                  <a:srgbClr val="0070C0"/>
                </a:solidFill>
                <a:latin typeface="Times New Roman" pitchFamily="18" charset="0"/>
                <a:cs typeface="Times New Roman" pitchFamily="18" charset="0"/>
              </a:rPr>
              <a:t>biological scientists specialize in one area of biology, such as zoology (the study of animals) or microbiology (the study of microscopic organisms).</a:t>
            </a:r>
          </a:p>
        </p:txBody>
      </p:sp>
      <p:sp>
        <p:nvSpPr>
          <p:cNvPr id="3" name="Rectangle 2"/>
          <p:cNvSpPr/>
          <p:nvPr/>
        </p:nvSpPr>
        <p:spPr>
          <a:xfrm>
            <a:off x="5562600" y="6400800"/>
            <a:ext cx="3048000" cy="184666"/>
          </a:xfrm>
          <a:prstGeom prst="rect">
            <a:avLst/>
          </a:prstGeom>
        </p:spPr>
        <p:txBody>
          <a:bodyPr wrap="square">
            <a:spAutoFit/>
          </a:bodyPr>
          <a:lstStyle/>
          <a:p>
            <a:r>
              <a:rPr lang="en-US" sz="600" dirty="0">
                <a:latin typeface="Times New Roman" pitchFamily="18" charset="0"/>
                <a:cs typeface="Times New Roman" pitchFamily="18" charset="0"/>
              </a:rPr>
              <a:t>https://www.mnstate.edu/biosciences/careersinbiochemistryandbiotechnologyemphasis.aspx</a:t>
            </a:r>
          </a:p>
        </p:txBody>
      </p:sp>
    </p:spTree>
    <p:extLst>
      <p:ext uri="{BB962C8B-B14F-4D97-AF65-F5344CB8AC3E}">
        <p14:creationId xmlns:p14="http://schemas.microsoft.com/office/powerpoint/2010/main" val="3941687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838200"/>
            <a:ext cx="6019800" cy="2362200"/>
          </a:xfrm>
          <a:noFill/>
        </p:spPr>
        <p:txBody>
          <a:bodyPr>
            <a:normAutofit/>
          </a:bodyPr>
          <a:lstStyle/>
          <a:p>
            <a:r>
              <a:rPr lang="en-US" sz="4000" b="1" dirty="0" smtClean="0">
                <a:solidFill>
                  <a:srgbClr val="C00000"/>
                </a:solidFill>
                <a:latin typeface="Times New Roman" panose="02020603050405020304" pitchFamily="18" charset="0"/>
                <a:cs typeface="Times New Roman" panose="02020603050405020304" pitchFamily="18" charset="0"/>
              </a:rPr>
              <a:t>Next Lecture: </a:t>
            </a:r>
            <a:br>
              <a:rPr lang="en-US" sz="4000" b="1" dirty="0" smtClean="0">
                <a:solidFill>
                  <a:srgbClr val="C00000"/>
                </a:solidFill>
                <a:latin typeface="Times New Roman" panose="02020603050405020304" pitchFamily="18" charset="0"/>
                <a:cs typeface="Times New Roman" panose="02020603050405020304" pitchFamily="18" charset="0"/>
              </a:rPr>
            </a:br>
            <a:r>
              <a:rPr lang="en-US" sz="4000" b="1" dirty="0" smtClean="0">
                <a:solidFill>
                  <a:srgbClr val="C00000"/>
                </a:solidFill>
                <a:latin typeface="Times New Roman" panose="02020603050405020304" pitchFamily="18" charset="0"/>
                <a:cs typeface="Times New Roman" panose="02020603050405020304" pitchFamily="18" charset="0"/>
              </a:rPr>
              <a:t>Foundations of Biochemistry</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3" name="标题 1"/>
          <p:cNvSpPr txBox="1">
            <a:spLocks/>
          </p:cNvSpPr>
          <p:nvPr/>
        </p:nvSpPr>
        <p:spPr>
          <a:xfrm>
            <a:off x="631371" y="3962400"/>
            <a:ext cx="8153400" cy="2362200"/>
          </a:xfrm>
          <a:prstGeom prst="rect">
            <a:avLst/>
          </a:prstGeom>
          <a:noFill/>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7030A0"/>
                </a:solidFill>
                <a:latin typeface="Times New Roman" panose="02020603050405020304" pitchFamily="18" charset="0"/>
                <a:cs typeface="Times New Roman" panose="02020603050405020304" pitchFamily="18" charset="0"/>
              </a:rPr>
              <a:t>Reference Textbook: </a:t>
            </a:r>
            <a:br>
              <a:rPr lang="en-US" sz="4000" b="1" dirty="0" smtClean="0">
                <a:solidFill>
                  <a:srgbClr val="7030A0"/>
                </a:solidFill>
                <a:latin typeface="Times New Roman" panose="02020603050405020304" pitchFamily="18" charset="0"/>
                <a:cs typeface="Times New Roman" panose="02020603050405020304" pitchFamily="18" charset="0"/>
              </a:rPr>
            </a:br>
            <a:r>
              <a:rPr lang="en-US" sz="4000" b="1" dirty="0" err="1" smtClean="0">
                <a:solidFill>
                  <a:srgbClr val="7030A0"/>
                </a:solidFill>
                <a:latin typeface="Times New Roman" panose="02020603050405020304" pitchFamily="18" charset="0"/>
                <a:cs typeface="Times New Roman" panose="02020603050405020304" pitchFamily="18" charset="0"/>
              </a:rPr>
              <a:t>Lehninger</a:t>
            </a:r>
            <a:r>
              <a:rPr lang="en-US" sz="4000" b="1" dirty="0" smtClean="0">
                <a:solidFill>
                  <a:srgbClr val="7030A0"/>
                </a:solidFill>
                <a:latin typeface="Times New Roman" panose="02020603050405020304" pitchFamily="18" charset="0"/>
                <a:cs typeface="Times New Roman" panose="02020603050405020304" pitchFamily="18" charset="0"/>
              </a:rPr>
              <a:t> Principles of Biochemistry</a:t>
            </a:r>
            <a:endParaRPr lang="en-US" sz="4000" b="1" dirty="0">
              <a:solidFill>
                <a:srgbClr val="7030A0"/>
              </a:solidFill>
              <a:latin typeface="Times New Roman" panose="02020603050405020304" pitchFamily="18" charset="0"/>
              <a:cs typeface="Times New Roman" panose="02020603050405020304" pitchFamily="18" charset="0"/>
            </a:endParaRPr>
          </a:p>
          <a:p>
            <a:r>
              <a:rPr lang="en-US" sz="4000" b="1" dirty="0" smtClean="0">
                <a:solidFill>
                  <a:srgbClr val="7030A0"/>
                </a:solidFill>
                <a:latin typeface="Times New Roman" panose="02020603050405020304" pitchFamily="18" charset="0"/>
                <a:cs typeface="Times New Roman" panose="02020603050405020304" pitchFamily="18" charset="0"/>
              </a:rPr>
              <a:t> 4</a:t>
            </a:r>
            <a:r>
              <a:rPr lang="en-US" sz="4000" b="1" baseline="30000" dirty="0" smtClean="0">
                <a:solidFill>
                  <a:srgbClr val="7030A0"/>
                </a:solidFill>
                <a:latin typeface="Times New Roman" panose="02020603050405020304" pitchFamily="18" charset="0"/>
                <a:cs typeface="Times New Roman" panose="02020603050405020304" pitchFamily="18" charset="0"/>
              </a:rPr>
              <a:t>th</a:t>
            </a:r>
            <a:r>
              <a:rPr lang="en-US" sz="4000" b="1" dirty="0" smtClean="0">
                <a:solidFill>
                  <a:srgbClr val="7030A0"/>
                </a:solidFill>
                <a:latin typeface="Times New Roman" panose="02020603050405020304" pitchFamily="18" charset="0"/>
                <a:cs typeface="Times New Roman" panose="02020603050405020304" pitchFamily="18" charset="0"/>
              </a:rPr>
              <a:t> or 5</a:t>
            </a:r>
            <a:r>
              <a:rPr lang="en-US" sz="4000" b="1" baseline="30000" dirty="0" smtClean="0">
                <a:solidFill>
                  <a:srgbClr val="7030A0"/>
                </a:solidFill>
                <a:latin typeface="Times New Roman" panose="02020603050405020304" pitchFamily="18" charset="0"/>
                <a:cs typeface="Times New Roman" panose="02020603050405020304" pitchFamily="18" charset="0"/>
              </a:rPr>
              <a:t>th</a:t>
            </a:r>
            <a:r>
              <a:rPr lang="en-US" sz="4000" b="1" dirty="0" smtClean="0">
                <a:solidFill>
                  <a:srgbClr val="7030A0"/>
                </a:solidFill>
                <a:latin typeface="Times New Roman" panose="02020603050405020304" pitchFamily="18" charset="0"/>
                <a:cs typeface="Times New Roman" panose="02020603050405020304" pitchFamily="18" charset="0"/>
              </a:rPr>
              <a:t> Edition </a:t>
            </a:r>
          </a:p>
          <a:p>
            <a:pPr lvl="0"/>
            <a:r>
              <a:rPr lang="en-US" sz="4000" b="1" dirty="0" smtClean="0">
                <a:solidFill>
                  <a:srgbClr val="7030A0"/>
                </a:solidFill>
                <a:latin typeface="Times New Roman" panose="02020603050405020304" pitchFamily="18" charset="0"/>
                <a:cs typeface="Times New Roman" panose="02020603050405020304" pitchFamily="18" charset="0"/>
              </a:rPr>
              <a:t>David L. Nelson, Michael M. Cox</a:t>
            </a:r>
            <a:br>
              <a:rPr lang="en-US" sz="4000" b="1" dirty="0" smtClean="0">
                <a:solidFill>
                  <a:srgbClr val="7030A0"/>
                </a:solidFill>
                <a:latin typeface="Times New Roman" panose="02020603050405020304" pitchFamily="18" charset="0"/>
                <a:cs typeface="Times New Roman" panose="02020603050405020304" pitchFamily="18" charset="0"/>
              </a:rPr>
            </a:br>
            <a:r>
              <a:rPr lang="en-US" sz="4000" dirty="0" smtClean="0">
                <a:solidFill>
                  <a:srgbClr val="7030A0"/>
                </a:solidFill>
                <a:latin typeface="Times New Roman" panose="02020603050405020304" pitchFamily="18" charset="0"/>
                <a:cs typeface="Times New Roman" panose="02020603050405020304" pitchFamily="18" charset="0"/>
              </a:rPr>
              <a:t>WH Freeman &amp; Company, </a:t>
            </a:r>
          </a:p>
          <a:p>
            <a:pPr lvl="0"/>
            <a:r>
              <a:rPr lang="en-US" sz="4000" dirty="0" smtClean="0">
                <a:solidFill>
                  <a:srgbClr val="7030A0"/>
                </a:solidFill>
                <a:latin typeface="Times New Roman" panose="02020603050405020304" pitchFamily="18" charset="0"/>
                <a:cs typeface="Times New Roman" panose="02020603050405020304" pitchFamily="18" charset="0"/>
              </a:rPr>
              <a:t>New York, USA</a:t>
            </a:r>
            <a:endParaRPr lang="en-US" sz="4000" dirty="0">
              <a:solidFill>
                <a:srgbClr val="7030A0"/>
              </a:solidFill>
              <a:latin typeface="Times New Roman" panose="02020603050405020304" pitchFamily="18" charset="0"/>
              <a:cs typeface="Times New Roman" panose="02020603050405020304" pitchFamily="18" charset="0"/>
            </a:endParaRPr>
          </a:p>
          <a:p>
            <a:endParaRPr lang="en-US" sz="4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0473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850" y="533400"/>
            <a:ext cx="8534400" cy="5386090"/>
          </a:xfrm>
          <a:prstGeom prst="rect">
            <a:avLst/>
          </a:prstGeom>
        </p:spPr>
        <p:txBody>
          <a:bodyPr wrap="square">
            <a:spAutoFit/>
          </a:bodyPr>
          <a:lstStyle/>
          <a:p>
            <a:pPr marL="0" marR="0" algn="just">
              <a:spcBef>
                <a:spcPts val="0"/>
              </a:spcBef>
              <a:spcAft>
                <a:spcPts val="0"/>
              </a:spcAft>
            </a:pPr>
            <a:r>
              <a:rPr lang="en-GB" sz="3200" dirty="0">
                <a:solidFill>
                  <a:srgbClr val="FF0000"/>
                </a:solidFill>
                <a:latin typeface="Calisto MT" panose="02040603050505030304" pitchFamily="18" charset="0"/>
                <a:ea typeface="Times New Roman" panose="02020603050405020304" pitchFamily="18" charset="0"/>
              </a:rPr>
              <a:t>Brief Description</a:t>
            </a:r>
            <a:endParaRPr lang="en-US" sz="3200" dirty="0">
              <a:solidFill>
                <a:srgbClr val="FF0000"/>
              </a:solidFill>
              <a:latin typeface="Calisto MT" panose="02040603050505030304" pitchFamily="18" charset="0"/>
              <a:ea typeface="Times New Roman" panose="02020603050405020304" pitchFamily="18" charset="0"/>
            </a:endParaRPr>
          </a:p>
          <a:p>
            <a:pPr marL="0" marR="0" algn="just">
              <a:spcBef>
                <a:spcPts val="0"/>
              </a:spcBef>
              <a:spcAft>
                <a:spcPts val="0"/>
              </a:spcAft>
            </a:pPr>
            <a:r>
              <a:rPr lang="en-US" sz="2000" b="0" dirty="0">
                <a:latin typeface="Calisto MT" panose="02040603050505030304" pitchFamily="18" charset="0"/>
                <a:ea typeface="Times New Roman" panose="02020603050405020304" pitchFamily="18" charset="0"/>
              </a:rPr>
              <a:t>The course aims to give the students an understanding of the fundamentals of chemistry of living organisms and application of the biochemical knowledge in biotechnology</a:t>
            </a:r>
            <a:r>
              <a:rPr lang="en-US" sz="2000" b="0" dirty="0">
                <a:solidFill>
                  <a:srgbClr val="000000"/>
                </a:solidFill>
                <a:latin typeface="Calisto MT" panose="02040603050505030304" pitchFamily="18" charset="0"/>
                <a:ea typeface="Times New Roman" panose="02020603050405020304" pitchFamily="18" charset="0"/>
              </a:rPr>
              <a:t>. The principal aim of the course is to equip students with a basic knowledge of biochemical reactions and the chemical nature of biological macromolecules that can be applied in biotechnological inventions. The course also gives an introduction of molecular biology to achieve basic knowledge about nucleic acids. </a:t>
            </a:r>
            <a:endParaRPr lang="en-US" sz="3200" b="0" dirty="0">
              <a:latin typeface="Calisto MT" panose="02040603050505030304" pitchFamily="18" charset="0"/>
              <a:ea typeface="Times New Roman" panose="02020603050405020304" pitchFamily="18" charset="0"/>
            </a:endParaRPr>
          </a:p>
          <a:p>
            <a:pPr marL="0" marR="0" algn="just">
              <a:spcBef>
                <a:spcPts val="0"/>
              </a:spcBef>
              <a:spcAft>
                <a:spcPts val="0"/>
              </a:spcAft>
            </a:pPr>
            <a:r>
              <a:rPr lang="en-US" sz="2000" dirty="0">
                <a:latin typeface="Calisto MT" panose="02040603050505030304" pitchFamily="18" charset="0"/>
                <a:ea typeface="Times New Roman" panose="02020603050405020304" pitchFamily="18" charset="0"/>
              </a:rPr>
              <a:t> </a:t>
            </a:r>
            <a:endParaRPr lang="en-US" sz="3200" dirty="0">
              <a:latin typeface="Calisto MT" panose="02040603050505030304" pitchFamily="18" charset="0"/>
              <a:ea typeface="Times New Roman" panose="02020603050405020304" pitchFamily="18" charset="0"/>
            </a:endParaRPr>
          </a:p>
          <a:p>
            <a:pPr marL="0" marR="0" algn="just">
              <a:spcBef>
                <a:spcPts val="0"/>
              </a:spcBef>
              <a:spcAft>
                <a:spcPts val="0"/>
              </a:spcAft>
            </a:pPr>
            <a:r>
              <a:rPr lang="en-GB" sz="3200" dirty="0">
                <a:solidFill>
                  <a:srgbClr val="FF0000"/>
                </a:solidFill>
                <a:latin typeface="Calisto MT" panose="02040603050505030304" pitchFamily="18" charset="0"/>
                <a:ea typeface="Times New Roman" panose="02020603050405020304" pitchFamily="18" charset="0"/>
              </a:rPr>
              <a:t>Course Objective</a:t>
            </a:r>
            <a:endParaRPr lang="en-US" sz="3200" dirty="0">
              <a:solidFill>
                <a:srgbClr val="FF0000"/>
              </a:solidFill>
              <a:latin typeface="Calisto MT" panose="02040603050505030304" pitchFamily="18" charset="0"/>
              <a:ea typeface="Times New Roman" panose="02020603050405020304" pitchFamily="18" charset="0"/>
            </a:endParaRPr>
          </a:p>
          <a:p>
            <a:pPr marL="0" marR="0" algn="just">
              <a:spcBef>
                <a:spcPts val="0"/>
              </a:spcBef>
              <a:spcAft>
                <a:spcPts val="0"/>
              </a:spcAft>
            </a:pPr>
            <a:r>
              <a:rPr lang="en-US" sz="2000" b="0" dirty="0">
                <a:solidFill>
                  <a:srgbClr val="000000"/>
                </a:solidFill>
                <a:latin typeface="Calisto MT" panose="02040603050505030304" pitchFamily="18" charset="0"/>
                <a:ea typeface="Times New Roman" panose="02020603050405020304" pitchFamily="18" charset="0"/>
              </a:rPr>
              <a:t>Upon successful completion of this course the student should be able to: (</a:t>
            </a:r>
            <a:r>
              <a:rPr lang="en-US" sz="2000" b="0" dirty="0" err="1">
                <a:solidFill>
                  <a:srgbClr val="000000"/>
                </a:solidFill>
                <a:latin typeface="Calisto MT" panose="02040603050505030304" pitchFamily="18" charset="0"/>
                <a:ea typeface="Times New Roman" panose="02020603050405020304" pitchFamily="18" charset="0"/>
              </a:rPr>
              <a:t>i</a:t>
            </a:r>
            <a:r>
              <a:rPr lang="en-US" sz="2000" b="0" dirty="0">
                <a:solidFill>
                  <a:srgbClr val="000000"/>
                </a:solidFill>
                <a:latin typeface="Calisto MT" panose="02040603050505030304" pitchFamily="18" charset="0"/>
                <a:ea typeface="Times New Roman" panose="02020603050405020304" pitchFamily="18" charset="0"/>
              </a:rPr>
              <a:t>) Define and explain the basic concepts in biochemistry; (ii) Discuss biochemical pathways; (iii) Define biological macromolecules</a:t>
            </a:r>
            <a:r>
              <a:rPr lang="en-US" sz="2000" b="0" dirty="0">
                <a:latin typeface="Calisto MT" panose="02040603050505030304" pitchFamily="18" charset="0"/>
                <a:ea typeface="Times New Roman" panose="02020603050405020304" pitchFamily="18" charset="0"/>
              </a:rPr>
              <a:t>; (iv) </a:t>
            </a:r>
            <a:r>
              <a:rPr lang="en-US" sz="2000" b="0" dirty="0">
                <a:solidFill>
                  <a:srgbClr val="000000"/>
                </a:solidFill>
                <a:latin typeface="Calisto MT" panose="02040603050505030304" pitchFamily="18" charset="0"/>
                <a:ea typeface="Times New Roman" panose="02020603050405020304" pitchFamily="18" charset="0"/>
              </a:rPr>
              <a:t>Discuss functions of DNA and RNA in the information pathways of cells</a:t>
            </a:r>
            <a:r>
              <a:rPr lang="en-US" sz="2000" b="0" dirty="0">
                <a:latin typeface="Calisto MT" panose="02040603050505030304" pitchFamily="18" charset="0"/>
                <a:ea typeface="Times New Roman" panose="02020603050405020304" pitchFamily="18" charset="0"/>
              </a:rPr>
              <a:t>; (v) Discuss the application of biochemical knowledge in biotechnological inventions</a:t>
            </a:r>
            <a:r>
              <a:rPr lang="en-US" sz="2000" b="0" dirty="0">
                <a:solidFill>
                  <a:srgbClr val="000000"/>
                </a:solidFill>
                <a:latin typeface="Calisto MT" panose="02040603050505030304" pitchFamily="18" charset="0"/>
                <a:ea typeface="Times New Roman" panose="02020603050405020304" pitchFamily="18" charset="0"/>
              </a:rPr>
              <a:t>; (vi) </a:t>
            </a:r>
            <a:r>
              <a:rPr lang="en-US" sz="2000" b="0" dirty="0">
                <a:latin typeface="Calisto MT" panose="02040603050505030304" pitchFamily="18" charset="0"/>
                <a:ea typeface="Times New Roman" panose="02020603050405020304" pitchFamily="18" charset="0"/>
              </a:rPr>
              <a:t>Explain the underlying concepts in biotechnology.</a:t>
            </a:r>
            <a:endParaRPr lang="en-US" sz="3200" b="0" dirty="0">
              <a:latin typeface="Calisto MT" panose="02040603050505030304" pitchFamily="18" charset="0"/>
              <a:ea typeface="Times New Roman" panose="02020603050405020304" pitchFamily="18" charset="0"/>
            </a:endParaRPr>
          </a:p>
        </p:txBody>
      </p:sp>
    </p:spTree>
    <p:extLst>
      <p:ext uri="{BB962C8B-B14F-4D97-AF65-F5344CB8AC3E}">
        <p14:creationId xmlns:p14="http://schemas.microsoft.com/office/powerpoint/2010/main" val="1592874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3450" y="728260"/>
            <a:ext cx="7277100" cy="5401479"/>
          </a:xfrm>
          <a:prstGeom prst="rect">
            <a:avLst/>
          </a:prstGeom>
        </p:spPr>
        <p:txBody>
          <a:bodyPr wrap="square">
            <a:spAutoFit/>
          </a:bodyPr>
          <a:lstStyle/>
          <a:p>
            <a:pPr algn="just"/>
            <a:r>
              <a:rPr lang="en-GB" sz="2800" b="1" dirty="0">
                <a:latin typeface="Calisto MT" panose="02040603050505030304" pitchFamily="18" charset="0"/>
                <a:ea typeface="Times New Roman" panose="02020603050405020304" pitchFamily="18" charset="0"/>
              </a:rPr>
              <a:t>Text Books</a:t>
            </a:r>
            <a:endParaRPr lang="en-US" sz="2800" dirty="0">
              <a:latin typeface="Calisto MT" panose="02040603050505030304" pitchFamily="18" charset="0"/>
              <a:ea typeface="Times New Roman" panose="02020603050405020304" pitchFamily="18" charset="0"/>
            </a:endParaRPr>
          </a:p>
          <a:p>
            <a:pPr marL="342900" marR="0" lvl="0" indent="-342900" algn="just">
              <a:spcBef>
                <a:spcPts val="300"/>
              </a:spcBef>
              <a:spcAft>
                <a:spcPts val="0"/>
              </a:spcAft>
              <a:buFont typeface="+mj-lt"/>
              <a:buAutoNum type="arabicPeriod"/>
              <a:tabLst>
                <a:tab pos="228600" algn="l"/>
              </a:tabLst>
            </a:pPr>
            <a:r>
              <a:rPr lang="en-US" b="1" dirty="0" err="1">
                <a:latin typeface="Calisto MT" panose="02040603050505030304" pitchFamily="18" charset="0"/>
                <a:ea typeface="Times New Roman" panose="02020603050405020304" pitchFamily="18" charset="0"/>
                <a:cs typeface="Times New Roman" panose="02020603050405020304" pitchFamily="18" charset="0"/>
              </a:rPr>
              <a:t>Lehninger</a:t>
            </a:r>
            <a:r>
              <a:rPr lang="en-US" b="1" dirty="0">
                <a:latin typeface="Calisto MT" panose="02040603050505030304" pitchFamily="18" charset="0"/>
                <a:ea typeface="Times New Roman" panose="02020603050405020304" pitchFamily="18" charset="0"/>
                <a:cs typeface="Times New Roman" panose="02020603050405020304" pitchFamily="18" charset="0"/>
              </a:rPr>
              <a:t> Principles of Biochemistry</a:t>
            </a:r>
            <a:r>
              <a:rPr lang="en-US" dirty="0">
                <a:latin typeface="Calisto MT" panose="02040603050505030304" pitchFamily="18" charset="0"/>
                <a:ea typeface="Times New Roman" panose="02020603050405020304" pitchFamily="18" charset="0"/>
                <a:cs typeface="Times New Roman" panose="02020603050405020304" pitchFamily="18" charset="0"/>
              </a:rPr>
              <a:t>, 4</a:t>
            </a:r>
            <a:r>
              <a:rPr lang="en-US" baseline="30000" dirty="0">
                <a:latin typeface="Calisto MT" panose="02040603050505030304" pitchFamily="18" charset="0"/>
                <a:ea typeface="Times New Roman" panose="02020603050405020304" pitchFamily="18" charset="0"/>
                <a:cs typeface="Times New Roman" panose="02020603050405020304" pitchFamily="18" charset="0"/>
              </a:rPr>
              <a:t>th</a:t>
            </a:r>
            <a:r>
              <a:rPr lang="en-US" dirty="0">
                <a:latin typeface="Calisto MT" panose="02040603050505030304" pitchFamily="18" charset="0"/>
                <a:ea typeface="Times New Roman" panose="02020603050405020304" pitchFamily="18" charset="0"/>
                <a:cs typeface="Times New Roman" panose="02020603050405020304" pitchFamily="18" charset="0"/>
              </a:rPr>
              <a:t> or 5</a:t>
            </a:r>
            <a:r>
              <a:rPr lang="en-US" baseline="30000" dirty="0">
                <a:latin typeface="Calisto MT" panose="02040603050505030304" pitchFamily="18" charset="0"/>
                <a:ea typeface="Times New Roman" panose="02020603050405020304" pitchFamily="18" charset="0"/>
                <a:cs typeface="Times New Roman" panose="02020603050405020304" pitchFamily="18" charset="0"/>
              </a:rPr>
              <a:t>th</a:t>
            </a:r>
            <a:r>
              <a:rPr lang="en-US" dirty="0">
                <a:latin typeface="Calisto MT" panose="02040603050505030304" pitchFamily="18" charset="0"/>
                <a:ea typeface="Times New Roman" panose="02020603050405020304" pitchFamily="18" charset="0"/>
                <a:cs typeface="Times New Roman" panose="02020603050405020304" pitchFamily="18" charset="0"/>
              </a:rPr>
              <a:t> Edition. David L. Nelson &amp; Michael M. Cox</a:t>
            </a:r>
            <a:r>
              <a:rPr lang="en-US" dirty="0">
                <a:solidFill>
                  <a:srgbClr val="000000"/>
                </a:solidFill>
                <a:latin typeface="Calisto MT" panose="02040603050505030304" pitchFamily="18" charset="0"/>
                <a:ea typeface="Times New Roman" panose="02020603050405020304" pitchFamily="18" charset="0"/>
                <a:cs typeface="Times New Roman" panose="02020603050405020304" pitchFamily="18" charset="0"/>
              </a:rPr>
              <a:t>. WH Freeman &amp; Company, New York, USA.</a:t>
            </a:r>
            <a:endParaRPr lang="en-US" sz="2800" dirty="0">
              <a:latin typeface="Calisto MT" panose="02040603050505030304" pitchFamily="18" charset="0"/>
              <a:ea typeface="Times New Roman" panose="02020603050405020304" pitchFamily="18" charset="0"/>
              <a:cs typeface="Times New Roman" panose="02020603050405020304" pitchFamily="18" charset="0"/>
            </a:endParaRPr>
          </a:p>
          <a:p>
            <a:pPr marL="342900" marR="0" lvl="0" indent="-342900" algn="just">
              <a:spcBef>
                <a:spcPts val="300"/>
              </a:spcBef>
              <a:spcAft>
                <a:spcPts val="0"/>
              </a:spcAft>
              <a:buFont typeface="+mj-lt"/>
              <a:buAutoNum type="arabicPeriod"/>
              <a:tabLst>
                <a:tab pos="228600" algn="l"/>
              </a:tabLst>
            </a:pPr>
            <a:r>
              <a:rPr lang="en-US" b="1" dirty="0">
                <a:solidFill>
                  <a:srgbClr val="000000"/>
                </a:solidFill>
                <a:latin typeface="Calisto MT" panose="02040603050505030304" pitchFamily="18" charset="0"/>
                <a:ea typeface="Times New Roman" panose="02020603050405020304" pitchFamily="18" charset="0"/>
                <a:cs typeface="Times New Roman" panose="02020603050405020304" pitchFamily="18" charset="0"/>
              </a:rPr>
              <a:t>Biotechnology</a:t>
            </a:r>
            <a:r>
              <a:rPr lang="en-US" dirty="0">
                <a:solidFill>
                  <a:srgbClr val="000000"/>
                </a:solidFill>
                <a:latin typeface="Calisto MT" panose="02040603050505030304" pitchFamily="18" charset="0"/>
                <a:ea typeface="Times New Roman" panose="02020603050405020304" pitchFamily="18" charset="0"/>
                <a:cs typeface="Times New Roman" panose="02020603050405020304" pitchFamily="18" charset="0"/>
              </a:rPr>
              <a:t>, 5</a:t>
            </a:r>
            <a:r>
              <a:rPr lang="en-US" baseline="30000" dirty="0">
                <a:solidFill>
                  <a:srgbClr val="000000"/>
                </a:solidFill>
                <a:latin typeface="Calisto MT" panose="02040603050505030304" pitchFamily="18" charset="0"/>
                <a:ea typeface="Times New Roman" panose="02020603050405020304" pitchFamily="18" charset="0"/>
                <a:cs typeface="Times New Roman" panose="02020603050405020304" pitchFamily="18" charset="0"/>
              </a:rPr>
              <a:t>th</a:t>
            </a:r>
            <a:r>
              <a:rPr lang="en-US" dirty="0">
                <a:solidFill>
                  <a:srgbClr val="000000"/>
                </a:solidFill>
                <a:latin typeface="Calisto MT" panose="02040603050505030304" pitchFamily="18" charset="0"/>
                <a:ea typeface="Times New Roman" panose="02020603050405020304" pitchFamily="18" charset="0"/>
                <a:cs typeface="Times New Roman" panose="02020603050405020304" pitchFamily="18" charset="0"/>
              </a:rPr>
              <a:t> Edition, 2009. John E. Smith. Cambridge University Press, New York, USA. </a:t>
            </a:r>
            <a:endParaRPr lang="en-US" sz="2800" dirty="0">
              <a:latin typeface="Calisto MT" panose="02040603050505030304" pitchFamily="18" charset="0"/>
              <a:ea typeface="Times New Roman" panose="02020603050405020304" pitchFamily="18" charset="0"/>
              <a:cs typeface="Times New Roman" panose="02020603050405020304" pitchFamily="18" charset="0"/>
            </a:endParaRPr>
          </a:p>
          <a:p>
            <a:pPr algn="just"/>
            <a:r>
              <a:rPr lang="en-GB" sz="1400" dirty="0">
                <a:latin typeface="Calisto MT" panose="02040603050505030304" pitchFamily="18" charset="0"/>
                <a:ea typeface="Times New Roman" panose="02020603050405020304" pitchFamily="18" charset="0"/>
              </a:rPr>
              <a:t> </a:t>
            </a:r>
            <a:endParaRPr lang="en-US" sz="2800" dirty="0">
              <a:latin typeface="Calisto MT" panose="02040603050505030304" pitchFamily="18" charset="0"/>
              <a:ea typeface="Times New Roman" panose="02020603050405020304" pitchFamily="18" charset="0"/>
            </a:endParaRPr>
          </a:p>
          <a:p>
            <a:pPr algn="just"/>
            <a:r>
              <a:rPr lang="en-GB" sz="2800" b="1" dirty="0">
                <a:latin typeface="Calisto MT" panose="02040603050505030304" pitchFamily="18" charset="0"/>
                <a:ea typeface="Times New Roman" panose="02020603050405020304" pitchFamily="18" charset="0"/>
              </a:rPr>
              <a:t>Lecture Contents</a:t>
            </a:r>
            <a:endParaRPr lang="en-US" sz="2800" dirty="0">
              <a:latin typeface="Calisto MT" panose="02040603050505030304" pitchFamily="18" charset="0"/>
              <a:ea typeface="Times New Roman" panose="02020603050405020304" pitchFamily="18" charset="0"/>
            </a:endParaRPr>
          </a:p>
          <a:p>
            <a:pPr marL="342900" marR="0" lvl="0" indent="-342900" algn="just">
              <a:spcBef>
                <a:spcPts val="0"/>
              </a:spcBef>
              <a:spcAft>
                <a:spcPts val="0"/>
              </a:spcAft>
              <a:buClr>
                <a:srgbClr val="000000"/>
              </a:buClr>
              <a:buSzPts val="1000"/>
              <a:buFont typeface="+mj-lt"/>
              <a:buAutoNum type="arabicPeriod"/>
            </a:pPr>
            <a:r>
              <a:rPr lang="en-US" dirty="0">
                <a:solidFill>
                  <a:srgbClr val="000000"/>
                </a:solidFill>
                <a:latin typeface="Calisto MT" panose="02040603050505030304" pitchFamily="18" charset="0"/>
                <a:ea typeface="Times New Roman" panose="02020603050405020304" pitchFamily="18" charset="0"/>
              </a:rPr>
              <a:t>Overview of Biochemistry &amp; Biotechnology</a:t>
            </a:r>
            <a:endParaRPr lang="en-US" sz="2800" dirty="0">
              <a:latin typeface="Calisto MT" panose="02040603050505030304" pitchFamily="18" charset="0"/>
              <a:ea typeface="Times New Roman" panose="02020603050405020304" pitchFamily="18" charset="0"/>
            </a:endParaRPr>
          </a:p>
          <a:p>
            <a:pPr marL="342900" marR="0" lvl="0" indent="-342900" algn="just">
              <a:spcBef>
                <a:spcPts val="0"/>
              </a:spcBef>
              <a:spcAft>
                <a:spcPts val="0"/>
              </a:spcAft>
              <a:buClr>
                <a:srgbClr val="000000"/>
              </a:buClr>
              <a:buSzPts val="1000"/>
              <a:buFont typeface="+mj-lt"/>
              <a:buAutoNum type="arabicPeriod"/>
            </a:pPr>
            <a:r>
              <a:rPr lang="en-US" dirty="0">
                <a:solidFill>
                  <a:srgbClr val="000000"/>
                </a:solidFill>
                <a:latin typeface="Calisto MT" panose="02040603050505030304" pitchFamily="18" charset="0"/>
                <a:ea typeface="Times New Roman" panose="02020603050405020304" pitchFamily="18" charset="0"/>
              </a:rPr>
              <a:t>Foundations of Biochemistry	</a:t>
            </a:r>
            <a:endParaRPr lang="en-US" sz="2800" dirty="0">
              <a:latin typeface="Calisto MT" panose="02040603050505030304" pitchFamily="18" charset="0"/>
              <a:ea typeface="Times New Roman" panose="02020603050405020304" pitchFamily="18" charset="0"/>
            </a:endParaRPr>
          </a:p>
          <a:p>
            <a:pPr marL="342900" marR="0" lvl="0" indent="-342900" algn="just">
              <a:spcBef>
                <a:spcPts val="0"/>
              </a:spcBef>
              <a:spcAft>
                <a:spcPts val="0"/>
              </a:spcAft>
              <a:buClr>
                <a:srgbClr val="000000"/>
              </a:buClr>
              <a:buSzPts val="1000"/>
              <a:buFont typeface="+mj-lt"/>
              <a:buAutoNum type="arabicPeriod"/>
            </a:pPr>
            <a:r>
              <a:rPr lang="en-US" dirty="0">
                <a:solidFill>
                  <a:srgbClr val="000000"/>
                </a:solidFill>
                <a:latin typeface="Calisto MT" panose="02040603050505030304" pitchFamily="18" charset="0"/>
                <a:ea typeface="Times New Roman" panose="02020603050405020304" pitchFamily="18" charset="0"/>
              </a:rPr>
              <a:t>Chemistry of Water	</a:t>
            </a:r>
            <a:endParaRPr lang="en-US" sz="2800" dirty="0">
              <a:latin typeface="Calisto MT" panose="02040603050505030304" pitchFamily="18" charset="0"/>
              <a:ea typeface="Times New Roman" panose="02020603050405020304" pitchFamily="18" charset="0"/>
            </a:endParaRPr>
          </a:p>
          <a:p>
            <a:pPr marL="342900" marR="0" lvl="0" indent="-342900" algn="just">
              <a:spcBef>
                <a:spcPts val="0"/>
              </a:spcBef>
              <a:spcAft>
                <a:spcPts val="0"/>
              </a:spcAft>
              <a:buClr>
                <a:srgbClr val="000000"/>
              </a:buClr>
              <a:buSzPts val="1000"/>
              <a:buFont typeface="+mj-lt"/>
              <a:buAutoNum type="arabicPeriod"/>
            </a:pPr>
            <a:r>
              <a:rPr lang="en-GB" dirty="0">
                <a:solidFill>
                  <a:srgbClr val="000000"/>
                </a:solidFill>
                <a:latin typeface="Calisto MT" panose="02040603050505030304" pitchFamily="18" charset="0"/>
                <a:ea typeface="Times New Roman" panose="02020603050405020304" pitchFamily="18" charset="0"/>
              </a:rPr>
              <a:t>Introduction to Biological Macromolecules</a:t>
            </a:r>
            <a:endParaRPr lang="en-US" sz="2800" dirty="0">
              <a:latin typeface="Calisto MT" panose="02040603050505030304" pitchFamily="18" charset="0"/>
              <a:ea typeface="Times New Roman" panose="02020603050405020304" pitchFamily="18" charset="0"/>
            </a:endParaRPr>
          </a:p>
          <a:p>
            <a:pPr marL="342900" marR="0" lvl="0" indent="-342900" algn="just">
              <a:spcBef>
                <a:spcPts val="0"/>
              </a:spcBef>
              <a:spcAft>
                <a:spcPts val="0"/>
              </a:spcAft>
              <a:buClr>
                <a:srgbClr val="000000"/>
              </a:buClr>
              <a:buSzPts val="1000"/>
              <a:buFont typeface="+mj-lt"/>
              <a:buAutoNum type="arabicPeriod"/>
            </a:pPr>
            <a:r>
              <a:rPr lang="en-GB" dirty="0">
                <a:solidFill>
                  <a:srgbClr val="000000"/>
                </a:solidFill>
                <a:latin typeface="Calisto MT" panose="02040603050505030304" pitchFamily="18" charset="0"/>
                <a:ea typeface="Times New Roman" panose="02020603050405020304" pitchFamily="18" charset="0"/>
              </a:rPr>
              <a:t>Biological Membranes</a:t>
            </a:r>
            <a:endParaRPr lang="en-US" sz="2800" dirty="0">
              <a:latin typeface="Calisto MT" panose="02040603050505030304" pitchFamily="18" charset="0"/>
              <a:ea typeface="Times New Roman" panose="02020603050405020304" pitchFamily="18" charset="0"/>
            </a:endParaRPr>
          </a:p>
          <a:p>
            <a:pPr marL="342900" marR="0" lvl="0" indent="-342900" algn="just">
              <a:spcBef>
                <a:spcPts val="0"/>
              </a:spcBef>
              <a:spcAft>
                <a:spcPts val="0"/>
              </a:spcAft>
              <a:buClr>
                <a:srgbClr val="000000"/>
              </a:buClr>
              <a:buSzPts val="1000"/>
              <a:buFont typeface="+mj-lt"/>
              <a:buAutoNum type="arabicPeriod"/>
            </a:pPr>
            <a:r>
              <a:rPr lang="en-US" dirty="0">
                <a:solidFill>
                  <a:srgbClr val="000000"/>
                </a:solidFill>
                <a:latin typeface="Calisto MT" panose="02040603050505030304" pitchFamily="18" charset="0"/>
                <a:ea typeface="Times New Roman" panose="02020603050405020304" pitchFamily="18" charset="0"/>
              </a:rPr>
              <a:t>Bio-signaling</a:t>
            </a:r>
            <a:endParaRPr lang="en-US" sz="2800" dirty="0">
              <a:latin typeface="Calisto MT" panose="02040603050505030304" pitchFamily="18" charset="0"/>
              <a:ea typeface="Times New Roman" panose="02020603050405020304" pitchFamily="18" charset="0"/>
            </a:endParaRPr>
          </a:p>
          <a:p>
            <a:pPr marL="342900" marR="0" lvl="0" indent="-342900" algn="just">
              <a:spcBef>
                <a:spcPts val="0"/>
              </a:spcBef>
              <a:spcAft>
                <a:spcPts val="0"/>
              </a:spcAft>
              <a:buClr>
                <a:srgbClr val="000000"/>
              </a:buClr>
              <a:buSzPts val="1000"/>
              <a:buFont typeface="+mj-lt"/>
              <a:buAutoNum type="arabicPeriod"/>
            </a:pPr>
            <a:r>
              <a:rPr lang="en-US" dirty="0">
                <a:solidFill>
                  <a:srgbClr val="000000"/>
                </a:solidFill>
                <a:latin typeface="Calisto MT" panose="02040603050505030304" pitchFamily="18" charset="0"/>
                <a:ea typeface="Times New Roman" panose="02020603050405020304" pitchFamily="18" charset="0"/>
              </a:rPr>
              <a:t>Bioenergetics</a:t>
            </a:r>
            <a:endParaRPr lang="en-US" sz="2800" dirty="0">
              <a:latin typeface="Calisto MT" panose="02040603050505030304" pitchFamily="18" charset="0"/>
              <a:ea typeface="Times New Roman" panose="02020603050405020304" pitchFamily="18" charset="0"/>
            </a:endParaRPr>
          </a:p>
          <a:p>
            <a:pPr marL="342900" marR="0" lvl="0" indent="-342900" algn="just">
              <a:spcBef>
                <a:spcPts val="0"/>
              </a:spcBef>
              <a:spcAft>
                <a:spcPts val="0"/>
              </a:spcAft>
              <a:buClr>
                <a:srgbClr val="000000"/>
              </a:buClr>
              <a:buSzPts val="1000"/>
              <a:buFont typeface="+mj-lt"/>
              <a:buAutoNum type="arabicPeriod"/>
            </a:pPr>
            <a:r>
              <a:rPr lang="en-US" dirty="0">
                <a:solidFill>
                  <a:srgbClr val="000000"/>
                </a:solidFill>
                <a:latin typeface="Calisto MT" panose="02040603050505030304" pitchFamily="18" charset="0"/>
                <a:ea typeface="Times New Roman" panose="02020603050405020304" pitchFamily="18" charset="0"/>
              </a:rPr>
              <a:t>Overview of Metabolic Pathways</a:t>
            </a:r>
            <a:endParaRPr lang="en-US" sz="2800" dirty="0">
              <a:latin typeface="Calisto MT" panose="02040603050505030304" pitchFamily="18" charset="0"/>
              <a:ea typeface="Times New Roman" panose="02020603050405020304" pitchFamily="18" charset="0"/>
            </a:endParaRPr>
          </a:p>
          <a:p>
            <a:pPr marL="342900" marR="0" lvl="0" indent="-342900" algn="just">
              <a:spcBef>
                <a:spcPts val="0"/>
              </a:spcBef>
              <a:spcAft>
                <a:spcPts val="0"/>
              </a:spcAft>
              <a:buClr>
                <a:srgbClr val="000000"/>
              </a:buClr>
              <a:buSzPts val="1000"/>
              <a:buFont typeface="+mj-lt"/>
              <a:buAutoNum type="arabicPeriod"/>
            </a:pPr>
            <a:r>
              <a:rPr lang="en-US" dirty="0">
                <a:solidFill>
                  <a:srgbClr val="000000"/>
                </a:solidFill>
                <a:latin typeface="Calisto MT" panose="02040603050505030304" pitchFamily="18" charset="0"/>
                <a:ea typeface="Times New Roman" panose="02020603050405020304" pitchFamily="18" charset="0"/>
              </a:rPr>
              <a:t>Introduction to Biotechnology	</a:t>
            </a:r>
            <a:endParaRPr lang="en-US" sz="2800" dirty="0">
              <a:latin typeface="Calisto MT" panose="02040603050505030304" pitchFamily="18" charset="0"/>
              <a:ea typeface="Times New Roman" panose="02020603050405020304" pitchFamily="18" charset="0"/>
            </a:endParaRPr>
          </a:p>
          <a:p>
            <a:pPr marL="342900" marR="0" lvl="0" indent="-342900" algn="just">
              <a:spcBef>
                <a:spcPts val="0"/>
              </a:spcBef>
              <a:spcAft>
                <a:spcPts val="0"/>
              </a:spcAft>
              <a:buClr>
                <a:srgbClr val="000000"/>
              </a:buClr>
              <a:buSzPts val="1000"/>
              <a:buFont typeface="+mj-lt"/>
              <a:buAutoNum type="arabicPeriod"/>
            </a:pPr>
            <a:r>
              <a:rPr lang="en-US" dirty="0">
                <a:solidFill>
                  <a:srgbClr val="000000"/>
                </a:solidFill>
                <a:latin typeface="Calisto MT" panose="02040603050505030304" pitchFamily="18" charset="0"/>
                <a:ea typeface="Times New Roman" panose="02020603050405020304" pitchFamily="18" charset="0"/>
              </a:rPr>
              <a:t>Biochemical applications in Biotechnology </a:t>
            </a:r>
            <a:endParaRPr lang="en-US" sz="2800" dirty="0">
              <a:effectLst/>
              <a:latin typeface="Calisto MT" panose="02040603050505030304" pitchFamily="18" charset="0"/>
              <a:ea typeface="Times New Roman" panose="02020603050405020304" pitchFamily="18" charset="0"/>
            </a:endParaRPr>
          </a:p>
        </p:txBody>
      </p:sp>
    </p:spTree>
    <p:extLst>
      <p:ext uri="{BB962C8B-B14F-4D97-AF65-F5344CB8AC3E}">
        <p14:creationId xmlns:p14="http://schemas.microsoft.com/office/powerpoint/2010/main" val="1482451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460" y="304800"/>
            <a:ext cx="7315200" cy="1143000"/>
          </a:xfrm>
        </p:spPr>
        <p:style>
          <a:lnRef idx="3">
            <a:schemeClr val="lt1"/>
          </a:lnRef>
          <a:fillRef idx="1">
            <a:schemeClr val="accent3"/>
          </a:fillRef>
          <a:effectRef idx="1">
            <a:schemeClr val="accent3"/>
          </a:effectRef>
          <a:fontRef idx="minor">
            <a:schemeClr val="lt1"/>
          </a:fontRef>
        </p:style>
        <p:txBody>
          <a:bodyPr>
            <a:normAutofit/>
          </a:bodyPr>
          <a:lstStyle/>
          <a:p>
            <a:r>
              <a:rPr lang="en-US" sz="4000" dirty="0">
                <a:solidFill>
                  <a:srgbClr val="FF0000"/>
                </a:solidFill>
                <a:effectLst/>
                <a:latin typeface="Calisto MT" panose="02040603050505030304" pitchFamily="18" charset="0"/>
                <a:ea typeface="Adobe Gothic Std B" pitchFamily="34" charset="-128"/>
              </a:rPr>
              <a:t>How are the marks distributed?</a:t>
            </a:r>
          </a:p>
        </p:txBody>
      </p:sp>
      <p:sp>
        <p:nvSpPr>
          <p:cNvPr id="3" name="Content Placeholder 2"/>
          <p:cNvSpPr>
            <a:spLocks noGrp="1"/>
          </p:cNvSpPr>
          <p:nvPr>
            <p:ph idx="1"/>
          </p:nvPr>
        </p:nvSpPr>
        <p:spPr>
          <a:xfrm>
            <a:off x="838200" y="1676400"/>
            <a:ext cx="7467600" cy="2651522"/>
          </a:xfrm>
        </p:spPr>
        <p:txBody>
          <a:bodyPr>
            <a:normAutofit fontScale="85000" lnSpcReduction="20000"/>
          </a:bodyPr>
          <a:lstStyle/>
          <a:p>
            <a:pPr algn="ctr">
              <a:buNone/>
            </a:pPr>
            <a:r>
              <a:rPr lang="en-US" b="1" dirty="0" smtClean="0">
                <a:solidFill>
                  <a:schemeClr val="accent6">
                    <a:lumMod val="75000"/>
                  </a:schemeClr>
                </a:solidFill>
                <a:effectLst>
                  <a:outerShdw blurRad="38100" dist="38100" dir="2700000" algn="tl">
                    <a:srgbClr val="000000">
                      <a:alpha val="43137"/>
                    </a:srgbClr>
                  </a:outerShdw>
                </a:effectLst>
                <a:latin typeface="Calisto MT" panose="02040603050505030304" pitchFamily="18" charset="0"/>
              </a:rPr>
              <a:t>Quiz-</a:t>
            </a:r>
            <a:r>
              <a:rPr lang="en-US" b="1" dirty="0" smtClean="0">
                <a:solidFill>
                  <a:schemeClr val="accent6">
                    <a:lumMod val="75000"/>
                  </a:schemeClr>
                </a:solidFill>
                <a:effectLst>
                  <a:outerShdw blurRad="38100" dist="38100" dir="2700000" algn="tl">
                    <a:srgbClr val="000000">
                      <a:alpha val="43137"/>
                    </a:srgbClr>
                  </a:outerShdw>
                </a:effectLst>
                <a:latin typeface="Calisto MT" panose="02040603050505030304" pitchFamily="18" charset="0"/>
              </a:rPr>
              <a:t>---------------------------------30 </a:t>
            </a:r>
            <a:r>
              <a:rPr lang="en-US" b="1" dirty="0" smtClean="0">
                <a:solidFill>
                  <a:schemeClr val="accent6">
                    <a:lumMod val="75000"/>
                  </a:schemeClr>
                </a:solidFill>
                <a:effectLst>
                  <a:outerShdw blurRad="38100" dist="38100" dir="2700000" algn="tl">
                    <a:srgbClr val="000000">
                      <a:alpha val="43137"/>
                    </a:srgbClr>
                  </a:outerShdw>
                </a:effectLst>
                <a:latin typeface="Calisto MT" panose="02040603050505030304" pitchFamily="18" charset="0"/>
              </a:rPr>
              <a:t>%</a:t>
            </a:r>
          </a:p>
          <a:p>
            <a:pPr algn="ctr">
              <a:buNone/>
            </a:pPr>
            <a:r>
              <a:rPr lang="en-US" b="1" dirty="0" smtClean="0">
                <a:solidFill>
                  <a:schemeClr val="accent6">
                    <a:lumMod val="75000"/>
                  </a:schemeClr>
                </a:solidFill>
                <a:effectLst>
                  <a:outerShdw blurRad="38100" dist="38100" dir="2700000" algn="tl">
                    <a:srgbClr val="000000">
                      <a:alpha val="43137"/>
                    </a:srgbClr>
                  </a:outerShdw>
                </a:effectLst>
                <a:latin typeface="Calisto MT" panose="02040603050505030304" pitchFamily="18" charset="0"/>
              </a:rPr>
              <a:t>Midterm………….30</a:t>
            </a:r>
            <a:r>
              <a:rPr lang="en-US" b="1" dirty="0" smtClean="0">
                <a:solidFill>
                  <a:schemeClr val="accent6">
                    <a:lumMod val="75000"/>
                  </a:schemeClr>
                </a:solidFill>
                <a:effectLst>
                  <a:outerShdw blurRad="38100" dist="38100" dir="2700000" algn="tl">
                    <a:srgbClr val="000000">
                      <a:alpha val="43137"/>
                    </a:srgbClr>
                  </a:outerShdw>
                </a:effectLst>
                <a:latin typeface="Calisto MT" panose="02040603050505030304" pitchFamily="18" charset="0"/>
              </a:rPr>
              <a:t>%</a:t>
            </a:r>
          </a:p>
          <a:p>
            <a:pPr algn="ctr">
              <a:buNone/>
            </a:pPr>
            <a:r>
              <a:rPr lang="en-US" b="1" dirty="0" smtClean="0">
                <a:solidFill>
                  <a:schemeClr val="accent6">
                    <a:lumMod val="75000"/>
                  </a:schemeClr>
                </a:solidFill>
                <a:effectLst>
                  <a:outerShdw blurRad="38100" dist="38100" dir="2700000" algn="tl">
                    <a:srgbClr val="000000">
                      <a:alpha val="43137"/>
                    </a:srgbClr>
                  </a:outerShdw>
                </a:effectLst>
                <a:latin typeface="Calisto MT" panose="02040603050505030304" pitchFamily="18" charset="0"/>
              </a:rPr>
              <a:t>Attendance </a:t>
            </a:r>
            <a:r>
              <a:rPr lang="en-US" b="1" dirty="0" smtClean="0">
                <a:solidFill>
                  <a:schemeClr val="accent6">
                    <a:lumMod val="75000"/>
                  </a:schemeClr>
                </a:solidFill>
                <a:effectLst>
                  <a:outerShdw blurRad="38100" dist="38100" dir="2700000" algn="tl">
                    <a:srgbClr val="000000">
                      <a:alpha val="43137"/>
                    </a:srgbClr>
                  </a:outerShdw>
                </a:effectLst>
                <a:latin typeface="Calisto MT" panose="02040603050505030304" pitchFamily="18" charset="0"/>
              </a:rPr>
              <a:t> </a:t>
            </a:r>
            <a:r>
              <a:rPr lang="en-US" b="1" dirty="0" smtClean="0">
                <a:solidFill>
                  <a:schemeClr val="accent6">
                    <a:lumMod val="75000"/>
                  </a:schemeClr>
                </a:solidFill>
                <a:effectLst>
                  <a:outerShdw blurRad="38100" dist="38100" dir="2700000" algn="tl">
                    <a:srgbClr val="000000">
                      <a:alpha val="43137"/>
                    </a:srgbClr>
                  </a:outerShdw>
                </a:effectLst>
                <a:latin typeface="Calisto MT" panose="02040603050505030304" pitchFamily="18" charset="0"/>
              </a:rPr>
              <a:t>------------------5%</a:t>
            </a:r>
          </a:p>
          <a:p>
            <a:pPr algn="ctr">
              <a:buNone/>
            </a:pPr>
            <a:r>
              <a:rPr lang="en-US" b="1" dirty="0" smtClean="0">
                <a:solidFill>
                  <a:schemeClr val="accent6">
                    <a:lumMod val="75000"/>
                  </a:schemeClr>
                </a:solidFill>
                <a:effectLst>
                  <a:outerShdw blurRad="38100" dist="38100" dir="2700000" algn="tl">
                    <a:srgbClr val="000000">
                      <a:alpha val="43137"/>
                    </a:srgbClr>
                  </a:outerShdw>
                </a:effectLst>
                <a:latin typeface="Calisto MT" panose="02040603050505030304" pitchFamily="18" charset="0"/>
              </a:rPr>
              <a:t>Final-----------------------------------35%</a:t>
            </a:r>
          </a:p>
          <a:p>
            <a:pPr algn="ctr">
              <a:buNone/>
            </a:pPr>
            <a:r>
              <a:rPr lang="en-US" b="1" dirty="0" smtClean="0">
                <a:solidFill>
                  <a:schemeClr val="accent6">
                    <a:lumMod val="75000"/>
                  </a:schemeClr>
                </a:solidFill>
                <a:effectLst>
                  <a:outerShdw blurRad="38100" dist="38100" dir="2700000" algn="tl">
                    <a:srgbClr val="000000">
                      <a:alpha val="43137"/>
                    </a:srgbClr>
                  </a:outerShdw>
                </a:effectLst>
                <a:latin typeface="Calisto MT" panose="02040603050505030304" pitchFamily="18" charset="0"/>
              </a:rPr>
              <a:t>Exam?</a:t>
            </a:r>
          </a:p>
          <a:p>
            <a:pPr algn="ctr">
              <a:buNone/>
            </a:pPr>
            <a:r>
              <a:rPr lang="en-US" b="1" dirty="0" smtClean="0">
                <a:solidFill>
                  <a:schemeClr val="accent6">
                    <a:lumMod val="75000"/>
                  </a:schemeClr>
                </a:solidFill>
                <a:effectLst>
                  <a:outerShdw blurRad="38100" dist="38100" dir="2700000" algn="tl">
                    <a:srgbClr val="000000">
                      <a:alpha val="43137"/>
                    </a:srgbClr>
                  </a:outerShdw>
                </a:effectLst>
                <a:latin typeface="Calisto MT" panose="02040603050505030304" pitchFamily="18" charset="0"/>
              </a:rPr>
              <a:t>T/F, FB, short question &amp; bonus questions</a:t>
            </a:r>
            <a:endParaRPr lang="en-US" b="1" dirty="0">
              <a:solidFill>
                <a:schemeClr val="accent6">
                  <a:lumMod val="75000"/>
                </a:schemeClr>
              </a:solidFill>
              <a:effectLst>
                <a:outerShdw blurRad="38100" dist="38100" dir="2700000" algn="tl">
                  <a:srgbClr val="000000">
                    <a:alpha val="43137"/>
                  </a:srgbClr>
                </a:outerShdw>
              </a:effectLst>
              <a:latin typeface="Calisto MT" panose="02040603050505030304" pitchFamily="18" charset="0"/>
            </a:endParaRPr>
          </a:p>
        </p:txBody>
      </p:sp>
    </p:spTree>
    <p:extLst>
      <p:ext uri="{BB962C8B-B14F-4D97-AF65-F5344CB8AC3E}">
        <p14:creationId xmlns:p14="http://schemas.microsoft.com/office/powerpoint/2010/main" val="581454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latin typeface="Calisto MT" panose="02040603050505030304" pitchFamily="18" charset="0"/>
              </a:rPr>
              <a:t>Policies</a:t>
            </a:r>
            <a:endParaRPr lang="en-US" sz="2800" dirty="0">
              <a:latin typeface="Calisto MT" panose="02040603050505030304" pitchFamily="18" charset="0"/>
            </a:endParaRPr>
          </a:p>
        </p:txBody>
      </p:sp>
      <p:sp>
        <p:nvSpPr>
          <p:cNvPr id="3" name="Content Placeholder 2"/>
          <p:cNvSpPr>
            <a:spLocks noGrp="1"/>
          </p:cNvSpPr>
          <p:nvPr>
            <p:ph idx="1"/>
          </p:nvPr>
        </p:nvSpPr>
        <p:spPr>
          <a:xfrm>
            <a:off x="0" y="1371600"/>
            <a:ext cx="9144000" cy="5334000"/>
          </a:xfrm>
        </p:spPr>
        <p:txBody>
          <a:bodyPr/>
          <a:lstStyle/>
          <a:p>
            <a:pPr lvl="0"/>
            <a:r>
              <a:rPr lang="en-US" sz="1800" dirty="0" smtClean="0">
                <a:latin typeface="Calisto MT" panose="02040603050505030304" pitchFamily="18" charset="0"/>
              </a:rPr>
              <a:t>Be </a:t>
            </a:r>
            <a:r>
              <a:rPr lang="en-US" sz="1800" dirty="0">
                <a:latin typeface="Calisto MT" panose="02040603050505030304" pitchFamily="18" charset="0"/>
              </a:rPr>
              <a:t>happy inside and outside of the classroom. Being happy keeps human body healthy. </a:t>
            </a:r>
          </a:p>
          <a:p>
            <a:pPr lvl="0"/>
            <a:r>
              <a:rPr lang="en-US" sz="1800" dirty="0">
                <a:latin typeface="Calisto MT" panose="02040603050505030304" pitchFamily="18" charset="0"/>
              </a:rPr>
              <a:t>Questions during the lectures are always welcome. </a:t>
            </a:r>
          </a:p>
          <a:p>
            <a:pPr lvl="0"/>
            <a:r>
              <a:rPr lang="en-US" sz="1800" dirty="0">
                <a:latin typeface="Calisto MT" panose="02040603050505030304" pitchFamily="18" charset="0"/>
              </a:rPr>
              <a:t>Attend classes on time and regularly. Do not attend classes late regularly.</a:t>
            </a:r>
          </a:p>
          <a:p>
            <a:pPr lvl="0"/>
            <a:r>
              <a:rPr lang="en-US" sz="1800" dirty="0">
                <a:latin typeface="Calisto MT" panose="02040603050505030304" pitchFamily="18" charset="0"/>
              </a:rPr>
              <a:t>There will be no make-up quiz. Make-up for mid-term exams will be considered only under special circumstances. Any make-up of mid-term exam will be based primarily on questions with answers on essay-format.</a:t>
            </a:r>
          </a:p>
          <a:p>
            <a:pPr lvl="0"/>
            <a:r>
              <a:rPr lang="en-US" sz="1800" dirty="0">
                <a:latin typeface="Calisto MT" panose="02040603050505030304" pitchFamily="18" charset="0"/>
              </a:rPr>
              <a:t>If an exam is not held due to unavoidable circumstances, it will be held on the following class day.</a:t>
            </a:r>
          </a:p>
          <a:p>
            <a:pPr lvl="0"/>
            <a:r>
              <a:rPr lang="en-US" sz="1800" dirty="0">
                <a:latin typeface="Calisto MT" panose="02040603050505030304" pitchFamily="18" charset="0"/>
              </a:rPr>
              <a:t>Mobile phones are allowed in the classroom only for video and/or audio recordings of all the lectures inside the classroom.  </a:t>
            </a:r>
          </a:p>
          <a:p>
            <a:pPr lvl="0"/>
            <a:r>
              <a:rPr lang="en-US" sz="1800" dirty="0">
                <a:latin typeface="Calisto MT" panose="02040603050505030304" pitchFamily="18" charset="0"/>
              </a:rPr>
              <a:t>Switch your mobile phones to vibration mode inside the classroom. Do not receive or make calls inside the class. Do not exchange messages using your phone inside the classroom.</a:t>
            </a:r>
          </a:p>
          <a:p>
            <a:pPr lvl="0"/>
            <a:r>
              <a:rPr lang="en-US" sz="1800" dirty="0">
                <a:latin typeface="Calisto MT" panose="02040603050505030304" pitchFamily="18" charset="0"/>
              </a:rPr>
              <a:t>Students should be aware of the policy about probation in NSU. </a:t>
            </a:r>
            <a:endParaRPr lang="en-US" sz="1800" dirty="0" smtClean="0">
              <a:latin typeface="Calisto MT" panose="02040603050505030304" pitchFamily="18" charset="0"/>
            </a:endParaRPr>
          </a:p>
          <a:p>
            <a:pPr lvl="0"/>
            <a:r>
              <a:rPr lang="en-US" sz="1800" dirty="0" smtClean="0">
                <a:latin typeface="Calisto MT" panose="02040603050505030304" pitchFamily="18" charset="0"/>
              </a:rPr>
              <a:t>Avoid </a:t>
            </a:r>
            <a:r>
              <a:rPr lang="en-US" sz="1800" dirty="0">
                <a:latin typeface="Calisto MT" panose="02040603050505030304" pitchFamily="18" charset="0"/>
              </a:rPr>
              <a:t>going to the washroom during the lectures. Go to the washroom before the lectures, if required. No visit to the washroom is allowed in the middle of an exam. </a:t>
            </a:r>
          </a:p>
          <a:p>
            <a:pPr lvl="0"/>
            <a:endParaRPr lang="en-US" sz="1800" dirty="0">
              <a:latin typeface="Calisto MT" panose="02040603050505030304" pitchFamily="18" charset="0"/>
            </a:endParaRPr>
          </a:p>
          <a:p>
            <a:endParaRPr lang="en-US" sz="1800" dirty="0">
              <a:latin typeface="Calisto MT" panose="02040603050505030304" pitchFamily="18" charset="0"/>
            </a:endParaRPr>
          </a:p>
        </p:txBody>
      </p:sp>
    </p:spTree>
    <p:extLst>
      <p:ext uri="{BB962C8B-B14F-4D97-AF65-F5344CB8AC3E}">
        <p14:creationId xmlns:p14="http://schemas.microsoft.com/office/powerpoint/2010/main" val="2132988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85800" y="2170113"/>
            <a:ext cx="8374063" cy="2554545"/>
          </a:xfrm>
          <a:prstGeom prst="rect">
            <a:avLst/>
          </a:prstGeom>
          <a:noFill/>
          <a:ln w="9525">
            <a:noFill/>
            <a:miter lim="800000"/>
            <a:headEnd/>
            <a:tailEnd/>
          </a:ln>
        </p:spPr>
        <p:txBody>
          <a:bodyPr>
            <a:spAutoFit/>
          </a:bodyPr>
          <a:lstStyle/>
          <a:p>
            <a:r>
              <a:rPr lang="en-US" sz="3200" b="0" i="1" dirty="0">
                <a:solidFill>
                  <a:srgbClr val="000099"/>
                </a:solidFill>
                <a:latin typeface="Calisto MT" panose="02040603050505030304" pitchFamily="18" charset="0"/>
              </a:rPr>
              <a:t>“…once you have learned to ask questions – relevant and appropriate and substantial</a:t>
            </a:r>
          </a:p>
          <a:p>
            <a:r>
              <a:rPr lang="en-US" sz="3200" b="0" i="1" dirty="0">
                <a:solidFill>
                  <a:srgbClr val="000099"/>
                </a:solidFill>
                <a:latin typeface="Calisto MT" panose="02040603050505030304" pitchFamily="18" charset="0"/>
              </a:rPr>
              <a:t>questions – you have learned how to learn</a:t>
            </a:r>
          </a:p>
          <a:p>
            <a:r>
              <a:rPr lang="en-US" sz="3200" b="0" i="1" dirty="0">
                <a:solidFill>
                  <a:srgbClr val="000099"/>
                </a:solidFill>
                <a:latin typeface="Calisto MT" panose="02040603050505030304" pitchFamily="18" charset="0"/>
              </a:rPr>
              <a:t>and no one can keep you from learning</a:t>
            </a:r>
          </a:p>
          <a:p>
            <a:r>
              <a:rPr lang="en-US" sz="3200" b="0" i="1" dirty="0">
                <a:solidFill>
                  <a:srgbClr val="000099"/>
                </a:solidFill>
                <a:latin typeface="Calisto MT" panose="02040603050505030304" pitchFamily="18" charset="0"/>
              </a:rPr>
              <a:t>whatever you want or need to know.”</a:t>
            </a:r>
            <a:endParaRPr lang="en-US" sz="3200" i="1" dirty="0">
              <a:solidFill>
                <a:srgbClr val="000099"/>
              </a:solidFill>
              <a:latin typeface="Calisto MT" panose="02040603050505030304" pitchFamily="18" charset="0"/>
            </a:endParaRPr>
          </a:p>
        </p:txBody>
      </p:sp>
      <p:sp>
        <p:nvSpPr>
          <p:cNvPr id="3075" name="Text Box 3"/>
          <p:cNvSpPr txBox="1">
            <a:spLocks noChangeArrowheads="1"/>
          </p:cNvSpPr>
          <p:nvPr/>
        </p:nvSpPr>
        <p:spPr bwMode="auto">
          <a:xfrm>
            <a:off x="685800" y="5106988"/>
            <a:ext cx="7772400" cy="830997"/>
          </a:xfrm>
          <a:prstGeom prst="rect">
            <a:avLst/>
          </a:prstGeom>
          <a:noFill/>
          <a:ln w="9525">
            <a:noFill/>
            <a:miter lim="800000"/>
            <a:headEnd/>
            <a:tailEnd/>
          </a:ln>
        </p:spPr>
        <p:txBody>
          <a:bodyPr>
            <a:spAutoFit/>
          </a:bodyPr>
          <a:lstStyle/>
          <a:p>
            <a:r>
              <a:rPr lang="en-US" b="0">
                <a:latin typeface="Calisto MT" panose="02040603050505030304" pitchFamily="18" charset="0"/>
              </a:rPr>
              <a:t>Neil Postman &amp; Charles Weingartner </a:t>
            </a:r>
          </a:p>
          <a:p>
            <a:r>
              <a:rPr lang="en-US" b="0">
                <a:latin typeface="Calisto MT" panose="02040603050505030304" pitchFamily="18" charset="0"/>
              </a:rPr>
              <a:t>in </a:t>
            </a:r>
            <a:r>
              <a:rPr lang="en-US" b="0" i="1">
                <a:latin typeface="Calisto MT" panose="02040603050505030304" pitchFamily="18" charset="0"/>
              </a:rPr>
              <a:t>Teaching as a Subversive Activity, 1969</a:t>
            </a:r>
            <a:endParaRPr lang="en-US" i="1">
              <a:latin typeface="Calisto MT" panose="02040603050505030304" pitchFamily="18" charset="0"/>
            </a:endParaRPr>
          </a:p>
        </p:txBody>
      </p:sp>
      <p:sp>
        <p:nvSpPr>
          <p:cNvPr id="3076" name="Text Box 4"/>
          <p:cNvSpPr txBox="1">
            <a:spLocks noChangeArrowheads="1"/>
          </p:cNvSpPr>
          <p:nvPr/>
        </p:nvSpPr>
        <p:spPr bwMode="auto">
          <a:xfrm>
            <a:off x="2498725" y="857250"/>
            <a:ext cx="184150" cy="579438"/>
          </a:xfrm>
          <a:prstGeom prst="rect">
            <a:avLst/>
          </a:prstGeom>
          <a:noFill/>
          <a:ln w="9525">
            <a:noFill/>
            <a:miter lim="800000"/>
            <a:headEnd/>
            <a:tailEnd/>
          </a:ln>
        </p:spPr>
        <p:txBody>
          <a:bodyPr wrap="none">
            <a:spAutoFit/>
          </a:bodyPr>
          <a:lstStyle/>
          <a:p>
            <a:endParaRPr lang="en-US" sz="3200" b="0">
              <a:latin typeface="Calisto MT" panose="02040603050505030304" pitchFamily="18" charset="0"/>
            </a:endParaRPr>
          </a:p>
        </p:txBody>
      </p:sp>
      <p:pic>
        <p:nvPicPr>
          <p:cNvPr id="3077" name="Picture 5" descr="pbl10"/>
          <p:cNvPicPr>
            <a:picLocks noChangeAspect="1" noChangeArrowheads="1"/>
          </p:cNvPicPr>
          <p:nvPr/>
        </p:nvPicPr>
        <p:blipFill>
          <a:blip r:embed="rId2" cstate="print"/>
          <a:srcRect/>
          <a:stretch>
            <a:fillRect/>
          </a:stretch>
        </p:blipFill>
        <p:spPr bwMode="auto">
          <a:xfrm>
            <a:off x="4114800" y="381000"/>
            <a:ext cx="979488" cy="1676400"/>
          </a:xfrm>
          <a:prstGeom prst="rect">
            <a:avLst/>
          </a:prstGeom>
          <a:noFill/>
          <a:ln w="9525">
            <a:noFill/>
            <a:miter lim="800000"/>
            <a:headEnd/>
            <a:tailEnd/>
          </a:ln>
        </p:spPr>
      </p:pic>
    </p:spTree>
    <p:extLst>
      <p:ext uri="{BB962C8B-B14F-4D97-AF65-F5344CB8AC3E}">
        <p14:creationId xmlns:p14="http://schemas.microsoft.com/office/powerpoint/2010/main" val="849892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57200" y="2362200"/>
            <a:ext cx="8229600" cy="4090351"/>
          </a:xfrm>
          <a:prstGeom prst="rect">
            <a:avLst/>
          </a:prstGeom>
          <a:noFill/>
          <a:ln w="12700">
            <a:noFill/>
            <a:miter lim="800000"/>
            <a:headEnd type="none" w="sm" len="sm"/>
            <a:tailEnd type="none" w="sm" len="sm"/>
          </a:ln>
        </p:spPr>
        <p:txBody>
          <a:bodyPr>
            <a:spAutoFit/>
          </a:bodyPr>
          <a:lstStyle/>
          <a:p>
            <a:pPr marL="457200" indent="-457200">
              <a:spcBef>
                <a:spcPct val="20000"/>
              </a:spcBef>
              <a:spcAft>
                <a:spcPts val="300"/>
              </a:spcAft>
              <a:buFontTx/>
              <a:buAutoNum type="arabicPeriod"/>
            </a:pPr>
            <a:r>
              <a:rPr lang="en-US">
                <a:latin typeface="Calisto MT" panose="02040603050505030304" pitchFamily="18" charset="0"/>
              </a:rPr>
              <a:t>A major goal of higher education is to enable students to think independently. </a:t>
            </a:r>
          </a:p>
          <a:p>
            <a:pPr marL="457200" indent="-457200">
              <a:spcBef>
                <a:spcPct val="20000"/>
              </a:spcBef>
              <a:spcAft>
                <a:spcPts val="300"/>
              </a:spcAft>
              <a:buFontTx/>
              <a:buAutoNum type="arabicPeriod"/>
            </a:pPr>
            <a:r>
              <a:rPr lang="en-US">
                <a:latin typeface="Calisto MT" panose="02040603050505030304" pitchFamily="18" charset="0"/>
              </a:rPr>
              <a:t>Independent thinkers seek understanding. </a:t>
            </a:r>
          </a:p>
          <a:p>
            <a:pPr marL="457200" indent="-457200">
              <a:spcBef>
                <a:spcPct val="20000"/>
              </a:spcBef>
              <a:spcAft>
                <a:spcPts val="300"/>
              </a:spcAft>
              <a:buFontTx/>
              <a:buAutoNum type="arabicPeriod"/>
            </a:pPr>
            <a:r>
              <a:rPr lang="en-US">
                <a:latin typeface="Calisto MT" panose="02040603050505030304" pitchFamily="18" charset="0"/>
              </a:rPr>
              <a:t>Independent thinkers challenge superficial answers. </a:t>
            </a:r>
          </a:p>
          <a:p>
            <a:pPr marL="457200" indent="-457200">
              <a:spcBef>
                <a:spcPct val="20000"/>
              </a:spcBef>
              <a:spcAft>
                <a:spcPts val="300"/>
              </a:spcAft>
              <a:buFontTx/>
              <a:buAutoNum type="arabicPeriod"/>
            </a:pPr>
            <a:r>
              <a:rPr lang="en-US">
                <a:latin typeface="Calisto MT" panose="02040603050505030304" pitchFamily="18" charset="0"/>
              </a:rPr>
              <a:t>Independent thinkers develop strong convictions. </a:t>
            </a:r>
          </a:p>
          <a:p>
            <a:pPr marL="457200" indent="-457200">
              <a:spcBef>
                <a:spcPct val="20000"/>
              </a:spcBef>
              <a:spcAft>
                <a:spcPts val="300"/>
              </a:spcAft>
              <a:buFontTx/>
              <a:buAutoNum type="arabicPeriod"/>
            </a:pPr>
            <a:r>
              <a:rPr lang="en-US">
                <a:latin typeface="Calisto MT" panose="02040603050505030304" pitchFamily="18" charset="0"/>
              </a:rPr>
              <a:t>Independent thinkers question authority. </a:t>
            </a:r>
          </a:p>
          <a:p>
            <a:pPr marL="457200" indent="-457200">
              <a:spcBef>
                <a:spcPct val="20000"/>
              </a:spcBef>
              <a:spcAft>
                <a:spcPts val="300"/>
              </a:spcAft>
              <a:buFontTx/>
              <a:buAutoNum type="arabicPeriod"/>
            </a:pPr>
            <a:r>
              <a:rPr lang="en-US">
                <a:latin typeface="Calisto MT" panose="02040603050505030304" pitchFamily="18" charset="0"/>
              </a:rPr>
              <a:t>Independent thinkers become leaders.</a:t>
            </a:r>
          </a:p>
          <a:p>
            <a:pPr marL="457200" indent="-457200">
              <a:spcBef>
                <a:spcPct val="20000"/>
              </a:spcBef>
              <a:spcAft>
                <a:spcPts val="300"/>
              </a:spcAft>
              <a:buFontTx/>
              <a:buAutoNum type="arabicPeriod"/>
            </a:pPr>
            <a:r>
              <a:rPr lang="en-US">
                <a:latin typeface="Calisto MT" panose="02040603050505030304" pitchFamily="18" charset="0"/>
              </a:rPr>
              <a:t>If you don’t change as a result of taking this course, we are wasting our time.</a:t>
            </a:r>
          </a:p>
        </p:txBody>
      </p:sp>
      <p:sp>
        <p:nvSpPr>
          <p:cNvPr id="4099" name="Text Box 3"/>
          <p:cNvSpPr txBox="1">
            <a:spLocks noChangeArrowheads="1"/>
          </p:cNvSpPr>
          <p:nvPr/>
        </p:nvSpPr>
        <p:spPr bwMode="auto">
          <a:xfrm>
            <a:off x="288925" y="1343025"/>
            <a:ext cx="184150" cy="641350"/>
          </a:xfrm>
          <a:prstGeom prst="rect">
            <a:avLst/>
          </a:prstGeom>
          <a:noFill/>
          <a:ln w="9525">
            <a:noFill/>
            <a:miter lim="800000"/>
            <a:headEnd/>
            <a:tailEnd/>
          </a:ln>
        </p:spPr>
        <p:txBody>
          <a:bodyPr wrap="none">
            <a:spAutoFit/>
          </a:bodyPr>
          <a:lstStyle/>
          <a:p>
            <a:endParaRPr lang="en-US" sz="3600" b="0">
              <a:latin typeface="Calisto MT" panose="02040603050505030304" pitchFamily="18" charset="0"/>
            </a:endParaRPr>
          </a:p>
        </p:txBody>
      </p:sp>
      <p:sp>
        <p:nvSpPr>
          <p:cNvPr id="4100" name="Line 4"/>
          <p:cNvSpPr>
            <a:spLocks noChangeShapeType="1"/>
          </p:cNvSpPr>
          <p:nvPr/>
        </p:nvSpPr>
        <p:spPr bwMode="auto">
          <a:xfrm>
            <a:off x="533400" y="1981200"/>
            <a:ext cx="7772400" cy="0"/>
          </a:xfrm>
          <a:prstGeom prst="line">
            <a:avLst/>
          </a:prstGeom>
          <a:noFill/>
          <a:ln w="57150">
            <a:solidFill>
              <a:srgbClr val="FDE609"/>
            </a:solidFill>
            <a:round/>
            <a:headEnd/>
            <a:tailEnd/>
          </a:ln>
        </p:spPr>
        <p:txBody>
          <a:bodyPr wrap="none" anchor="ctr"/>
          <a:lstStyle/>
          <a:p>
            <a:endParaRPr lang="en-US">
              <a:latin typeface="Calisto MT" panose="02040603050505030304" pitchFamily="18" charset="0"/>
            </a:endParaRPr>
          </a:p>
        </p:txBody>
      </p:sp>
      <p:sp>
        <p:nvSpPr>
          <p:cNvPr id="4101" name="Text Box 5"/>
          <p:cNvSpPr txBox="1">
            <a:spLocks noChangeArrowheads="1"/>
          </p:cNvSpPr>
          <p:nvPr/>
        </p:nvSpPr>
        <p:spPr bwMode="auto">
          <a:xfrm>
            <a:off x="441325" y="1797050"/>
            <a:ext cx="184150" cy="641350"/>
          </a:xfrm>
          <a:prstGeom prst="rect">
            <a:avLst/>
          </a:prstGeom>
          <a:noFill/>
          <a:ln w="9525">
            <a:noFill/>
            <a:miter lim="800000"/>
            <a:headEnd/>
            <a:tailEnd/>
          </a:ln>
        </p:spPr>
        <p:txBody>
          <a:bodyPr wrap="none">
            <a:spAutoFit/>
          </a:bodyPr>
          <a:lstStyle/>
          <a:p>
            <a:endParaRPr lang="en-US" sz="3600" b="0">
              <a:latin typeface="Calisto MT" panose="02040603050505030304" pitchFamily="18" charset="0"/>
            </a:endParaRPr>
          </a:p>
        </p:txBody>
      </p:sp>
      <p:sp>
        <p:nvSpPr>
          <p:cNvPr id="4102" name="Line 6"/>
          <p:cNvSpPr>
            <a:spLocks noChangeShapeType="1"/>
          </p:cNvSpPr>
          <p:nvPr/>
        </p:nvSpPr>
        <p:spPr bwMode="auto">
          <a:xfrm>
            <a:off x="533400" y="1905000"/>
            <a:ext cx="7772400" cy="0"/>
          </a:xfrm>
          <a:prstGeom prst="line">
            <a:avLst/>
          </a:prstGeom>
          <a:noFill/>
          <a:ln w="38100">
            <a:solidFill>
              <a:schemeClr val="accent2"/>
            </a:solidFill>
            <a:round/>
            <a:headEnd/>
            <a:tailEnd/>
          </a:ln>
        </p:spPr>
        <p:txBody>
          <a:bodyPr wrap="none" anchor="ctr"/>
          <a:lstStyle/>
          <a:p>
            <a:endParaRPr lang="en-US">
              <a:latin typeface="Calisto MT" panose="02040603050505030304" pitchFamily="18" charset="0"/>
            </a:endParaRPr>
          </a:p>
        </p:txBody>
      </p:sp>
      <p:sp>
        <p:nvSpPr>
          <p:cNvPr id="4103" name="Rectangle 7"/>
          <p:cNvSpPr>
            <a:spLocks noChangeArrowheads="1"/>
          </p:cNvSpPr>
          <p:nvPr/>
        </p:nvSpPr>
        <p:spPr bwMode="auto">
          <a:xfrm>
            <a:off x="2514600" y="471488"/>
            <a:ext cx="4183063" cy="1066800"/>
          </a:xfrm>
          <a:prstGeom prst="rect">
            <a:avLst/>
          </a:prstGeom>
          <a:noFill/>
          <a:ln w="9525">
            <a:noFill/>
            <a:miter lim="800000"/>
            <a:headEnd/>
            <a:tailEnd/>
          </a:ln>
        </p:spPr>
        <p:txBody>
          <a:bodyPr>
            <a:spAutoFit/>
          </a:bodyPr>
          <a:lstStyle/>
          <a:p>
            <a:pPr algn="ctr">
              <a:spcAft>
                <a:spcPts val="300"/>
              </a:spcAft>
            </a:pPr>
            <a:r>
              <a:rPr lang="en-US" sz="3200">
                <a:solidFill>
                  <a:schemeClr val="accent2"/>
                </a:solidFill>
                <a:latin typeface="Calisto MT" panose="02040603050505030304" pitchFamily="18" charset="0"/>
              </a:rPr>
              <a:t>Teaching as a Subversive Activity</a:t>
            </a:r>
            <a:endParaRPr lang="en-US" sz="3200">
              <a:latin typeface="Calisto MT" panose="02040603050505030304" pitchFamily="18" charset="0"/>
            </a:endParaRPr>
          </a:p>
        </p:txBody>
      </p:sp>
      <p:pic>
        <p:nvPicPr>
          <p:cNvPr id="4104" name="Picture 8" descr="MCBD06663_0000[1]"/>
          <p:cNvPicPr>
            <a:picLocks noChangeAspect="1" noChangeArrowheads="1"/>
          </p:cNvPicPr>
          <p:nvPr/>
        </p:nvPicPr>
        <p:blipFill>
          <a:blip r:embed="rId3" cstate="print"/>
          <a:srcRect/>
          <a:stretch>
            <a:fillRect/>
          </a:stretch>
        </p:blipFill>
        <p:spPr bwMode="auto">
          <a:xfrm>
            <a:off x="533400" y="336550"/>
            <a:ext cx="1684338" cy="1460500"/>
          </a:xfrm>
          <a:prstGeom prst="rect">
            <a:avLst/>
          </a:prstGeom>
          <a:noFill/>
          <a:ln w="9525">
            <a:noFill/>
            <a:miter lim="800000"/>
            <a:headEnd/>
            <a:tailEnd/>
          </a:ln>
        </p:spPr>
      </p:pic>
      <p:pic>
        <p:nvPicPr>
          <p:cNvPr id="4105" name="Picture 9"/>
          <p:cNvPicPr>
            <a:picLocks noChangeAspect="1" noChangeArrowheads="1"/>
          </p:cNvPicPr>
          <p:nvPr/>
        </p:nvPicPr>
        <p:blipFill>
          <a:blip r:embed="rId4" cstate="print"/>
          <a:srcRect/>
          <a:stretch>
            <a:fillRect/>
          </a:stretch>
        </p:blipFill>
        <p:spPr bwMode="auto">
          <a:xfrm>
            <a:off x="6905625" y="444500"/>
            <a:ext cx="1400175" cy="1352550"/>
          </a:xfrm>
          <a:prstGeom prst="rect">
            <a:avLst/>
          </a:prstGeom>
          <a:noFill/>
          <a:ln w="9525">
            <a:noFill/>
            <a:miter lim="800000"/>
            <a:headEnd/>
            <a:tailEnd/>
          </a:ln>
        </p:spPr>
      </p:pic>
    </p:spTree>
    <p:extLst>
      <p:ext uri="{BB962C8B-B14F-4D97-AF65-F5344CB8AC3E}">
        <p14:creationId xmlns:p14="http://schemas.microsoft.com/office/powerpoint/2010/main" val="2000661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57200" y="2362200"/>
            <a:ext cx="8229600" cy="3361433"/>
          </a:xfrm>
          <a:prstGeom prst="rect">
            <a:avLst/>
          </a:prstGeom>
          <a:noFill/>
          <a:ln w="12700">
            <a:noFill/>
            <a:miter lim="800000"/>
            <a:headEnd type="none" w="sm" len="sm"/>
            <a:tailEnd type="none" w="sm" len="sm"/>
          </a:ln>
        </p:spPr>
        <p:txBody>
          <a:bodyPr>
            <a:spAutoFit/>
          </a:bodyPr>
          <a:lstStyle/>
          <a:p>
            <a:pPr marL="342900" indent="-342900">
              <a:spcBef>
                <a:spcPct val="20000"/>
              </a:spcBef>
              <a:spcAft>
                <a:spcPts val="300"/>
              </a:spcAft>
            </a:pPr>
            <a:r>
              <a:rPr lang="en-US">
                <a:latin typeface="Calisto MT" panose="02040603050505030304" pitchFamily="18" charset="0"/>
              </a:rPr>
              <a:t>1. Communication Skills - both verbal and written.</a:t>
            </a:r>
          </a:p>
          <a:p>
            <a:pPr marL="342900" indent="-342900">
              <a:spcBef>
                <a:spcPct val="20000"/>
              </a:spcBef>
              <a:spcAft>
                <a:spcPts val="300"/>
              </a:spcAft>
            </a:pPr>
            <a:r>
              <a:rPr lang="en-US">
                <a:latin typeface="Calisto MT" panose="02040603050505030304" pitchFamily="18" charset="0"/>
              </a:rPr>
              <a:t>2. Ability to define problems, gather and evaluate information related to the problem, and develop solutions.</a:t>
            </a:r>
          </a:p>
          <a:p>
            <a:pPr marL="342900" indent="-342900">
              <a:spcBef>
                <a:spcPct val="20000"/>
              </a:spcBef>
              <a:spcAft>
                <a:spcPts val="300"/>
              </a:spcAft>
            </a:pPr>
            <a:r>
              <a:rPr lang="en-US">
                <a:latin typeface="Calisto MT" panose="02040603050505030304" pitchFamily="18" charset="0"/>
              </a:rPr>
              <a:t>3. Ability to work with others, especially in team settings.</a:t>
            </a:r>
          </a:p>
          <a:p>
            <a:pPr marL="342900" indent="-342900">
              <a:spcBef>
                <a:spcPct val="20000"/>
              </a:spcBef>
              <a:spcAft>
                <a:spcPts val="350"/>
              </a:spcAft>
            </a:pPr>
            <a:r>
              <a:rPr lang="en-US">
                <a:latin typeface="Calisto MT" panose="02040603050505030304" pitchFamily="18" charset="0"/>
              </a:rPr>
              <a:t>4. Ability to address specific problems in complex, real-world settings.</a:t>
            </a:r>
          </a:p>
          <a:p>
            <a:pPr marL="342900" indent="-342900" algn="r">
              <a:spcBef>
                <a:spcPct val="20000"/>
              </a:spcBef>
              <a:spcAft>
                <a:spcPts val="350"/>
              </a:spcAft>
            </a:pPr>
            <a:r>
              <a:rPr lang="en-US" sz="1600" b="0">
                <a:solidFill>
                  <a:srgbClr val="FF0000"/>
                </a:solidFill>
                <a:latin typeface="Calisto MT" panose="02040603050505030304" pitchFamily="18" charset="0"/>
              </a:rPr>
              <a:t>From 1994 Wingspread Conference on “Quality Assurance in Undergraduate Education”</a:t>
            </a:r>
            <a:endParaRPr lang="en-US">
              <a:latin typeface="Calisto MT" panose="02040603050505030304" pitchFamily="18" charset="0"/>
            </a:endParaRPr>
          </a:p>
        </p:txBody>
      </p:sp>
      <p:sp>
        <p:nvSpPr>
          <p:cNvPr id="5123" name="Text Box 3"/>
          <p:cNvSpPr txBox="1">
            <a:spLocks noChangeArrowheads="1"/>
          </p:cNvSpPr>
          <p:nvPr/>
        </p:nvSpPr>
        <p:spPr bwMode="auto">
          <a:xfrm>
            <a:off x="288925" y="1343025"/>
            <a:ext cx="184150" cy="641350"/>
          </a:xfrm>
          <a:prstGeom prst="rect">
            <a:avLst/>
          </a:prstGeom>
          <a:noFill/>
          <a:ln w="9525">
            <a:noFill/>
            <a:miter lim="800000"/>
            <a:headEnd/>
            <a:tailEnd/>
          </a:ln>
        </p:spPr>
        <p:txBody>
          <a:bodyPr wrap="none">
            <a:spAutoFit/>
          </a:bodyPr>
          <a:lstStyle/>
          <a:p>
            <a:endParaRPr lang="en-US" sz="3600" b="0">
              <a:latin typeface="Calisto MT" panose="02040603050505030304" pitchFamily="18" charset="0"/>
            </a:endParaRPr>
          </a:p>
        </p:txBody>
      </p:sp>
      <p:sp>
        <p:nvSpPr>
          <p:cNvPr id="5124" name="Line 4"/>
          <p:cNvSpPr>
            <a:spLocks noChangeShapeType="1"/>
          </p:cNvSpPr>
          <p:nvPr/>
        </p:nvSpPr>
        <p:spPr bwMode="auto">
          <a:xfrm>
            <a:off x="625475" y="1343025"/>
            <a:ext cx="7772400" cy="0"/>
          </a:xfrm>
          <a:prstGeom prst="line">
            <a:avLst/>
          </a:prstGeom>
          <a:noFill/>
          <a:ln w="57150">
            <a:solidFill>
              <a:srgbClr val="FDE609"/>
            </a:solidFill>
            <a:round/>
            <a:headEnd/>
            <a:tailEnd/>
          </a:ln>
        </p:spPr>
        <p:txBody>
          <a:bodyPr wrap="none" anchor="ctr"/>
          <a:lstStyle/>
          <a:p>
            <a:endParaRPr lang="en-US">
              <a:latin typeface="Calisto MT" panose="02040603050505030304" pitchFamily="18" charset="0"/>
            </a:endParaRPr>
          </a:p>
        </p:txBody>
      </p:sp>
      <p:sp>
        <p:nvSpPr>
          <p:cNvPr id="5125" name="Text Box 5"/>
          <p:cNvSpPr txBox="1">
            <a:spLocks noChangeArrowheads="1"/>
          </p:cNvSpPr>
          <p:nvPr/>
        </p:nvSpPr>
        <p:spPr bwMode="auto">
          <a:xfrm>
            <a:off x="441325" y="1797050"/>
            <a:ext cx="184150" cy="641350"/>
          </a:xfrm>
          <a:prstGeom prst="rect">
            <a:avLst/>
          </a:prstGeom>
          <a:noFill/>
          <a:ln w="9525">
            <a:noFill/>
            <a:miter lim="800000"/>
            <a:headEnd/>
            <a:tailEnd/>
          </a:ln>
        </p:spPr>
        <p:txBody>
          <a:bodyPr wrap="none">
            <a:spAutoFit/>
          </a:bodyPr>
          <a:lstStyle/>
          <a:p>
            <a:endParaRPr lang="en-US" sz="3600" b="0">
              <a:latin typeface="Calisto MT" panose="02040603050505030304" pitchFamily="18" charset="0"/>
            </a:endParaRPr>
          </a:p>
        </p:txBody>
      </p:sp>
      <p:sp>
        <p:nvSpPr>
          <p:cNvPr id="5126" name="Line 6"/>
          <p:cNvSpPr>
            <a:spLocks noChangeShapeType="1"/>
          </p:cNvSpPr>
          <p:nvPr/>
        </p:nvSpPr>
        <p:spPr bwMode="auto">
          <a:xfrm>
            <a:off x="625475" y="1266825"/>
            <a:ext cx="7772400" cy="0"/>
          </a:xfrm>
          <a:prstGeom prst="line">
            <a:avLst/>
          </a:prstGeom>
          <a:noFill/>
          <a:ln w="38100">
            <a:solidFill>
              <a:schemeClr val="accent2"/>
            </a:solidFill>
            <a:round/>
            <a:headEnd/>
            <a:tailEnd/>
          </a:ln>
        </p:spPr>
        <p:txBody>
          <a:bodyPr wrap="none" anchor="ctr"/>
          <a:lstStyle/>
          <a:p>
            <a:endParaRPr lang="en-US">
              <a:latin typeface="Calisto MT" panose="02040603050505030304" pitchFamily="18" charset="0"/>
            </a:endParaRPr>
          </a:p>
        </p:txBody>
      </p:sp>
      <p:sp>
        <p:nvSpPr>
          <p:cNvPr id="5127" name="Rectangle 7"/>
          <p:cNvSpPr>
            <a:spLocks noChangeArrowheads="1"/>
          </p:cNvSpPr>
          <p:nvPr/>
        </p:nvSpPr>
        <p:spPr bwMode="auto">
          <a:xfrm>
            <a:off x="625475" y="471488"/>
            <a:ext cx="7680325" cy="579437"/>
          </a:xfrm>
          <a:prstGeom prst="rect">
            <a:avLst/>
          </a:prstGeom>
          <a:noFill/>
          <a:ln w="9525">
            <a:noFill/>
            <a:miter lim="800000"/>
            <a:headEnd/>
            <a:tailEnd/>
          </a:ln>
        </p:spPr>
        <p:txBody>
          <a:bodyPr>
            <a:spAutoFit/>
          </a:bodyPr>
          <a:lstStyle/>
          <a:p>
            <a:pPr algn="ctr">
              <a:spcAft>
                <a:spcPts val="300"/>
              </a:spcAft>
            </a:pPr>
            <a:r>
              <a:rPr lang="en-US" sz="3200">
                <a:solidFill>
                  <a:schemeClr val="accent2"/>
                </a:solidFill>
                <a:latin typeface="Calisto MT" panose="02040603050505030304" pitchFamily="18" charset="0"/>
              </a:rPr>
              <a:t>Characteristics Needed For Success</a:t>
            </a:r>
            <a:endParaRPr lang="en-US" sz="3200">
              <a:latin typeface="Calisto MT" panose="02040603050505030304" pitchFamily="18" charset="0"/>
            </a:endParaRPr>
          </a:p>
        </p:txBody>
      </p:sp>
    </p:spTree>
    <p:extLst>
      <p:ext uri="{BB962C8B-B14F-4D97-AF65-F5344CB8AC3E}">
        <p14:creationId xmlns:p14="http://schemas.microsoft.com/office/powerpoint/2010/main" val="1970482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1225</Words>
  <Application>Microsoft Office PowerPoint</Application>
  <PresentationFormat>On-screen Show (4:3)</PresentationFormat>
  <Paragraphs>188</Paragraphs>
  <Slides>26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SimSun</vt:lpstr>
      <vt:lpstr>Adobe Gothic Std B</vt:lpstr>
      <vt:lpstr>Arial</vt:lpstr>
      <vt:lpstr>Calibri</vt:lpstr>
      <vt:lpstr>Calisto MT</vt:lpstr>
      <vt:lpstr>Comic Sans MS</vt:lpstr>
      <vt:lpstr>Times New Roman</vt:lpstr>
      <vt:lpstr>Verdana</vt:lpstr>
      <vt:lpstr>WP TypographicSymbols</vt:lpstr>
      <vt:lpstr>Office 主题​​</vt:lpstr>
      <vt:lpstr>BIO 201 :  Introduction to Biochemistry  &amp;  Biotechnology</vt:lpstr>
      <vt:lpstr> Abhinandan Chowdhury (ACh) </vt:lpstr>
      <vt:lpstr>PowerPoint Presentation</vt:lpstr>
      <vt:lpstr>PowerPoint Presentation</vt:lpstr>
      <vt:lpstr>How are the marks distributed?</vt:lpstr>
      <vt:lpstr>Policies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Problem-Based Learning: The Process</vt:lpstr>
      <vt:lpstr>PowerPoint Presentation</vt:lpstr>
      <vt:lpstr>BIO201  Introduction to  Biochemistry &amp; Biotechnology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Lecture:  Foundations of Biochemistry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Muktadir Shahid Hossain (Taumal)</dc:title>
  <dc:creator>HP</dc:creator>
  <cp:lastModifiedBy>HP</cp:lastModifiedBy>
  <cp:revision>74</cp:revision>
  <dcterms:created xsi:type="dcterms:W3CDTF">2017-01-10T13:47:40Z</dcterms:created>
  <dcterms:modified xsi:type="dcterms:W3CDTF">2018-05-27T20:27:13Z</dcterms:modified>
</cp:coreProperties>
</file>