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445" r:id="rId2"/>
    <p:sldId id="464" r:id="rId3"/>
    <p:sldId id="446" r:id="rId4"/>
    <p:sldId id="447" r:id="rId5"/>
    <p:sldId id="467" r:id="rId6"/>
    <p:sldId id="448" r:id="rId7"/>
    <p:sldId id="449" r:id="rId8"/>
    <p:sldId id="450" r:id="rId9"/>
    <p:sldId id="452" r:id="rId10"/>
    <p:sldId id="468" r:id="rId11"/>
    <p:sldId id="470" r:id="rId12"/>
    <p:sldId id="456" r:id="rId13"/>
    <p:sldId id="457" r:id="rId14"/>
    <p:sldId id="458" r:id="rId15"/>
    <p:sldId id="459" r:id="rId16"/>
    <p:sldId id="460" r:id="rId17"/>
    <p:sldId id="461" r:id="rId18"/>
    <p:sldId id="462" r:id="rId19"/>
    <p:sldId id="465" r:id="rId20"/>
    <p:sldId id="463" r:id="rId21"/>
    <p:sldId id="469" r:id="rId22"/>
    <p:sldId id="472" r:id="rId23"/>
    <p:sldId id="474" r:id="rId24"/>
    <p:sldId id="475" r:id="rId25"/>
    <p:sldId id="476" r:id="rId26"/>
    <p:sldId id="477" r:id="rId27"/>
    <p:sldId id="478" r:id="rId28"/>
    <p:sldId id="479" r:id="rId29"/>
    <p:sldId id="480" r:id="rId30"/>
    <p:sldId id="481" r:id="rId31"/>
    <p:sldId id="482" r:id="rId32"/>
    <p:sldId id="483" r:id="rId33"/>
    <p:sldId id="484" r:id="rId34"/>
    <p:sldId id="485" r:id="rId35"/>
    <p:sldId id="48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B161"/>
    <a:srgbClr val="FF00FF"/>
    <a:srgbClr val="EC8130"/>
    <a:srgbClr val="754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9263" autoAdjust="0"/>
  </p:normalViewPr>
  <p:slideViewPr>
    <p:cSldViewPr>
      <p:cViewPr varScale="1">
        <p:scale>
          <a:sx n="74" d="100"/>
          <a:sy n="74" d="100"/>
        </p:scale>
        <p:origin x="127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58912-6797-492A-8053-CF5D87B4DD5D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D9AAB-7849-4BBF-8FA4-88DF66ED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8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2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6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0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3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4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3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9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7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2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2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7081E-470D-403E-A44C-F5DA8DD429AB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3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33600" y="-28575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Carbohydrate biosynthesis in plants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Photosynthetic carbohydrate synthesis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429590" y="914400"/>
            <a:ext cx="6284819" cy="4941234"/>
            <a:chOff x="1429590" y="914400"/>
            <a:chExt cx="6284819" cy="4941234"/>
          </a:xfrm>
        </p:grpSpPr>
        <p:grpSp>
          <p:nvGrpSpPr>
            <p:cNvPr id="3" name="Group 2"/>
            <p:cNvGrpSpPr/>
            <p:nvPr/>
          </p:nvGrpSpPr>
          <p:grpSpPr>
            <a:xfrm>
              <a:off x="1429590" y="914400"/>
              <a:ext cx="6284819" cy="4941234"/>
              <a:chOff x="1438275" y="793874"/>
              <a:chExt cx="6284819" cy="494123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4694" y="793874"/>
                <a:ext cx="6248400" cy="1619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8275" y="2372783"/>
                <a:ext cx="6267450" cy="3362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4" name="Straight Connector 3"/>
            <p:cNvCxnSpPr/>
            <p:nvPr/>
          </p:nvCxnSpPr>
          <p:spPr>
            <a:xfrm>
              <a:off x="1524000" y="2819400"/>
              <a:ext cx="4038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934200" y="2493309"/>
              <a:ext cx="6858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239000" y="2819400"/>
              <a:ext cx="381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533525" y="3124200"/>
              <a:ext cx="6096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542209" y="3429000"/>
              <a:ext cx="6096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542209" y="3733800"/>
              <a:ext cx="6096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542209" y="4038600"/>
              <a:ext cx="554439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17"/>
          <p:cNvSpPr/>
          <p:nvPr/>
        </p:nvSpPr>
        <p:spPr>
          <a:xfrm>
            <a:off x="3623980" y="6574971"/>
            <a:ext cx="55200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Which organisms can utilize atmospheric CO</a:t>
            </a:r>
            <a:r>
              <a:rPr lang="en-US" sz="1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synthesize carbohydrates?</a:t>
            </a:r>
          </a:p>
        </p:txBody>
      </p:sp>
    </p:spTree>
    <p:extLst>
      <p:ext uri="{BB962C8B-B14F-4D97-AF65-F5344CB8AC3E}">
        <p14:creationId xmlns:p14="http://schemas.microsoft.com/office/powerpoint/2010/main" val="195344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57550" y="-47786"/>
            <a:ext cx="2628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Lipid Biosynthesis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Biosynthesis of Fatty Acids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779884"/>
            <a:ext cx="9144000" cy="2126380"/>
            <a:chOff x="0" y="779884"/>
            <a:chExt cx="9144000" cy="2126380"/>
          </a:xfrm>
        </p:grpSpPr>
        <p:sp>
          <p:nvSpPr>
            <p:cNvPr id="4" name="Rectangle 3"/>
            <p:cNvSpPr/>
            <p:nvPr/>
          </p:nvSpPr>
          <p:spPr>
            <a:xfrm>
              <a:off x="0" y="779884"/>
              <a:ext cx="9144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Fatty acid biosynthesis </a:t>
              </a:r>
              <a:r>
                <a: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requires the </a:t>
              </a:r>
              <a:r>
                <a:rPr lang="en-US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participation </a:t>
              </a:r>
              <a:r>
                <a: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of a three-carbon intermediate, </a:t>
              </a:r>
              <a:r>
                <a:rPr lang="en-US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malonyl</a:t>
              </a:r>
              <a:r>
                <a: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-CoA. </a:t>
              </a:r>
              <a:r>
                <a:rPr lang="en-US" b="1" i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The formation of </a:t>
              </a:r>
              <a:r>
                <a:rPr lang="en-US" b="1" i="1" u="sng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malonyl</a:t>
              </a:r>
              <a:r>
                <a:rPr lang="en-US" b="1" i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-CoA from acetyl-CoA is </a:t>
              </a:r>
              <a:r>
                <a:rPr lang="en-US" b="1" i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an irreversible </a:t>
              </a:r>
              <a:r>
                <a:rPr lang="en-US" b="1" i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process, catalyzed by acetyl-CoA </a:t>
              </a:r>
              <a:r>
                <a:rPr lang="en-US" b="1" i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carboxylase which uses biotin as a prosthetic group.</a:t>
              </a:r>
              <a:endParaRPr lang="en-US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6474" y="1776732"/>
              <a:ext cx="1752600" cy="9118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539" y="1681725"/>
              <a:ext cx="2957512" cy="12245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0" y="2934839"/>
            <a:ext cx="9134475" cy="2868055"/>
            <a:chOff x="9524" y="2688618"/>
            <a:chExt cx="9134475" cy="2868055"/>
          </a:xfrm>
        </p:grpSpPr>
        <p:grpSp>
          <p:nvGrpSpPr>
            <p:cNvPr id="9" name="Group 8"/>
            <p:cNvGrpSpPr/>
            <p:nvPr/>
          </p:nvGrpSpPr>
          <p:grpSpPr>
            <a:xfrm>
              <a:off x="2346951" y="2998597"/>
              <a:ext cx="6650081" cy="2558076"/>
              <a:chOff x="2455067" y="2598547"/>
              <a:chExt cx="6650081" cy="2558076"/>
            </a:xfrm>
          </p:grpSpPr>
          <p:pic>
            <p:nvPicPr>
              <p:cNvPr id="4098" name="Picture 2" descr="http://david-bender.co.uk/metabonline/lipids/fasynth/images/overview3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5067" y="2598547"/>
                <a:ext cx="5400674" cy="25573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6808285" y="4971957"/>
                <a:ext cx="2296863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latin typeface="Times New Roman" pitchFamily="18" charset="0"/>
                    <a:cs typeface="Times New Roman" pitchFamily="18" charset="0"/>
                  </a:rPr>
                  <a:t>http://david-bender.co.uk/metabonline/lipids/fasynth/fasynth11.html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9524" y="2688618"/>
              <a:ext cx="91344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All the reactions in the synthetic process are </a:t>
              </a:r>
              <a:r>
                <a:rPr lang="en-US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catalyzed </a:t>
              </a:r>
              <a:r>
                <a:rPr lang="en-US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by a </a:t>
              </a:r>
              <a:r>
                <a:rPr lang="en-US" b="1" i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multienzyme</a:t>
              </a:r>
              <a:r>
                <a:rPr lang="en-US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complex, </a:t>
              </a:r>
              <a:r>
                <a:rPr lang="en-US" b="1" i="1" u="sng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fatty acid synthase.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9524" y="5944255"/>
            <a:ext cx="6700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Unsaturated fatty acids are made in the endoplasmic reticulum. </a:t>
            </a:r>
            <a:endParaRPr lang="en-US" b="1" i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矩形 17"/>
          <p:cNvSpPr/>
          <p:nvPr/>
        </p:nvSpPr>
        <p:spPr>
          <a:xfrm>
            <a:off x="4038599" y="6396335"/>
            <a:ext cx="5105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the function of acetyl CoA carboxylase in fatty acid synthesis? </a:t>
            </a:r>
          </a:p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Show the combined reactions of acetyl CoA carboxylase and fatty acid synthase during fatty </a:t>
            </a:r>
            <a:r>
              <a:rPr lang="en-US" sz="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 synthesis. </a:t>
            </a:r>
            <a:endParaRPr lang="en-US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Where do unsaturated fatty acids form in the cells?</a:t>
            </a:r>
          </a:p>
        </p:txBody>
      </p:sp>
    </p:spTree>
    <p:extLst>
      <p:ext uri="{BB962C8B-B14F-4D97-AF65-F5344CB8AC3E}">
        <p14:creationId xmlns:p14="http://schemas.microsoft.com/office/powerpoint/2010/main" val="367260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57550" y="-47786"/>
            <a:ext cx="2628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Lipid Biosynthesis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Biosynthesis of Fatty Acids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74541" y="914400"/>
            <a:ext cx="5594915" cy="5372573"/>
            <a:chOff x="1774541" y="914400"/>
            <a:chExt cx="5594915" cy="5372573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541" y="914400"/>
              <a:ext cx="5594915" cy="381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2206906" y="4876800"/>
              <a:ext cx="5133975" cy="1410173"/>
              <a:chOff x="201894" y="4765418"/>
              <a:chExt cx="5133975" cy="1410173"/>
            </a:xfrm>
          </p:grpSpPr>
          <p:pic>
            <p:nvPicPr>
              <p:cNvPr id="717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894" y="4765418"/>
                <a:ext cx="5133975" cy="7267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72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894" y="5492121"/>
                <a:ext cx="5133975" cy="683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1" name="矩形 17"/>
          <p:cNvSpPr/>
          <p:nvPr/>
        </p:nvSpPr>
        <p:spPr>
          <a:xfrm>
            <a:off x="7543800" y="6396335"/>
            <a:ext cx="16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 Diagrammatically show the subcellular localization of lipid metabolism.</a:t>
            </a:r>
          </a:p>
        </p:txBody>
      </p:sp>
    </p:spTree>
    <p:extLst>
      <p:ext uri="{BB962C8B-B14F-4D97-AF65-F5344CB8AC3E}">
        <p14:creationId xmlns:p14="http://schemas.microsoft.com/office/powerpoint/2010/main" val="76839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57550" y="-47786"/>
            <a:ext cx="2628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Lipid Biosynthesis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Biosynthesis of Cholesterol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2010" y="793874"/>
            <a:ext cx="8971990" cy="5253946"/>
            <a:chOff x="172010" y="793874"/>
            <a:chExt cx="8971990" cy="5253946"/>
          </a:xfrm>
        </p:grpSpPr>
        <p:grpSp>
          <p:nvGrpSpPr>
            <p:cNvPr id="2" name="Group 1"/>
            <p:cNvGrpSpPr/>
            <p:nvPr/>
          </p:nvGrpSpPr>
          <p:grpSpPr>
            <a:xfrm>
              <a:off x="172010" y="793874"/>
              <a:ext cx="8344861" cy="5253946"/>
              <a:chOff x="172010" y="793874"/>
              <a:chExt cx="8344861" cy="5253946"/>
            </a:xfrm>
          </p:grpSpPr>
          <p:pic>
            <p:nvPicPr>
              <p:cNvPr id="9219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975" y="793874"/>
                <a:ext cx="5534025" cy="27327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21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010" y="3832349"/>
                <a:ext cx="5542989" cy="22154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22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1871" y="4705572"/>
                <a:ext cx="1905000" cy="9193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9288" y="2327253"/>
              <a:ext cx="3344712" cy="2398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矩形 17"/>
          <p:cNvSpPr/>
          <p:nvPr/>
        </p:nvSpPr>
        <p:spPr>
          <a:xfrm>
            <a:off x="5886450" y="5834492"/>
            <a:ext cx="327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Which lipid is most publicized?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Is cholesterol essential in diet?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How many carbon atoms are present in cholesterol?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Q4. Name the precursor molecule from which all carbon atoms in cholesterol is derived.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Q5. What is isoprene? </a:t>
            </a:r>
          </a:p>
        </p:txBody>
      </p:sp>
      <p:pic>
        <p:nvPicPr>
          <p:cNvPr id="5122" name="Picture 2" descr="http://www.raw-milk-facts.com/images/Cholesterol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927" y="831974"/>
            <a:ext cx="2090455" cy="130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07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57550" y="-47786"/>
            <a:ext cx="2628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Lipid Biosynthesis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Biosynthesis of Cholesterol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1" y="796961"/>
            <a:ext cx="8991601" cy="6065521"/>
            <a:chOff x="-502585" y="765585"/>
            <a:chExt cx="8991601" cy="6065521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2585" y="766980"/>
              <a:ext cx="6237857" cy="2783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2016" y="765585"/>
              <a:ext cx="2667000" cy="6065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84" y="5410200"/>
              <a:ext cx="461962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矩形 17"/>
          <p:cNvSpPr/>
          <p:nvPr/>
        </p:nvSpPr>
        <p:spPr>
          <a:xfrm>
            <a:off x="26894" y="6549480"/>
            <a:ext cx="45047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Schematically show the four stages of cholesterol biosynthesis. </a:t>
            </a:r>
          </a:p>
        </p:txBody>
      </p:sp>
    </p:spTree>
    <p:extLst>
      <p:ext uri="{BB962C8B-B14F-4D97-AF65-F5344CB8AC3E}">
        <p14:creationId xmlns:p14="http://schemas.microsoft.com/office/powerpoint/2010/main" val="3980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57550" y="-47786"/>
            <a:ext cx="2628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Lipid Biosynthesis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Fates of cholesterol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793874"/>
            <a:ext cx="91486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Cholesterol is an essential component of cell membranes. Growing cells need a continuous 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supply of it. </a:t>
            </a:r>
          </a:p>
          <a:p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Cholesterol can be converted into: (i) steroid hormones, (ii) adrenal cortex hormones like </a:t>
            </a:r>
          </a:p>
          <a:p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cortisol and aldosterone, (iii) vitamin D in skin cells upon exposure to sunlight, (iv) bile salts.  </a:t>
            </a:r>
            <a:endParaRPr lang="en-US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17"/>
          <p:cNvSpPr/>
          <p:nvPr/>
        </p:nvSpPr>
        <p:spPr>
          <a:xfrm>
            <a:off x="4633808" y="6380628"/>
            <a:ext cx="449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Schematically show the key intermediates in the synthesis of cholesterol and its conversion into five different types of products.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33773" y="2114550"/>
            <a:ext cx="5676454" cy="4119599"/>
            <a:chOff x="1714723" y="1552575"/>
            <a:chExt cx="5676454" cy="4119599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723" y="1552575"/>
              <a:ext cx="5676454" cy="3899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5414740" y="5487508"/>
              <a:ext cx="1976437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http://chemistry.umeche.maine.edu/CHY431/Cholest.html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32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57550" y="-47786"/>
            <a:ext cx="2628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Lipid Biosynthesis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Lipoproteins in blood carry cholesterol and other lipids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894" y="979680"/>
            <a:ext cx="5199529" cy="5563832"/>
            <a:chOff x="0" y="816286"/>
            <a:chExt cx="5199529" cy="5563832"/>
          </a:xfrm>
        </p:grpSpPr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286"/>
              <a:ext cx="5199529" cy="1996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39285"/>
              <a:ext cx="5199529" cy="975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4" y="3861547"/>
              <a:ext cx="5172635" cy="2518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562600" y="1647936"/>
            <a:ext cx="3581400" cy="3305064"/>
            <a:chOff x="5985061" y="3603195"/>
            <a:chExt cx="2895600" cy="2709485"/>
          </a:xfrm>
        </p:grpSpPr>
        <p:pic>
          <p:nvPicPr>
            <p:cNvPr id="12295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7348" y="3603195"/>
              <a:ext cx="1683123" cy="2158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5061" y="5761984"/>
              <a:ext cx="2895600" cy="550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矩形 17"/>
          <p:cNvSpPr/>
          <p:nvPr/>
        </p:nvSpPr>
        <p:spPr>
          <a:xfrm>
            <a:off x="5486400" y="6207978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are lipoproteins? 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apolipoproteins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question in the exam from the image of this slide.  </a:t>
            </a:r>
            <a:endPara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83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57550" y="-47786"/>
            <a:ext cx="2628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Lipid Biosynthesis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plasma lipoproteins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3" y="3124200"/>
            <a:ext cx="9144000" cy="253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793874"/>
            <a:ext cx="9139517" cy="20313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Lipoproteins: Any </a:t>
            </a:r>
            <a:r>
              <a:rPr lang="en-US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a group of soluble proteins that combine with and transport fat or other lipids in the blood plasma</a:t>
            </a:r>
            <a:r>
              <a:rPr lang="en-US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 are four classes: </a:t>
            </a:r>
          </a:p>
          <a:p>
            <a:pPr marL="342900" indent="-342900">
              <a:buAutoNum type="arabicPeriod"/>
            </a:pPr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Chylomicrons; </a:t>
            </a:r>
          </a:p>
          <a:p>
            <a:pPr marL="342900" indent="-342900">
              <a:buAutoNum type="arabicPeriod"/>
            </a:pPr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Very low-density lipoproteins, </a:t>
            </a:r>
          </a:p>
          <a:p>
            <a:pPr marL="342900" indent="-342900">
              <a:buAutoNum type="arabicPeriod"/>
            </a:pPr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Low-density lipoproteins, </a:t>
            </a:r>
          </a:p>
          <a:p>
            <a:pPr marL="342900" indent="-342900">
              <a:buAutoNum type="arabicPeriod"/>
            </a:pPr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High-density lipoproteins. </a:t>
            </a:r>
          </a:p>
        </p:txBody>
      </p:sp>
      <p:sp>
        <p:nvSpPr>
          <p:cNvPr id="8" name="矩形 17"/>
          <p:cNvSpPr/>
          <p:nvPr/>
        </p:nvSpPr>
        <p:spPr>
          <a:xfrm>
            <a:off x="2823885" y="5986522"/>
            <a:ext cx="632011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are lipoproteins? How many different types of lipoproteins exist?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What are major classes of human plasma lipoproteins?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Which of the circulating human lipoproteins has the highest amount of (i) total cholesterol, (ii) triglycerides?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(Answer: i. LDL, ii. Chylomicrons)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Q4. Which of the circulating human lipoproteins has the highest amount of protein? (Answer: HDL)</a:t>
            </a:r>
          </a:p>
        </p:txBody>
      </p:sp>
    </p:spTree>
    <p:extLst>
      <p:ext uri="{BB962C8B-B14F-4D97-AF65-F5344CB8AC3E}">
        <p14:creationId xmlns:p14="http://schemas.microsoft.com/office/powerpoint/2010/main" val="343060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57550" y="-47786"/>
            <a:ext cx="2628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Lipid Biosynthesis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“Good” cholesterol and “Bad” cholesterol</a:t>
            </a:r>
          </a:p>
        </p:txBody>
      </p:sp>
      <p:pic>
        <p:nvPicPr>
          <p:cNvPr id="8" name="Picture 6" descr="http://nutritionpotli.com/wp-content/uploads/2016/06/hdl-vs-ld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144" y="935759"/>
            <a:ext cx="5089712" cy="50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17"/>
          <p:cNvSpPr/>
          <p:nvPr/>
        </p:nvSpPr>
        <p:spPr>
          <a:xfrm>
            <a:off x="5029200" y="6193200"/>
            <a:ext cx="4083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are “Good” and “Bad” cholesterols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Which  cholesterol level should be measured to check whether an individual is at risk of developing heart disease?</a:t>
            </a:r>
          </a:p>
        </p:txBody>
      </p:sp>
    </p:spTree>
    <p:extLst>
      <p:ext uri="{BB962C8B-B14F-4D97-AF65-F5344CB8AC3E}">
        <p14:creationId xmlns:p14="http://schemas.microsoft.com/office/powerpoint/2010/main" val="117177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57550" y="-47786"/>
            <a:ext cx="2628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Lipid Biosynthesis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“Good” cholesterol and “Bad” cholesterol</a:t>
            </a:r>
          </a:p>
        </p:txBody>
      </p:sp>
      <p:pic>
        <p:nvPicPr>
          <p:cNvPr id="10" name="Picture 2" descr="http://cdn.entwellbeing.com.au/wp-content/uploads/2012/10/cholester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29733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17"/>
          <p:cNvSpPr/>
          <p:nvPr/>
        </p:nvSpPr>
        <p:spPr>
          <a:xfrm>
            <a:off x="4876800" y="6584943"/>
            <a:ext cx="4267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Schematically show how LDL is “bad” but HDL is “good”.</a:t>
            </a:r>
          </a:p>
        </p:txBody>
      </p:sp>
    </p:spTree>
    <p:extLst>
      <p:ext uri="{BB962C8B-B14F-4D97-AF65-F5344CB8AC3E}">
        <p14:creationId xmlns:p14="http://schemas.microsoft.com/office/powerpoint/2010/main" val="397524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57550" y="-47786"/>
            <a:ext cx="2628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Lipid Metabolism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of the Metabolism of Lipids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95399" y="914400"/>
            <a:ext cx="6697149" cy="5665394"/>
            <a:chOff x="1295399" y="914400"/>
            <a:chExt cx="6697149" cy="566539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399" y="914400"/>
              <a:ext cx="6697149" cy="5480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927246" y="6395128"/>
              <a:ext cx="1327608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http://slideplayer.com/slide/5816082/</a:t>
              </a:r>
            </a:p>
          </p:txBody>
        </p:sp>
      </p:grpSp>
      <p:sp>
        <p:nvSpPr>
          <p:cNvPr id="9" name="矩形 17"/>
          <p:cNvSpPr/>
          <p:nvPr/>
        </p:nvSpPr>
        <p:spPr>
          <a:xfrm>
            <a:off x="5159188" y="6579794"/>
            <a:ext cx="39848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Schematically show the summary of lipid metabolism. </a:t>
            </a:r>
          </a:p>
        </p:txBody>
      </p:sp>
    </p:spTree>
    <p:extLst>
      <p:ext uri="{BB962C8B-B14F-4D97-AF65-F5344CB8AC3E}">
        <p14:creationId xmlns:p14="http://schemas.microsoft.com/office/powerpoint/2010/main" val="301240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33600" y="-28575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Carbohydrate biosynthesis in plants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Photosynthetic carbohydrate synthesis</a:t>
            </a:r>
          </a:p>
        </p:txBody>
      </p:sp>
      <p:pic>
        <p:nvPicPr>
          <p:cNvPr id="2" name="Picture 2" descr="http://www.biologydiscussion.com/wp-content/uploads/2013/08/Photosynthesis_me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315" y="909916"/>
            <a:ext cx="4495370" cy="557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17"/>
          <p:cNvSpPr/>
          <p:nvPr/>
        </p:nvSpPr>
        <p:spPr>
          <a:xfrm>
            <a:off x="4003301" y="6611779"/>
            <a:ext cx="51406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Diagrammatically show how carbon dioxide is converted into carbohydrates by plants. </a:t>
            </a:r>
          </a:p>
        </p:txBody>
      </p:sp>
    </p:spTree>
    <p:extLst>
      <p:ext uri="{BB962C8B-B14F-4D97-AF65-F5344CB8AC3E}">
        <p14:creationId xmlns:p14="http://schemas.microsoft.com/office/powerpoint/2010/main" val="191425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012281" y="-1443"/>
            <a:ext cx="3448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Amino Acid Biosynthesis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Precursors of Amino Acids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156" y="1066800"/>
            <a:ext cx="62103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7"/>
          <p:cNvSpPr/>
          <p:nvPr/>
        </p:nvSpPr>
        <p:spPr>
          <a:xfrm>
            <a:off x="4800600" y="6562725"/>
            <a:ext cx="434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are the carbon and nitrogen sources of amino acids?</a:t>
            </a:r>
          </a:p>
        </p:txBody>
      </p:sp>
    </p:spTree>
    <p:extLst>
      <p:ext uri="{BB962C8B-B14F-4D97-AF65-F5344CB8AC3E}">
        <p14:creationId xmlns:p14="http://schemas.microsoft.com/office/powerpoint/2010/main" val="54544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012281" y="-1443"/>
            <a:ext cx="3448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Amino Acid Biosynthesis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Precursors of Amino Acids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86830" y="793874"/>
            <a:ext cx="7298952" cy="5658881"/>
            <a:chOff x="1086830" y="793874"/>
            <a:chExt cx="7298952" cy="5658881"/>
          </a:xfrm>
        </p:grpSpPr>
        <p:pic>
          <p:nvPicPr>
            <p:cNvPr id="10" name="Picture 2" descr="http://slideplayer.com/slide/6948199/24/images/7/Amino+Acid+Biosynthesi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830" y="793874"/>
              <a:ext cx="7298952" cy="5474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7039124" y="6268089"/>
              <a:ext cx="1327608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http://slideplayer.com/slide/6948199/</a:t>
              </a:r>
            </a:p>
          </p:txBody>
        </p:sp>
      </p:grpSp>
      <p:sp>
        <p:nvSpPr>
          <p:cNvPr id="12" name="矩形 17"/>
          <p:cNvSpPr/>
          <p:nvPr/>
        </p:nvSpPr>
        <p:spPr>
          <a:xfrm>
            <a:off x="4648200" y="6585606"/>
            <a:ext cx="4495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Schematically show how the precursors of all 20 amino acids. </a:t>
            </a:r>
          </a:p>
        </p:txBody>
      </p:sp>
    </p:spTree>
    <p:extLst>
      <p:ext uri="{BB962C8B-B14F-4D97-AF65-F5344CB8AC3E}">
        <p14:creationId xmlns:p14="http://schemas.microsoft.com/office/powerpoint/2010/main" val="396958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851546" y="-29041"/>
            <a:ext cx="3769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Biosynthesis of Nucleotides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Precursors of Nucleic Acids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5" y="793874"/>
            <a:ext cx="81153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6200" y="2503978"/>
            <a:ext cx="9010650" cy="4138757"/>
            <a:chOff x="76200" y="2503978"/>
            <a:chExt cx="9010650" cy="4138757"/>
          </a:xfrm>
        </p:grpSpPr>
        <p:grpSp>
          <p:nvGrpSpPr>
            <p:cNvPr id="13" name="Group 12"/>
            <p:cNvGrpSpPr/>
            <p:nvPr/>
          </p:nvGrpSpPr>
          <p:grpSpPr>
            <a:xfrm>
              <a:off x="76200" y="2503978"/>
              <a:ext cx="6679406" cy="4138757"/>
              <a:chOff x="0" y="2484928"/>
              <a:chExt cx="6679406" cy="4138757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484928"/>
                <a:ext cx="6679406" cy="39748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1676400" y="6439019"/>
                <a:ext cx="3657600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latin typeface="Times New Roman" pitchFamily="18" charset="0"/>
                    <a:cs typeface="Times New Roman" pitchFamily="18" charset="0"/>
                  </a:rPr>
                  <a:t>http://www.easybiologyclass.com/nucleotide-biosynthesis-de-novo-salvage-purine-pyrimidine-nucleotides-cells/</a:t>
                </a:r>
              </a:p>
            </p:txBody>
          </p:sp>
        </p:grpSp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500" y="2743200"/>
              <a:ext cx="2038350" cy="22409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矩形 17"/>
          <p:cNvSpPr/>
          <p:nvPr/>
        </p:nvSpPr>
        <p:spPr>
          <a:xfrm>
            <a:off x="7067550" y="5463480"/>
            <a:ext cx="2057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Schematically show the precursors of the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deoxyribonucleotides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ribonucleotides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question on the structure of </a:t>
            </a:r>
            <a:r>
              <a:rPr lang="en-US" sz="1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inosine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monophosphate in exam. </a:t>
            </a:r>
          </a:p>
        </p:txBody>
      </p:sp>
    </p:spTree>
    <p:extLst>
      <p:ext uri="{BB962C8B-B14F-4D97-AF65-F5344CB8AC3E}">
        <p14:creationId xmlns:p14="http://schemas.microsoft.com/office/powerpoint/2010/main" val="199782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012281" y="-1443"/>
            <a:ext cx="3448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Hormonal regulation 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066800"/>
            <a:ext cx="9144000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Hormones are chemical substances synthesized in small amounts by endocrine tissues and carried by blood stream to another tissue, where it acts as a messenger to regulate the function of the target tissue or organ. </a:t>
            </a:r>
            <a:endParaRPr lang="en-US" sz="32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886200"/>
            <a:ext cx="91440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Virtually every process in a complex organism is regulated by one or more hormones: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maintenance of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blood pressure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blood volume, and electrolyte balance; embryogenesis; sexual differentiation, development,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reproduction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hunger, eating behavior, digestion, and fuel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allocation etc.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17"/>
          <p:cNvSpPr/>
          <p:nvPr/>
        </p:nvSpPr>
        <p:spPr>
          <a:xfrm>
            <a:off x="5537179" y="6581001"/>
            <a:ext cx="36068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are hormones? Why are they important?</a:t>
            </a:r>
          </a:p>
        </p:txBody>
      </p:sp>
    </p:spTree>
    <p:extLst>
      <p:ext uri="{BB962C8B-B14F-4D97-AF65-F5344CB8AC3E}">
        <p14:creationId xmlns:p14="http://schemas.microsoft.com/office/powerpoint/2010/main" val="402159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012281" y="-1443"/>
            <a:ext cx="3448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Hormonal regulation 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Hormones are present in many living organisms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1295400"/>
            <a:ext cx="9144000" cy="3552883"/>
            <a:chOff x="0" y="1295400"/>
            <a:chExt cx="9144000" cy="355288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95400"/>
              <a:ext cx="9144000" cy="3552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3160199" y="2133600"/>
              <a:ext cx="59076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480" y="2590800"/>
              <a:ext cx="809492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8480" y="3505200"/>
              <a:ext cx="900932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8480" y="3962400"/>
              <a:ext cx="489452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7"/>
          <p:cNvSpPr/>
          <p:nvPr/>
        </p:nvSpPr>
        <p:spPr>
          <a:xfrm>
            <a:off x="6146779" y="6581001"/>
            <a:ext cx="29972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Do insects and plants have hormones?</a:t>
            </a:r>
          </a:p>
        </p:txBody>
      </p:sp>
    </p:spTree>
    <p:extLst>
      <p:ext uri="{BB962C8B-B14F-4D97-AF65-F5344CB8AC3E}">
        <p14:creationId xmlns:p14="http://schemas.microsoft.com/office/powerpoint/2010/main" val="153074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012281" y="-1443"/>
            <a:ext cx="3448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Hormonal regulation 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Hormones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79387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Hormones are molecules synthesized in one part of a plant which cause change when transported to another part of the plant. </a:t>
            </a:r>
            <a:endParaRPr lang="en-US" sz="20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4549" y="1501760"/>
            <a:ext cx="9102605" cy="5217740"/>
            <a:chOff x="-4549" y="1501760"/>
            <a:chExt cx="9102605" cy="5217740"/>
          </a:xfrm>
        </p:grpSpPr>
        <p:grpSp>
          <p:nvGrpSpPr>
            <p:cNvPr id="16" name="Group 15"/>
            <p:cNvGrpSpPr/>
            <p:nvPr/>
          </p:nvGrpSpPr>
          <p:grpSpPr>
            <a:xfrm>
              <a:off x="-4549" y="1501760"/>
              <a:ext cx="9102605" cy="5217740"/>
              <a:chOff x="-4549" y="1501760"/>
              <a:chExt cx="9102605" cy="5217740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1111" y="1501760"/>
                <a:ext cx="7460754" cy="8540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283745"/>
                <a:ext cx="8686800" cy="6742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549" y="3697264"/>
                <a:ext cx="5414749" cy="721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58" y="2958011"/>
                <a:ext cx="7184615" cy="7392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41" y="4392835"/>
                <a:ext cx="9062515" cy="9809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861" y="5349887"/>
                <a:ext cx="7082051" cy="10150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169234" y="6534834"/>
                <a:ext cx="3124200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latin typeface="Times New Roman" pitchFamily="18" charset="0"/>
                    <a:cs typeface="Times New Roman" pitchFamily="18" charset="0"/>
                  </a:rPr>
                  <a:t>http://ib.bioninja.com.au/higher-level/topic-9-plant-biology/untitled-2/plant-hormones.html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63258" y="2532166"/>
              <a:ext cx="69874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57861" y="3200400"/>
              <a:ext cx="98513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69234" y="3962400"/>
              <a:ext cx="112616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77276" y="4648200"/>
              <a:ext cx="78383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57424" y="5597856"/>
              <a:ext cx="126657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17"/>
          <p:cNvSpPr/>
          <p:nvPr/>
        </p:nvSpPr>
        <p:spPr>
          <a:xfrm>
            <a:off x="3703378" y="6396335"/>
            <a:ext cx="5429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are plant hormones (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phytohormones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)? Which plant hormone is a gas?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List the major functions of the five major plant hormones. </a:t>
            </a:r>
          </a:p>
        </p:txBody>
      </p:sp>
    </p:spTree>
    <p:extLst>
      <p:ext uri="{BB962C8B-B14F-4D97-AF65-F5344CB8AC3E}">
        <p14:creationId xmlns:p14="http://schemas.microsoft.com/office/powerpoint/2010/main" val="145249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012281" y="-1443"/>
            <a:ext cx="3448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Hormonal regulation 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Five Major Types of Plant Hormones</a:t>
            </a:r>
          </a:p>
        </p:txBody>
      </p:sp>
      <p:sp>
        <p:nvSpPr>
          <p:cNvPr id="14" name="矩形 17"/>
          <p:cNvSpPr/>
          <p:nvPr/>
        </p:nvSpPr>
        <p:spPr>
          <a:xfrm>
            <a:off x="6376147" y="6598628"/>
            <a:ext cx="27678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question in the exam from this slide.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970" y="2209800"/>
            <a:ext cx="6772275" cy="41553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61" y="914400"/>
            <a:ext cx="2085975" cy="2933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33351" y="6545775"/>
            <a:ext cx="31242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latin typeface="Times New Roman" pitchFamily="18" charset="0"/>
                <a:cs typeface="Times New Roman" pitchFamily="18" charset="0"/>
              </a:rPr>
              <a:t>http://ib.bioninja.com.au/higher-level/topic-9-plant-biology/untitled-2/plant-hormones.html</a:t>
            </a:r>
          </a:p>
        </p:txBody>
      </p:sp>
    </p:spTree>
    <p:extLst>
      <p:ext uri="{BB962C8B-B14F-4D97-AF65-F5344CB8AC3E}">
        <p14:creationId xmlns:p14="http://schemas.microsoft.com/office/powerpoint/2010/main" val="22313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012281" y="-1443"/>
            <a:ext cx="3448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Hormonal regulation 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Neuronal Signaling and Hormonal Signaling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67460" y="914400"/>
            <a:ext cx="5486400" cy="5332474"/>
            <a:chOff x="1867460" y="914400"/>
            <a:chExt cx="5486400" cy="5332474"/>
          </a:xfrm>
        </p:grpSpPr>
        <p:grpSp>
          <p:nvGrpSpPr>
            <p:cNvPr id="11" name="Group 10"/>
            <p:cNvGrpSpPr/>
            <p:nvPr/>
          </p:nvGrpSpPr>
          <p:grpSpPr>
            <a:xfrm>
              <a:off x="1867460" y="914400"/>
              <a:ext cx="5486400" cy="5332474"/>
              <a:chOff x="1867460" y="914400"/>
              <a:chExt cx="5486400" cy="533247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867460" y="914400"/>
                <a:ext cx="5486400" cy="5332474"/>
                <a:chOff x="1867460" y="914400"/>
                <a:chExt cx="5486400" cy="5332474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1867460" y="914400"/>
                  <a:ext cx="5486400" cy="5332474"/>
                  <a:chOff x="1840566" y="829733"/>
                  <a:chExt cx="5486400" cy="5332474"/>
                </a:xfrm>
              </p:grpSpPr>
              <p:pic>
                <p:nvPicPr>
                  <p:cNvPr id="205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40566" y="829733"/>
                    <a:ext cx="5486400" cy="37719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205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67460" y="4531116"/>
                    <a:ext cx="5459506" cy="16310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3947304" y="5431328"/>
                  <a:ext cx="1234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4763602" y="3831608"/>
                <a:ext cx="212169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Straight Connector 2"/>
            <p:cNvCxnSpPr/>
            <p:nvPr/>
          </p:nvCxnSpPr>
          <p:spPr>
            <a:xfrm>
              <a:off x="3581400" y="1447800"/>
              <a:ext cx="2667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715000" y="2773054"/>
              <a:ext cx="157610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921650" y="3039471"/>
              <a:ext cx="69644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7"/>
          <p:cNvSpPr/>
          <p:nvPr/>
        </p:nvSpPr>
        <p:spPr>
          <a:xfrm>
            <a:off x="3285297" y="6351234"/>
            <a:ext cx="58712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How coordination of metabolism is achieved in mammals?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What is the fundamental anatomic difference between neuronal signaling and hormonal signaling?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Give an example of a hormone that is involved in both neuronal signaling and chemical signaling.</a:t>
            </a:r>
          </a:p>
        </p:txBody>
      </p:sp>
    </p:spTree>
    <p:extLst>
      <p:ext uri="{BB962C8B-B14F-4D97-AF65-F5344CB8AC3E}">
        <p14:creationId xmlns:p14="http://schemas.microsoft.com/office/powerpoint/2010/main" val="127020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012281" y="-1443"/>
            <a:ext cx="3448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Hormonal regulation 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Signaling by the Neuroendocrine System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4800" y="793874"/>
            <a:ext cx="8791087" cy="6023785"/>
            <a:chOff x="304800" y="793874"/>
            <a:chExt cx="8791087" cy="6023785"/>
          </a:xfrm>
        </p:grpSpPr>
        <p:grpSp>
          <p:nvGrpSpPr>
            <p:cNvPr id="3" name="Group 2"/>
            <p:cNvGrpSpPr/>
            <p:nvPr/>
          </p:nvGrpSpPr>
          <p:grpSpPr>
            <a:xfrm>
              <a:off x="304800" y="793874"/>
              <a:ext cx="8791087" cy="6023785"/>
              <a:chOff x="304800" y="793874"/>
              <a:chExt cx="8791087" cy="6023785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793874"/>
                <a:ext cx="2996123" cy="60237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3227" y="1981200"/>
                <a:ext cx="5692660" cy="2969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4" name="Straight Connector 3"/>
            <p:cNvCxnSpPr/>
            <p:nvPr/>
          </p:nvCxnSpPr>
          <p:spPr>
            <a:xfrm>
              <a:off x="4898408" y="4648200"/>
              <a:ext cx="414288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403227" y="4950519"/>
              <a:ext cx="528357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7"/>
          <p:cNvSpPr/>
          <p:nvPr/>
        </p:nvSpPr>
        <p:spPr>
          <a:xfrm>
            <a:off x="3810001" y="6396335"/>
            <a:ext cx="533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Diagrammatically show signaling by the neuroendocrine system.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What is the similarity between neuronal signaling and hormone signaling?  </a:t>
            </a:r>
          </a:p>
        </p:txBody>
      </p:sp>
    </p:spTree>
    <p:extLst>
      <p:ext uri="{BB962C8B-B14F-4D97-AF65-F5344CB8AC3E}">
        <p14:creationId xmlns:p14="http://schemas.microsoft.com/office/powerpoint/2010/main" val="423120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012281" y="-1443"/>
            <a:ext cx="3448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Hormonal regulation 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general mechanisms of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ormone action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801834"/>
            <a:ext cx="8908576" cy="6078431"/>
            <a:chOff x="0" y="801834"/>
            <a:chExt cx="8908576" cy="6078431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01834"/>
              <a:ext cx="4343400" cy="6078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6576" y="5105401"/>
              <a:ext cx="4572000" cy="756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545" y="2021774"/>
            <a:ext cx="4708455" cy="184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7"/>
          <p:cNvSpPr/>
          <p:nvPr/>
        </p:nvSpPr>
        <p:spPr>
          <a:xfrm>
            <a:off x="4445390" y="6211669"/>
            <a:ext cx="4699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Diagrammatically show the two general mechanisms of hormone action. 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Which type of hormones are faster acting than the other?</a:t>
            </a:r>
          </a:p>
        </p:txBody>
      </p:sp>
    </p:spTree>
    <p:extLst>
      <p:ext uri="{BB962C8B-B14F-4D97-AF65-F5344CB8AC3E}">
        <p14:creationId xmlns:p14="http://schemas.microsoft.com/office/powerpoint/2010/main" val="79462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33600" y="-28575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Carbohydrate biosynthesis in plants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Photosynthetic carbohydrate synthesis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438275"/>
            <a:ext cx="891540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17"/>
          <p:cNvSpPr/>
          <p:nvPr/>
        </p:nvSpPr>
        <p:spPr>
          <a:xfrm>
            <a:off x="5121087" y="6611779"/>
            <a:ext cx="40229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Schematically show how CO</a:t>
            </a:r>
            <a:r>
              <a:rPr lang="en-US" sz="1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assimilated into biomass in plants. </a:t>
            </a:r>
          </a:p>
        </p:txBody>
      </p:sp>
    </p:spTree>
    <p:extLst>
      <p:ext uri="{BB962C8B-B14F-4D97-AF65-F5344CB8AC3E}">
        <p14:creationId xmlns:p14="http://schemas.microsoft.com/office/powerpoint/2010/main" val="58591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012281" y="-1443"/>
            <a:ext cx="3448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Hormonal regulation 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Hormones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31360" y="1066800"/>
            <a:ext cx="8915399" cy="4380134"/>
            <a:chOff x="131360" y="1066800"/>
            <a:chExt cx="8915399" cy="438013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360" y="1066800"/>
              <a:ext cx="8915399" cy="4380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228600" y="2313296"/>
              <a:ext cx="1371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326481" y="3657600"/>
              <a:ext cx="178831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8600" y="4953000"/>
              <a:ext cx="1219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333096" y="4517408"/>
              <a:ext cx="609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333096" y="1877704"/>
              <a:ext cx="609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17"/>
          <p:cNvSpPr/>
          <p:nvPr/>
        </p:nvSpPr>
        <p:spPr>
          <a:xfrm>
            <a:off x="4800600" y="6581001"/>
            <a:ext cx="434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are endocrine-, paracrine- and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autocrine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hormones? </a:t>
            </a:r>
          </a:p>
        </p:txBody>
      </p:sp>
    </p:spTree>
    <p:extLst>
      <p:ext uri="{BB962C8B-B14F-4D97-AF65-F5344CB8AC3E}">
        <p14:creationId xmlns:p14="http://schemas.microsoft.com/office/powerpoint/2010/main" val="18142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012281" y="-1443"/>
            <a:ext cx="3448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Hormonal regulation 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Hormones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89480" y="914400"/>
            <a:ext cx="7365037" cy="5290066"/>
            <a:chOff x="889480" y="914400"/>
            <a:chExt cx="7365037" cy="5290066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480" y="914400"/>
              <a:ext cx="7365037" cy="502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593306" y="6019800"/>
              <a:ext cx="22860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https://www.slideshare.net/PoojaGoswami5/final-27-aug-seminr</a:t>
              </a:r>
            </a:p>
          </p:txBody>
        </p:sp>
      </p:grpSp>
      <p:sp>
        <p:nvSpPr>
          <p:cNvPr id="14" name="矩形 17"/>
          <p:cNvSpPr/>
          <p:nvPr/>
        </p:nvSpPr>
        <p:spPr>
          <a:xfrm>
            <a:off x="4571999" y="6396335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Diagrammatically show the differences among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autocrine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-, paracrine-, and endocrine hormone signaling. </a:t>
            </a:r>
          </a:p>
        </p:txBody>
      </p:sp>
    </p:spTree>
    <p:extLst>
      <p:ext uri="{BB962C8B-B14F-4D97-AF65-F5344CB8AC3E}">
        <p14:creationId xmlns:p14="http://schemas.microsoft.com/office/powerpoint/2010/main" val="330397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012281" y="-1443"/>
            <a:ext cx="3448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Hormonal regulation 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 of Actions of Different Hormones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" y="1371600"/>
            <a:ext cx="9143999" cy="329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1752600"/>
            <a:ext cx="3429000" cy="2910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17"/>
          <p:cNvSpPr/>
          <p:nvPr/>
        </p:nvSpPr>
        <p:spPr>
          <a:xfrm>
            <a:off x="3696943" y="6581001"/>
            <a:ext cx="54459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Give one example for all the eight major type s of  hormones in mammals. </a:t>
            </a:r>
          </a:p>
        </p:txBody>
      </p:sp>
    </p:spTree>
    <p:extLst>
      <p:ext uri="{BB962C8B-B14F-4D97-AF65-F5344CB8AC3E}">
        <p14:creationId xmlns:p14="http://schemas.microsoft.com/office/powerpoint/2010/main" val="404292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012281" y="-1443"/>
            <a:ext cx="3448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Hormonal regulation 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Endocrine Glands</a:t>
            </a:r>
          </a:p>
        </p:txBody>
      </p:sp>
      <p:sp>
        <p:nvSpPr>
          <p:cNvPr id="2" name="Rectangle 1"/>
          <p:cNvSpPr/>
          <p:nvPr/>
        </p:nvSpPr>
        <p:spPr>
          <a:xfrm>
            <a:off x="4605175" y="1828800"/>
            <a:ext cx="4518353" cy="35394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Endocrine glands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are </a:t>
            </a:r>
            <a:endParaRPr lang="en-US" sz="32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glands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the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32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endocrine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system that secrete their products, hormones, directly into the blood rather than through a duct.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8493"/>
            <a:ext cx="4509995" cy="602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7"/>
          <p:cNvSpPr/>
          <p:nvPr/>
        </p:nvSpPr>
        <p:spPr>
          <a:xfrm>
            <a:off x="5772150" y="6211669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are endocrine glands? 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Write the name of three endocrine glands. 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question in exam from the image of this slide. </a:t>
            </a:r>
          </a:p>
        </p:txBody>
      </p:sp>
    </p:spTree>
    <p:extLst>
      <p:ext uri="{BB962C8B-B14F-4D97-AF65-F5344CB8AC3E}">
        <p14:creationId xmlns:p14="http://schemas.microsoft.com/office/powerpoint/2010/main" val="40095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012281" y="-1443"/>
            <a:ext cx="3448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Hormonal regulation 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Endocrine Glands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74"/>
            <a:ext cx="9117106" cy="594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17"/>
          <p:cNvSpPr/>
          <p:nvPr/>
        </p:nvSpPr>
        <p:spPr>
          <a:xfrm>
            <a:off x="6984310" y="6649903"/>
            <a:ext cx="21635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question in exam from this slide.</a:t>
            </a:r>
          </a:p>
        </p:txBody>
      </p:sp>
    </p:spTree>
    <p:extLst>
      <p:ext uri="{BB962C8B-B14F-4D97-AF65-F5344CB8AC3E}">
        <p14:creationId xmlns:p14="http://schemas.microsoft.com/office/powerpoint/2010/main" val="25174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012281" y="-1443"/>
            <a:ext cx="3448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Hormonal regulation 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Insulin is a life-saver for patients with Diabetes mellitus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87677" y="1371600"/>
            <a:ext cx="7568645" cy="3892446"/>
            <a:chOff x="787677" y="1371600"/>
            <a:chExt cx="7568645" cy="3892446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677" y="1371600"/>
              <a:ext cx="7568645" cy="3892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828621" y="3304175"/>
              <a:ext cx="744192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51038" y="3671248"/>
              <a:ext cx="744192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28621" y="4038600"/>
              <a:ext cx="290517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315200" y="2895600"/>
              <a:ext cx="95534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矩形 17"/>
          <p:cNvSpPr/>
          <p:nvPr/>
        </p:nvSpPr>
        <p:spPr>
          <a:xfrm>
            <a:off x="4572000" y="6597555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Explain the importance of insulin in treating diabetes mellitus. </a:t>
            </a:r>
          </a:p>
        </p:txBody>
      </p:sp>
    </p:spTree>
    <p:extLst>
      <p:ext uri="{BB962C8B-B14F-4D97-AF65-F5344CB8AC3E}">
        <p14:creationId xmlns:p14="http://schemas.microsoft.com/office/powerpoint/2010/main" val="178700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33600" y="-28575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Carbohydrate biosynthesis in plants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Photosynthetic carbohydrate synthesis: Overview of the Calvin Cycle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393087" y="793874"/>
            <a:ext cx="4713894" cy="6026026"/>
            <a:chOff x="51546" y="793874"/>
            <a:chExt cx="4713894" cy="602602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6" y="793874"/>
              <a:ext cx="4710954" cy="5995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400050" y="990600"/>
              <a:ext cx="436245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23825" y="1219200"/>
              <a:ext cx="46386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3825" y="1466850"/>
              <a:ext cx="46386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06735" y="1704644"/>
              <a:ext cx="46386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06734" y="1932913"/>
              <a:ext cx="362706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651502" y="4953000"/>
              <a:ext cx="20939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209800" y="5181600"/>
              <a:ext cx="253561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229830" y="5410200"/>
              <a:ext cx="253561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229830" y="5638800"/>
              <a:ext cx="253561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313470" y="6352321"/>
              <a:ext cx="343194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0993" y="6594736"/>
              <a:ext cx="464441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23825" y="6819900"/>
              <a:ext cx="5619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矩形 17"/>
          <p:cNvSpPr/>
          <p:nvPr/>
        </p:nvSpPr>
        <p:spPr>
          <a:xfrm>
            <a:off x="7699561" y="6150114"/>
            <a:ext cx="1444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CO</a:t>
            </a:r>
            <a:r>
              <a:rPr lang="en-US" sz="1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assimilation/CO</a:t>
            </a:r>
            <a:r>
              <a:rPr lang="en-US" sz="1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fixation/carbon fixation? </a:t>
            </a:r>
          </a:p>
        </p:txBody>
      </p:sp>
    </p:spTree>
    <p:extLst>
      <p:ext uri="{BB962C8B-B14F-4D97-AF65-F5344CB8AC3E}">
        <p14:creationId xmlns:p14="http://schemas.microsoft.com/office/powerpoint/2010/main" val="321925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33600" y="-28575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Carbohydrate biosynthesis in plants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Photosynthetic carbohydrate synthesis: Overview of the Calvin Cycle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0" y="793874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 Calvin cycle </a:t>
            </a:r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set of chemical reactions that take place in chloroplasts during photosynthesis. The cycle is light-independent because it takes place after the energy has been captured from sunlight.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05657" y="1717204"/>
            <a:ext cx="4800600" cy="4937021"/>
            <a:chOff x="2405657" y="1717204"/>
            <a:chExt cx="4800600" cy="4937021"/>
          </a:xfrm>
        </p:grpSpPr>
        <p:sp>
          <p:nvSpPr>
            <p:cNvPr id="41" name="TextBox 40"/>
            <p:cNvSpPr txBox="1"/>
            <p:nvPr/>
          </p:nvSpPr>
          <p:spPr>
            <a:xfrm>
              <a:off x="2711297" y="1717204"/>
              <a:ext cx="41024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Simplified diagram of the Calvin Cycle:</a:t>
              </a:r>
              <a:endPara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78" name="Picture 6" descr="http://legacy.hopkinsville.kctcs.edu/instructors/Jason-Arnold/VLI/Module%202/m2cellfunctionandenergetics/summary6-0calvin_cycle__c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722" y="2086536"/>
              <a:ext cx="4246471" cy="4283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405657" y="6469559"/>
              <a:ext cx="48006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http://legacy.hopkinsville.kctcs.edu/instructors/Jason-Arnold/VLI/Module%202/m2cellfunctionandenergetics/m2cellfunctionandenergetics10.html</a:t>
              </a:r>
            </a:p>
          </p:txBody>
        </p:sp>
      </p:grpSp>
      <p:sp>
        <p:nvSpPr>
          <p:cNvPr id="31" name="矩形 17"/>
          <p:cNvSpPr/>
          <p:nvPr/>
        </p:nvSpPr>
        <p:spPr>
          <a:xfrm>
            <a:off x="4876801" y="6611779"/>
            <a:ext cx="42638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Calvin cycle? Show the Calvin cycle with a simplified diagram. </a:t>
            </a:r>
          </a:p>
        </p:txBody>
      </p:sp>
    </p:spTree>
    <p:extLst>
      <p:ext uri="{BB962C8B-B14F-4D97-AF65-F5344CB8AC3E}">
        <p14:creationId xmlns:p14="http://schemas.microsoft.com/office/powerpoint/2010/main" val="7002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33600" y="-28575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Carbohydrate biosynthesis in plants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Photosynthetic carbohydrate synthesis: Three stages of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Calvin Cycle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85900" y="914400"/>
            <a:ext cx="6172200" cy="5632076"/>
            <a:chOff x="1485900" y="798356"/>
            <a:chExt cx="6172200" cy="563207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" y="798356"/>
              <a:ext cx="6172200" cy="409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" y="4925482"/>
              <a:ext cx="6172200" cy="150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矩形 17"/>
          <p:cNvSpPr/>
          <p:nvPr/>
        </p:nvSpPr>
        <p:spPr>
          <a:xfrm>
            <a:off x="7694519" y="6150114"/>
            <a:ext cx="1459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Discuss the three stages of CO</a:t>
            </a:r>
            <a:r>
              <a:rPr lang="en-US" sz="1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assimilation by the Calvin cycle in plants.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14475" y="1676400"/>
            <a:ext cx="17159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91000" y="2895600"/>
            <a:ext cx="1981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867400" y="4419600"/>
            <a:ext cx="1752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50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33600" y="-28575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Carbohydrate biosynthesis in plants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Photosynthetic carbohydrate synthesis: Three stages of the Calvin Cycle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02060" y="793874"/>
            <a:ext cx="6143625" cy="6047316"/>
            <a:chOff x="1690687" y="793874"/>
            <a:chExt cx="6143625" cy="604731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687" y="793874"/>
              <a:ext cx="6143625" cy="590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3440" y="1384424"/>
              <a:ext cx="5177118" cy="4493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2283" y="5926913"/>
              <a:ext cx="5319433" cy="914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6477000" y="2209800"/>
            <a:ext cx="683558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13752" y="4343400"/>
            <a:ext cx="848847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90800" y="1905000"/>
            <a:ext cx="1066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 17"/>
          <p:cNvSpPr/>
          <p:nvPr/>
        </p:nvSpPr>
        <p:spPr>
          <a:xfrm>
            <a:off x="7588623" y="5979416"/>
            <a:ext cx="152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Diagrammatically show the three stages of CO</a:t>
            </a:r>
            <a:r>
              <a:rPr lang="en-US" sz="1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assimilation in photosynthetic organisms. </a:t>
            </a:r>
          </a:p>
        </p:txBody>
      </p:sp>
    </p:spTree>
    <p:extLst>
      <p:ext uri="{BB962C8B-B14F-4D97-AF65-F5344CB8AC3E}">
        <p14:creationId xmlns:p14="http://schemas.microsoft.com/office/powerpoint/2010/main" val="170017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57550" y="-47786"/>
            <a:ext cx="2628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Lipid Biosynthesis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between Oxidation- and Biosynthesis of Fatty Acids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802279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Fatty acid synthesis is carried out by fatty acid synthase complex mainly in the cytosol. </a:t>
            </a:r>
            <a:endParaRPr lang="en-US" sz="24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81280" y="1891553"/>
            <a:ext cx="7181442" cy="3608400"/>
            <a:chOff x="1195592" y="816286"/>
            <a:chExt cx="7181442" cy="36084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5592" y="816286"/>
              <a:ext cx="7181442" cy="3396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6400316" y="4240020"/>
              <a:ext cx="1976718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https://www.slideshare.net/leizeldespi/despi-lipogenesis</a:t>
              </a:r>
            </a:p>
          </p:txBody>
        </p:sp>
      </p:grpSp>
      <p:sp>
        <p:nvSpPr>
          <p:cNvPr id="13" name="矩形 17"/>
          <p:cNvSpPr/>
          <p:nvPr/>
        </p:nvSpPr>
        <p:spPr>
          <a:xfrm>
            <a:off x="5293201" y="6150114"/>
            <a:ext cx="38603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Where does fatty acid synthesis take place?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Which enzyme complex is responsible for fatty acid synthesis?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Mention three differences between fatty acid oxidation and fatty acid synthesis. </a:t>
            </a:r>
          </a:p>
        </p:txBody>
      </p:sp>
    </p:spTree>
    <p:extLst>
      <p:ext uri="{BB962C8B-B14F-4D97-AF65-F5344CB8AC3E}">
        <p14:creationId xmlns:p14="http://schemas.microsoft.com/office/powerpoint/2010/main" val="289077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57550" y="-47786"/>
            <a:ext cx="2628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Lipid Biosynthesis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Biosynthesis of Fatty Acids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57146" y="1138517"/>
            <a:ext cx="7029707" cy="4424083"/>
            <a:chOff x="1047493" y="1138517"/>
            <a:chExt cx="7498681" cy="479341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493" y="1138517"/>
              <a:ext cx="7498681" cy="4424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219200" y="5747266"/>
              <a:ext cx="22860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https://www.slideshare.net/obanbrahma/biosynthesis-59959121</a:t>
              </a:r>
            </a:p>
          </p:txBody>
        </p:sp>
      </p:grpSp>
      <p:sp>
        <p:nvSpPr>
          <p:cNvPr id="8" name="矩形 17"/>
          <p:cNvSpPr/>
          <p:nvPr/>
        </p:nvSpPr>
        <p:spPr>
          <a:xfrm>
            <a:off x="6302877" y="6380655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common between fatty acid oxidation and fatty acid synthesis?</a:t>
            </a:r>
          </a:p>
        </p:txBody>
      </p:sp>
    </p:spTree>
    <p:extLst>
      <p:ext uri="{BB962C8B-B14F-4D97-AF65-F5344CB8AC3E}">
        <p14:creationId xmlns:p14="http://schemas.microsoft.com/office/powerpoint/2010/main" val="41799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5927</TotalTime>
  <Words>1323</Words>
  <Application>Microsoft Office PowerPoint</Application>
  <PresentationFormat>On-screen Show (4:3)</PresentationFormat>
  <Paragraphs>161</Paragraphs>
  <Slides>35</Slides>
  <Notes>0</Notes>
  <HiddenSlides>35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宋体</vt:lpstr>
      <vt:lpstr>Arial</vt:lpstr>
      <vt:lpstr>Calibri</vt:lpstr>
      <vt:lpstr>Gulim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Muktadir Shahid Hossain (Taumal)</dc:title>
  <dc:creator>HP</dc:creator>
  <cp:lastModifiedBy>Abhinandan Chowdhury</cp:lastModifiedBy>
  <cp:revision>679</cp:revision>
  <dcterms:created xsi:type="dcterms:W3CDTF">2017-01-10T13:47:40Z</dcterms:created>
  <dcterms:modified xsi:type="dcterms:W3CDTF">2018-08-15T15:39:29Z</dcterms:modified>
</cp:coreProperties>
</file>