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28" r:id="rId2"/>
    <p:sldId id="470" r:id="rId3"/>
    <p:sldId id="471" r:id="rId4"/>
    <p:sldId id="472" r:id="rId5"/>
    <p:sldId id="473" r:id="rId6"/>
    <p:sldId id="474" r:id="rId7"/>
    <p:sldId id="433" r:id="rId8"/>
    <p:sldId id="432" r:id="rId9"/>
    <p:sldId id="436" r:id="rId10"/>
    <p:sldId id="431" r:id="rId11"/>
    <p:sldId id="438" r:id="rId12"/>
    <p:sldId id="435" r:id="rId13"/>
    <p:sldId id="449" r:id="rId14"/>
    <p:sldId id="451" r:id="rId15"/>
    <p:sldId id="450" r:id="rId16"/>
    <p:sldId id="476" r:id="rId17"/>
    <p:sldId id="454" r:id="rId18"/>
    <p:sldId id="457" r:id="rId19"/>
    <p:sldId id="462" r:id="rId20"/>
    <p:sldId id="468" r:id="rId21"/>
    <p:sldId id="463" r:id="rId22"/>
    <p:sldId id="466" r:id="rId23"/>
    <p:sldId id="478" r:id="rId24"/>
    <p:sldId id="479" r:id="rId25"/>
    <p:sldId id="477" r:id="rId26"/>
    <p:sldId id="41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B161"/>
    <a:srgbClr val="FF00FF"/>
    <a:srgbClr val="EC8130"/>
    <a:srgbClr val="754C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9263" autoAdjust="0"/>
  </p:normalViewPr>
  <p:slideViewPr>
    <p:cSldViewPr>
      <p:cViewPr varScale="1">
        <p:scale>
          <a:sx n="73" d="100"/>
          <a:sy n="73" d="100"/>
        </p:scale>
        <p:origin x="-1302" y="-90"/>
      </p:cViewPr>
      <p:guideLst>
        <p:guide orient="horz" pos="2160"/>
        <p:guide pos="2880"/>
      </p:guideLst>
    </p:cSldViewPr>
  </p:slideViewPr>
  <p:notesTextViewPr>
    <p:cViewPr>
      <p:scale>
        <a:sx n="1" d="1"/>
        <a:sy n="1" d="1"/>
      </p:scale>
      <p:origin x="0" y="0"/>
    </p:cViewPr>
  </p:notesTextViewPr>
  <p:sorterViewPr>
    <p:cViewPr>
      <p:scale>
        <a:sx n="80" d="100"/>
        <a:sy n="80" d="100"/>
      </p:scale>
      <p:origin x="0" y="10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58912-6797-492A-8053-CF5D87B4DD5D}" type="datetimeFigureOut">
              <a:rPr lang="en-US" smtClean="0"/>
              <a:pPr/>
              <a:t>11/28/2018</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D9AAB-7849-4BBF-8FA4-88DF66EDCBCA}" type="slidenum">
              <a:rPr lang="en-US" smtClean="0"/>
              <a:pPr/>
              <a:t>‹#›</a:t>
            </a:fld>
            <a:endParaRPr lang="en-US"/>
          </a:p>
        </p:txBody>
      </p:sp>
    </p:spTree>
    <p:extLst>
      <p:ext uri="{BB962C8B-B14F-4D97-AF65-F5344CB8AC3E}">
        <p14:creationId xmlns:p14="http://schemas.microsoft.com/office/powerpoint/2010/main" xmlns="" val="375108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D9AAB-7849-4BBF-8FA4-88DF66EDCBCA}" type="slidenum">
              <a:rPr lang="en-US" smtClean="0"/>
              <a:pPr/>
              <a:t>10</a:t>
            </a:fld>
            <a:endParaRPr lang="en-US"/>
          </a:p>
        </p:txBody>
      </p:sp>
    </p:spTree>
    <p:extLst>
      <p:ext uri="{BB962C8B-B14F-4D97-AF65-F5344CB8AC3E}">
        <p14:creationId xmlns:p14="http://schemas.microsoft.com/office/powerpoint/2010/main" xmlns="" val="60241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F60B1986-A705-49BE-8E15-0868FF035926}" type="datetime1">
              <a:rPr lang="en-US" smtClean="0"/>
              <a:pPr/>
              <a:t>11/28/2018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09642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CEF6926E-0C82-4483-A8F6-1A75D56AA0BF}" type="datetime1">
              <a:rPr lang="en-US" smtClean="0"/>
              <a:pPr/>
              <a:t>11/28/2018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35533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C41B24D-B3BE-4DB1-BCB2-8A5CD398266F}" type="datetime1">
              <a:rPr lang="en-US" smtClean="0"/>
              <a:pPr/>
              <a:t>11/28/2018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8085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DA55BC5-5C22-46F9-A699-7C055543B78B}" type="datetime1">
              <a:rPr lang="en-US" smtClean="0"/>
              <a:pPr/>
              <a:t>11/28/2018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12570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31AAE0A-2FB6-441E-B119-EF5E8489BE8F}" type="datetime1">
              <a:rPr lang="en-US" smtClean="0"/>
              <a:pPr/>
              <a:t>11/28/2018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7040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7B724C25-4896-494A-A140-89FCBA071BBE}" type="datetime1">
              <a:rPr lang="en-US" smtClean="0"/>
              <a:pPr/>
              <a:t>11/28/2018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1732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20DAA51E-83F4-41D5-B7DB-C4AB038FE6D9}" type="datetime1">
              <a:rPr lang="en-US" smtClean="0"/>
              <a:pPr/>
              <a:t>11/28/2018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16718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04C9F194-4864-418B-B4C6-ABE3C488C5B7}" type="datetime1">
              <a:rPr lang="en-US" smtClean="0"/>
              <a:pPr/>
              <a:t>11/28/2018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4125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C1D7A1-AF53-448A-BC01-CA4867C2B52E}" type="datetime1">
              <a:rPr lang="en-US" smtClean="0"/>
              <a:pPr/>
              <a:t>11/28/2018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10253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200B30-0FE4-45BC-9BBA-62DA710FBDFA}" type="datetime1">
              <a:rPr lang="en-US" smtClean="0"/>
              <a:pPr/>
              <a:t>11/28/2018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6646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31856C-F05B-46B5-9891-EEA11081B73E}" type="datetime1">
              <a:rPr lang="en-US" smtClean="0"/>
              <a:pPr/>
              <a:t>11/28/2018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53842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E7DB8-ADB4-45E5-8195-ED9F93F1F007}" type="datetime1">
              <a:rPr lang="en-US" smtClean="0"/>
              <a:pPr/>
              <a:t>11/28/2018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93353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00" y="2743200"/>
            <a:ext cx="5562600" cy="1754326"/>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Chapter 19</a:t>
            </a:r>
          </a:p>
          <a:p>
            <a:r>
              <a:rPr lang="en-US" sz="3600" b="1" dirty="0" smtClean="0">
                <a:solidFill>
                  <a:srgbClr val="00B050"/>
                </a:solidFill>
                <a:latin typeface="Times New Roman" panose="02020603050405020304" pitchFamily="18" charset="0"/>
                <a:cs typeface="Times New Roman" panose="02020603050405020304" pitchFamily="18" charset="0"/>
              </a:rPr>
              <a:t>Oxidative Phosphorylation</a:t>
            </a:r>
          </a:p>
          <a:p>
            <a:r>
              <a:rPr lang="en-US" sz="3600" b="1" dirty="0" smtClean="0">
                <a:solidFill>
                  <a:srgbClr val="00B050"/>
                </a:solidFill>
                <a:latin typeface="Times New Roman" panose="02020603050405020304" pitchFamily="18" charset="0"/>
                <a:cs typeface="Times New Roman" panose="02020603050405020304" pitchFamily="18" charset="0"/>
              </a:rPr>
              <a:t>&amp; Photophosphorylation</a:t>
            </a:r>
          </a:p>
        </p:txBody>
      </p:sp>
      <p:sp>
        <p:nvSpPr>
          <p:cNvPr id="2" name="Slide Number Placeholder 1"/>
          <p:cNvSpPr>
            <a:spLocks noGrp="1"/>
          </p:cNvSpPr>
          <p:nvPr>
            <p:ph type="sldNum" sz="quarter" idx="12"/>
          </p:nvPr>
        </p:nvSpPr>
        <p:spPr/>
        <p:txBody>
          <a:bodyPr/>
          <a:lstStyle/>
          <a:p>
            <a:fld id="{A1B80F15-2FE9-41FD-A688-0AE151D00CE7}" type="slidenum">
              <a:rPr lang="en-US" smtClean="0"/>
              <a:pPr/>
              <a:t>1</a:t>
            </a:fld>
            <a:endParaRPr lang="en-US"/>
          </a:p>
        </p:txBody>
      </p:sp>
    </p:spTree>
    <p:extLst>
      <p:ext uri="{BB962C8B-B14F-4D97-AF65-F5344CB8AC3E}">
        <p14:creationId xmlns:p14="http://schemas.microsoft.com/office/powerpoint/2010/main" xmlns="" val="6260901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Key stages of the production of ATP</a:t>
            </a:r>
          </a:p>
        </p:txBody>
      </p:sp>
      <p:grpSp>
        <p:nvGrpSpPr>
          <p:cNvPr id="9" name="Group 8"/>
          <p:cNvGrpSpPr/>
          <p:nvPr/>
        </p:nvGrpSpPr>
        <p:grpSpPr>
          <a:xfrm>
            <a:off x="17929" y="983604"/>
            <a:ext cx="9103659" cy="5493396"/>
            <a:chOff x="17929" y="983604"/>
            <a:chExt cx="9103659" cy="5493396"/>
          </a:xfrm>
        </p:grpSpPr>
        <p:sp>
          <p:nvSpPr>
            <p:cNvPr id="4" name="Rectangle 3"/>
            <p:cNvSpPr/>
            <p:nvPr/>
          </p:nvSpPr>
          <p:spPr>
            <a:xfrm>
              <a:off x="17929" y="983604"/>
              <a:ext cx="9098056" cy="1785104"/>
            </a:xfrm>
            <a:prstGeom prst="rect">
              <a:avLst/>
            </a:prstGeom>
          </p:spPr>
          <p:txBody>
            <a:bodyPr wrap="square">
              <a:spAutoFit/>
            </a:bodyPr>
            <a:lstStyle/>
            <a:p>
              <a:r>
                <a:rPr lang="en-US" sz="2200" b="1" dirty="0" smtClean="0">
                  <a:solidFill>
                    <a:srgbClr val="C00000"/>
                  </a:solidFill>
                  <a:latin typeface="Times New Roman" pitchFamily="18" charset="0"/>
                  <a:cs typeface="Times New Roman" pitchFamily="18" charset="0"/>
                </a:rPr>
                <a:t>1. Electron</a:t>
              </a:r>
              <a:r>
                <a:rPr lang="en-US" sz="2200" b="1" dirty="0">
                  <a:solidFill>
                    <a:srgbClr val="C00000"/>
                  </a:solidFill>
                  <a:latin typeface="Times New Roman" pitchFamily="18" charset="0"/>
                  <a:cs typeface="Times New Roman" pitchFamily="18" charset="0"/>
                </a:rPr>
                <a:t> carriers are reduced during glycolysis and the citric acid cycle to NADH + H</a:t>
              </a:r>
              <a:r>
                <a:rPr lang="en-US" sz="2200" b="1" baseline="30000" dirty="0">
                  <a:solidFill>
                    <a:srgbClr val="C00000"/>
                  </a:solidFill>
                  <a:latin typeface="Times New Roman" pitchFamily="18" charset="0"/>
                  <a:cs typeface="Times New Roman" pitchFamily="18" charset="0"/>
                </a:rPr>
                <a:t>+</a:t>
              </a:r>
              <a:r>
                <a:rPr lang="en-US" sz="2200" b="1" dirty="0">
                  <a:solidFill>
                    <a:srgbClr val="C00000"/>
                  </a:solidFill>
                  <a:latin typeface="Times New Roman" pitchFamily="18" charset="0"/>
                  <a:cs typeface="Times New Roman" pitchFamily="18" charset="0"/>
                </a:rPr>
                <a:t> and FADH</a:t>
              </a:r>
              <a:r>
                <a:rPr lang="en-US" sz="2200" b="1" baseline="-25000" dirty="0">
                  <a:solidFill>
                    <a:srgbClr val="C00000"/>
                  </a:solidFill>
                  <a:latin typeface="Times New Roman" pitchFamily="18" charset="0"/>
                  <a:cs typeface="Times New Roman" pitchFamily="18" charset="0"/>
                </a:rPr>
                <a:t>2</a:t>
              </a:r>
              <a:r>
                <a:rPr lang="en-US" sz="2200" b="1" dirty="0">
                  <a:solidFill>
                    <a:srgbClr val="C00000"/>
                  </a:solidFill>
                  <a:latin typeface="Times New Roman" pitchFamily="18" charset="0"/>
                  <a:cs typeface="Times New Roman" pitchFamily="18" charset="0"/>
                </a:rPr>
                <a:t>. These carriers then donate electrons and protons to the </a:t>
              </a:r>
              <a:r>
                <a:rPr lang="en-US" sz="2200" b="1" dirty="0" smtClean="0">
                  <a:solidFill>
                    <a:srgbClr val="C00000"/>
                  </a:solidFill>
                  <a:latin typeface="Times New Roman" pitchFamily="18" charset="0"/>
                  <a:cs typeface="Times New Roman" pitchFamily="18" charset="0"/>
                </a:rPr>
                <a:t>electron carrier </a:t>
              </a:r>
              <a:r>
                <a:rPr lang="en-US" sz="2200" b="1" dirty="0">
                  <a:solidFill>
                    <a:srgbClr val="C00000"/>
                  </a:solidFill>
                  <a:latin typeface="Times New Roman" pitchFamily="18" charset="0"/>
                  <a:cs typeface="Times New Roman" pitchFamily="18" charset="0"/>
                </a:rPr>
                <a:t>proteins of the electron transport </a:t>
              </a:r>
              <a:r>
                <a:rPr lang="en-US" sz="2200" b="1" dirty="0" smtClean="0">
                  <a:solidFill>
                    <a:srgbClr val="C00000"/>
                  </a:solidFill>
                  <a:latin typeface="Times New Roman" pitchFamily="18" charset="0"/>
                  <a:cs typeface="Times New Roman" pitchFamily="18" charset="0"/>
                </a:rPr>
                <a:t>chain (ETC) in mitochondria. </a:t>
              </a:r>
              <a:r>
                <a:rPr lang="en-US" sz="2200" b="1" dirty="0">
                  <a:solidFill>
                    <a:srgbClr val="C00000"/>
                  </a:solidFill>
                  <a:latin typeface="Times New Roman" pitchFamily="18" charset="0"/>
                  <a:cs typeface="Times New Roman" pitchFamily="18" charset="0"/>
                </a:rPr>
                <a:t>The final electron acceptor is </a:t>
              </a:r>
              <a:r>
                <a:rPr lang="en-US" sz="2200" b="1" dirty="0" smtClean="0">
                  <a:solidFill>
                    <a:srgbClr val="C00000"/>
                  </a:solidFill>
                  <a:latin typeface="Times New Roman" pitchFamily="18" charset="0"/>
                  <a:cs typeface="Times New Roman" pitchFamily="18" charset="0"/>
                </a:rPr>
                <a:t>oxygen. </a:t>
              </a:r>
              <a:r>
                <a:rPr lang="en-US" sz="2200" b="1" dirty="0">
                  <a:solidFill>
                    <a:srgbClr val="C00000"/>
                  </a:solidFill>
                  <a:latin typeface="Times New Roman" pitchFamily="18" charset="0"/>
                  <a:cs typeface="Times New Roman" pitchFamily="18" charset="0"/>
                </a:rPr>
                <a:t>Together </a:t>
              </a:r>
              <a:r>
                <a:rPr lang="en-US" sz="2200" b="1" dirty="0" smtClean="0">
                  <a:solidFill>
                    <a:srgbClr val="C00000"/>
                  </a:solidFill>
                  <a:latin typeface="Times New Roman" pitchFamily="18" charset="0"/>
                  <a:cs typeface="Times New Roman" pitchFamily="18" charset="0"/>
                </a:rPr>
                <a:t>with oxygen</a:t>
              </a:r>
              <a:r>
                <a:rPr lang="en-US" sz="2200" b="1" dirty="0">
                  <a:solidFill>
                    <a:srgbClr val="C00000"/>
                  </a:solidFill>
                  <a:latin typeface="Times New Roman" pitchFamily="18" charset="0"/>
                  <a:cs typeface="Times New Roman" pitchFamily="18" charset="0"/>
                </a:rPr>
                <a:t>, electrons and protons form molecules of water</a:t>
              </a:r>
              <a:r>
                <a:rPr lang="en-US" sz="2200" b="1" dirty="0" smtClean="0">
                  <a:solidFill>
                    <a:srgbClr val="C00000"/>
                  </a:solidFill>
                  <a:latin typeface="Times New Roman" pitchFamily="18" charset="0"/>
                  <a:cs typeface="Times New Roman" pitchFamily="18" charset="0"/>
                </a:rPr>
                <a:t>.</a:t>
              </a:r>
              <a:endParaRPr lang="en-US" sz="2200" b="1" dirty="0">
                <a:solidFill>
                  <a:srgbClr val="C00000"/>
                </a:solidFill>
                <a:latin typeface="Times New Roman" pitchFamily="18" charset="0"/>
                <a:cs typeface="Times New Roman" pitchFamily="18" charset="0"/>
              </a:endParaRPr>
            </a:p>
          </p:txBody>
        </p:sp>
        <p:sp>
          <p:nvSpPr>
            <p:cNvPr id="5" name="Rectangle 4"/>
            <p:cNvSpPr/>
            <p:nvPr/>
          </p:nvSpPr>
          <p:spPr>
            <a:xfrm>
              <a:off x="19050" y="2835532"/>
              <a:ext cx="9098056" cy="1785104"/>
            </a:xfrm>
            <a:prstGeom prst="rect">
              <a:avLst/>
            </a:prstGeom>
          </p:spPr>
          <p:txBody>
            <a:bodyPr wrap="square">
              <a:spAutoFit/>
            </a:bodyPr>
            <a:lstStyle/>
            <a:p>
              <a:r>
                <a:rPr lang="en-US" sz="2200" b="1" dirty="0" smtClean="0">
                  <a:solidFill>
                    <a:srgbClr val="0070C0"/>
                  </a:solidFill>
                  <a:latin typeface="Times New Roman" pitchFamily="18" charset="0"/>
                  <a:cs typeface="Times New Roman" pitchFamily="18" charset="0"/>
                </a:rPr>
                <a:t>2. An</a:t>
              </a:r>
              <a:r>
                <a:rPr lang="en-US" sz="2200" b="1" dirty="0">
                  <a:solidFill>
                    <a:srgbClr val="0070C0"/>
                  </a:solidFill>
                  <a:latin typeface="Times New Roman" pitchFamily="18" charset="0"/>
                  <a:cs typeface="Times New Roman" pitchFamily="18" charset="0"/>
                </a:rPr>
                <a:t> electron transport chain (ETC) is a series of complexes that transfer electrons from </a:t>
              </a:r>
              <a:r>
                <a:rPr lang="en-US" sz="2200" b="1" dirty="0" smtClean="0">
                  <a:solidFill>
                    <a:srgbClr val="0070C0"/>
                  </a:solidFill>
                  <a:latin typeface="Times New Roman" pitchFamily="18" charset="0"/>
                  <a:cs typeface="Times New Roman" pitchFamily="18" charset="0"/>
                </a:rPr>
                <a:t>electron donors </a:t>
              </a:r>
              <a:r>
                <a:rPr lang="en-US" sz="2200" b="1" dirty="0">
                  <a:solidFill>
                    <a:srgbClr val="0070C0"/>
                  </a:solidFill>
                  <a:latin typeface="Times New Roman" pitchFamily="18" charset="0"/>
                  <a:cs typeface="Times New Roman" pitchFamily="18" charset="0"/>
                </a:rPr>
                <a:t>to electron acceptors via redox (both reduction and oxidation occurring simultaneously) reactions, and couples this electron transfer with </a:t>
              </a:r>
              <a:r>
                <a:rPr lang="en-US" sz="2200" b="1" dirty="0" smtClean="0">
                  <a:solidFill>
                    <a:srgbClr val="0070C0"/>
                  </a:solidFill>
                  <a:latin typeface="Times New Roman" pitchFamily="18" charset="0"/>
                  <a:cs typeface="Times New Roman" pitchFamily="18" charset="0"/>
                </a:rPr>
                <a:t>the transfer</a:t>
              </a:r>
              <a:r>
                <a:rPr lang="en-US" sz="2200" b="1" dirty="0">
                  <a:solidFill>
                    <a:srgbClr val="0070C0"/>
                  </a:solidFill>
                  <a:latin typeface="Times New Roman" pitchFamily="18" charset="0"/>
                  <a:cs typeface="Times New Roman" pitchFamily="18" charset="0"/>
                </a:rPr>
                <a:t> of protons (H</a:t>
              </a:r>
              <a:r>
                <a:rPr lang="en-US" sz="2200" b="1" baseline="30000" dirty="0">
                  <a:solidFill>
                    <a:srgbClr val="0070C0"/>
                  </a:solidFill>
                  <a:latin typeface="Times New Roman" pitchFamily="18" charset="0"/>
                  <a:cs typeface="Times New Roman" pitchFamily="18" charset="0"/>
                </a:rPr>
                <a:t>+</a:t>
              </a:r>
              <a:r>
                <a:rPr lang="en-US" sz="2200" b="1" dirty="0">
                  <a:solidFill>
                    <a:srgbClr val="0070C0"/>
                  </a:solidFill>
                  <a:latin typeface="Times New Roman" pitchFamily="18" charset="0"/>
                  <a:cs typeface="Times New Roman" pitchFamily="18" charset="0"/>
                </a:rPr>
                <a:t> ions) across a membrane</a:t>
              </a:r>
              <a:r>
                <a:rPr lang="en-US" sz="2200" b="1" dirty="0" smtClean="0">
                  <a:solidFill>
                    <a:srgbClr val="0070C0"/>
                  </a:solidFill>
                  <a:latin typeface="Times New Roman" pitchFamily="18" charset="0"/>
                  <a:cs typeface="Times New Roman" pitchFamily="18" charset="0"/>
                </a:rPr>
                <a:t>.</a:t>
              </a:r>
              <a:endParaRPr lang="en-US" sz="2200" b="1" dirty="0">
                <a:solidFill>
                  <a:srgbClr val="0070C0"/>
                </a:solidFill>
                <a:latin typeface="Times New Roman" pitchFamily="18" charset="0"/>
                <a:cs typeface="Times New Roman" pitchFamily="18" charset="0"/>
              </a:endParaRPr>
            </a:p>
          </p:txBody>
        </p:sp>
        <p:sp>
          <p:nvSpPr>
            <p:cNvPr id="8" name="Rectangle 7"/>
            <p:cNvSpPr/>
            <p:nvPr/>
          </p:nvSpPr>
          <p:spPr>
            <a:xfrm>
              <a:off x="41461" y="4691896"/>
              <a:ext cx="9080127" cy="1785104"/>
            </a:xfrm>
            <a:prstGeom prst="rect">
              <a:avLst/>
            </a:prstGeom>
          </p:spPr>
          <p:txBody>
            <a:bodyPr wrap="square">
              <a:spAutoFit/>
            </a:bodyPr>
            <a:lstStyle/>
            <a:p>
              <a:r>
                <a:rPr lang="en-US" sz="2200" b="1" dirty="0" smtClean="0">
                  <a:solidFill>
                    <a:srgbClr val="7030A0"/>
                  </a:solidFill>
                  <a:latin typeface="Times New Roman" pitchFamily="18" charset="0"/>
                  <a:cs typeface="Times New Roman" pitchFamily="18" charset="0"/>
                </a:rPr>
                <a:t>3. The </a:t>
              </a:r>
              <a:r>
                <a:rPr lang="en-US" sz="2200" b="1" dirty="0">
                  <a:solidFill>
                    <a:srgbClr val="7030A0"/>
                  </a:solidFill>
                  <a:latin typeface="Times New Roman" pitchFamily="18" charset="0"/>
                  <a:cs typeface="Times New Roman" pitchFamily="18" charset="0"/>
                </a:rPr>
                <a:t>proton gradient produced by proton pumping during the electron transport chain is used to synthesize ATP. Protons flow down their concentration gradient into the matrix through the membrane protein ATP synthase, causing it to spin (like a water wheel) and catalyze conversion of ADP to ATP.</a:t>
              </a:r>
            </a:p>
          </p:txBody>
        </p:sp>
      </p:grpSp>
      <p:sp>
        <p:nvSpPr>
          <p:cNvPr id="14" name="矩形 17"/>
          <p:cNvSpPr/>
          <p:nvPr/>
        </p:nvSpPr>
        <p:spPr>
          <a:xfrm>
            <a:off x="4625788" y="6554568"/>
            <a:ext cx="4495800"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Discuss  the three key stages through which ATP is produced. </a:t>
            </a:r>
          </a:p>
        </p:txBody>
      </p:sp>
      <p:sp>
        <p:nvSpPr>
          <p:cNvPr id="2" name="Slide Number Placeholder 1"/>
          <p:cNvSpPr>
            <a:spLocks noGrp="1"/>
          </p:cNvSpPr>
          <p:nvPr>
            <p:ph type="sldNum" sz="quarter" idx="12"/>
          </p:nvPr>
        </p:nvSpPr>
        <p:spPr/>
        <p:txBody>
          <a:bodyPr/>
          <a:lstStyle/>
          <a:p>
            <a:fld id="{A1B80F15-2FE9-41FD-A688-0AE151D00CE7}" type="slidenum">
              <a:rPr lang="en-US" smtClean="0"/>
              <a:pPr/>
              <a:t>10</a:t>
            </a:fld>
            <a:endParaRPr lang="en-US"/>
          </a:p>
        </p:txBody>
      </p:sp>
    </p:spTree>
    <p:extLst>
      <p:ext uri="{BB962C8B-B14F-4D97-AF65-F5344CB8AC3E}">
        <p14:creationId xmlns:p14="http://schemas.microsoft.com/office/powerpoint/2010/main" xmlns="" val="1754795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Components of </a:t>
            </a:r>
            <a:r>
              <a:rPr lang="en-US" b="1" smtClean="0">
                <a:solidFill>
                  <a:srgbClr val="FFFF00"/>
                </a:solidFill>
                <a:latin typeface="Times New Roman" panose="02020603050405020304" pitchFamily="18" charset="0"/>
                <a:cs typeface="Times New Roman" panose="02020603050405020304" pitchFamily="18" charset="0"/>
              </a:rPr>
              <a:t>mitochondrial ETC</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415" y="2674963"/>
            <a:ext cx="9108138" cy="1323439"/>
          </a:xfrm>
          <a:prstGeom prst="rect">
            <a:avLst/>
          </a:prstGeom>
        </p:spPr>
        <p:txBody>
          <a:bodyPr wrap="square">
            <a:spAutoFit/>
          </a:bodyPr>
          <a:lstStyle/>
          <a:p>
            <a:r>
              <a:rPr lang="en-US" sz="2000" b="1" dirty="0">
                <a:solidFill>
                  <a:srgbClr val="C00000"/>
                </a:solidFill>
                <a:latin typeface="Times New Roman" pitchFamily="18" charset="0"/>
                <a:cs typeface="Times New Roman" pitchFamily="18" charset="0"/>
              </a:rPr>
              <a:t>In the mitochondrial electron transport chain </a:t>
            </a:r>
            <a:r>
              <a:rPr lang="en-US" sz="2000" b="1" dirty="0" smtClean="0">
                <a:solidFill>
                  <a:srgbClr val="C00000"/>
                </a:solidFill>
                <a:latin typeface="Times New Roman" pitchFamily="18" charset="0"/>
                <a:cs typeface="Times New Roman" pitchFamily="18" charset="0"/>
              </a:rPr>
              <a:t>electrons move from an electron donor (</a:t>
            </a:r>
            <a:r>
              <a:rPr lang="en-US" sz="2000" b="1" dirty="0">
                <a:solidFill>
                  <a:srgbClr val="C00000"/>
                </a:solidFill>
                <a:latin typeface="Times New Roman" pitchFamily="18" charset="0"/>
                <a:cs typeface="Times New Roman" pitchFamily="18" charset="0"/>
              </a:rPr>
              <a:t>NADH or </a:t>
            </a:r>
            <a:r>
              <a:rPr lang="en-US" sz="2000" b="1" dirty="0" smtClean="0">
                <a:solidFill>
                  <a:srgbClr val="C00000"/>
                </a:solidFill>
                <a:latin typeface="Times New Roman" pitchFamily="18" charset="0"/>
                <a:cs typeface="Times New Roman" pitchFamily="18" charset="0"/>
              </a:rPr>
              <a:t>FADH</a:t>
            </a:r>
            <a:r>
              <a:rPr lang="en-US" sz="2000" b="1" baseline="-25000" dirty="0" smtClean="0">
                <a:solidFill>
                  <a:srgbClr val="C00000"/>
                </a:solidFill>
                <a:latin typeface="Times New Roman" pitchFamily="18" charset="0"/>
                <a:cs typeface="Times New Roman" pitchFamily="18" charset="0"/>
              </a:rPr>
              <a:t>2</a:t>
            </a:r>
            <a:r>
              <a:rPr lang="en-US" sz="2000" b="1" dirty="0">
                <a:solidFill>
                  <a:srgbClr val="C00000"/>
                </a:solidFill>
                <a:latin typeface="Times New Roman" pitchFamily="18" charset="0"/>
                <a:cs typeface="Times New Roman" pitchFamily="18" charset="0"/>
              </a:rPr>
              <a:t>) to a </a:t>
            </a:r>
            <a:r>
              <a:rPr lang="en-US" sz="2000" b="1" dirty="0" smtClean="0">
                <a:solidFill>
                  <a:srgbClr val="C00000"/>
                </a:solidFill>
                <a:latin typeface="Times New Roman" pitchFamily="18" charset="0"/>
                <a:cs typeface="Times New Roman" pitchFamily="18" charset="0"/>
              </a:rPr>
              <a:t>terminal electron</a:t>
            </a:r>
            <a:r>
              <a:rPr lang="en-US" sz="2000" b="1" dirty="0">
                <a:solidFill>
                  <a:srgbClr val="C00000"/>
                </a:solidFill>
                <a:latin typeface="Times New Roman" pitchFamily="18" charset="0"/>
                <a:cs typeface="Times New Roman" pitchFamily="18" charset="0"/>
              </a:rPr>
              <a:t> acceptor (O</a:t>
            </a:r>
            <a:r>
              <a:rPr lang="en-US" sz="2000" b="1" baseline="-25000" dirty="0">
                <a:solidFill>
                  <a:srgbClr val="C00000"/>
                </a:solidFill>
                <a:latin typeface="Times New Roman" pitchFamily="18" charset="0"/>
                <a:cs typeface="Times New Roman" pitchFamily="18" charset="0"/>
              </a:rPr>
              <a:t>2</a:t>
            </a:r>
            <a:r>
              <a:rPr lang="en-US" sz="2000" b="1" dirty="0">
                <a:solidFill>
                  <a:srgbClr val="C00000"/>
                </a:solidFill>
                <a:latin typeface="Times New Roman" pitchFamily="18" charset="0"/>
                <a:cs typeface="Times New Roman" pitchFamily="18" charset="0"/>
              </a:rPr>
              <a:t>) via a series of redox reactions. These reactions are coupled to the creation of a proton gradient across the mitochondrial inner membrane.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3" y="3972449"/>
            <a:ext cx="9108138" cy="2584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8968" y="782138"/>
            <a:ext cx="9108138" cy="1938992"/>
          </a:xfrm>
          <a:prstGeom prst="rect">
            <a:avLst/>
          </a:prstGeom>
        </p:spPr>
        <p:txBody>
          <a:bodyPr wrap="square">
            <a:spAutoFit/>
          </a:bodyPr>
          <a:lstStyle/>
          <a:p>
            <a:r>
              <a:rPr lang="en-US" sz="2000" b="1" dirty="0" smtClean="0">
                <a:solidFill>
                  <a:srgbClr val="0070C0"/>
                </a:solidFill>
                <a:latin typeface="Times New Roman" pitchFamily="18" charset="0"/>
                <a:cs typeface="Times New Roman" pitchFamily="18" charset="0"/>
              </a:rPr>
              <a:t>The protein components in mitochondrial ETC are: </a:t>
            </a:r>
          </a:p>
          <a:p>
            <a:pPr marL="457200" indent="-457200">
              <a:buAutoNum type="arabicPeriod"/>
            </a:pPr>
            <a:r>
              <a:rPr lang="en-US" sz="2000" b="1" dirty="0" smtClean="0">
                <a:solidFill>
                  <a:srgbClr val="7030A0"/>
                </a:solidFill>
                <a:latin typeface="Times New Roman" pitchFamily="18" charset="0"/>
                <a:cs typeface="Times New Roman" pitchFamily="18" charset="0"/>
              </a:rPr>
              <a:t>Complex I (NADH dehydrogenase) </a:t>
            </a:r>
          </a:p>
          <a:p>
            <a:pPr marL="457200" indent="-457200">
              <a:buAutoNum type="arabicPeriod"/>
            </a:pPr>
            <a:r>
              <a:rPr lang="en-US" sz="2000" b="1" dirty="0" smtClean="0">
                <a:solidFill>
                  <a:srgbClr val="7030A0"/>
                </a:solidFill>
                <a:latin typeface="Times New Roman" pitchFamily="18" charset="0"/>
                <a:cs typeface="Times New Roman" pitchFamily="18" charset="0"/>
              </a:rPr>
              <a:t>Complex II (Succinate dehydrogenase) </a:t>
            </a:r>
          </a:p>
          <a:p>
            <a:pPr marL="457200" indent="-457200">
              <a:buAutoNum type="arabicPeriod"/>
            </a:pPr>
            <a:r>
              <a:rPr lang="en-US" sz="2000" b="1" dirty="0" smtClean="0">
                <a:solidFill>
                  <a:srgbClr val="7030A0"/>
                </a:solidFill>
                <a:latin typeface="Times New Roman" pitchFamily="18" charset="0"/>
                <a:cs typeface="Times New Roman" pitchFamily="18" charset="0"/>
              </a:rPr>
              <a:t>Complex III (Ubiquinone cytochrome c </a:t>
            </a:r>
            <a:r>
              <a:rPr lang="en-US" sz="2000" b="1" dirty="0" err="1" smtClean="0">
                <a:solidFill>
                  <a:srgbClr val="7030A0"/>
                </a:solidFill>
                <a:latin typeface="Times New Roman" pitchFamily="18" charset="0"/>
                <a:cs typeface="Times New Roman" pitchFamily="18" charset="0"/>
              </a:rPr>
              <a:t>oxidoreductase</a:t>
            </a:r>
            <a:r>
              <a:rPr lang="en-US" sz="2000" b="1" dirty="0" smtClean="0">
                <a:solidFill>
                  <a:srgbClr val="7030A0"/>
                </a:solidFill>
                <a:latin typeface="Times New Roman" pitchFamily="18" charset="0"/>
                <a:cs typeface="Times New Roman" pitchFamily="18" charset="0"/>
              </a:rPr>
              <a:t>)</a:t>
            </a:r>
          </a:p>
          <a:p>
            <a:r>
              <a:rPr lang="en-US" sz="2000" b="1" dirty="0" smtClean="0">
                <a:solidFill>
                  <a:srgbClr val="7030A0"/>
                </a:solidFill>
                <a:latin typeface="Times New Roman" pitchFamily="18" charset="0"/>
                <a:cs typeface="Times New Roman" pitchFamily="18" charset="0"/>
              </a:rPr>
              <a:t>       Cytochrome c (freely soluble protein between Complexes III and IV) </a:t>
            </a:r>
          </a:p>
          <a:p>
            <a:r>
              <a:rPr lang="en-US" sz="2000" b="1" dirty="0" smtClean="0">
                <a:solidFill>
                  <a:srgbClr val="7030A0"/>
                </a:solidFill>
                <a:latin typeface="Times New Roman" pitchFamily="18" charset="0"/>
                <a:cs typeface="Times New Roman" pitchFamily="18" charset="0"/>
              </a:rPr>
              <a:t>4.    Cytochrome oxidase</a:t>
            </a:r>
          </a:p>
        </p:txBody>
      </p:sp>
      <p:sp>
        <p:nvSpPr>
          <p:cNvPr id="17" name="矩形 17"/>
          <p:cNvSpPr/>
          <p:nvPr/>
        </p:nvSpPr>
        <p:spPr>
          <a:xfrm>
            <a:off x="5378264" y="6457890"/>
            <a:ext cx="3752289"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the protein components of ETC? </a:t>
            </a:r>
          </a:p>
          <a:p>
            <a:r>
              <a:rPr lang="en-US" sz="1000" b="1" dirty="0" smtClean="0">
                <a:latin typeface="Times New Roman" panose="02020603050405020304" pitchFamily="18" charset="0"/>
                <a:cs typeface="Times New Roman" panose="02020603050405020304" pitchFamily="18" charset="0"/>
              </a:rPr>
              <a:t>Q2. Discuss different protein components  of ETC using a table.</a:t>
            </a:r>
          </a:p>
        </p:txBody>
      </p:sp>
      <p:sp>
        <p:nvSpPr>
          <p:cNvPr id="2" name="Slide Number Placeholder 1"/>
          <p:cNvSpPr>
            <a:spLocks noGrp="1"/>
          </p:cNvSpPr>
          <p:nvPr>
            <p:ph type="sldNum" sz="quarter" idx="12"/>
          </p:nvPr>
        </p:nvSpPr>
        <p:spPr/>
        <p:txBody>
          <a:bodyPr/>
          <a:lstStyle/>
          <a:p>
            <a:fld id="{A1B80F15-2FE9-41FD-A688-0AE151D00CE7}" type="slidenum">
              <a:rPr lang="en-US" smtClean="0"/>
              <a:pPr/>
              <a:t>11</a:t>
            </a:fld>
            <a:endParaRPr lang="en-US"/>
          </a:p>
        </p:txBody>
      </p:sp>
    </p:spTree>
    <p:extLst>
      <p:ext uri="{BB962C8B-B14F-4D97-AF65-F5344CB8AC3E}">
        <p14:creationId xmlns:p14="http://schemas.microsoft.com/office/powerpoint/2010/main" xmlns="" val="29042271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Flow of electrons through ETC of mitochondrial inner membrane</a:t>
            </a:r>
          </a:p>
        </p:txBody>
      </p:sp>
      <p:grpSp>
        <p:nvGrpSpPr>
          <p:cNvPr id="8" name="Group 7"/>
          <p:cNvGrpSpPr/>
          <p:nvPr/>
        </p:nvGrpSpPr>
        <p:grpSpPr>
          <a:xfrm>
            <a:off x="134227" y="990600"/>
            <a:ext cx="8928298" cy="5646979"/>
            <a:chOff x="134227" y="990600"/>
            <a:chExt cx="8928298" cy="5646979"/>
          </a:xfrm>
        </p:grpSpPr>
        <p:grpSp>
          <p:nvGrpSpPr>
            <p:cNvPr id="10" name="Group 9"/>
            <p:cNvGrpSpPr/>
            <p:nvPr/>
          </p:nvGrpSpPr>
          <p:grpSpPr>
            <a:xfrm>
              <a:off x="134227" y="990600"/>
              <a:ext cx="8928298" cy="5646979"/>
              <a:chOff x="-611828" y="990600"/>
              <a:chExt cx="8928298" cy="5646979"/>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19010" y="990600"/>
                <a:ext cx="689746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04068" y="3986273"/>
                <a:ext cx="4962526" cy="1213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9782" y="5200018"/>
                <a:ext cx="4976812" cy="1172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p:cNvGrpSpPr/>
              <p:nvPr/>
            </p:nvGrpSpPr>
            <p:grpSpPr>
              <a:xfrm>
                <a:off x="-611828" y="3238501"/>
                <a:ext cx="1881755" cy="3399078"/>
                <a:chOff x="-611828" y="3238501"/>
                <a:chExt cx="1881755" cy="3399078"/>
              </a:xfrm>
            </p:grpSpPr>
            <p:sp>
              <p:nvSpPr>
                <p:cNvPr id="2" name="Rectangle 1"/>
                <p:cNvSpPr/>
                <p:nvPr/>
              </p:nvSpPr>
              <p:spPr>
                <a:xfrm>
                  <a:off x="-611828" y="3238501"/>
                  <a:ext cx="1881755" cy="33990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371" y="3330193"/>
                  <a:ext cx="1713623" cy="323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
          <p:nvSpPr>
            <p:cNvPr id="4" name="Rectangle 3"/>
            <p:cNvSpPr/>
            <p:nvPr/>
          </p:nvSpPr>
          <p:spPr>
            <a:xfrm>
              <a:off x="2949038" y="3581400"/>
              <a:ext cx="782262" cy="16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73937" y="1333500"/>
              <a:ext cx="782262"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矩形 17"/>
          <p:cNvSpPr/>
          <p:nvPr/>
        </p:nvSpPr>
        <p:spPr>
          <a:xfrm>
            <a:off x="5197286" y="6456574"/>
            <a:ext cx="3946714"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Diagrammatically summarize the flow of electrons and protons through the four complexes of the respiratory chain. </a:t>
            </a:r>
          </a:p>
        </p:txBody>
      </p:sp>
      <p:sp>
        <p:nvSpPr>
          <p:cNvPr id="5" name="Slide Number Placeholder 4"/>
          <p:cNvSpPr>
            <a:spLocks noGrp="1"/>
          </p:cNvSpPr>
          <p:nvPr>
            <p:ph type="sldNum" sz="quarter" idx="12"/>
          </p:nvPr>
        </p:nvSpPr>
        <p:spPr/>
        <p:txBody>
          <a:bodyPr/>
          <a:lstStyle/>
          <a:p>
            <a:fld id="{A1B80F15-2FE9-41FD-A688-0AE151D00CE7}" type="slidenum">
              <a:rPr lang="en-US" smtClean="0"/>
              <a:pPr/>
              <a:t>12</a:t>
            </a:fld>
            <a:endParaRPr lang="en-US"/>
          </a:p>
        </p:txBody>
      </p:sp>
    </p:spTree>
    <p:extLst>
      <p:ext uri="{BB962C8B-B14F-4D97-AF65-F5344CB8AC3E}">
        <p14:creationId xmlns:p14="http://schemas.microsoft.com/office/powerpoint/2010/main" xmlns="" val="28603765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Chemiosmotic</a:t>
            </a:r>
            <a:r>
              <a:rPr lang="en-US" b="1" dirty="0" smtClean="0">
                <a:solidFill>
                  <a:srgbClr val="FFFF00"/>
                </a:solidFill>
                <a:latin typeface="Times New Roman" panose="02020603050405020304" pitchFamily="18" charset="0"/>
                <a:cs typeface="Times New Roman" panose="02020603050405020304" pitchFamily="18" charset="0"/>
              </a:rPr>
              <a:t> Model</a:t>
            </a:r>
          </a:p>
        </p:txBody>
      </p:sp>
      <p:sp>
        <p:nvSpPr>
          <p:cNvPr id="8" name="Rectangle 7"/>
          <p:cNvSpPr/>
          <p:nvPr/>
        </p:nvSpPr>
        <p:spPr>
          <a:xfrm>
            <a:off x="0" y="793874"/>
            <a:ext cx="9170894" cy="1477328"/>
          </a:xfrm>
          <a:prstGeom prst="rect">
            <a:avLst/>
          </a:prstGeom>
        </p:spPr>
        <p:txBody>
          <a:bodyPr wrap="square">
            <a:spAutoFit/>
          </a:bodyPr>
          <a:lstStyle/>
          <a:p>
            <a:r>
              <a:rPr lang="en-US" b="1" dirty="0">
                <a:solidFill>
                  <a:srgbClr val="C00000"/>
                </a:solidFill>
                <a:latin typeface="Times New Roman" pitchFamily="18" charset="0"/>
                <a:cs typeface="Times New Roman" pitchFamily="18" charset="0"/>
              </a:rPr>
              <a:t>The flow of electrons through Complexes I, </a:t>
            </a:r>
            <a:r>
              <a:rPr lang="en-US" b="1" dirty="0" smtClean="0">
                <a:solidFill>
                  <a:srgbClr val="C00000"/>
                </a:solidFill>
                <a:latin typeface="Times New Roman" pitchFamily="18" charset="0"/>
                <a:cs typeface="Times New Roman" pitchFamily="18" charset="0"/>
              </a:rPr>
              <a:t>III, and </a:t>
            </a:r>
            <a:r>
              <a:rPr lang="en-US" b="1" dirty="0">
                <a:solidFill>
                  <a:srgbClr val="C00000"/>
                </a:solidFill>
                <a:latin typeface="Times New Roman" pitchFamily="18" charset="0"/>
                <a:cs typeface="Times New Roman" pitchFamily="18" charset="0"/>
              </a:rPr>
              <a:t>IV results in pumping of protons across </a:t>
            </a:r>
            <a:r>
              <a:rPr lang="en-US" b="1" dirty="0" smtClean="0">
                <a:solidFill>
                  <a:srgbClr val="C00000"/>
                </a:solidFill>
                <a:latin typeface="Times New Roman" pitchFamily="18" charset="0"/>
                <a:cs typeface="Times New Roman" pitchFamily="18" charset="0"/>
              </a:rPr>
              <a:t>the inner </a:t>
            </a:r>
            <a:r>
              <a:rPr lang="en-US" b="1" dirty="0">
                <a:solidFill>
                  <a:srgbClr val="C00000"/>
                </a:solidFill>
                <a:latin typeface="Times New Roman" pitchFamily="18" charset="0"/>
                <a:cs typeface="Times New Roman" pitchFamily="18" charset="0"/>
              </a:rPr>
              <a:t>mitochondrial membrane, making </a:t>
            </a:r>
            <a:r>
              <a:rPr lang="en-US" b="1" dirty="0" smtClean="0">
                <a:solidFill>
                  <a:srgbClr val="C00000"/>
                </a:solidFill>
                <a:latin typeface="Times New Roman" pitchFamily="18" charset="0"/>
                <a:cs typeface="Times New Roman" pitchFamily="18" charset="0"/>
              </a:rPr>
              <a:t>the matrix </a:t>
            </a:r>
            <a:r>
              <a:rPr lang="en-US" b="1" dirty="0">
                <a:solidFill>
                  <a:srgbClr val="C00000"/>
                </a:solidFill>
                <a:latin typeface="Times New Roman" pitchFamily="18" charset="0"/>
                <a:cs typeface="Times New Roman" pitchFamily="18" charset="0"/>
              </a:rPr>
              <a:t>alkaline relative to the </a:t>
            </a:r>
            <a:r>
              <a:rPr lang="en-US" b="1" dirty="0" smtClean="0">
                <a:solidFill>
                  <a:srgbClr val="C00000"/>
                </a:solidFill>
                <a:latin typeface="Times New Roman" pitchFamily="18" charset="0"/>
                <a:cs typeface="Times New Roman" pitchFamily="18" charset="0"/>
              </a:rPr>
              <a:t>inter membrane space</a:t>
            </a:r>
            <a:r>
              <a:rPr lang="en-US" b="1" dirty="0">
                <a:solidFill>
                  <a:srgbClr val="C0000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This proton gradient provides the </a:t>
            </a:r>
            <a:r>
              <a:rPr lang="en-US" b="1" dirty="0" smtClean="0">
                <a:solidFill>
                  <a:srgbClr val="0070C0"/>
                </a:solidFill>
                <a:latin typeface="Times New Roman" pitchFamily="18" charset="0"/>
                <a:cs typeface="Times New Roman" pitchFamily="18" charset="0"/>
              </a:rPr>
              <a:t>energy (in </a:t>
            </a:r>
            <a:r>
              <a:rPr lang="en-US" b="1" dirty="0">
                <a:solidFill>
                  <a:srgbClr val="0070C0"/>
                </a:solidFill>
                <a:latin typeface="Times New Roman" pitchFamily="18" charset="0"/>
                <a:cs typeface="Times New Roman" pitchFamily="18" charset="0"/>
              </a:rPr>
              <a:t>the form of the proton-motive force) </a:t>
            </a:r>
            <a:r>
              <a:rPr lang="en-US" b="1" dirty="0" smtClean="0">
                <a:solidFill>
                  <a:srgbClr val="0070C0"/>
                </a:solidFill>
                <a:latin typeface="Times New Roman" pitchFamily="18" charset="0"/>
                <a:cs typeface="Times New Roman" pitchFamily="18" charset="0"/>
              </a:rPr>
              <a:t>for ATP </a:t>
            </a:r>
            <a:r>
              <a:rPr lang="en-US" b="1" dirty="0">
                <a:solidFill>
                  <a:srgbClr val="0070C0"/>
                </a:solidFill>
                <a:latin typeface="Times New Roman" pitchFamily="18" charset="0"/>
                <a:cs typeface="Times New Roman" pitchFamily="18" charset="0"/>
              </a:rPr>
              <a:t>synthesis from ADP and </a:t>
            </a:r>
            <a:r>
              <a:rPr lang="en-US" b="1" dirty="0" smtClean="0">
                <a:solidFill>
                  <a:srgbClr val="0070C0"/>
                </a:solidFill>
                <a:latin typeface="Times New Roman" pitchFamily="18" charset="0"/>
                <a:cs typeface="Times New Roman" pitchFamily="18" charset="0"/>
              </a:rPr>
              <a:t>Pi by </a:t>
            </a:r>
            <a:r>
              <a:rPr lang="en-US" b="1" dirty="0">
                <a:solidFill>
                  <a:srgbClr val="0070C0"/>
                </a:solidFill>
                <a:latin typeface="Times New Roman" pitchFamily="18" charset="0"/>
                <a:cs typeface="Times New Roman" pitchFamily="18" charset="0"/>
              </a:rPr>
              <a:t>ATP </a:t>
            </a:r>
            <a:r>
              <a:rPr lang="en-US" b="1" dirty="0" smtClean="0">
                <a:solidFill>
                  <a:srgbClr val="0070C0"/>
                </a:solidFill>
                <a:latin typeface="Times New Roman" pitchFamily="18" charset="0"/>
                <a:cs typeface="Times New Roman" pitchFamily="18" charset="0"/>
              </a:rPr>
              <a:t>synthase (F</a:t>
            </a:r>
            <a:r>
              <a:rPr lang="en-US" b="1" baseline="-25000" dirty="0" smtClean="0">
                <a:solidFill>
                  <a:srgbClr val="0070C0"/>
                </a:solidFill>
                <a:latin typeface="Times New Roman" pitchFamily="18" charset="0"/>
                <a:cs typeface="Times New Roman" pitchFamily="18" charset="0"/>
              </a:rPr>
              <a:t>o</a:t>
            </a:r>
            <a:r>
              <a:rPr lang="en-US" b="1" dirty="0" smtClean="0">
                <a:solidFill>
                  <a:srgbClr val="0070C0"/>
                </a:solidFill>
                <a:latin typeface="Times New Roman" pitchFamily="18" charset="0"/>
                <a:cs typeface="Times New Roman" pitchFamily="18" charset="0"/>
              </a:rPr>
              <a:t>F</a:t>
            </a:r>
            <a:r>
              <a:rPr lang="en-US" b="1" baseline="-25000" dirty="0" smtClean="0">
                <a:solidFill>
                  <a:srgbClr val="0070C0"/>
                </a:solidFill>
                <a:latin typeface="Times New Roman" pitchFamily="18" charset="0"/>
                <a:cs typeface="Times New Roman" pitchFamily="18" charset="0"/>
              </a:rPr>
              <a:t>1</a:t>
            </a:r>
            <a:r>
              <a:rPr lang="en-US" b="1"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complex) in the inner membrane.</a:t>
            </a:r>
          </a:p>
        </p:txBody>
      </p:sp>
      <p:grpSp>
        <p:nvGrpSpPr>
          <p:cNvPr id="4" name="Group 3"/>
          <p:cNvGrpSpPr/>
          <p:nvPr/>
        </p:nvGrpSpPr>
        <p:grpSpPr>
          <a:xfrm>
            <a:off x="8965" y="2165995"/>
            <a:ext cx="9135035" cy="4411858"/>
            <a:chOff x="8965" y="2127895"/>
            <a:chExt cx="9135035" cy="4411858"/>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65" y="2127895"/>
              <a:ext cx="9135035" cy="4411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Connector 8"/>
            <p:cNvCxnSpPr/>
            <p:nvPr/>
          </p:nvCxnSpPr>
          <p:spPr>
            <a:xfrm>
              <a:off x="6172200" y="45720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47625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72200" y="497205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72200" y="51816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5381625"/>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56007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5800725"/>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矩形 17"/>
          <p:cNvSpPr/>
          <p:nvPr/>
        </p:nvSpPr>
        <p:spPr>
          <a:xfrm>
            <a:off x="4392706" y="6553200"/>
            <a:ext cx="4724400"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Discuss  with a scheme the </a:t>
            </a:r>
            <a:r>
              <a:rPr lang="en-US" sz="1200" b="1" dirty="0" err="1" smtClean="0">
                <a:latin typeface="Times New Roman" panose="02020603050405020304" pitchFamily="18" charset="0"/>
                <a:cs typeface="Times New Roman" panose="02020603050405020304" pitchFamily="18" charset="0"/>
              </a:rPr>
              <a:t>chemiosmotic</a:t>
            </a:r>
            <a:r>
              <a:rPr lang="en-US" sz="1200" b="1" dirty="0" smtClean="0">
                <a:latin typeface="Times New Roman" panose="02020603050405020304" pitchFamily="18" charset="0"/>
                <a:cs typeface="Times New Roman" panose="02020603050405020304" pitchFamily="18" charset="0"/>
              </a:rPr>
              <a:t> model of Peter Mitchell. </a:t>
            </a:r>
          </a:p>
        </p:txBody>
      </p:sp>
      <p:sp>
        <p:nvSpPr>
          <p:cNvPr id="2" name="Slide Number Placeholder 1"/>
          <p:cNvSpPr>
            <a:spLocks noGrp="1"/>
          </p:cNvSpPr>
          <p:nvPr>
            <p:ph type="sldNum" sz="quarter" idx="12"/>
          </p:nvPr>
        </p:nvSpPr>
        <p:spPr/>
        <p:txBody>
          <a:bodyPr/>
          <a:lstStyle/>
          <a:p>
            <a:fld id="{A1B80F15-2FE9-41FD-A688-0AE151D00CE7}" type="slidenum">
              <a:rPr lang="en-US" smtClean="0"/>
              <a:pPr/>
              <a:t>13</a:t>
            </a:fld>
            <a:endParaRPr lang="en-US"/>
          </a:p>
        </p:txBody>
      </p:sp>
    </p:spTree>
    <p:extLst>
      <p:ext uri="{BB962C8B-B14F-4D97-AF65-F5344CB8AC3E}">
        <p14:creationId xmlns:p14="http://schemas.microsoft.com/office/powerpoint/2010/main" xmlns="" val="10603562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F</a:t>
            </a:r>
            <a:r>
              <a:rPr lang="en-US" b="1" baseline="-25000" dirty="0" smtClean="0">
                <a:solidFill>
                  <a:srgbClr val="FFFF00"/>
                </a:solidFill>
                <a:latin typeface="Times New Roman" panose="02020603050405020304" pitchFamily="18" charset="0"/>
                <a:cs typeface="Times New Roman" panose="02020603050405020304" pitchFamily="18" charset="0"/>
              </a:rPr>
              <a:t>o</a:t>
            </a:r>
            <a:r>
              <a:rPr lang="en-US" b="1" dirty="0" smtClean="0">
                <a:solidFill>
                  <a:srgbClr val="FFFF00"/>
                </a:solidFill>
                <a:latin typeface="Times New Roman" panose="02020603050405020304" pitchFamily="18" charset="0"/>
                <a:cs typeface="Times New Roman" panose="02020603050405020304" pitchFamily="18" charset="0"/>
              </a:rPr>
              <a:t>F</a:t>
            </a:r>
            <a:r>
              <a:rPr lang="en-US" b="1" baseline="-25000" dirty="0" smtClean="0">
                <a:solidFill>
                  <a:srgbClr val="FFFF00"/>
                </a:solidFill>
                <a:latin typeface="Times New Roman" panose="02020603050405020304" pitchFamily="18" charset="0"/>
                <a:cs typeface="Times New Roman" panose="02020603050405020304" pitchFamily="18" charset="0"/>
              </a:rPr>
              <a:t>1</a:t>
            </a:r>
            <a:r>
              <a:rPr lang="en-US" b="1" dirty="0" smtClean="0">
                <a:solidFill>
                  <a:srgbClr val="FFFF00"/>
                </a:solidFill>
                <a:latin typeface="Times New Roman" panose="02020603050405020304" pitchFamily="18" charset="0"/>
                <a:cs typeface="Times New Roman" panose="02020603050405020304" pitchFamily="18" charset="0"/>
              </a:rPr>
              <a:t> ATP synthase</a:t>
            </a:r>
          </a:p>
        </p:txBody>
      </p:sp>
      <p:sp>
        <p:nvSpPr>
          <p:cNvPr id="8" name="Rectangle 7"/>
          <p:cNvSpPr/>
          <p:nvPr/>
        </p:nvSpPr>
        <p:spPr>
          <a:xfrm>
            <a:off x="0" y="793874"/>
            <a:ext cx="9170894" cy="646331"/>
          </a:xfrm>
          <a:prstGeom prst="rect">
            <a:avLst/>
          </a:prstGeom>
        </p:spPr>
        <p:txBody>
          <a:bodyPr wrap="square">
            <a:spAutoFit/>
          </a:bodyPr>
          <a:lstStyle/>
          <a:p>
            <a:r>
              <a:rPr lang="en-US" b="1" dirty="0">
                <a:solidFill>
                  <a:srgbClr val="0070C0"/>
                </a:solidFill>
                <a:latin typeface="Times New Roman" pitchFamily="18" charset="0"/>
                <a:cs typeface="Times New Roman" pitchFamily="18" charset="0"/>
              </a:rPr>
              <a:t>F</a:t>
            </a:r>
            <a:r>
              <a:rPr lang="en-US" b="1" baseline="-25000" dirty="0">
                <a:solidFill>
                  <a:srgbClr val="0070C0"/>
                </a:solidFill>
                <a:latin typeface="Times New Roman" pitchFamily="18" charset="0"/>
                <a:cs typeface="Times New Roman" pitchFamily="18" charset="0"/>
              </a:rPr>
              <a:t>o</a:t>
            </a:r>
            <a:r>
              <a:rPr lang="en-US" b="1" dirty="0">
                <a:solidFill>
                  <a:srgbClr val="0070C0"/>
                </a:solidFill>
                <a:latin typeface="Times New Roman" pitchFamily="18" charset="0"/>
                <a:cs typeface="Times New Roman" pitchFamily="18" charset="0"/>
              </a:rPr>
              <a:t>F</a:t>
            </a:r>
            <a:r>
              <a:rPr lang="en-US" b="1" baseline="-25000" dirty="0">
                <a:solidFill>
                  <a:srgbClr val="0070C0"/>
                </a:solidFill>
                <a:latin typeface="Times New Roman" pitchFamily="18" charset="0"/>
                <a:cs typeface="Times New Roman" pitchFamily="18" charset="0"/>
              </a:rPr>
              <a:t>1</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synthase catalyzes the conversion of ADP and inorganic phosphate to ATP. </a:t>
            </a:r>
          </a:p>
          <a:p>
            <a:r>
              <a:rPr lang="en-US" b="1" dirty="0" err="1" smtClean="0">
                <a:solidFill>
                  <a:srgbClr val="C00000"/>
                </a:solidFill>
                <a:latin typeface="Times New Roman" pitchFamily="18" charset="0"/>
                <a:cs typeface="Times New Roman" pitchFamily="18" charset="0"/>
              </a:rPr>
              <a:t>F</a:t>
            </a:r>
            <a:r>
              <a:rPr lang="en-US" b="1" baseline="-25000" dirty="0" err="1" smtClean="0">
                <a:solidFill>
                  <a:srgbClr val="C00000"/>
                </a:solidFill>
                <a:latin typeface="Times New Roman" pitchFamily="18" charset="0"/>
                <a:cs typeface="Times New Roman" pitchFamily="18" charset="0"/>
              </a:rPr>
              <a:t>o</a:t>
            </a:r>
            <a:r>
              <a:rPr lang="en-US" b="1" dirty="0" smtClean="0">
                <a:solidFill>
                  <a:srgbClr val="C00000"/>
                </a:solidFill>
                <a:latin typeface="Times New Roman" pitchFamily="18" charset="0"/>
                <a:cs typeface="Times New Roman" pitchFamily="18" charset="0"/>
              </a:rPr>
              <a:t> domain transfers 4 protons and </a:t>
            </a:r>
            <a:r>
              <a:rPr lang="en-US" b="1" dirty="0">
                <a:solidFill>
                  <a:srgbClr val="C00000"/>
                </a:solidFill>
                <a:latin typeface="Times New Roman" pitchFamily="18" charset="0"/>
                <a:cs typeface="Times New Roman" pitchFamily="18" charset="0"/>
              </a:rPr>
              <a:t>F</a:t>
            </a:r>
            <a:r>
              <a:rPr lang="en-US" b="1" baseline="-25000" dirty="0">
                <a:solidFill>
                  <a:srgbClr val="C00000"/>
                </a:solidFill>
                <a:latin typeface="Times New Roman" pitchFamily="18" charset="0"/>
                <a:cs typeface="Times New Roman" pitchFamily="18" charset="0"/>
              </a:rPr>
              <a:t>1</a:t>
            </a:r>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domain converts ADP and P</a:t>
            </a:r>
            <a:r>
              <a:rPr lang="en-US" b="1" baseline="-25000" dirty="0" smtClean="0">
                <a:solidFill>
                  <a:srgbClr val="C00000"/>
                </a:solidFill>
                <a:latin typeface="Times New Roman" pitchFamily="18" charset="0"/>
                <a:cs typeface="Times New Roman" pitchFamily="18" charset="0"/>
              </a:rPr>
              <a:t>i</a:t>
            </a:r>
            <a:r>
              <a:rPr lang="en-US" b="1" dirty="0" smtClean="0">
                <a:solidFill>
                  <a:srgbClr val="C00000"/>
                </a:solidFill>
                <a:latin typeface="Times New Roman" pitchFamily="18" charset="0"/>
                <a:cs typeface="Times New Roman" pitchFamily="18" charset="0"/>
              </a:rPr>
              <a:t> to ATP. </a:t>
            </a:r>
            <a:endParaRPr lang="en-US" b="1" dirty="0">
              <a:solidFill>
                <a:srgbClr val="C00000"/>
              </a:solidFill>
              <a:latin typeface="Times New Roman" pitchFamily="18" charset="0"/>
              <a:cs typeface="Times New Roman" pitchFamily="18" charset="0"/>
            </a:endParaRPr>
          </a:p>
        </p:txBody>
      </p:sp>
      <p:grpSp>
        <p:nvGrpSpPr>
          <p:cNvPr id="13" name="Group 12"/>
          <p:cNvGrpSpPr/>
          <p:nvPr/>
        </p:nvGrpSpPr>
        <p:grpSpPr>
          <a:xfrm>
            <a:off x="321470" y="1556253"/>
            <a:ext cx="8501060" cy="4663524"/>
            <a:chOff x="321470" y="1556253"/>
            <a:chExt cx="8501060" cy="4663524"/>
          </a:xfrm>
        </p:grpSpPr>
        <p:grpSp>
          <p:nvGrpSpPr>
            <p:cNvPr id="10" name="Group 9"/>
            <p:cNvGrpSpPr/>
            <p:nvPr/>
          </p:nvGrpSpPr>
          <p:grpSpPr>
            <a:xfrm>
              <a:off x="321470" y="1556253"/>
              <a:ext cx="8501060" cy="4663524"/>
              <a:chOff x="241487" y="1458134"/>
              <a:chExt cx="8501060" cy="4663524"/>
            </a:xfrm>
          </p:grpSpPr>
          <p:grpSp>
            <p:nvGrpSpPr>
              <p:cNvPr id="5" name="Group 4"/>
              <p:cNvGrpSpPr/>
              <p:nvPr/>
            </p:nvGrpSpPr>
            <p:grpSpPr>
              <a:xfrm>
                <a:off x="241487" y="1458134"/>
                <a:ext cx="8501060" cy="4663524"/>
                <a:chOff x="241487" y="1458134"/>
                <a:chExt cx="8501060" cy="4663524"/>
              </a:xfrm>
            </p:grpSpPr>
            <p:grpSp>
              <p:nvGrpSpPr>
                <p:cNvPr id="4" name="Group 3"/>
                <p:cNvGrpSpPr/>
                <p:nvPr/>
              </p:nvGrpSpPr>
              <p:grpSpPr>
                <a:xfrm>
                  <a:off x="241487" y="1458134"/>
                  <a:ext cx="8501060" cy="4663524"/>
                  <a:chOff x="304800" y="1458134"/>
                  <a:chExt cx="8501060" cy="4663524"/>
                </a:xfrm>
              </p:grpSpPr>
              <p:grpSp>
                <p:nvGrpSpPr>
                  <p:cNvPr id="2" name="Group 1"/>
                  <p:cNvGrpSpPr/>
                  <p:nvPr/>
                </p:nvGrpSpPr>
                <p:grpSpPr>
                  <a:xfrm>
                    <a:off x="304800" y="1458134"/>
                    <a:ext cx="8501060" cy="4571191"/>
                    <a:chOff x="304800" y="1458134"/>
                    <a:chExt cx="8501060" cy="4571191"/>
                  </a:xfrm>
                </p:grpSpPr>
                <p:pic>
                  <p:nvPicPr>
                    <p:cNvPr id="19458" name="Picture 2" descr="http://fig.cox.miami.edu/~cmallery/150/makeatp/ATP.synthase.schult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981200"/>
                      <a:ext cx="3648075" cy="4048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52935" y="1458134"/>
                      <a:ext cx="4352925" cy="381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 name="Rectangle 2"/>
                  <p:cNvSpPr/>
                  <p:nvPr/>
                </p:nvSpPr>
                <p:spPr>
                  <a:xfrm>
                    <a:off x="1669674" y="5936992"/>
                    <a:ext cx="2150410" cy="184666"/>
                  </a:xfrm>
                  <a:prstGeom prst="rect">
                    <a:avLst/>
                  </a:prstGeom>
                </p:spPr>
                <p:txBody>
                  <a:bodyPr wrap="square">
                    <a:spAutoFit/>
                  </a:bodyPr>
                  <a:lstStyle/>
                  <a:p>
                    <a:r>
                      <a:rPr lang="en-US" sz="600" dirty="0">
                        <a:latin typeface="Times New Roman" pitchFamily="18" charset="0"/>
                        <a:cs typeface="Times New Roman" pitchFamily="18" charset="0"/>
                      </a:rPr>
                      <a:t>http://fig.cox.miami.edu/~cmallery/150/makeatp/makeatp.htm</a:t>
                    </a: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517907">
                  <a:off x="1174387" y="1574286"/>
                  <a:ext cx="731732" cy="757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5" name="TextBox 14"/>
              <p:cNvSpPr txBox="1"/>
              <p:nvPr/>
            </p:nvSpPr>
            <p:spPr>
              <a:xfrm>
                <a:off x="3226818" y="4824090"/>
                <a:ext cx="1141659" cy="215444"/>
              </a:xfrm>
              <a:prstGeom prst="rect">
                <a:avLst/>
              </a:prstGeom>
              <a:noFill/>
            </p:spPr>
            <p:txBody>
              <a:bodyPr wrap="none" rtlCol="0">
                <a:spAutoFit/>
              </a:bodyPr>
              <a:lstStyle/>
              <a:p>
                <a:r>
                  <a:rPr lang="en-US" sz="800" b="1" dirty="0" err="1" smtClean="0">
                    <a:latin typeface="Times New Roman" pitchFamily="18" charset="0"/>
                    <a:cs typeface="Times New Roman" pitchFamily="18" charset="0"/>
                  </a:rPr>
                  <a:t>Intermembrane</a:t>
                </a:r>
                <a:r>
                  <a:rPr lang="en-US" sz="800" b="1" dirty="0" smtClean="0">
                    <a:latin typeface="Times New Roman" pitchFamily="18" charset="0"/>
                    <a:cs typeface="Times New Roman" pitchFamily="18" charset="0"/>
                  </a:rPr>
                  <a:t> space</a:t>
                </a:r>
                <a:endParaRPr lang="en-US" sz="800" b="1" dirty="0">
                  <a:latin typeface="Times New Roman" pitchFamily="18" charset="0"/>
                  <a:cs typeface="Times New Roman" pitchFamily="18" charset="0"/>
                </a:endParaRPr>
              </a:p>
            </p:txBody>
          </p:sp>
          <p:sp>
            <p:nvSpPr>
              <p:cNvPr id="16" name="TextBox 15"/>
              <p:cNvSpPr txBox="1"/>
              <p:nvPr/>
            </p:nvSpPr>
            <p:spPr>
              <a:xfrm>
                <a:off x="3226818" y="3897540"/>
                <a:ext cx="490840" cy="215444"/>
              </a:xfrm>
              <a:prstGeom prst="rect">
                <a:avLst/>
              </a:prstGeom>
              <a:noFill/>
            </p:spPr>
            <p:txBody>
              <a:bodyPr wrap="none" rtlCol="0">
                <a:spAutoFit/>
              </a:bodyPr>
              <a:lstStyle/>
              <a:p>
                <a:r>
                  <a:rPr lang="en-US" sz="800" b="1" dirty="0" smtClean="0">
                    <a:latin typeface="Times New Roman" pitchFamily="18" charset="0"/>
                    <a:cs typeface="Times New Roman" pitchFamily="18" charset="0"/>
                  </a:rPr>
                  <a:t>Matrix</a:t>
                </a:r>
                <a:endParaRPr lang="en-US" sz="800" b="1" dirty="0">
                  <a:latin typeface="Times New Roman" pitchFamily="18" charset="0"/>
                  <a:cs typeface="Times New Roman" pitchFamily="18" charset="0"/>
                </a:endParaRPr>
              </a:p>
            </p:txBody>
          </p:sp>
        </p:grpSp>
        <p:cxnSp>
          <p:nvCxnSpPr>
            <p:cNvPr id="18" name="Straight Connector 17"/>
            <p:cNvCxnSpPr/>
            <p:nvPr/>
          </p:nvCxnSpPr>
          <p:spPr>
            <a:xfrm>
              <a:off x="4800600" y="4160531"/>
              <a:ext cx="388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00600" y="4352925"/>
              <a:ext cx="388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00600" y="4572000"/>
              <a:ext cx="388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00600" y="4791075"/>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矩形 17"/>
          <p:cNvSpPr/>
          <p:nvPr/>
        </p:nvSpPr>
        <p:spPr>
          <a:xfrm>
            <a:off x="4897248" y="6000109"/>
            <a:ext cx="4224340" cy="830997"/>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Name an enzyme that carries out “rotational catalysis”. </a:t>
            </a:r>
          </a:p>
          <a:p>
            <a:r>
              <a:rPr lang="en-US" sz="1200" b="1" dirty="0" smtClean="0">
                <a:latin typeface="Times New Roman" panose="02020603050405020304" pitchFamily="18" charset="0"/>
                <a:cs typeface="Times New Roman" panose="02020603050405020304" pitchFamily="18" charset="0"/>
              </a:rPr>
              <a:t>Q2. What are the phosphate : oxygen ratio when electrons enter at Complex  I and coenzyme Q (ubiquinone) of </a:t>
            </a:r>
            <a:r>
              <a:rPr lang="en-US" sz="1200" b="1" dirty="0">
                <a:latin typeface="Times New Roman" panose="02020603050405020304" pitchFamily="18" charset="0"/>
                <a:cs typeface="Times New Roman" panose="02020603050405020304" pitchFamily="18" charset="0"/>
              </a:rPr>
              <a:t>the electron transport </a:t>
            </a:r>
            <a:r>
              <a:rPr lang="en-US" sz="1200" b="1" dirty="0" smtClean="0">
                <a:latin typeface="Times New Roman" panose="02020603050405020304" pitchFamily="18" charset="0"/>
                <a:cs typeface="Times New Roman" panose="02020603050405020304" pitchFamily="18" charset="0"/>
              </a:rPr>
              <a:t>chain?   </a:t>
            </a:r>
          </a:p>
        </p:txBody>
      </p:sp>
      <p:sp>
        <p:nvSpPr>
          <p:cNvPr id="9" name="Slide Number Placeholder 8"/>
          <p:cNvSpPr>
            <a:spLocks noGrp="1"/>
          </p:cNvSpPr>
          <p:nvPr>
            <p:ph type="sldNum" sz="quarter" idx="12"/>
          </p:nvPr>
        </p:nvSpPr>
        <p:spPr/>
        <p:txBody>
          <a:bodyPr/>
          <a:lstStyle/>
          <a:p>
            <a:fld id="{A1B80F15-2FE9-41FD-A688-0AE151D00CE7}" type="slidenum">
              <a:rPr lang="en-US" smtClean="0"/>
              <a:pPr/>
              <a:t>14</a:t>
            </a:fld>
            <a:endParaRPr lang="en-US"/>
          </a:p>
        </p:txBody>
      </p:sp>
    </p:spTree>
    <p:extLst>
      <p:ext uri="{BB962C8B-B14F-4D97-AF65-F5344CB8AC3E}">
        <p14:creationId xmlns:p14="http://schemas.microsoft.com/office/powerpoint/2010/main" xmlns="" val="2797571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Shuttle systems indirectly convey cytosolic NADH into mitochondria for oxidation</a:t>
            </a:r>
          </a:p>
        </p:txBody>
      </p:sp>
      <p:grpSp>
        <p:nvGrpSpPr>
          <p:cNvPr id="2048" name="Group 2047"/>
          <p:cNvGrpSpPr/>
          <p:nvPr/>
        </p:nvGrpSpPr>
        <p:grpSpPr>
          <a:xfrm>
            <a:off x="46465" y="807323"/>
            <a:ext cx="4382658" cy="5549126"/>
            <a:chOff x="35859" y="807323"/>
            <a:chExt cx="4393264" cy="5549126"/>
          </a:xfrm>
        </p:grpSpPr>
        <p:grpSp>
          <p:nvGrpSpPr>
            <p:cNvPr id="16" name="Group 15"/>
            <p:cNvGrpSpPr/>
            <p:nvPr/>
          </p:nvGrpSpPr>
          <p:grpSpPr>
            <a:xfrm>
              <a:off x="35859" y="807323"/>
              <a:ext cx="4393264" cy="5549126"/>
              <a:chOff x="35859" y="807323"/>
              <a:chExt cx="4393264" cy="5549126"/>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807323"/>
                <a:ext cx="4383741" cy="5549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Connector 8"/>
              <p:cNvCxnSpPr/>
              <p:nvPr/>
            </p:nvCxnSpPr>
            <p:spPr>
              <a:xfrm>
                <a:off x="64461" y="1600200"/>
                <a:ext cx="4355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461" y="1800225"/>
                <a:ext cx="4355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461" y="2019300"/>
                <a:ext cx="16119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984" y="2238375"/>
                <a:ext cx="4355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84" y="2457450"/>
                <a:ext cx="4355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984" y="2676525"/>
                <a:ext cx="23644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2019300"/>
                <a:ext cx="2667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53752" y="3543300"/>
              <a:ext cx="434672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4853" y="5486400"/>
              <a:ext cx="24156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8343" y="5715000"/>
              <a:ext cx="3914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060" y="3324225"/>
              <a:ext cx="43514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9910" y="3105150"/>
              <a:ext cx="1360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60" name="Group 2059"/>
          <p:cNvGrpSpPr/>
          <p:nvPr/>
        </p:nvGrpSpPr>
        <p:grpSpPr>
          <a:xfrm>
            <a:off x="4547907" y="1393451"/>
            <a:ext cx="4600575" cy="1590675"/>
            <a:chOff x="4547907" y="1402976"/>
            <a:chExt cx="4600575" cy="159067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47907" y="1402976"/>
              <a:ext cx="4600575"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2" name="Straight Connector 21"/>
            <p:cNvCxnSpPr/>
            <p:nvPr/>
          </p:nvCxnSpPr>
          <p:spPr>
            <a:xfrm>
              <a:off x="4572000" y="1848822"/>
              <a:ext cx="4010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43181" y="1610697"/>
              <a:ext cx="42784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47907" y="2305050"/>
              <a:ext cx="45736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47907" y="2514600"/>
              <a:ext cx="45736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60794" y="2752725"/>
              <a:ext cx="45736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70319" y="2993651"/>
              <a:ext cx="32782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矩形 17"/>
          <p:cNvSpPr/>
          <p:nvPr/>
        </p:nvSpPr>
        <p:spPr>
          <a:xfrm>
            <a:off x="5163671" y="4905206"/>
            <a:ext cx="3980329" cy="1938992"/>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Q1.What are the shuttle systems that carry NADH from the cytosol to mitochondria</a:t>
            </a:r>
            <a:r>
              <a:rPr lang="en-US" sz="1200" b="1" dirty="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rPr>
              <a:t>Q2. What is the malate-aspartate shuttle? In which tissues this shuttle system operates?</a:t>
            </a:r>
          </a:p>
          <a:p>
            <a:r>
              <a:rPr lang="en-US" sz="1200" b="1" dirty="0" smtClean="0">
                <a:latin typeface="Times New Roman" panose="02020603050405020304" pitchFamily="18" charset="0"/>
                <a:cs typeface="Times New Roman" panose="02020603050405020304" pitchFamily="18" charset="0"/>
              </a:rPr>
              <a:t>Q3. What is glycerol 3-phosphate shuttle? In which tissues this shuttle system operates? </a:t>
            </a:r>
          </a:p>
          <a:p>
            <a:r>
              <a:rPr lang="en-US" sz="1200" b="1" dirty="0" smtClean="0">
                <a:latin typeface="Times New Roman" panose="02020603050405020304" pitchFamily="18" charset="0"/>
                <a:cs typeface="Times New Roman" panose="02020603050405020304" pitchFamily="18" charset="0"/>
              </a:rPr>
              <a:t>Q4. How many ATP molecules are produced upon transfer of a pair of electrons to oxygen through ETC using (a) malate-aspartate shuttle, (b) glycerol 3-phosphate shuttle?</a:t>
            </a:r>
          </a:p>
          <a:p>
            <a:r>
              <a:rPr lang="en-US" sz="1200" b="1" dirty="0" smtClean="0">
                <a:latin typeface="Times New Roman" panose="02020603050405020304" pitchFamily="18" charset="0"/>
                <a:cs typeface="Times New Roman" panose="02020603050405020304" pitchFamily="18" charset="0"/>
              </a:rPr>
              <a:t>(Answer: (a) 2.5, (b) 1.5)</a:t>
            </a:r>
          </a:p>
        </p:txBody>
      </p:sp>
      <p:sp>
        <p:nvSpPr>
          <p:cNvPr id="2" name="Slide Number Placeholder 1"/>
          <p:cNvSpPr>
            <a:spLocks noGrp="1"/>
          </p:cNvSpPr>
          <p:nvPr>
            <p:ph type="sldNum" sz="quarter" idx="12"/>
          </p:nvPr>
        </p:nvSpPr>
        <p:spPr/>
        <p:txBody>
          <a:bodyPr/>
          <a:lstStyle/>
          <a:p>
            <a:fld id="{A1B80F15-2FE9-41FD-A688-0AE151D00CE7}" type="slidenum">
              <a:rPr lang="en-US" smtClean="0"/>
              <a:pPr/>
              <a:t>15</a:t>
            </a:fld>
            <a:endParaRPr lang="en-US"/>
          </a:p>
        </p:txBody>
      </p:sp>
    </p:spTree>
    <p:extLst>
      <p:ext uri="{BB962C8B-B14F-4D97-AF65-F5344CB8AC3E}">
        <p14:creationId xmlns:p14="http://schemas.microsoft.com/office/powerpoint/2010/main" xmlns="" val="4131238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 calcmode="lin" valueType="num">
                                      <p:cBhvr additive="base">
                                        <p:cTn id="7" dur="500" fill="hold"/>
                                        <p:tgtEl>
                                          <p:spTgt spid="2048"/>
                                        </p:tgtEl>
                                        <p:attrNameLst>
                                          <p:attrName>ppt_x</p:attrName>
                                        </p:attrNameLst>
                                      </p:cBhvr>
                                      <p:tavLst>
                                        <p:tav tm="0">
                                          <p:val>
                                            <p:strVal val="#ppt_x"/>
                                          </p:val>
                                        </p:tav>
                                        <p:tav tm="100000">
                                          <p:val>
                                            <p:strVal val="#ppt_x"/>
                                          </p:val>
                                        </p:tav>
                                      </p:tavLst>
                                    </p:anim>
                                    <p:anim calcmode="lin" valueType="num">
                                      <p:cBhvr additive="base">
                                        <p:cTn id="8"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ATP yield from complete oxidation of one molecule of Glucose</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362074"/>
            <a:ext cx="9143999" cy="3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矩形 17"/>
          <p:cNvSpPr/>
          <p:nvPr/>
        </p:nvSpPr>
        <p:spPr>
          <a:xfrm>
            <a:off x="5344832" y="6457890"/>
            <a:ext cx="3799167"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Using a table show the ATP yield from complete oxidation of one molecule of glucose. </a:t>
            </a:r>
            <a:endParaRPr lang="en-US" sz="10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1B80F15-2FE9-41FD-A688-0AE151D00CE7}" type="slidenum">
              <a:rPr lang="en-US" smtClean="0"/>
              <a:pPr/>
              <a:t>16</a:t>
            </a:fld>
            <a:endParaRPr lang="en-US"/>
          </a:p>
        </p:txBody>
      </p:sp>
    </p:spTree>
    <p:extLst>
      <p:ext uri="{BB962C8B-B14F-4D97-AF65-F5344CB8AC3E}">
        <p14:creationId xmlns:p14="http://schemas.microsoft.com/office/powerpoint/2010/main" xmlns="" val="9750202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a:solidFill>
                  <a:srgbClr val="FFFF00"/>
                </a:solidFill>
                <a:latin typeface="Times New Roman" panose="02020603050405020304" pitchFamily="18" charset="0"/>
                <a:cs typeface="Times New Roman" panose="02020603050405020304" pitchFamily="18" charset="0"/>
              </a:rPr>
              <a:t>Biologic significance of fuel oxidation to produce heat (not ATP)</a:t>
            </a:r>
          </a:p>
        </p:txBody>
      </p:sp>
      <p:grpSp>
        <p:nvGrpSpPr>
          <p:cNvPr id="2" name="Group 1"/>
          <p:cNvGrpSpPr/>
          <p:nvPr/>
        </p:nvGrpSpPr>
        <p:grpSpPr>
          <a:xfrm>
            <a:off x="19049" y="812924"/>
            <a:ext cx="5593473" cy="4692526"/>
            <a:chOff x="1416927" y="793874"/>
            <a:chExt cx="6310146" cy="5435232"/>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16927" y="793874"/>
              <a:ext cx="6310146" cy="2986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16927" y="3771884"/>
              <a:ext cx="6310146" cy="2457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矩形 17"/>
          <p:cNvSpPr/>
          <p:nvPr/>
        </p:nvSpPr>
        <p:spPr>
          <a:xfrm>
            <a:off x="-9525" y="5788090"/>
            <a:ext cx="4572000"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brown fat? Why is it called so? </a:t>
            </a:r>
          </a:p>
          <a:p>
            <a:r>
              <a:rPr lang="en-US" sz="1200" b="1" dirty="0" smtClean="0">
                <a:latin typeface="Times New Roman" panose="02020603050405020304" pitchFamily="18" charset="0"/>
                <a:cs typeface="Times New Roman" panose="02020603050405020304" pitchFamily="18" charset="0"/>
              </a:rPr>
              <a:t>Q2. What is the name of the unique protein in brown fat?</a:t>
            </a:r>
          </a:p>
          <a:p>
            <a:r>
              <a:rPr lang="en-US" sz="1200" b="1" dirty="0" smtClean="0">
                <a:solidFill>
                  <a:srgbClr val="FF0000"/>
                </a:solidFill>
                <a:latin typeface="Times New Roman" panose="02020603050405020304" pitchFamily="18" charset="0"/>
                <a:cs typeface="Times New Roman" panose="02020603050405020304" pitchFamily="18" charset="0"/>
              </a:rPr>
              <a:t>No question on the images of this slide in exam. </a:t>
            </a:r>
          </a:p>
        </p:txBody>
      </p:sp>
      <p:grpSp>
        <p:nvGrpSpPr>
          <p:cNvPr id="4" name="Group 3"/>
          <p:cNvGrpSpPr/>
          <p:nvPr/>
        </p:nvGrpSpPr>
        <p:grpSpPr>
          <a:xfrm>
            <a:off x="5768786" y="841499"/>
            <a:ext cx="3352800" cy="2410232"/>
            <a:chOff x="5768786" y="841499"/>
            <a:chExt cx="3352800" cy="2410232"/>
          </a:xfrm>
        </p:grpSpPr>
        <p:pic>
          <p:nvPicPr>
            <p:cNvPr id="3074" name="Picture 2" descr="http://www.fitnessvsweightloss.com/wp-content/uploads/2014/07/fat-cells-e1406542600218.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68786" y="841499"/>
              <a:ext cx="3352800" cy="22255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112834" y="3067065"/>
              <a:ext cx="2664703" cy="184666"/>
            </a:xfrm>
            <a:prstGeom prst="rect">
              <a:avLst/>
            </a:prstGeom>
          </p:spPr>
          <p:txBody>
            <a:bodyPr wrap="square">
              <a:spAutoFit/>
            </a:bodyPr>
            <a:lstStyle/>
            <a:p>
              <a:r>
                <a:rPr lang="en-US" sz="600" dirty="0">
                  <a:latin typeface="Times New Roman" pitchFamily="18" charset="0"/>
                  <a:cs typeface="Times New Roman" pitchFamily="18" charset="0"/>
                </a:rPr>
                <a:t>http://www.fitnessvsweightloss.com/winter-is-the-best-time-for-losing-weight/</a:t>
              </a:r>
            </a:p>
          </p:txBody>
        </p:sp>
      </p:grpSp>
      <p:grpSp>
        <p:nvGrpSpPr>
          <p:cNvPr id="9" name="Group 8"/>
          <p:cNvGrpSpPr/>
          <p:nvPr/>
        </p:nvGrpSpPr>
        <p:grpSpPr>
          <a:xfrm>
            <a:off x="5711111" y="3488463"/>
            <a:ext cx="3391947" cy="3269124"/>
            <a:chOff x="5711111" y="3488463"/>
            <a:chExt cx="3391947" cy="3269124"/>
          </a:xfrm>
        </p:grpSpPr>
        <p:pic>
          <p:nvPicPr>
            <p:cNvPr id="3076" name="Picture 4" descr="http://www.elsevier.es/ficheros/publicaciones/21735093/0000006100000002/v1_201403140305/S2173509314000336/v1_201403140305/en/main.assets/gr2.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11111" y="3488463"/>
              <a:ext cx="3391947" cy="29921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882552" y="6480588"/>
              <a:ext cx="3125267" cy="276999"/>
            </a:xfrm>
            <a:prstGeom prst="rect">
              <a:avLst/>
            </a:prstGeom>
          </p:spPr>
          <p:txBody>
            <a:bodyPr wrap="square">
              <a:spAutoFit/>
            </a:bodyPr>
            <a:lstStyle/>
            <a:p>
              <a:r>
                <a:rPr lang="en-US" sz="600" dirty="0">
                  <a:latin typeface="Times New Roman" pitchFamily="18" charset="0"/>
                  <a:cs typeface="Times New Roman" pitchFamily="18" charset="0"/>
                </a:rPr>
                <a:t>http://www.elsevier.es/es-revista-endocrinologia-nutricion-english-edition--412-articulo-adipose-tissue-cell-heterogeneity-functional-S2173509314000336</a:t>
              </a:r>
            </a:p>
          </p:txBody>
        </p:sp>
      </p:grpSp>
      <p:cxnSp>
        <p:nvCxnSpPr>
          <p:cNvPr id="14" name="Straight Connector 13"/>
          <p:cNvCxnSpPr/>
          <p:nvPr/>
        </p:nvCxnSpPr>
        <p:spPr>
          <a:xfrm>
            <a:off x="1266764" y="2028443"/>
            <a:ext cx="4336233"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49" y="2286000"/>
            <a:ext cx="5583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574" y="2562225"/>
            <a:ext cx="5583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574" y="2828925"/>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099" y="3105165"/>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236" y="3374474"/>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099" y="3600450"/>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574" y="3857625"/>
            <a:ext cx="1504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1000" y="4143375"/>
            <a:ext cx="3053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525" y="4686300"/>
            <a:ext cx="4505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97023" y="4406624"/>
            <a:ext cx="49644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600574" y="4682849"/>
            <a:ext cx="9928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0" y="4971549"/>
            <a:ext cx="5593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525" y="5257800"/>
            <a:ext cx="56029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524" y="5534025"/>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A1B80F15-2FE9-41FD-A688-0AE151D00CE7}" type="slidenum">
              <a:rPr lang="en-US" smtClean="0"/>
              <a:pPr/>
              <a:t>17</a:t>
            </a:fld>
            <a:endParaRPr lang="en-US"/>
          </a:p>
        </p:txBody>
      </p:sp>
    </p:spTree>
    <p:extLst>
      <p:ext uri="{BB962C8B-B14F-4D97-AF65-F5344CB8AC3E}">
        <p14:creationId xmlns:p14="http://schemas.microsoft.com/office/powerpoint/2010/main" xmlns="" val="26390553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a:solidFill>
                  <a:srgbClr val="FFFF00"/>
                </a:solidFill>
                <a:latin typeface="Times New Roman" panose="02020603050405020304" pitchFamily="18" charset="0"/>
                <a:cs typeface="Times New Roman" panose="02020603050405020304" pitchFamily="18" charset="0"/>
              </a:rPr>
              <a:t>Biologic significance of fuel oxidation to produce heat (not ATP)</a:t>
            </a:r>
          </a:p>
        </p:txBody>
      </p:sp>
      <p:grpSp>
        <p:nvGrpSpPr>
          <p:cNvPr id="2" name="Group 1"/>
          <p:cNvGrpSpPr/>
          <p:nvPr/>
        </p:nvGrpSpPr>
        <p:grpSpPr>
          <a:xfrm>
            <a:off x="161351" y="793873"/>
            <a:ext cx="8821297" cy="5947403"/>
            <a:chOff x="266899" y="864866"/>
            <a:chExt cx="8821297" cy="5947403"/>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899" y="864866"/>
              <a:ext cx="3193477" cy="5947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91241" y="4614009"/>
              <a:ext cx="5596955" cy="1364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Group 3"/>
          <p:cNvGrpSpPr/>
          <p:nvPr/>
        </p:nvGrpSpPr>
        <p:grpSpPr>
          <a:xfrm>
            <a:off x="3532019" y="838200"/>
            <a:ext cx="5611981" cy="2029262"/>
            <a:chOff x="3532019" y="838200"/>
            <a:chExt cx="5611981" cy="2029262"/>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32019" y="838200"/>
              <a:ext cx="5556177" cy="202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Straight Connector 10"/>
            <p:cNvCxnSpPr/>
            <p:nvPr/>
          </p:nvCxnSpPr>
          <p:spPr>
            <a:xfrm>
              <a:off x="3532019" y="1143000"/>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60594" y="1409700"/>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60593" y="1695450"/>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69577" y="1971675"/>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1544" y="2514600"/>
              <a:ext cx="50023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69577" y="2247900"/>
              <a:ext cx="5574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矩形 17"/>
          <p:cNvSpPr/>
          <p:nvPr/>
        </p:nvSpPr>
        <p:spPr>
          <a:xfrm>
            <a:off x="4399204" y="6200557"/>
            <a:ext cx="4744796"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Diagrammatically explain how heat is generated by </a:t>
            </a:r>
            <a:r>
              <a:rPr lang="en-US" sz="1200" b="1" dirty="0" err="1" smtClean="0">
                <a:latin typeface="Times New Roman" panose="02020603050405020304" pitchFamily="18" charset="0"/>
                <a:cs typeface="Times New Roman" panose="02020603050405020304" pitchFamily="18" charset="0"/>
              </a:rPr>
              <a:t>thermogenin</a:t>
            </a:r>
            <a:r>
              <a:rPr lang="en-US" sz="1200" b="1" dirty="0" smtClean="0">
                <a:latin typeface="Times New Roman" panose="02020603050405020304" pitchFamily="18" charset="0"/>
                <a:cs typeface="Times New Roman" panose="02020603050405020304" pitchFamily="18" charset="0"/>
              </a:rPr>
              <a:t> or uncoupling protein in mitochondria? </a:t>
            </a:r>
          </a:p>
          <a:p>
            <a:r>
              <a:rPr lang="en-US" sz="1200" b="1" dirty="0" smtClean="0">
                <a:latin typeface="Times New Roman" panose="02020603050405020304" pitchFamily="18" charset="0"/>
                <a:cs typeface="Times New Roman" panose="02020603050405020304" pitchFamily="18" charset="0"/>
              </a:rPr>
              <a:t>Q2. Give two biologic significance of the heat produced by brown fat.</a:t>
            </a:r>
          </a:p>
        </p:txBody>
      </p:sp>
      <p:sp>
        <p:nvSpPr>
          <p:cNvPr id="3" name="Slide Number Placeholder 2"/>
          <p:cNvSpPr>
            <a:spLocks noGrp="1"/>
          </p:cNvSpPr>
          <p:nvPr>
            <p:ph type="sldNum" sz="quarter" idx="12"/>
          </p:nvPr>
        </p:nvSpPr>
        <p:spPr/>
        <p:txBody>
          <a:bodyPr/>
          <a:lstStyle/>
          <a:p>
            <a:fld id="{A1B80F15-2FE9-41FD-A688-0AE151D00CE7}" type="slidenum">
              <a:rPr lang="en-US" smtClean="0"/>
              <a:pPr/>
              <a:t>18</a:t>
            </a:fld>
            <a:endParaRPr lang="en-US"/>
          </a:p>
        </p:txBody>
      </p:sp>
    </p:spTree>
    <p:extLst>
      <p:ext uri="{BB962C8B-B14F-4D97-AF65-F5344CB8AC3E}">
        <p14:creationId xmlns:p14="http://schemas.microsoft.com/office/powerpoint/2010/main" xmlns="" val="40938926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0849" y="0"/>
            <a:ext cx="31623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Photophosphorylation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Chloroplasts</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26894" y="816286"/>
            <a:ext cx="8906856" cy="5448300"/>
            <a:chOff x="26894" y="816286"/>
            <a:chExt cx="8906856" cy="5448300"/>
          </a:xfrm>
        </p:grpSpPr>
        <p:grpSp>
          <p:nvGrpSpPr>
            <p:cNvPr id="3" name="Group 2"/>
            <p:cNvGrpSpPr/>
            <p:nvPr/>
          </p:nvGrpSpPr>
          <p:grpSpPr>
            <a:xfrm>
              <a:off x="26894" y="816286"/>
              <a:ext cx="8906856" cy="5448300"/>
              <a:chOff x="26894" y="816286"/>
              <a:chExt cx="8906856" cy="544830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94" y="816286"/>
                <a:ext cx="5637956" cy="544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
              <p:cNvGrpSpPr/>
              <p:nvPr/>
            </p:nvGrpSpPr>
            <p:grpSpPr>
              <a:xfrm>
                <a:off x="5858856" y="852145"/>
                <a:ext cx="3074894" cy="4933749"/>
                <a:chOff x="5858856" y="852145"/>
                <a:chExt cx="3074894" cy="4933749"/>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8856" y="852145"/>
                  <a:ext cx="3052482" cy="2706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58856" y="3558597"/>
                  <a:ext cx="3074894" cy="2227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cxnSp>
          <p:nvCxnSpPr>
            <p:cNvPr id="10" name="Straight Connector 9"/>
            <p:cNvCxnSpPr/>
            <p:nvPr/>
          </p:nvCxnSpPr>
          <p:spPr>
            <a:xfrm>
              <a:off x="104775" y="1581150"/>
              <a:ext cx="551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647" y="1857375"/>
              <a:ext cx="551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775" y="2153317"/>
              <a:ext cx="551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647" y="2971800"/>
              <a:ext cx="551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15775" y="3511861"/>
              <a:ext cx="1689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3511861"/>
              <a:ext cx="1563497" cy="5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647" y="3810000"/>
              <a:ext cx="19677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09800" y="3810000"/>
              <a:ext cx="33922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647" y="4114800"/>
              <a:ext cx="551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647" y="4343400"/>
              <a:ext cx="551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46972" y="4605570"/>
              <a:ext cx="41178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9647" y="4876800"/>
              <a:ext cx="55752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9647" y="5172075"/>
              <a:ext cx="55752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9647" y="5438775"/>
              <a:ext cx="36441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91000" y="5435911"/>
              <a:ext cx="994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矩形 17"/>
          <p:cNvSpPr/>
          <p:nvPr/>
        </p:nvSpPr>
        <p:spPr>
          <a:xfrm>
            <a:off x="4972890" y="6198222"/>
            <a:ext cx="4140154"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Where does photosynthesis take place in plants?</a:t>
            </a:r>
          </a:p>
          <a:p>
            <a:r>
              <a:rPr lang="en-US" sz="1200" b="1" dirty="0" smtClean="0">
                <a:latin typeface="Times New Roman" panose="02020603050405020304" pitchFamily="18" charset="0"/>
                <a:cs typeface="Times New Roman" panose="02020603050405020304" pitchFamily="18" charset="0"/>
              </a:rPr>
              <a:t>Q2. Diagrammatically show different parts of chloroplasts.</a:t>
            </a:r>
          </a:p>
          <a:p>
            <a:r>
              <a:rPr lang="en-US" sz="1200" b="1" dirty="0" smtClean="0">
                <a:latin typeface="Times New Roman" panose="02020603050405020304" pitchFamily="18" charset="0"/>
                <a:cs typeface="Times New Roman" panose="02020603050405020304" pitchFamily="18" charset="0"/>
              </a:rPr>
              <a:t>Q3. What are thylakoids, </a:t>
            </a:r>
            <a:r>
              <a:rPr lang="en-US" sz="1200" b="1" dirty="0" err="1" smtClean="0">
                <a:latin typeface="Times New Roman" panose="02020603050405020304" pitchFamily="18" charset="0"/>
                <a:cs typeface="Times New Roman" panose="02020603050405020304" pitchFamily="18" charset="0"/>
              </a:rPr>
              <a:t>granna</a:t>
            </a:r>
            <a:r>
              <a:rPr lang="en-US" sz="1200" b="1" dirty="0" smtClean="0">
                <a:latin typeface="Times New Roman" panose="02020603050405020304" pitchFamily="18" charset="0"/>
                <a:cs typeface="Times New Roman" panose="02020603050405020304" pitchFamily="18" charset="0"/>
              </a:rPr>
              <a:t>, lamellae, </a:t>
            </a:r>
            <a:r>
              <a:rPr lang="en-US" sz="1200" b="1" dirty="0" err="1" smtClean="0">
                <a:latin typeface="Times New Roman" panose="02020603050405020304" pitchFamily="18" charset="0"/>
                <a:cs typeface="Times New Roman" panose="02020603050405020304" pitchFamily="18" charset="0"/>
              </a:rPr>
              <a:t>stroma</a:t>
            </a:r>
            <a:r>
              <a:rPr lang="en-US" sz="1200" b="1" dirty="0" smtClean="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A1B80F15-2FE9-41FD-A688-0AE151D00CE7}" type="slidenum">
              <a:rPr lang="en-US" smtClean="0"/>
              <a:pPr/>
              <a:t>19</a:t>
            </a:fld>
            <a:endParaRPr lang="en-US"/>
          </a:p>
        </p:txBody>
      </p:sp>
    </p:spTree>
    <p:extLst>
      <p:ext uri="{BB962C8B-B14F-4D97-AF65-F5344CB8AC3E}">
        <p14:creationId xmlns:p14="http://schemas.microsoft.com/office/powerpoint/2010/main" xmlns="" val="13167547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Most of the ATPs are synthesized by Oxidative Phosphorylation </a:t>
            </a:r>
            <a:r>
              <a:rPr lang="en-US" b="1" smtClean="0">
                <a:solidFill>
                  <a:srgbClr val="FFFF00"/>
                </a:solidFill>
                <a:latin typeface="Times New Roman" panose="02020603050405020304" pitchFamily="18" charset="0"/>
                <a:cs typeface="Times New Roman" panose="02020603050405020304" pitchFamily="18" charset="0"/>
              </a:rPr>
              <a:t>or Photophosphorylation</a:t>
            </a:r>
            <a:endParaRPr lang="en-US" b="1" dirty="0" smtClean="0">
              <a:solidFill>
                <a:srgbClr val="FFFF0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455" y="803399"/>
            <a:ext cx="8992870" cy="526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17"/>
          <p:cNvSpPr/>
          <p:nvPr/>
        </p:nvSpPr>
        <p:spPr>
          <a:xfrm>
            <a:off x="3200400" y="6581001"/>
            <a:ext cx="5943600"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the ultimate goal for oxidative phosphorylation and photophosphorylation?</a:t>
            </a:r>
          </a:p>
        </p:txBody>
      </p:sp>
      <p:sp>
        <p:nvSpPr>
          <p:cNvPr id="9" name="矩形 5"/>
          <p:cNvSpPr/>
          <p:nvPr/>
        </p:nvSpPr>
        <p:spPr>
          <a:xfrm>
            <a:off x="1004886" y="-37123"/>
            <a:ext cx="7162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 &amp; Photophosphorylation</a:t>
            </a:r>
          </a:p>
        </p:txBody>
      </p:sp>
      <p:sp>
        <p:nvSpPr>
          <p:cNvPr id="2" name="Slide Number Placeholder 1"/>
          <p:cNvSpPr>
            <a:spLocks noGrp="1"/>
          </p:cNvSpPr>
          <p:nvPr>
            <p:ph type="sldNum" sz="quarter" idx="12"/>
          </p:nvPr>
        </p:nvSpPr>
        <p:spPr/>
        <p:txBody>
          <a:bodyPr/>
          <a:lstStyle/>
          <a:p>
            <a:fld id="{A1B80F15-2FE9-41FD-A688-0AE151D00CE7}" type="slidenum">
              <a:rPr lang="en-US" smtClean="0"/>
              <a:pPr/>
              <a:t>2</a:t>
            </a:fld>
            <a:endParaRPr lang="en-US"/>
          </a:p>
        </p:txBody>
      </p:sp>
    </p:spTree>
    <p:extLst>
      <p:ext uri="{BB962C8B-B14F-4D97-AF65-F5344CB8AC3E}">
        <p14:creationId xmlns:p14="http://schemas.microsoft.com/office/powerpoint/2010/main" xmlns="" val="9522154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0849" y="0"/>
            <a:ext cx="31623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Photophosphorylation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Chloroplasts</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926437" y="914400"/>
            <a:ext cx="7391400" cy="5543550"/>
            <a:chOff x="876300" y="802839"/>
            <a:chExt cx="7391400" cy="5543550"/>
          </a:xfrm>
        </p:grpSpPr>
        <p:pic>
          <p:nvPicPr>
            <p:cNvPr id="1026" name="Picture 2" descr="http://images.slideplayer.com/25/7742400/slides/slide_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76300" y="802839"/>
              <a:ext cx="7391400" cy="55435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72000" y="6161723"/>
              <a:ext cx="1327608" cy="184666"/>
            </a:xfrm>
            <a:prstGeom prst="rect">
              <a:avLst/>
            </a:prstGeom>
          </p:spPr>
          <p:txBody>
            <a:bodyPr wrap="none">
              <a:spAutoFit/>
            </a:bodyPr>
            <a:lstStyle/>
            <a:p>
              <a:r>
                <a:rPr lang="en-US" sz="600" dirty="0">
                  <a:latin typeface="Times New Roman" pitchFamily="18" charset="0"/>
                  <a:cs typeface="Times New Roman" pitchFamily="18" charset="0"/>
                </a:rPr>
                <a:t>http://slideplayer.com/slide/7742400/</a:t>
              </a:r>
            </a:p>
          </p:txBody>
        </p:sp>
      </p:grpSp>
      <p:sp>
        <p:nvSpPr>
          <p:cNvPr id="9" name="矩形 17"/>
          <p:cNvSpPr/>
          <p:nvPr/>
        </p:nvSpPr>
        <p:spPr>
          <a:xfrm>
            <a:off x="5649165" y="6581001"/>
            <a:ext cx="3485310" cy="276999"/>
          </a:xfrm>
          <a:prstGeom prst="rect">
            <a:avLst/>
          </a:prstGeom>
          <a:solidFill>
            <a:srgbClr val="FFFF00"/>
          </a:solidFill>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No question in exam from the image of this slide. </a:t>
            </a:r>
          </a:p>
        </p:txBody>
      </p:sp>
      <p:sp>
        <p:nvSpPr>
          <p:cNvPr id="2" name="Slide Number Placeholder 1"/>
          <p:cNvSpPr>
            <a:spLocks noGrp="1"/>
          </p:cNvSpPr>
          <p:nvPr>
            <p:ph type="sldNum" sz="quarter" idx="12"/>
          </p:nvPr>
        </p:nvSpPr>
        <p:spPr/>
        <p:txBody>
          <a:bodyPr/>
          <a:lstStyle/>
          <a:p>
            <a:fld id="{A1B80F15-2FE9-41FD-A688-0AE151D00CE7}" type="slidenum">
              <a:rPr lang="en-US" smtClean="0"/>
              <a:pPr/>
              <a:t>20</a:t>
            </a:fld>
            <a:endParaRPr lang="en-US"/>
          </a:p>
        </p:txBody>
      </p:sp>
    </p:spTree>
    <p:extLst>
      <p:ext uri="{BB962C8B-B14F-4D97-AF65-F5344CB8AC3E}">
        <p14:creationId xmlns:p14="http://schemas.microsoft.com/office/powerpoint/2010/main" xmlns="" val="32547597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0849" y="0"/>
            <a:ext cx="31623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Photophosphorylation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Light drives electron flow in chloroplasts</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52400" y="1201269"/>
            <a:ext cx="8960644" cy="4823579"/>
            <a:chOff x="152400" y="1201269"/>
            <a:chExt cx="8960644" cy="4823579"/>
          </a:xfrm>
        </p:grpSpPr>
        <p:grpSp>
          <p:nvGrpSpPr>
            <p:cNvPr id="5" name="Group 4"/>
            <p:cNvGrpSpPr/>
            <p:nvPr/>
          </p:nvGrpSpPr>
          <p:grpSpPr>
            <a:xfrm>
              <a:off x="152400" y="1201269"/>
              <a:ext cx="8960644" cy="4823579"/>
              <a:chOff x="152400" y="1201269"/>
              <a:chExt cx="8960644" cy="4823579"/>
            </a:xfrm>
          </p:grpSpPr>
          <p:grpSp>
            <p:nvGrpSpPr>
              <p:cNvPr id="4" name="Group 3"/>
              <p:cNvGrpSpPr/>
              <p:nvPr/>
            </p:nvGrpSpPr>
            <p:grpSpPr>
              <a:xfrm>
                <a:off x="152400" y="1201269"/>
                <a:ext cx="8960644" cy="4132185"/>
                <a:chOff x="152400" y="1201269"/>
                <a:chExt cx="8960644" cy="4132185"/>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201269"/>
                  <a:ext cx="4577404" cy="4132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72890" y="1600199"/>
                  <a:ext cx="4140154" cy="1452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229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86400" y="3267361"/>
                <a:ext cx="2790393" cy="275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13" name="Straight Connector 12"/>
            <p:cNvCxnSpPr/>
            <p:nvPr/>
          </p:nvCxnSpPr>
          <p:spPr>
            <a:xfrm>
              <a:off x="5943600" y="2400300"/>
              <a:ext cx="31694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72890" y="2609850"/>
              <a:ext cx="11802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矩形 17"/>
          <p:cNvSpPr/>
          <p:nvPr/>
        </p:nvSpPr>
        <p:spPr>
          <a:xfrm>
            <a:off x="4572000" y="6211669"/>
            <a:ext cx="4572000"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Hill reaction with respect to photosynthesis?</a:t>
            </a:r>
          </a:p>
          <a:p>
            <a:r>
              <a:rPr lang="en-US" sz="1200" b="1" dirty="0" smtClean="0">
                <a:latin typeface="Times New Roman" panose="02020603050405020304" pitchFamily="18" charset="0"/>
                <a:cs typeface="Times New Roman" panose="02020603050405020304" pitchFamily="18" charset="0"/>
              </a:rPr>
              <a:t>Q2. What is the biological electron acceptor in the chloroplasts?</a:t>
            </a:r>
          </a:p>
          <a:p>
            <a:r>
              <a:rPr lang="en-US" sz="1200" b="1" dirty="0" smtClean="0">
                <a:solidFill>
                  <a:srgbClr val="FF0000"/>
                </a:solidFill>
                <a:latin typeface="Times New Roman" panose="02020603050405020304" pitchFamily="18" charset="0"/>
                <a:cs typeface="Times New Roman" panose="02020603050405020304" pitchFamily="18" charset="0"/>
              </a:rPr>
              <a:t>No question in exam on </a:t>
            </a:r>
            <a:r>
              <a:rPr lang="en-US" sz="1200" b="1" dirty="0" err="1" smtClean="0">
                <a:solidFill>
                  <a:srgbClr val="FF0000"/>
                </a:solidFill>
                <a:latin typeface="Times New Roman" panose="02020603050405020304" pitchFamily="18" charset="0"/>
                <a:cs typeface="Times New Roman" panose="02020603050405020304" pitchFamily="18" charset="0"/>
              </a:rPr>
              <a:t>Dichlorophenolindophenol</a:t>
            </a:r>
            <a:r>
              <a:rPr lang="en-US" sz="1200" b="1" dirty="0" smtClean="0">
                <a:solidFill>
                  <a:srgbClr val="FF0000"/>
                </a:solidFill>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A1B80F15-2FE9-41FD-A688-0AE151D00CE7}" type="slidenum">
              <a:rPr lang="en-US" smtClean="0"/>
              <a:pPr/>
              <a:t>21</a:t>
            </a:fld>
            <a:endParaRPr lang="en-US"/>
          </a:p>
        </p:txBody>
      </p:sp>
    </p:spTree>
    <p:extLst>
      <p:ext uri="{BB962C8B-B14F-4D97-AF65-F5344CB8AC3E}">
        <p14:creationId xmlns:p14="http://schemas.microsoft.com/office/powerpoint/2010/main" xmlns="" val="3254412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0849" y="0"/>
            <a:ext cx="31623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Photophosphorylation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Light absorbing pigments in plants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 y="793874"/>
            <a:ext cx="4343401" cy="1569660"/>
          </a:xfrm>
          <a:prstGeom prst="rect">
            <a:avLst/>
          </a:prstGeom>
        </p:spPr>
        <p:txBody>
          <a:bodyPr wrap="square">
            <a:spAutoFit/>
          </a:bodyPr>
          <a:lstStyle/>
          <a:p>
            <a:r>
              <a:rPr lang="en-US" sz="1600" b="1" dirty="0">
                <a:solidFill>
                  <a:srgbClr val="C00000"/>
                </a:solidFill>
                <a:latin typeface="Times New Roman" pitchFamily="18" charset="0"/>
                <a:cs typeface="Times New Roman" pitchFamily="18" charset="0"/>
              </a:rPr>
              <a:t>The </a:t>
            </a:r>
            <a:r>
              <a:rPr lang="en-US" sz="1600" b="1" u="sng" dirty="0">
                <a:solidFill>
                  <a:srgbClr val="C00000"/>
                </a:solidFill>
                <a:latin typeface="Times New Roman" pitchFamily="18" charset="0"/>
                <a:cs typeface="Times New Roman" pitchFamily="18" charset="0"/>
              </a:rPr>
              <a:t>most important light-absorbing pigments </a:t>
            </a:r>
            <a:r>
              <a:rPr lang="en-US" sz="1600" b="1" dirty="0">
                <a:solidFill>
                  <a:srgbClr val="C00000"/>
                </a:solidFill>
                <a:latin typeface="Times New Roman" pitchFamily="18" charset="0"/>
                <a:cs typeface="Times New Roman" pitchFamily="18" charset="0"/>
              </a:rPr>
              <a:t>in the </a:t>
            </a:r>
            <a:r>
              <a:rPr lang="en-US" sz="1600" b="1" dirty="0" smtClean="0">
                <a:solidFill>
                  <a:srgbClr val="C00000"/>
                </a:solidFill>
                <a:latin typeface="Times New Roman" pitchFamily="18" charset="0"/>
                <a:cs typeface="Times New Roman" pitchFamily="18" charset="0"/>
              </a:rPr>
              <a:t>thylakoid </a:t>
            </a:r>
            <a:r>
              <a:rPr lang="en-US" sz="1600" b="1" dirty="0">
                <a:solidFill>
                  <a:srgbClr val="C00000"/>
                </a:solidFill>
                <a:latin typeface="Times New Roman" pitchFamily="18" charset="0"/>
                <a:cs typeface="Times New Roman" pitchFamily="18" charset="0"/>
              </a:rPr>
              <a:t>membranes are the </a:t>
            </a:r>
            <a:r>
              <a:rPr lang="en-US" sz="1600" b="1" i="1" u="sng" dirty="0">
                <a:solidFill>
                  <a:srgbClr val="00B050"/>
                </a:solidFill>
                <a:latin typeface="Times New Roman" pitchFamily="18" charset="0"/>
                <a:cs typeface="Times New Roman" pitchFamily="18" charset="0"/>
              </a:rPr>
              <a:t>chlorophylls</a:t>
            </a:r>
            <a:r>
              <a:rPr lang="en-US" sz="1600" b="1" dirty="0">
                <a:solidFill>
                  <a:srgbClr val="C00000"/>
                </a:solidFill>
                <a:latin typeface="Times New Roman" pitchFamily="18" charset="0"/>
                <a:cs typeface="Times New Roman" pitchFamily="18" charset="0"/>
              </a:rPr>
              <a:t>, green </a:t>
            </a:r>
            <a:r>
              <a:rPr lang="en-US" sz="1600" b="1" dirty="0" smtClean="0">
                <a:solidFill>
                  <a:srgbClr val="C00000"/>
                </a:solidFill>
                <a:latin typeface="Times New Roman" pitchFamily="18" charset="0"/>
                <a:cs typeface="Times New Roman" pitchFamily="18" charset="0"/>
              </a:rPr>
              <a:t>pigments with </a:t>
            </a:r>
            <a:r>
              <a:rPr lang="en-US" sz="1600" b="1" dirty="0">
                <a:solidFill>
                  <a:srgbClr val="C00000"/>
                </a:solidFill>
                <a:latin typeface="Times New Roman" pitchFamily="18" charset="0"/>
                <a:cs typeface="Times New Roman" pitchFamily="18" charset="0"/>
              </a:rPr>
              <a:t>polycyclic, planar structures resembling the </a:t>
            </a:r>
            <a:r>
              <a:rPr lang="en-US" sz="1600" b="1" dirty="0" err="1" smtClean="0">
                <a:solidFill>
                  <a:srgbClr val="C00000"/>
                </a:solidFill>
                <a:latin typeface="Times New Roman" pitchFamily="18" charset="0"/>
                <a:cs typeface="Times New Roman" pitchFamily="18" charset="0"/>
              </a:rPr>
              <a:t>protoporphyrin</a:t>
            </a:r>
            <a:r>
              <a:rPr lang="en-US" sz="1600" b="1" dirty="0" smtClean="0">
                <a:solidFill>
                  <a:srgbClr val="C00000"/>
                </a:solidFill>
                <a:latin typeface="Times New Roman" pitchFamily="18" charset="0"/>
                <a:cs typeface="Times New Roman" pitchFamily="18" charset="0"/>
              </a:rPr>
              <a:t> </a:t>
            </a:r>
            <a:r>
              <a:rPr lang="en-US" sz="1600" b="1" dirty="0">
                <a:solidFill>
                  <a:srgbClr val="C00000"/>
                </a:solidFill>
                <a:latin typeface="Times New Roman" pitchFamily="18" charset="0"/>
                <a:cs typeface="Times New Roman" pitchFamily="18" charset="0"/>
              </a:rPr>
              <a:t>of </a:t>
            </a:r>
            <a:r>
              <a:rPr lang="en-US" sz="1600" b="1" dirty="0" smtClean="0">
                <a:solidFill>
                  <a:srgbClr val="C00000"/>
                </a:solidFill>
                <a:latin typeface="Times New Roman" pitchFamily="18" charset="0"/>
                <a:cs typeface="Times New Roman" pitchFamily="18" charset="0"/>
              </a:rPr>
              <a:t>hemoglobin, </a:t>
            </a:r>
            <a:r>
              <a:rPr lang="en-US" sz="1600" b="1" dirty="0">
                <a:solidFill>
                  <a:srgbClr val="C00000"/>
                </a:solidFill>
                <a:latin typeface="Times New Roman" pitchFamily="18" charset="0"/>
                <a:cs typeface="Times New Roman" pitchFamily="18" charset="0"/>
              </a:rPr>
              <a:t>except that </a:t>
            </a:r>
            <a:r>
              <a:rPr lang="en-US" sz="1600" b="1" dirty="0" smtClean="0">
                <a:solidFill>
                  <a:srgbClr val="C00000"/>
                </a:solidFill>
                <a:latin typeface="Times New Roman" pitchFamily="18" charset="0"/>
                <a:cs typeface="Times New Roman" pitchFamily="18" charset="0"/>
              </a:rPr>
              <a:t>Mg</a:t>
            </a:r>
            <a:r>
              <a:rPr lang="en-US" sz="1600" b="1" baseline="30000" dirty="0" smtClean="0">
                <a:solidFill>
                  <a:srgbClr val="C00000"/>
                </a:solidFill>
                <a:latin typeface="Times New Roman" pitchFamily="18" charset="0"/>
                <a:cs typeface="Times New Roman" pitchFamily="18" charset="0"/>
              </a:rPr>
              <a:t>2+</a:t>
            </a:r>
            <a:r>
              <a:rPr lang="en-US" sz="1600" b="1" dirty="0" smtClean="0">
                <a:solidFill>
                  <a:srgbClr val="C00000"/>
                </a:solidFill>
                <a:latin typeface="Times New Roman" pitchFamily="18" charset="0"/>
                <a:cs typeface="Times New Roman" pitchFamily="18" charset="0"/>
              </a:rPr>
              <a:t>, not Fe</a:t>
            </a:r>
            <a:r>
              <a:rPr lang="en-US" sz="1600" b="1" baseline="30000" dirty="0" smtClean="0">
                <a:solidFill>
                  <a:srgbClr val="C00000"/>
                </a:solidFill>
                <a:latin typeface="Times New Roman" pitchFamily="18" charset="0"/>
                <a:cs typeface="Times New Roman" pitchFamily="18" charset="0"/>
              </a:rPr>
              <a:t>2+</a:t>
            </a:r>
            <a:r>
              <a:rPr lang="en-US" sz="1600" b="1" dirty="0" smtClean="0">
                <a:solidFill>
                  <a:srgbClr val="C00000"/>
                </a:solidFill>
                <a:latin typeface="Times New Roman" pitchFamily="18" charset="0"/>
                <a:cs typeface="Times New Roman" pitchFamily="18" charset="0"/>
              </a:rPr>
              <a:t>, </a:t>
            </a:r>
            <a:r>
              <a:rPr lang="en-US" sz="1600" b="1" dirty="0">
                <a:solidFill>
                  <a:srgbClr val="C00000"/>
                </a:solidFill>
                <a:latin typeface="Times New Roman" pitchFamily="18" charset="0"/>
                <a:cs typeface="Times New Roman" pitchFamily="18" charset="0"/>
              </a:rPr>
              <a:t>occupies the central </a:t>
            </a:r>
            <a:r>
              <a:rPr lang="en-US" sz="1600" b="1" dirty="0" smtClean="0">
                <a:solidFill>
                  <a:srgbClr val="C00000"/>
                </a:solidFill>
                <a:latin typeface="Times New Roman" pitchFamily="18" charset="0"/>
                <a:cs typeface="Times New Roman" pitchFamily="18" charset="0"/>
              </a:rPr>
              <a:t>position. </a:t>
            </a:r>
            <a:endParaRPr lang="en-US" sz="1600" b="1" dirty="0">
              <a:solidFill>
                <a:srgbClr val="C00000"/>
              </a:solidFill>
              <a:latin typeface="Times New Roman" pitchFamily="18" charset="0"/>
              <a:cs typeface="Times New Roman" pitchFamily="18" charset="0"/>
            </a:endParaRPr>
          </a:p>
        </p:txBody>
      </p:sp>
      <p:grpSp>
        <p:nvGrpSpPr>
          <p:cNvPr id="8" name="Group 7"/>
          <p:cNvGrpSpPr/>
          <p:nvPr/>
        </p:nvGrpSpPr>
        <p:grpSpPr>
          <a:xfrm>
            <a:off x="-1" y="793874"/>
            <a:ext cx="9026476" cy="6064126"/>
            <a:chOff x="-1" y="793874"/>
            <a:chExt cx="9026476" cy="6064126"/>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3400" y="793874"/>
              <a:ext cx="4683075" cy="537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1" y="5194293"/>
              <a:ext cx="4467226" cy="1663707"/>
              <a:chOff x="-1" y="5194293"/>
              <a:chExt cx="4467226" cy="1663707"/>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5194293"/>
                <a:ext cx="4467226" cy="828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6023262"/>
                <a:ext cx="4467225" cy="834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
        <p:nvSpPr>
          <p:cNvPr id="5" name="Rectangle 4"/>
          <p:cNvSpPr/>
          <p:nvPr/>
        </p:nvSpPr>
        <p:spPr>
          <a:xfrm>
            <a:off x="0" y="2438400"/>
            <a:ext cx="4572000" cy="2554545"/>
          </a:xfrm>
          <a:prstGeom prst="rect">
            <a:avLst/>
          </a:prstGeom>
        </p:spPr>
        <p:txBody>
          <a:bodyPr>
            <a:spAutoFit/>
          </a:bodyPr>
          <a:lstStyle/>
          <a:p>
            <a:r>
              <a:rPr lang="en-US" sz="1600" b="1" dirty="0">
                <a:solidFill>
                  <a:srgbClr val="0070C0"/>
                </a:solidFill>
                <a:latin typeface="Times New Roman" pitchFamily="18" charset="0"/>
                <a:cs typeface="Times New Roman" pitchFamily="18" charset="0"/>
              </a:rPr>
              <a:t>In addition to chlorophylls, thylakoid membranes </a:t>
            </a:r>
            <a:r>
              <a:rPr lang="en-US" sz="1600" b="1" dirty="0" smtClean="0">
                <a:solidFill>
                  <a:srgbClr val="0070C0"/>
                </a:solidFill>
                <a:latin typeface="Times New Roman" pitchFamily="18" charset="0"/>
                <a:cs typeface="Times New Roman" pitchFamily="18" charset="0"/>
              </a:rPr>
              <a:t>contain </a:t>
            </a:r>
            <a:r>
              <a:rPr lang="en-US" sz="1600" b="1" u="sng" dirty="0">
                <a:solidFill>
                  <a:srgbClr val="0070C0"/>
                </a:solidFill>
                <a:latin typeface="Times New Roman" pitchFamily="18" charset="0"/>
                <a:cs typeface="Times New Roman" pitchFamily="18" charset="0"/>
              </a:rPr>
              <a:t>secondary light-absorbing pigments</a:t>
            </a:r>
            <a:r>
              <a:rPr lang="en-US" sz="1600" b="1" dirty="0">
                <a:solidFill>
                  <a:srgbClr val="0070C0"/>
                </a:solidFill>
                <a:latin typeface="Times New Roman" pitchFamily="18" charset="0"/>
                <a:cs typeface="Times New Roman" pitchFamily="18" charset="0"/>
              </a:rPr>
              <a:t>, or </a:t>
            </a:r>
            <a:r>
              <a:rPr lang="en-US" sz="1600" b="1" dirty="0" smtClean="0">
                <a:solidFill>
                  <a:srgbClr val="0070C0"/>
                </a:solidFill>
                <a:latin typeface="Times New Roman" pitchFamily="18" charset="0"/>
                <a:cs typeface="Times New Roman" pitchFamily="18" charset="0"/>
              </a:rPr>
              <a:t>accessory pigments</a:t>
            </a:r>
            <a:r>
              <a:rPr lang="en-US" sz="1600" b="1" dirty="0">
                <a:solidFill>
                  <a:srgbClr val="0070C0"/>
                </a:solidFill>
                <a:latin typeface="Times New Roman" pitchFamily="18" charset="0"/>
                <a:cs typeface="Times New Roman" pitchFamily="18" charset="0"/>
              </a:rPr>
              <a:t>, called carotenoids. Carotenoids may be </a:t>
            </a:r>
            <a:r>
              <a:rPr lang="en-US" sz="1600" b="1" dirty="0" smtClean="0">
                <a:solidFill>
                  <a:srgbClr val="0070C0"/>
                </a:solidFill>
                <a:latin typeface="Times New Roman" pitchFamily="18" charset="0"/>
                <a:cs typeface="Times New Roman" pitchFamily="18" charset="0"/>
              </a:rPr>
              <a:t>yellow</a:t>
            </a:r>
            <a:r>
              <a:rPr lang="en-US" sz="1600" b="1" dirty="0">
                <a:solidFill>
                  <a:srgbClr val="0070C0"/>
                </a:solidFill>
                <a:latin typeface="Times New Roman" pitchFamily="18" charset="0"/>
                <a:cs typeface="Times New Roman" pitchFamily="18" charset="0"/>
              </a:rPr>
              <a:t>, red, or purple. The most important are </a:t>
            </a:r>
            <a:r>
              <a:rPr lang="el-GR" sz="1600" b="1" i="1" u="sng" dirty="0" smtClean="0">
                <a:solidFill>
                  <a:srgbClr val="00B050"/>
                </a:solidFill>
                <a:latin typeface="Times New Roman" pitchFamily="18" charset="0"/>
                <a:cs typeface="Times New Roman" pitchFamily="18" charset="0"/>
              </a:rPr>
              <a:t>β</a:t>
            </a:r>
            <a:r>
              <a:rPr lang="en-US" sz="1600" b="1" i="1" u="sng" dirty="0" smtClean="0">
                <a:solidFill>
                  <a:srgbClr val="00B050"/>
                </a:solidFill>
                <a:latin typeface="Times New Roman" pitchFamily="18" charset="0"/>
                <a:cs typeface="Times New Roman" pitchFamily="18" charset="0"/>
              </a:rPr>
              <a:t>-carotene</a:t>
            </a:r>
            <a:r>
              <a:rPr lang="en-US" sz="1600" b="1" dirty="0" smtClean="0">
                <a:solidFill>
                  <a:srgbClr val="0070C0"/>
                </a:solidFill>
                <a:latin typeface="Times New Roman" pitchFamily="18" charset="0"/>
                <a:cs typeface="Times New Roman" pitchFamily="18" charset="0"/>
              </a:rPr>
              <a:t>, which </a:t>
            </a:r>
            <a:r>
              <a:rPr lang="en-US" sz="1600" b="1" dirty="0">
                <a:solidFill>
                  <a:srgbClr val="0070C0"/>
                </a:solidFill>
                <a:latin typeface="Times New Roman" pitchFamily="18" charset="0"/>
                <a:cs typeface="Times New Roman" pitchFamily="18" charset="0"/>
              </a:rPr>
              <a:t>is a red-orange </a:t>
            </a:r>
            <a:r>
              <a:rPr lang="en-US" sz="1600" b="1" dirty="0" err="1">
                <a:solidFill>
                  <a:srgbClr val="0070C0"/>
                </a:solidFill>
                <a:latin typeface="Times New Roman" pitchFamily="18" charset="0"/>
                <a:cs typeface="Times New Roman" pitchFamily="18" charset="0"/>
              </a:rPr>
              <a:t>isoprenoid</a:t>
            </a:r>
            <a:r>
              <a:rPr lang="en-US" sz="1600" b="1" dirty="0">
                <a:solidFill>
                  <a:srgbClr val="0070C0"/>
                </a:solidFill>
                <a:latin typeface="Times New Roman" pitchFamily="18" charset="0"/>
                <a:cs typeface="Times New Roman" pitchFamily="18" charset="0"/>
              </a:rPr>
              <a:t>, and the </a:t>
            </a:r>
            <a:r>
              <a:rPr lang="en-US" sz="1600" b="1" dirty="0" smtClean="0">
                <a:solidFill>
                  <a:srgbClr val="0070C0"/>
                </a:solidFill>
                <a:latin typeface="Times New Roman" pitchFamily="18" charset="0"/>
                <a:cs typeface="Times New Roman" pitchFamily="18" charset="0"/>
              </a:rPr>
              <a:t>yellow carotenoid </a:t>
            </a:r>
            <a:r>
              <a:rPr lang="en-US" sz="1600" b="1" i="1" u="sng" dirty="0">
                <a:solidFill>
                  <a:srgbClr val="00B050"/>
                </a:solidFill>
                <a:latin typeface="Times New Roman" pitchFamily="18" charset="0"/>
                <a:cs typeface="Times New Roman" pitchFamily="18" charset="0"/>
              </a:rPr>
              <a:t>lutein</a:t>
            </a:r>
            <a:r>
              <a:rPr lang="en-US" sz="1600" b="1" dirty="0">
                <a:solidFill>
                  <a:srgbClr val="0070C0"/>
                </a:solidFill>
                <a:latin typeface="Times New Roman" pitchFamily="18" charset="0"/>
                <a:cs typeface="Times New Roman" pitchFamily="18" charset="0"/>
              </a:rPr>
              <a:t> (Fig. 19–40c, d). The carotenoid pig-</a:t>
            </a:r>
          </a:p>
          <a:p>
            <a:r>
              <a:rPr lang="en-US" sz="1600" b="1" dirty="0" err="1">
                <a:solidFill>
                  <a:srgbClr val="0070C0"/>
                </a:solidFill>
                <a:latin typeface="Times New Roman" pitchFamily="18" charset="0"/>
                <a:cs typeface="Times New Roman" pitchFamily="18" charset="0"/>
              </a:rPr>
              <a:t>ments</a:t>
            </a:r>
            <a:r>
              <a:rPr lang="en-US" sz="1600" b="1" dirty="0">
                <a:solidFill>
                  <a:srgbClr val="0070C0"/>
                </a:solidFill>
                <a:latin typeface="Times New Roman" pitchFamily="18" charset="0"/>
                <a:cs typeface="Times New Roman" pitchFamily="18" charset="0"/>
              </a:rPr>
              <a:t> absorb light at wavelengths </a:t>
            </a:r>
            <a:r>
              <a:rPr lang="en-US" sz="1600" b="1" dirty="0" smtClean="0">
                <a:solidFill>
                  <a:srgbClr val="0070C0"/>
                </a:solidFill>
                <a:latin typeface="Times New Roman" pitchFamily="18" charset="0"/>
                <a:cs typeface="Times New Roman" pitchFamily="18" charset="0"/>
              </a:rPr>
              <a:t>not absorbed </a:t>
            </a:r>
            <a:r>
              <a:rPr lang="en-US" sz="1600" b="1" dirty="0">
                <a:solidFill>
                  <a:srgbClr val="0070C0"/>
                </a:solidFill>
                <a:latin typeface="Times New Roman" pitchFamily="18" charset="0"/>
                <a:cs typeface="Times New Roman" pitchFamily="18" charset="0"/>
              </a:rPr>
              <a:t>by </a:t>
            </a:r>
            <a:r>
              <a:rPr lang="en-US" sz="1600" b="1" dirty="0" smtClean="0">
                <a:solidFill>
                  <a:srgbClr val="0070C0"/>
                </a:solidFill>
                <a:latin typeface="Times New Roman" pitchFamily="18" charset="0"/>
                <a:cs typeface="Times New Roman" pitchFamily="18" charset="0"/>
              </a:rPr>
              <a:t>the chlorophylls </a:t>
            </a:r>
            <a:r>
              <a:rPr lang="en-US" sz="1600" b="1" dirty="0">
                <a:solidFill>
                  <a:srgbClr val="0070C0"/>
                </a:solidFill>
                <a:latin typeface="Times New Roman" pitchFamily="18" charset="0"/>
                <a:cs typeface="Times New Roman" pitchFamily="18" charset="0"/>
              </a:rPr>
              <a:t>(Fig. 19–41) and thus are </a:t>
            </a:r>
            <a:r>
              <a:rPr lang="en-US" sz="1600" b="1" dirty="0" smtClean="0">
                <a:solidFill>
                  <a:srgbClr val="0070C0"/>
                </a:solidFill>
                <a:latin typeface="Times New Roman" pitchFamily="18" charset="0"/>
                <a:cs typeface="Times New Roman" pitchFamily="18" charset="0"/>
              </a:rPr>
              <a:t>supplementary light </a:t>
            </a:r>
            <a:r>
              <a:rPr lang="en-US" sz="1600" b="1" dirty="0">
                <a:solidFill>
                  <a:srgbClr val="0070C0"/>
                </a:solidFill>
                <a:latin typeface="Times New Roman" pitchFamily="18" charset="0"/>
                <a:cs typeface="Times New Roman" pitchFamily="18" charset="0"/>
              </a:rPr>
              <a:t>receptors.</a:t>
            </a:r>
          </a:p>
        </p:txBody>
      </p:sp>
      <p:sp>
        <p:nvSpPr>
          <p:cNvPr id="14" name="矩形 17"/>
          <p:cNvSpPr/>
          <p:nvPr/>
        </p:nvSpPr>
        <p:spPr>
          <a:xfrm>
            <a:off x="5181600" y="6313612"/>
            <a:ext cx="3962400"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Name the most-important light-absorbing pigments in plants. </a:t>
            </a:r>
          </a:p>
          <a:p>
            <a:r>
              <a:rPr lang="en-US" sz="1000" b="1" dirty="0" smtClean="0">
                <a:latin typeface="Times New Roman" panose="02020603050405020304" pitchFamily="18" charset="0"/>
                <a:cs typeface="Times New Roman" panose="02020603050405020304" pitchFamily="18" charset="0"/>
              </a:rPr>
              <a:t>Q2. Name two secondary light-absorbing pigments in plants. </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on the structures of chlorophyll and lutein. </a:t>
            </a:r>
          </a:p>
        </p:txBody>
      </p:sp>
      <p:sp>
        <p:nvSpPr>
          <p:cNvPr id="2" name="Slide Number Placeholder 1"/>
          <p:cNvSpPr>
            <a:spLocks noGrp="1"/>
          </p:cNvSpPr>
          <p:nvPr>
            <p:ph type="sldNum" sz="quarter" idx="12"/>
          </p:nvPr>
        </p:nvSpPr>
        <p:spPr/>
        <p:txBody>
          <a:bodyPr/>
          <a:lstStyle/>
          <a:p>
            <a:fld id="{A1B80F15-2FE9-41FD-A688-0AE151D00CE7}" type="slidenum">
              <a:rPr lang="en-US" smtClean="0"/>
              <a:pPr/>
              <a:t>22</a:t>
            </a:fld>
            <a:endParaRPr lang="en-US"/>
          </a:p>
        </p:txBody>
      </p:sp>
    </p:spTree>
    <p:extLst>
      <p:ext uri="{BB962C8B-B14F-4D97-AF65-F5344CB8AC3E}">
        <p14:creationId xmlns:p14="http://schemas.microsoft.com/office/powerpoint/2010/main" xmlns="" val="23664538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0849" y="0"/>
            <a:ext cx="31623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Photophosphorylation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Photosystems </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914400"/>
            <a:ext cx="9124950" cy="5264289"/>
            <a:chOff x="0" y="914400"/>
            <a:chExt cx="9124950" cy="526428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14400"/>
              <a:ext cx="3952875" cy="5061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85789" y="4311789"/>
              <a:ext cx="5139161" cy="186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9" name="Rectangle 8"/>
          <p:cNvSpPr/>
          <p:nvPr/>
        </p:nvSpPr>
        <p:spPr>
          <a:xfrm>
            <a:off x="4057650" y="851024"/>
            <a:ext cx="5029200" cy="3293209"/>
          </a:xfrm>
          <a:prstGeom prst="rect">
            <a:avLst/>
          </a:prstGeom>
        </p:spPr>
        <p:txBody>
          <a:bodyPr wrap="square">
            <a:spAutoFit/>
          </a:bodyPr>
          <a:lstStyle/>
          <a:p>
            <a:r>
              <a:rPr lang="en-US" sz="1600" b="1" dirty="0">
                <a:solidFill>
                  <a:srgbClr val="0070C0"/>
                </a:solidFill>
                <a:latin typeface="Times New Roman" pitchFamily="18" charset="0"/>
                <a:cs typeface="Times New Roman" pitchFamily="18" charset="0"/>
              </a:rPr>
              <a:t>The light-absorbing pigments of thylakoid or bacterial</a:t>
            </a:r>
          </a:p>
          <a:p>
            <a:r>
              <a:rPr lang="en-US" sz="1600" b="1" dirty="0">
                <a:solidFill>
                  <a:srgbClr val="0070C0"/>
                </a:solidFill>
                <a:latin typeface="Times New Roman" pitchFamily="18" charset="0"/>
                <a:cs typeface="Times New Roman" pitchFamily="18" charset="0"/>
              </a:rPr>
              <a:t>membranes are arranged in functional arrays called</a:t>
            </a:r>
          </a:p>
          <a:p>
            <a:r>
              <a:rPr lang="en-US" sz="1600" b="1" i="1" u="sng" dirty="0">
                <a:solidFill>
                  <a:srgbClr val="C00000"/>
                </a:solidFill>
                <a:latin typeface="Times New Roman" pitchFamily="18" charset="0"/>
                <a:cs typeface="Times New Roman" pitchFamily="18" charset="0"/>
              </a:rPr>
              <a:t>photosystems</a:t>
            </a:r>
            <a:r>
              <a:rPr lang="en-US" sz="1600" b="1" dirty="0">
                <a:solidFill>
                  <a:srgbClr val="0070C0"/>
                </a:solidFill>
                <a:latin typeface="Times New Roman" pitchFamily="18" charset="0"/>
                <a:cs typeface="Times New Roman" pitchFamily="18" charset="0"/>
              </a:rPr>
              <a:t>. In spinach chloroplasts, for example,</a:t>
            </a:r>
          </a:p>
          <a:p>
            <a:r>
              <a:rPr lang="en-US" sz="1600" b="1" dirty="0">
                <a:solidFill>
                  <a:srgbClr val="0070C0"/>
                </a:solidFill>
                <a:latin typeface="Times New Roman" pitchFamily="18" charset="0"/>
                <a:cs typeface="Times New Roman" pitchFamily="18" charset="0"/>
              </a:rPr>
              <a:t>each photosystem contains about 200 chlorophyll and</a:t>
            </a:r>
          </a:p>
          <a:p>
            <a:r>
              <a:rPr lang="en-US" sz="1600" b="1" dirty="0">
                <a:solidFill>
                  <a:srgbClr val="0070C0"/>
                </a:solidFill>
                <a:latin typeface="Times New Roman" pitchFamily="18" charset="0"/>
                <a:cs typeface="Times New Roman" pitchFamily="18" charset="0"/>
              </a:rPr>
              <a:t>50 carotenoid molecules. </a:t>
            </a:r>
          </a:p>
          <a:p>
            <a:r>
              <a:rPr lang="en-US" sz="1600" b="1" dirty="0" smtClean="0">
                <a:solidFill>
                  <a:srgbClr val="0070C0"/>
                </a:solidFill>
                <a:latin typeface="Times New Roman" pitchFamily="18" charset="0"/>
                <a:cs typeface="Times New Roman" pitchFamily="18" charset="0"/>
              </a:rPr>
              <a:t>All </a:t>
            </a:r>
            <a:r>
              <a:rPr lang="en-US" sz="1600" b="1" dirty="0">
                <a:solidFill>
                  <a:srgbClr val="0070C0"/>
                </a:solidFill>
                <a:latin typeface="Times New Roman" pitchFamily="18" charset="0"/>
                <a:cs typeface="Times New Roman" pitchFamily="18" charset="0"/>
              </a:rPr>
              <a:t>the pigment molecules in </a:t>
            </a:r>
            <a:r>
              <a:rPr lang="en-US" sz="1600" b="1" dirty="0" smtClean="0">
                <a:solidFill>
                  <a:srgbClr val="0070C0"/>
                </a:solidFill>
                <a:latin typeface="Times New Roman" pitchFamily="18" charset="0"/>
                <a:cs typeface="Times New Roman" pitchFamily="18" charset="0"/>
              </a:rPr>
              <a:t>a photosystem </a:t>
            </a:r>
            <a:r>
              <a:rPr lang="en-US" sz="1600" b="1" dirty="0">
                <a:solidFill>
                  <a:srgbClr val="0070C0"/>
                </a:solidFill>
                <a:latin typeface="Times New Roman" pitchFamily="18" charset="0"/>
                <a:cs typeface="Times New Roman" pitchFamily="18" charset="0"/>
              </a:rPr>
              <a:t>can absorb photons, but only a few </a:t>
            </a:r>
            <a:r>
              <a:rPr lang="en-US" sz="1600" b="1" dirty="0" smtClean="0">
                <a:solidFill>
                  <a:srgbClr val="0070C0"/>
                </a:solidFill>
                <a:latin typeface="Times New Roman" pitchFamily="18" charset="0"/>
                <a:cs typeface="Times New Roman" pitchFamily="18" charset="0"/>
              </a:rPr>
              <a:t>chlorophyll </a:t>
            </a:r>
            <a:r>
              <a:rPr lang="en-US" sz="1600" b="1" dirty="0">
                <a:solidFill>
                  <a:srgbClr val="0070C0"/>
                </a:solidFill>
                <a:latin typeface="Times New Roman" pitchFamily="18" charset="0"/>
                <a:cs typeface="Times New Roman" pitchFamily="18" charset="0"/>
              </a:rPr>
              <a:t>molecules associated with the </a:t>
            </a:r>
            <a:r>
              <a:rPr lang="en-US" sz="1600" b="1" i="1" u="sng" dirty="0">
                <a:solidFill>
                  <a:srgbClr val="00B050"/>
                </a:solidFill>
                <a:latin typeface="Times New Roman" pitchFamily="18" charset="0"/>
                <a:cs typeface="Times New Roman" pitchFamily="18" charset="0"/>
              </a:rPr>
              <a:t>photochemical </a:t>
            </a:r>
            <a:r>
              <a:rPr lang="en-US" sz="1600" b="1" i="1" u="sng" dirty="0" smtClean="0">
                <a:solidFill>
                  <a:srgbClr val="00B050"/>
                </a:solidFill>
                <a:latin typeface="Times New Roman" pitchFamily="18" charset="0"/>
                <a:cs typeface="Times New Roman" pitchFamily="18" charset="0"/>
              </a:rPr>
              <a:t>reaction </a:t>
            </a:r>
            <a:r>
              <a:rPr lang="en-US" sz="1600" b="1" i="1" u="sng" dirty="0">
                <a:solidFill>
                  <a:srgbClr val="00B050"/>
                </a:solidFill>
                <a:latin typeface="Times New Roman" pitchFamily="18" charset="0"/>
                <a:cs typeface="Times New Roman" pitchFamily="18" charset="0"/>
              </a:rPr>
              <a:t>center </a:t>
            </a:r>
            <a:r>
              <a:rPr lang="en-US" sz="1600" b="1" dirty="0">
                <a:solidFill>
                  <a:srgbClr val="0070C0"/>
                </a:solidFill>
                <a:latin typeface="Times New Roman" pitchFamily="18" charset="0"/>
                <a:cs typeface="Times New Roman" pitchFamily="18" charset="0"/>
              </a:rPr>
              <a:t>are specialized to transduce light </a:t>
            </a:r>
            <a:r>
              <a:rPr lang="en-US" sz="1600" b="1" dirty="0" smtClean="0">
                <a:solidFill>
                  <a:srgbClr val="0070C0"/>
                </a:solidFill>
                <a:latin typeface="Times New Roman" pitchFamily="18" charset="0"/>
                <a:cs typeface="Times New Roman" pitchFamily="18" charset="0"/>
              </a:rPr>
              <a:t>into chemical </a:t>
            </a:r>
            <a:r>
              <a:rPr lang="en-US" sz="1600" b="1" dirty="0">
                <a:solidFill>
                  <a:srgbClr val="0070C0"/>
                </a:solidFill>
                <a:latin typeface="Times New Roman" pitchFamily="18" charset="0"/>
                <a:cs typeface="Times New Roman" pitchFamily="18" charset="0"/>
              </a:rPr>
              <a:t>energy. The other pigment molecules in </a:t>
            </a:r>
            <a:r>
              <a:rPr lang="en-US" sz="1600" b="1" dirty="0" smtClean="0">
                <a:solidFill>
                  <a:srgbClr val="0070C0"/>
                </a:solidFill>
                <a:latin typeface="Times New Roman" pitchFamily="18" charset="0"/>
                <a:cs typeface="Times New Roman" pitchFamily="18" charset="0"/>
              </a:rPr>
              <a:t>a photosystem </a:t>
            </a:r>
            <a:r>
              <a:rPr lang="en-US" sz="1600" b="1" dirty="0">
                <a:solidFill>
                  <a:srgbClr val="0070C0"/>
                </a:solidFill>
                <a:latin typeface="Times New Roman" pitchFamily="18" charset="0"/>
                <a:cs typeface="Times New Roman" pitchFamily="18" charset="0"/>
              </a:rPr>
              <a:t>are called  </a:t>
            </a:r>
            <a:r>
              <a:rPr lang="en-US" sz="1600" b="1" i="1" u="sng" dirty="0">
                <a:solidFill>
                  <a:schemeClr val="accent6">
                    <a:lumMod val="50000"/>
                  </a:schemeClr>
                </a:solidFill>
                <a:latin typeface="Times New Roman" pitchFamily="18" charset="0"/>
                <a:cs typeface="Times New Roman" pitchFamily="18" charset="0"/>
              </a:rPr>
              <a:t>light-harvesting or  </a:t>
            </a:r>
            <a:r>
              <a:rPr lang="en-US" sz="1600" b="1" i="1" u="sng" dirty="0" smtClean="0">
                <a:solidFill>
                  <a:schemeClr val="accent6">
                    <a:lumMod val="50000"/>
                  </a:schemeClr>
                </a:solidFill>
                <a:latin typeface="Times New Roman" pitchFamily="18" charset="0"/>
                <a:cs typeface="Times New Roman" pitchFamily="18" charset="0"/>
              </a:rPr>
              <a:t>antenna molecules</a:t>
            </a:r>
            <a:r>
              <a:rPr lang="en-US" sz="1600" b="1" dirty="0">
                <a:solidFill>
                  <a:srgbClr val="0070C0"/>
                </a:solidFill>
                <a:latin typeface="Times New Roman" pitchFamily="18" charset="0"/>
                <a:cs typeface="Times New Roman" pitchFamily="18" charset="0"/>
              </a:rPr>
              <a:t>. They absorb light energy and transmit </a:t>
            </a:r>
            <a:r>
              <a:rPr lang="en-US" sz="1600" b="1" dirty="0" smtClean="0">
                <a:solidFill>
                  <a:srgbClr val="0070C0"/>
                </a:solidFill>
                <a:latin typeface="Times New Roman" pitchFamily="18" charset="0"/>
                <a:cs typeface="Times New Roman" pitchFamily="18" charset="0"/>
              </a:rPr>
              <a:t>it rapidly </a:t>
            </a:r>
            <a:r>
              <a:rPr lang="en-US" sz="1600" b="1" dirty="0">
                <a:solidFill>
                  <a:srgbClr val="0070C0"/>
                </a:solidFill>
                <a:latin typeface="Times New Roman" pitchFamily="18" charset="0"/>
                <a:cs typeface="Times New Roman" pitchFamily="18" charset="0"/>
              </a:rPr>
              <a:t>and efficiently to the reaction center (Fig. 19–45).</a:t>
            </a:r>
          </a:p>
        </p:txBody>
      </p:sp>
      <p:sp>
        <p:nvSpPr>
          <p:cNvPr id="17" name="矩形 17"/>
          <p:cNvSpPr/>
          <p:nvPr/>
        </p:nvSpPr>
        <p:spPr>
          <a:xfrm>
            <a:off x="4953000" y="6150114"/>
            <a:ext cx="4191000" cy="707886"/>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photosystems?</a:t>
            </a:r>
          </a:p>
          <a:p>
            <a:r>
              <a:rPr lang="en-US" sz="1000" b="1" dirty="0" smtClean="0">
                <a:latin typeface="Times New Roman" panose="02020603050405020304" pitchFamily="18" charset="0"/>
                <a:cs typeface="Times New Roman" panose="02020603050405020304" pitchFamily="18" charset="0"/>
              </a:rPr>
              <a:t>Q2. What is photochemical reaction center? </a:t>
            </a:r>
          </a:p>
          <a:p>
            <a:r>
              <a:rPr lang="en-US" sz="1000" b="1" dirty="0" smtClean="0">
                <a:latin typeface="Times New Roman" panose="02020603050405020304" pitchFamily="18" charset="0"/>
                <a:cs typeface="Times New Roman" panose="02020603050405020304" pitchFamily="18" charset="0"/>
              </a:rPr>
              <a:t>Q3. Which type of chlorophylls can transduce light into chemical energy?</a:t>
            </a:r>
          </a:p>
          <a:p>
            <a:r>
              <a:rPr lang="en-US" sz="1000" b="1" dirty="0" smtClean="0">
                <a:latin typeface="Times New Roman" panose="02020603050405020304" pitchFamily="18" charset="0"/>
                <a:cs typeface="Times New Roman" panose="02020603050405020304" pitchFamily="18" charset="0"/>
              </a:rPr>
              <a:t>Q4. What are antenna chlorophylls? What is their importance? </a:t>
            </a:r>
          </a:p>
        </p:txBody>
      </p:sp>
      <p:sp>
        <p:nvSpPr>
          <p:cNvPr id="3" name="Slide Number Placeholder 2"/>
          <p:cNvSpPr>
            <a:spLocks noGrp="1"/>
          </p:cNvSpPr>
          <p:nvPr>
            <p:ph type="sldNum" sz="quarter" idx="12"/>
          </p:nvPr>
        </p:nvSpPr>
        <p:spPr/>
        <p:txBody>
          <a:bodyPr/>
          <a:lstStyle/>
          <a:p>
            <a:fld id="{A1B80F15-2FE9-41FD-A688-0AE151D00CE7}" type="slidenum">
              <a:rPr lang="en-US" smtClean="0"/>
              <a:pPr/>
              <a:t>23</a:t>
            </a:fld>
            <a:endParaRPr lang="en-US"/>
          </a:p>
        </p:txBody>
      </p:sp>
    </p:spTree>
    <p:extLst>
      <p:ext uri="{BB962C8B-B14F-4D97-AF65-F5344CB8AC3E}">
        <p14:creationId xmlns:p14="http://schemas.microsoft.com/office/powerpoint/2010/main" xmlns="" val="5357210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0849" y="0"/>
            <a:ext cx="31623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Photophosphorylation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ATP synthesis in thylakoids </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5" y="990600"/>
            <a:ext cx="6912769" cy="5357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矩形 17"/>
          <p:cNvSpPr/>
          <p:nvPr/>
        </p:nvSpPr>
        <p:spPr>
          <a:xfrm>
            <a:off x="6781800" y="6603682"/>
            <a:ext cx="2362200" cy="246221"/>
          </a:xfrm>
          <a:prstGeom prst="rect">
            <a:avLst/>
          </a:prstGeom>
        </p:spPr>
        <p:txBody>
          <a:bodyPr wrap="square">
            <a:spAutoFit/>
          </a:bodyPr>
          <a:lstStyle/>
          <a:p>
            <a:r>
              <a:rPr lang="en-US" sz="1000" b="1" dirty="0" smtClean="0">
                <a:solidFill>
                  <a:srgbClr val="FF0000"/>
                </a:solidFill>
                <a:latin typeface="Times New Roman" panose="02020603050405020304" pitchFamily="18" charset="0"/>
                <a:cs typeface="Times New Roman" panose="02020603050405020304" pitchFamily="18" charset="0"/>
              </a:rPr>
              <a:t>No question in the exam from this slide. </a:t>
            </a:r>
          </a:p>
        </p:txBody>
      </p:sp>
      <p:sp>
        <p:nvSpPr>
          <p:cNvPr id="2" name="Slide Number Placeholder 1"/>
          <p:cNvSpPr>
            <a:spLocks noGrp="1"/>
          </p:cNvSpPr>
          <p:nvPr>
            <p:ph type="sldNum" sz="quarter" idx="12"/>
          </p:nvPr>
        </p:nvSpPr>
        <p:spPr/>
        <p:txBody>
          <a:bodyPr/>
          <a:lstStyle/>
          <a:p>
            <a:fld id="{A1B80F15-2FE9-41FD-A688-0AE151D00CE7}" type="slidenum">
              <a:rPr lang="en-US" smtClean="0"/>
              <a:pPr/>
              <a:t>24</a:t>
            </a:fld>
            <a:endParaRPr lang="en-US"/>
          </a:p>
        </p:txBody>
      </p:sp>
    </p:spTree>
    <p:extLst>
      <p:ext uri="{BB962C8B-B14F-4D97-AF65-F5344CB8AC3E}">
        <p14:creationId xmlns:p14="http://schemas.microsoft.com/office/powerpoint/2010/main" xmlns="" val="4126963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0849" y="0"/>
            <a:ext cx="31623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Photophosphorylation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ATP synthesis by photophosphorylation &amp; Utilization of it in making Carbohydrates</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447800" y="1066800"/>
            <a:ext cx="6362192" cy="4909066"/>
            <a:chOff x="1613662" y="1066800"/>
            <a:chExt cx="6362192" cy="4909066"/>
          </a:xfrm>
        </p:grpSpPr>
        <p:pic>
          <p:nvPicPr>
            <p:cNvPr id="5122" name="Picture 2" descr="https://sites.google.com/a/fhsbiology.com/main/_/rsrc/1431639636848/faculty/mrderosa/lab-biology-1/marking-period-4/photosythesis/chloroplast-function-simplifi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3662" y="1066800"/>
              <a:ext cx="6362192" cy="4724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909062" y="5791200"/>
              <a:ext cx="3657600" cy="184666"/>
            </a:xfrm>
            <a:prstGeom prst="rect">
              <a:avLst/>
            </a:prstGeom>
          </p:spPr>
          <p:txBody>
            <a:bodyPr wrap="square">
              <a:spAutoFit/>
            </a:bodyPr>
            <a:lstStyle/>
            <a:p>
              <a:r>
                <a:rPr lang="en-US" sz="600" dirty="0">
                  <a:latin typeface="Times New Roman" pitchFamily="18" charset="0"/>
                  <a:cs typeface="Times New Roman" pitchFamily="18" charset="0"/>
                </a:rPr>
                <a:t>https://sites.google.com/a/fhsbiology.com/main/faculty/mrderosa/lab-biology-1/marking-period-4/photosythesis</a:t>
              </a:r>
            </a:p>
          </p:txBody>
        </p:sp>
      </p:grpSp>
      <p:sp>
        <p:nvSpPr>
          <p:cNvPr id="10" name="矩形 17"/>
          <p:cNvSpPr/>
          <p:nvPr/>
        </p:nvSpPr>
        <p:spPr>
          <a:xfrm>
            <a:off x="5658690" y="6211669"/>
            <a:ext cx="3485310"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Diagrammatically show how light-induced formation of ATP can be used for the synthesis of carbohydrates by Calvin cycle in chloroplast. </a:t>
            </a:r>
          </a:p>
        </p:txBody>
      </p:sp>
      <p:sp>
        <p:nvSpPr>
          <p:cNvPr id="2" name="Slide Number Placeholder 1"/>
          <p:cNvSpPr>
            <a:spLocks noGrp="1"/>
          </p:cNvSpPr>
          <p:nvPr>
            <p:ph type="sldNum" sz="quarter" idx="12"/>
          </p:nvPr>
        </p:nvSpPr>
        <p:spPr/>
        <p:txBody>
          <a:bodyPr/>
          <a:lstStyle/>
          <a:p>
            <a:fld id="{A1B80F15-2FE9-41FD-A688-0AE151D00CE7}" type="slidenum">
              <a:rPr lang="en-US" smtClean="0"/>
              <a:pPr/>
              <a:t>25</a:t>
            </a:fld>
            <a:endParaRPr lang="en-US"/>
          </a:p>
        </p:txBody>
      </p:sp>
    </p:spTree>
    <p:extLst>
      <p:ext uri="{BB962C8B-B14F-4D97-AF65-F5344CB8AC3E}">
        <p14:creationId xmlns:p14="http://schemas.microsoft.com/office/powerpoint/2010/main" xmlns="" val="26424774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990600"/>
            <a:ext cx="8153400" cy="2362200"/>
          </a:xfrm>
          <a:noFill/>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Next Lecture: </a:t>
            </a:r>
            <a:br>
              <a:rPr lang="en-US" sz="4000" b="1" dirty="0" smtClean="0">
                <a:solidFill>
                  <a:srgbClr val="C00000"/>
                </a:solidFill>
                <a:latin typeface="Times New Roman" panose="02020603050405020304" pitchFamily="18" charset="0"/>
                <a:cs typeface="Times New Roman" panose="02020603050405020304" pitchFamily="18" charset="0"/>
              </a:rPr>
            </a:br>
            <a:r>
              <a:rPr lang="en-US" sz="4000" b="1" dirty="0" smtClean="0">
                <a:solidFill>
                  <a:srgbClr val="C00000"/>
                </a:solidFill>
                <a:latin typeface="Times New Roman" panose="02020603050405020304" pitchFamily="18" charset="0"/>
                <a:cs typeface="Times New Roman" panose="02020603050405020304" pitchFamily="18" charset="0"/>
              </a:rPr>
              <a:t>Overview of Metabolic Pathways-VI</a:t>
            </a:r>
            <a:br>
              <a:rPr lang="en-US" sz="4000" b="1" dirty="0" smtClean="0">
                <a:solidFill>
                  <a:srgbClr val="C00000"/>
                </a:solidFill>
                <a:latin typeface="Times New Roman" panose="02020603050405020304" pitchFamily="18" charset="0"/>
                <a:cs typeface="Times New Roman" panose="02020603050405020304" pitchFamily="18" charset="0"/>
              </a:rPr>
            </a:b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457200" y="4114800"/>
            <a:ext cx="8153400" cy="2362200"/>
          </a:xfrm>
          <a:prstGeom prst="rect">
            <a:avLst/>
          </a:prstGeom>
          <a:no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Reference Textbook: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err="1" smtClean="0">
                <a:solidFill>
                  <a:srgbClr val="7030A0"/>
                </a:solidFill>
                <a:latin typeface="Times New Roman" panose="02020603050405020304" pitchFamily="18" charset="0"/>
                <a:cs typeface="Times New Roman" panose="02020603050405020304" pitchFamily="18" charset="0"/>
              </a:rPr>
              <a:t>Lehninger</a:t>
            </a:r>
            <a:r>
              <a:rPr lang="en-US" sz="4000" b="1" dirty="0" smtClean="0">
                <a:solidFill>
                  <a:srgbClr val="7030A0"/>
                </a:solidFill>
                <a:latin typeface="Times New Roman" panose="02020603050405020304" pitchFamily="18" charset="0"/>
                <a:cs typeface="Times New Roman" panose="02020603050405020304" pitchFamily="18" charset="0"/>
              </a:rPr>
              <a:t> Principles of Biochemistry</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4</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or 5</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Edition</a:t>
            </a:r>
          </a:p>
          <a:p>
            <a:r>
              <a:rPr lang="en-US" sz="4000" b="1" dirty="0" smtClean="0">
                <a:solidFill>
                  <a:srgbClr val="7030A0"/>
                </a:solidFill>
                <a:latin typeface="Times New Roman" panose="02020603050405020304" pitchFamily="18" charset="0"/>
                <a:cs typeface="Times New Roman" panose="02020603050405020304" pitchFamily="18" charset="0"/>
              </a:rPr>
              <a:t>Chapters 14-23</a:t>
            </a:r>
          </a:p>
          <a:p>
            <a:pPr lvl="0"/>
            <a:r>
              <a:rPr lang="en-US" sz="4000" b="1" dirty="0" smtClean="0">
                <a:solidFill>
                  <a:srgbClr val="7030A0"/>
                </a:solidFill>
                <a:latin typeface="Times New Roman" panose="02020603050405020304" pitchFamily="18" charset="0"/>
                <a:cs typeface="Times New Roman" panose="02020603050405020304" pitchFamily="18" charset="0"/>
              </a:rPr>
              <a:t>David L. Nelson, Michael M. Cox</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dirty="0" smtClean="0">
                <a:solidFill>
                  <a:srgbClr val="7030A0"/>
                </a:solidFill>
                <a:latin typeface="Times New Roman" panose="02020603050405020304" pitchFamily="18" charset="0"/>
                <a:cs typeface="Times New Roman" panose="02020603050405020304" pitchFamily="18" charset="0"/>
              </a:rPr>
              <a:t>WH Freeman &amp; Company, </a:t>
            </a:r>
          </a:p>
          <a:p>
            <a:pPr lvl="0"/>
            <a:r>
              <a:rPr lang="en-US" sz="4000" dirty="0" smtClean="0">
                <a:solidFill>
                  <a:srgbClr val="7030A0"/>
                </a:solidFill>
                <a:latin typeface="Times New Roman" panose="02020603050405020304" pitchFamily="18" charset="0"/>
                <a:cs typeface="Times New Roman" panose="02020603050405020304" pitchFamily="18" charset="0"/>
              </a:rPr>
              <a:t>New York, USA</a:t>
            </a:r>
            <a:endParaRPr lang="en-US" sz="4000"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1B80F15-2FE9-41FD-A688-0AE151D00CE7}" type="slidenum">
              <a:rPr lang="en-US" smtClean="0"/>
              <a:pPr/>
              <a:t>26</a:t>
            </a:fld>
            <a:endParaRPr lang="en-US"/>
          </a:p>
        </p:txBody>
      </p:sp>
    </p:spTree>
    <p:extLst>
      <p:ext uri="{BB962C8B-B14F-4D97-AF65-F5344CB8AC3E}">
        <p14:creationId xmlns:p14="http://schemas.microsoft.com/office/powerpoint/2010/main" xmlns="" val="32908384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04886" y="-37123"/>
            <a:ext cx="7162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 &amp; Photophosphorylation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Differences between Oxidative phosphorylation and Photophosphorylation</a:t>
            </a:r>
          </a:p>
        </p:txBody>
      </p:sp>
      <p:grpSp>
        <p:nvGrpSpPr>
          <p:cNvPr id="8" name="组合 7"/>
          <p:cNvGrpSpPr/>
          <p:nvPr/>
        </p:nvGrpSpPr>
        <p:grpSpPr>
          <a:xfrm>
            <a:off x="28571" y="914400"/>
            <a:ext cx="9096379" cy="5470566"/>
            <a:chOff x="28571" y="914400"/>
            <a:chExt cx="9096379" cy="5470566"/>
          </a:xfrm>
        </p:grpSpPr>
        <p:grpSp>
          <p:nvGrpSpPr>
            <p:cNvPr id="4" name="Group 3"/>
            <p:cNvGrpSpPr/>
            <p:nvPr/>
          </p:nvGrpSpPr>
          <p:grpSpPr>
            <a:xfrm>
              <a:off x="47622" y="914400"/>
              <a:ext cx="9077328" cy="4085571"/>
              <a:chOff x="47622" y="914400"/>
              <a:chExt cx="9077328" cy="4085571"/>
            </a:xfrm>
          </p:grpSpPr>
          <p:sp>
            <p:nvSpPr>
              <p:cNvPr id="2" name="Rectangle 1"/>
              <p:cNvSpPr/>
              <p:nvPr/>
            </p:nvSpPr>
            <p:spPr>
              <a:xfrm>
                <a:off x="66672" y="914400"/>
                <a:ext cx="8820151" cy="2677656"/>
              </a:xfrm>
              <a:prstGeom prst="rect">
                <a:avLst/>
              </a:prstGeom>
            </p:spPr>
            <p:txBody>
              <a:bodyPr wrap="square">
                <a:spAutoFit/>
              </a:bodyPr>
              <a:lstStyle/>
              <a:p>
                <a:r>
                  <a:rPr lang="en-US" sz="2800" b="1" dirty="0">
                    <a:solidFill>
                      <a:srgbClr val="00B0F0"/>
                    </a:solidFill>
                    <a:latin typeface="Times New Roman" pitchFamily="18" charset="0"/>
                    <a:cs typeface="Times New Roman" pitchFamily="18" charset="0"/>
                  </a:rPr>
                  <a:t>In eukaryotes, </a:t>
                </a:r>
                <a:r>
                  <a:rPr lang="en-US" sz="2800" b="1" i="1" dirty="0">
                    <a:solidFill>
                      <a:srgbClr val="C00000"/>
                    </a:solidFill>
                    <a:latin typeface="Times New Roman" pitchFamily="18" charset="0"/>
                    <a:cs typeface="Times New Roman" pitchFamily="18" charset="0"/>
                  </a:rPr>
                  <a:t>oxidative phosphorylation occurs </a:t>
                </a:r>
                <a:r>
                  <a:rPr lang="en-US" sz="2800" b="1" i="1" dirty="0" smtClean="0">
                    <a:solidFill>
                      <a:srgbClr val="C00000"/>
                    </a:solidFill>
                    <a:latin typeface="Times New Roman" pitchFamily="18" charset="0"/>
                    <a:cs typeface="Times New Roman" pitchFamily="18" charset="0"/>
                  </a:rPr>
                  <a:t>in mitochondria</a:t>
                </a:r>
                <a:r>
                  <a:rPr lang="en-US" sz="2800" b="1" i="1" dirty="0">
                    <a:solidFill>
                      <a:srgbClr val="C00000"/>
                    </a:solidFill>
                    <a:latin typeface="Times New Roman" pitchFamily="18" charset="0"/>
                    <a:cs typeface="Times New Roman" pitchFamily="18" charset="0"/>
                  </a:rPr>
                  <a:t>,</a:t>
                </a:r>
                <a:r>
                  <a:rPr lang="en-US" sz="2800" b="1" dirty="0">
                    <a:solidFill>
                      <a:srgbClr val="C00000"/>
                    </a:solidFill>
                    <a:latin typeface="Times New Roman" pitchFamily="18" charset="0"/>
                    <a:cs typeface="Times New Roman" pitchFamily="18" charset="0"/>
                  </a:rPr>
                  <a:t> </a:t>
                </a:r>
                <a:r>
                  <a:rPr lang="en-US" sz="2800" b="1" i="1" dirty="0">
                    <a:solidFill>
                      <a:srgbClr val="7030A0"/>
                    </a:solidFill>
                    <a:latin typeface="Times New Roman" pitchFamily="18" charset="0"/>
                    <a:cs typeface="Times New Roman" pitchFamily="18" charset="0"/>
                  </a:rPr>
                  <a:t>photophosphorylation in chloroplasts</a:t>
                </a:r>
                <a:r>
                  <a:rPr lang="en-US" sz="2800" b="1" i="1" dirty="0" smtClean="0">
                    <a:solidFill>
                      <a:srgbClr val="7030A0"/>
                    </a:solidFill>
                    <a:latin typeface="Times New Roman" pitchFamily="18" charset="0"/>
                    <a:cs typeface="Times New Roman" pitchFamily="18" charset="0"/>
                  </a:rPr>
                  <a:t>.</a:t>
                </a:r>
              </a:p>
              <a:p>
                <a:endParaRPr lang="en-US" sz="2800" b="1" dirty="0">
                  <a:solidFill>
                    <a:srgbClr val="C00000"/>
                  </a:solidFill>
                  <a:latin typeface="Times New Roman" pitchFamily="18" charset="0"/>
                  <a:cs typeface="Times New Roman" pitchFamily="18" charset="0"/>
                </a:endParaRPr>
              </a:p>
              <a:p>
                <a:r>
                  <a:rPr lang="en-US" sz="2800" b="1" dirty="0">
                    <a:solidFill>
                      <a:srgbClr val="C00000"/>
                    </a:solidFill>
                    <a:latin typeface="Times New Roman" pitchFamily="18" charset="0"/>
                    <a:cs typeface="Times New Roman" pitchFamily="18" charset="0"/>
                  </a:rPr>
                  <a:t>Oxidative phosphorylation involves the </a:t>
                </a:r>
                <a:r>
                  <a:rPr lang="en-US" sz="2800" b="1" i="1" u="sng" dirty="0">
                    <a:solidFill>
                      <a:srgbClr val="C00000"/>
                    </a:solidFill>
                    <a:latin typeface="Times New Roman" pitchFamily="18" charset="0"/>
                    <a:cs typeface="Times New Roman" pitchFamily="18" charset="0"/>
                  </a:rPr>
                  <a:t>reduction</a:t>
                </a:r>
                <a:r>
                  <a:rPr lang="en-US" sz="2800" b="1" dirty="0">
                    <a:solidFill>
                      <a:srgbClr val="C00000"/>
                    </a:solidFill>
                    <a:latin typeface="Times New Roman" pitchFamily="18" charset="0"/>
                    <a:cs typeface="Times New Roman" pitchFamily="18" charset="0"/>
                  </a:rPr>
                  <a:t> of </a:t>
                </a:r>
                <a:r>
                  <a:rPr lang="en-US" sz="2800" b="1" dirty="0" smtClean="0">
                    <a:solidFill>
                      <a:srgbClr val="C00000"/>
                    </a:solidFill>
                    <a:latin typeface="Times New Roman" pitchFamily="18" charset="0"/>
                    <a:cs typeface="Times New Roman" pitchFamily="18" charset="0"/>
                  </a:rPr>
                  <a:t>O</a:t>
                </a:r>
                <a:r>
                  <a:rPr lang="en-US" sz="2800" b="1" baseline="-25000" dirty="0" smtClean="0">
                    <a:solidFill>
                      <a:srgbClr val="C00000"/>
                    </a:solidFill>
                    <a:latin typeface="Times New Roman" pitchFamily="18" charset="0"/>
                    <a:cs typeface="Times New Roman" pitchFamily="18" charset="0"/>
                  </a:rPr>
                  <a:t>2</a:t>
                </a:r>
                <a:r>
                  <a:rPr lang="en-US" sz="2800" b="1" dirty="0" smtClean="0">
                    <a:solidFill>
                      <a:srgbClr val="C00000"/>
                    </a:solidFill>
                    <a:latin typeface="Times New Roman" pitchFamily="18" charset="0"/>
                    <a:cs typeface="Times New Roman" pitchFamily="18" charset="0"/>
                  </a:rPr>
                  <a:t> to </a:t>
                </a:r>
                <a:r>
                  <a:rPr lang="en-US" sz="2800" b="1" dirty="0">
                    <a:solidFill>
                      <a:srgbClr val="C00000"/>
                    </a:solidFill>
                    <a:latin typeface="Times New Roman" pitchFamily="18" charset="0"/>
                    <a:cs typeface="Times New Roman" pitchFamily="18" charset="0"/>
                  </a:rPr>
                  <a:t>H</a:t>
                </a:r>
                <a:r>
                  <a:rPr lang="en-US" sz="2800" b="1" baseline="-25000" dirty="0">
                    <a:solidFill>
                      <a:srgbClr val="C00000"/>
                    </a:solidFill>
                    <a:latin typeface="Times New Roman" pitchFamily="18" charset="0"/>
                    <a:cs typeface="Times New Roman" pitchFamily="18" charset="0"/>
                  </a:rPr>
                  <a:t>2</a:t>
                </a:r>
                <a:r>
                  <a:rPr lang="en-US" sz="2800" b="1" dirty="0">
                    <a:solidFill>
                      <a:srgbClr val="C00000"/>
                    </a:solidFill>
                    <a:latin typeface="Times New Roman" pitchFamily="18" charset="0"/>
                    <a:cs typeface="Times New Roman" pitchFamily="18" charset="0"/>
                  </a:rPr>
                  <a:t>O with electrons donated by NADH and FADH</a:t>
                </a:r>
                <a:r>
                  <a:rPr lang="en-US" sz="2800" b="1" baseline="-25000" dirty="0">
                    <a:solidFill>
                      <a:srgbClr val="C00000"/>
                    </a:solidFill>
                    <a:latin typeface="Times New Roman" pitchFamily="18" charset="0"/>
                    <a:cs typeface="Times New Roman" pitchFamily="18" charset="0"/>
                  </a:rPr>
                  <a:t>2</a:t>
                </a:r>
                <a:r>
                  <a:rPr lang="en-US" sz="2800" b="1" dirty="0">
                    <a:solidFill>
                      <a:srgbClr val="C00000"/>
                    </a:solidFill>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it occurs </a:t>
                </a:r>
                <a:r>
                  <a:rPr lang="en-US" sz="2800" b="1" dirty="0">
                    <a:solidFill>
                      <a:srgbClr val="C00000"/>
                    </a:solidFill>
                    <a:latin typeface="Times New Roman" pitchFamily="18" charset="0"/>
                    <a:cs typeface="Times New Roman" pitchFamily="18" charset="0"/>
                  </a:rPr>
                  <a:t>equally well in light or darkness.</a:t>
                </a:r>
              </a:p>
            </p:txBody>
          </p:sp>
          <p:sp>
            <p:nvSpPr>
              <p:cNvPr id="3" name="Rectangle 2"/>
              <p:cNvSpPr/>
              <p:nvPr/>
            </p:nvSpPr>
            <p:spPr>
              <a:xfrm>
                <a:off x="47622" y="3614976"/>
                <a:ext cx="9077328" cy="1384995"/>
              </a:xfrm>
              <a:prstGeom prst="rect">
                <a:avLst/>
              </a:prstGeom>
            </p:spPr>
            <p:txBody>
              <a:bodyPr wrap="square">
                <a:spAutoFit/>
              </a:bodyPr>
              <a:lstStyle/>
              <a:p>
                <a:r>
                  <a:rPr lang="en-US" sz="2800" b="1" dirty="0" smtClean="0">
                    <a:solidFill>
                      <a:srgbClr val="7030A0"/>
                    </a:solidFill>
                    <a:latin typeface="Times New Roman" pitchFamily="18" charset="0"/>
                    <a:cs typeface="Times New Roman" pitchFamily="18" charset="0"/>
                  </a:rPr>
                  <a:t>Photophosphorylation </a:t>
                </a:r>
                <a:r>
                  <a:rPr lang="en-US" sz="2800" b="1" dirty="0">
                    <a:solidFill>
                      <a:srgbClr val="7030A0"/>
                    </a:solidFill>
                    <a:latin typeface="Times New Roman" pitchFamily="18" charset="0"/>
                    <a:cs typeface="Times New Roman" pitchFamily="18" charset="0"/>
                  </a:rPr>
                  <a:t>involves the  </a:t>
                </a:r>
                <a:r>
                  <a:rPr lang="en-US" sz="2800" b="1" i="1" u="sng" dirty="0">
                    <a:solidFill>
                      <a:srgbClr val="7030A0"/>
                    </a:solidFill>
                    <a:latin typeface="Times New Roman" pitchFamily="18" charset="0"/>
                    <a:cs typeface="Times New Roman" pitchFamily="18" charset="0"/>
                  </a:rPr>
                  <a:t>oxidation</a:t>
                </a:r>
                <a:r>
                  <a:rPr lang="en-US" sz="2800" b="1" dirty="0">
                    <a:solidFill>
                      <a:srgbClr val="7030A0"/>
                    </a:solidFill>
                    <a:latin typeface="Times New Roman" pitchFamily="18" charset="0"/>
                    <a:cs typeface="Times New Roman" pitchFamily="18" charset="0"/>
                  </a:rPr>
                  <a:t> of H</a:t>
                </a:r>
                <a:r>
                  <a:rPr lang="en-US" sz="2800" b="1" baseline="-25000" dirty="0">
                    <a:solidFill>
                      <a:srgbClr val="7030A0"/>
                    </a:solidFill>
                    <a:latin typeface="Times New Roman" pitchFamily="18" charset="0"/>
                    <a:cs typeface="Times New Roman" pitchFamily="18" charset="0"/>
                  </a:rPr>
                  <a:t>2</a:t>
                </a:r>
                <a:r>
                  <a:rPr lang="en-US" sz="2800" b="1" dirty="0">
                    <a:solidFill>
                      <a:srgbClr val="7030A0"/>
                    </a:solidFill>
                    <a:latin typeface="Times New Roman" pitchFamily="18" charset="0"/>
                    <a:cs typeface="Times New Roman" pitchFamily="18" charset="0"/>
                  </a:rPr>
                  <a:t>O to O</a:t>
                </a:r>
                <a:r>
                  <a:rPr lang="en-US" sz="2800" b="1" baseline="-25000" dirty="0">
                    <a:solidFill>
                      <a:srgbClr val="7030A0"/>
                    </a:solidFill>
                    <a:latin typeface="Times New Roman" pitchFamily="18" charset="0"/>
                    <a:cs typeface="Times New Roman" pitchFamily="18" charset="0"/>
                  </a:rPr>
                  <a:t>2</a:t>
                </a:r>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with NADP</a:t>
                </a:r>
                <a:r>
                  <a:rPr lang="en-US" sz="2800" b="1" baseline="30000" dirty="0" smtClean="0">
                    <a:solidFill>
                      <a:srgbClr val="7030A0"/>
                    </a:solidFill>
                    <a:latin typeface="Times New Roman" pitchFamily="18" charset="0"/>
                    <a:cs typeface="Times New Roman" pitchFamily="18" charset="0"/>
                  </a:rPr>
                  <a:t>+</a:t>
                </a:r>
                <a:r>
                  <a:rPr lang="en-US" sz="2800" b="1" dirty="0" smtClean="0">
                    <a:solidFill>
                      <a:srgbClr val="7030A0"/>
                    </a:solidFill>
                    <a:latin typeface="Times New Roman" pitchFamily="18" charset="0"/>
                    <a:cs typeface="Times New Roman" pitchFamily="18" charset="0"/>
                  </a:rPr>
                  <a:t> as ultimate electron </a:t>
                </a:r>
                <a:r>
                  <a:rPr lang="en-US" sz="2800" b="1" dirty="0">
                    <a:solidFill>
                      <a:srgbClr val="7030A0"/>
                    </a:solidFill>
                    <a:latin typeface="Times New Roman" pitchFamily="18" charset="0"/>
                    <a:cs typeface="Times New Roman" pitchFamily="18" charset="0"/>
                  </a:rPr>
                  <a:t>acceptor; it is </a:t>
                </a:r>
                <a:r>
                  <a:rPr lang="en-US" sz="2800" b="1" dirty="0" smtClean="0">
                    <a:solidFill>
                      <a:srgbClr val="7030A0"/>
                    </a:solidFill>
                    <a:latin typeface="Times New Roman" pitchFamily="18" charset="0"/>
                    <a:cs typeface="Times New Roman" pitchFamily="18" charset="0"/>
                  </a:rPr>
                  <a:t>absolutely dependent </a:t>
                </a:r>
                <a:r>
                  <a:rPr lang="en-US" sz="2800" b="1" dirty="0">
                    <a:solidFill>
                      <a:srgbClr val="7030A0"/>
                    </a:solidFill>
                    <a:latin typeface="Times New Roman" pitchFamily="18" charset="0"/>
                    <a:cs typeface="Times New Roman" pitchFamily="18" charset="0"/>
                  </a:rPr>
                  <a:t>on the energy of light.</a:t>
                </a:r>
              </a:p>
            </p:txBody>
          </p:sp>
        </p:grpSp>
        <p:sp>
          <p:nvSpPr>
            <p:cNvPr id="5" name="Rectangle 4"/>
            <p:cNvSpPr/>
            <p:nvPr/>
          </p:nvSpPr>
          <p:spPr>
            <a:xfrm>
              <a:off x="28571" y="4999971"/>
              <a:ext cx="8896351" cy="1384995"/>
            </a:xfrm>
            <a:prstGeom prst="rect">
              <a:avLst/>
            </a:prstGeom>
            <a:solidFill>
              <a:srgbClr val="FFFF00"/>
            </a:solidFill>
          </p:spPr>
          <p:txBody>
            <a:bodyPr wrap="square">
              <a:spAutoFit/>
            </a:bodyPr>
            <a:lstStyle/>
            <a:p>
              <a:r>
                <a:rPr lang="en-US" sz="2800" b="1" i="1" u="sng" dirty="0">
                  <a:solidFill>
                    <a:srgbClr val="FF0000"/>
                  </a:solidFill>
                  <a:latin typeface="Times New Roman" pitchFamily="18" charset="0"/>
                  <a:cs typeface="Times New Roman" pitchFamily="18" charset="0"/>
                </a:rPr>
                <a:t>Despite their </a:t>
              </a:r>
              <a:r>
                <a:rPr lang="en-US" sz="2800" b="1" i="1" u="sng" dirty="0" smtClean="0">
                  <a:solidFill>
                    <a:srgbClr val="FF0000"/>
                  </a:solidFill>
                  <a:latin typeface="Times New Roman" pitchFamily="18" charset="0"/>
                  <a:cs typeface="Times New Roman" pitchFamily="18" charset="0"/>
                </a:rPr>
                <a:t>differences</a:t>
              </a:r>
              <a:r>
                <a:rPr lang="en-US" sz="2800" b="1" i="1" u="sng" dirty="0">
                  <a:solidFill>
                    <a:srgbClr val="FF0000"/>
                  </a:solidFill>
                  <a:latin typeface="Times New Roman" pitchFamily="18" charset="0"/>
                  <a:cs typeface="Times New Roman" pitchFamily="18" charset="0"/>
                </a:rPr>
                <a:t>, these two highly efficient </a:t>
              </a:r>
              <a:r>
                <a:rPr lang="en-US" sz="2800" b="1" i="1" u="sng" dirty="0" smtClean="0">
                  <a:solidFill>
                    <a:srgbClr val="FF0000"/>
                  </a:solidFill>
                  <a:latin typeface="Times New Roman" pitchFamily="18" charset="0"/>
                  <a:cs typeface="Times New Roman" pitchFamily="18" charset="0"/>
                </a:rPr>
                <a:t>energy-converting processes </a:t>
              </a:r>
              <a:r>
                <a:rPr lang="en-US" sz="2800" b="1" i="1" u="sng" dirty="0">
                  <a:solidFill>
                    <a:srgbClr val="FF0000"/>
                  </a:solidFill>
                  <a:latin typeface="Times New Roman" pitchFamily="18" charset="0"/>
                  <a:cs typeface="Times New Roman" pitchFamily="18" charset="0"/>
                </a:rPr>
                <a:t>have fundamentally similar mechanisms.</a:t>
              </a:r>
            </a:p>
          </p:txBody>
        </p:sp>
      </p:grpSp>
      <p:sp>
        <p:nvSpPr>
          <p:cNvPr id="10" name="矩形 17"/>
          <p:cNvSpPr/>
          <p:nvPr/>
        </p:nvSpPr>
        <p:spPr>
          <a:xfrm>
            <a:off x="5082983" y="6370684"/>
            <a:ext cx="40386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the fundamental difference between oxidative phosphorylation and photophosphorylation?</a:t>
            </a:r>
          </a:p>
        </p:txBody>
      </p:sp>
      <p:sp>
        <p:nvSpPr>
          <p:cNvPr id="9" name="Slide Number Placeholder 8"/>
          <p:cNvSpPr>
            <a:spLocks noGrp="1"/>
          </p:cNvSpPr>
          <p:nvPr>
            <p:ph type="sldNum" sz="quarter" idx="12"/>
          </p:nvPr>
        </p:nvSpPr>
        <p:spPr/>
        <p:txBody>
          <a:bodyPr/>
          <a:lstStyle/>
          <a:p>
            <a:fld id="{A1B80F15-2FE9-41FD-A688-0AE151D00CE7}" type="slidenum">
              <a:rPr lang="en-US" smtClean="0"/>
              <a:pPr/>
              <a:t>3</a:t>
            </a:fld>
            <a:endParaRPr lang="en-US"/>
          </a:p>
        </p:txBody>
      </p:sp>
    </p:spTree>
    <p:extLst>
      <p:ext uri="{BB962C8B-B14F-4D97-AF65-F5344CB8AC3E}">
        <p14:creationId xmlns:p14="http://schemas.microsoft.com/office/powerpoint/2010/main" xmlns="" val="28101089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Similarities between Oxidative phosphorylation and Photophosphorylation</a:t>
            </a:r>
          </a:p>
        </p:txBody>
      </p:sp>
      <p:sp>
        <p:nvSpPr>
          <p:cNvPr id="9" name="矩形 5"/>
          <p:cNvSpPr/>
          <p:nvPr/>
        </p:nvSpPr>
        <p:spPr>
          <a:xfrm>
            <a:off x="1004886" y="-37123"/>
            <a:ext cx="7162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 &amp; Photophosphorylation</a:t>
            </a:r>
          </a:p>
        </p:txBody>
      </p:sp>
      <p:grpSp>
        <p:nvGrpSpPr>
          <p:cNvPr id="17" name="Group 16"/>
          <p:cNvGrpSpPr/>
          <p:nvPr/>
        </p:nvGrpSpPr>
        <p:grpSpPr>
          <a:xfrm>
            <a:off x="58368" y="822449"/>
            <a:ext cx="9029948" cy="5329237"/>
            <a:chOff x="58368" y="822449"/>
            <a:chExt cx="9029948" cy="5329237"/>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368" y="822449"/>
              <a:ext cx="9027264" cy="5329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a:off x="2514600" y="2133600"/>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38436" y="3487067"/>
              <a:ext cx="39671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133600"/>
              <a:ext cx="1846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570" y="2590800"/>
              <a:ext cx="9004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255" y="3048000"/>
              <a:ext cx="9004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255" y="3487067"/>
              <a:ext cx="15921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矩形 17"/>
          <p:cNvSpPr/>
          <p:nvPr/>
        </p:nvSpPr>
        <p:spPr>
          <a:xfrm>
            <a:off x="5943601" y="6407801"/>
            <a:ext cx="32004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a:t>
            </a:r>
            <a:r>
              <a:rPr lang="en-US" sz="1200" b="1" dirty="0" err="1" smtClean="0">
                <a:latin typeface="Times New Roman" panose="02020603050405020304" pitchFamily="18" charset="0"/>
                <a:cs typeface="Times New Roman" panose="02020603050405020304" pitchFamily="18" charset="0"/>
              </a:rPr>
              <a:t>chemiosmotic</a:t>
            </a:r>
            <a:r>
              <a:rPr lang="en-US" sz="1200" b="1" dirty="0" smtClean="0">
                <a:latin typeface="Times New Roman" panose="02020603050405020304" pitchFamily="18" charset="0"/>
                <a:cs typeface="Times New Roman" panose="02020603050405020304" pitchFamily="18" charset="0"/>
              </a:rPr>
              <a:t> theory?</a:t>
            </a:r>
          </a:p>
          <a:p>
            <a:r>
              <a:rPr lang="en-US" sz="1200" b="1" dirty="0" smtClean="0">
                <a:latin typeface="Times New Roman" panose="02020603050405020304" pitchFamily="18" charset="0"/>
                <a:cs typeface="Times New Roman" panose="02020603050405020304" pitchFamily="18" charset="0"/>
              </a:rPr>
              <a:t>Q2. Who proposed the </a:t>
            </a:r>
            <a:r>
              <a:rPr lang="en-US" sz="1200" b="1" dirty="0" err="1" smtClean="0">
                <a:latin typeface="Times New Roman" panose="02020603050405020304" pitchFamily="18" charset="0"/>
                <a:cs typeface="Times New Roman" panose="02020603050405020304" pitchFamily="18" charset="0"/>
              </a:rPr>
              <a:t>chemiosmotic</a:t>
            </a:r>
            <a:r>
              <a:rPr lang="en-US" sz="1200" b="1" dirty="0" smtClean="0">
                <a:latin typeface="Times New Roman" panose="02020603050405020304" pitchFamily="18" charset="0"/>
                <a:cs typeface="Times New Roman" panose="02020603050405020304" pitchFamily="18" charset="0"/>
              </a:rPr>
              <a:t> theory?</a:t>
            </a:r>
          </a:p>
        </p:txBody>
      </p:sp>
      <p:sp>
        <p:nvSpPr>
          <p:cNvPr id="2" name="Slide Number Placeholder 1"/>
          <p:cNvSpPr>
            <a:spLocks noGrp="1"/>
          </p:cNvSpPr>
          <p:nvPr>
            <p:ph type="sldNum" sz="quarter" idx="12"/>
          </p:nvPr>
        </p:nvSpPr>
        <p:spPr/>
        <p:txBody>
          <a:bodyPr/>
          <a:lstStyle/>
          <a:p>
            <a:fld id="{A1B80F15-2FE9-41FD-A688-0AE151D00CE7}" type="slidenum">
              <a:rPr lang="en-US" smtClean="0"/>
              <a:pPr/>
              <a:t>4</a:t>
            </a:fld>
            <a:endParaRPr lang="en-US"/>
          </a:p>
        </p:txBody>
      </p:sp>
    </p:spTree>
    <p:extLst>
      <p:ext uri="{BB962C8B-B14F-4D97-AF65-F5344CB8AC3E}">
        <p14:creationId xmlns:p14="http://schemas.microsoft.com/office/powerpoint/2010/main" xmlns="" val="3300202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a:solidFill>
                  <a:srgbClr val="FFFF00"/>
                </a:solidFill>
                <a:latin typeface="Times New Roman" panose="02020603050405020304" pitchFamily="18" charset="0"/>
                <a:cs typeface="Times New Roman" panose="02020603050405020304" pitchFamily="18" charset="0"/>
              </a:rPr>
              <a:t>Similarities between Oxidative </a:t>
            </a:r>
            <a:r>
              <a:rPr lang="en-US" b="1" dirty="0" smtClean="0">
                <a:solidFill>
                  <a:srgbClr val="FFFF00"/>
                </a:solidFill>
                <a:latin typeface="Times New Roman" panose="02020603050405020304" pitchFamily="18" charset="0"/>
                <a:cs typeface="Times New Roman" panose="02020603050405020304" pitchFamily="18" charset="0"/>
              </a:rPr>
              <a:t>phosphorylation and Photophosphorylation</a:t>
            </a:r>
          </a:p>
        </p:txBody>
      </p:sp>
      <p:sp>
        <p:nvSpPr>
          <p:cNvPr id="2" name="Rectangle 1"/>
          <p:cNvSpPr/>
          <p:nvPr/>
        </p:nvSpPr>
        <p:spPr>
          <a:xfrm>
            <a:off x="76200" y="822360"/>
            <a:ext cx="9048750" cy="5632311"/>
          </a:xfrm>
          <a:prstGeom prst="rect">
            <a:avLst/>
          </a:prstGeom>
        </p:spPr>
        <p:txBody>
          <a:bodyPr wrap="square">
            <a:spAutoFit/>
          </a:bodyPr>
          <a:lstStyle/>
          <a:p>
            <a:r>
              <a:rPr lang="en-US" sz="2400" b="1" dirty="0">
                <a:latin typeface="Times New Roman" pitchFamily="18" charset="0"/>
                <a:cs typeface="Times New Roman" pitchFamily="18" charset="0"/>
              </a:rPr>
              <a:t>Oxidative phosphorylation and </a:t>
            </a:r>
            <a:r>
              <a:rPr lang="en-US" sz="2400" b="1" dirty="0" smtClean="0">
                <a:latin typeface="Times New Roman" pitchFamily="18" charset="0"/>
                <a:cs typeface="Times New Roman" pitchFamily="18" charset="0"/>
              </a:rPr>
              <a:t>photophosphorylation </a:t>
            </a:r>
            <a:r>
              <a:rPr lang="en-US" sz="2400" b="1" dirty="0">
                <a:latin typeface="Times New Roman" pitchFamily="18" charset="0"/>
                <a:cs typeface="Times New Roman" pitchFamily="18" charset="0"/>
              </a:rPr>
              <a:t>are mechanistically similar in three respects. </a:t>
            </a:r>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t>
            </a:r>
            <a:r>
              <a:rPr lang="en-US" sz="2400" b="1" dirty="0">
                <a:latin typeface="Times New Roman" pitchFamily="18" charset="0"/>
                <a:cs typeface="Times New Roman" pitchFamily="18" charset="0"/>
              </a:rPr>
              <a:t>1) </a:t>
            </a:r>
            <a:r>
              <a:rPr lang="en-US" sz="2400" b="1" dirty="0">
                <a:solidFill>
                  <a:srgbClr val="C00000"/>
                </a:solidFill>
                <a:latin typeface="Times New Roman" pitchFamily="18" charset="0"/>
                <a:cs typeface="Times New Roman" pitchFamily="18" charset="0"/>
              </a:rPr>
              <a:t>Both processes involve the flow of electrons through a chain</a:t>
            </a:r>
          </a:p>
          <a:p>
            <a:r>
              <a:rPr lang="en-US" sz="2400" b="1" dirty="0">
                <a:solidFill>
                  <a:srgbClr val="C00000"/>
                </a:solidFill>
                <a:latin typeface="Times New Roman" pitchFamily="18" charset="0"/>
                <a:cs typeface="Times New Roman" pitchFamily="18" charset="0"/>
              </a:rPr>
              <a:t>of membrane-bound carriers. </a:t>
            </a:r>
            <a:endParaRPr lang="en-US" sz="2400" b="1" dirty="0" smtClean="0">
              <a:solidFill>
                <a:srgbClr val="C00000"/>
              </a:solidFill>
              <a:latin typeface="Times New Roman" pitchFamily="18" charset="0"/>
              <a:cs typeface="Times New Roman" pitchFamily="18" charset="0"/>
            </a:endParaRPr>
          </a:p>
          <a:p>
            <a:endParaRPr lang="en-US" sz="2400" b="1" dirty="0" smtClean="0">
              <a:solidFill>
                <a:srgbClr val="0070C0"/>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t>
            </a:r>
            <a:r>
              <a:rPr lang="en-US" sz="2400" b="1" dirty="0">
                <a:latin typeface="Times New Roman" pitchFamily="18" charset="0"/>
                <a:cs typeface="Times New Roman" pitchFamily="18" charset="0"/>
              </a:rPr>
              <a:t>2) </a:t>
            </a:r>
            <a:r>
              <a:rPr lang="en-US" sz="2400" b="1" dirty="0">
                <a:solidFill>
                  <a:srgbClr val="00B050"/>
                </a:solidFill>
                <a:latin typeface="Times New Roman" pitchFamily="18" charset="0"/>
                <a:cs typeface="Times New Roman" pitchFamily="18" charset="0"/>
              </a:rPr>
              <a:t>The free energy </a:t>
            </a:r>
            <a:r>
              <a:rPr lang="en-US" sz="2400" b="1" dirty="0" smtClean="0">
                <a:solidFill>
                  <a:srgbClr val="00B050"/>
                </a:solidFill>
                <a:latin typeface="Times New Roman" pitchFamily="18" charset="0"/>
                <a:cs typeface="Times New Roman" pitchFamily="18" charset="0"/>
              </a:rPr>
              <a:t>made available </a:t>
            </a:r>
            <a:r>
              <a:rPr lang="en-US" sz="2400" b="1" dirty="0">
                <a:solidFill>
                  <a:srgbClr val="00B050"/>
                </a:solidFill>
                <a:latin typeface="Times New Roman" pitchFamily="18" charset="0"/>
                <a:cs typeface="Times New Roman" pitchFamily="18" charset="0"/>
              </a:rPr>
              <a:t>by this “downhill” (exergonic) electron flow </a:t>
            </a:r>
            <a:r>
              <a:rPr lang="en-US" sz="2400" b="1" dirty="0" smtClean="0">
                <a:solidFill>
                  <a:srgbClr val="00B050"/>
                </a:solidFill>
                <a:latin typeface="Times New Roman" pitchFamily="18" charset="0"/>
                <a:cs typeface="Times New Roman" pitchFamily="18" charset="0"/>
              </a:rPr>
              <a:t>is </a:t>
            </a:r>
            <a:r>
              <a:rPr lang="en-US" sz="2400" b="1" dirty="0">
                <a:solidFill>
                  <a:srgbClr val="00B050"/>
                </a:solidFill>
                <a:latin typeface="Times New Roman" pitchFamily="18" charset="0"/>
                <a:cs typeface="Times New Roman" pitchFamily="18" charset="0"/>
              </a:rPr>
              <a:t>coupled to the “uphill” transport of protons across a</a:t>
            </a:r>
          </a:p>
          <a:p>
            <a:r>
              <a:rPr lang="en-US" sz="2400" b="1" dirty="0">
                <a:solidFill>
                  <a:srgbClr val="00B050"/>
                </a:solidFill>
                <a:latin typeface="Times New Roman" pitchFamily="18" charset="0"/>
                <a:cs typeface="Times New Roman" pitchFamily="18" charset="0"/>
              </a:rPr>
              <a:t>proton-impermeable membrane, conserving the free </a:t>
            </a:r>
            <a:r>
              <a:rPr lang="en-US" sz="2400" b="1" dirty="0" smtClean="0">
                <a:solidFill>
                  <a:srgbClr val="00B050"/>
                </a:solidFill>
                <a:latin typeface="Times New Roman" pitchFamily="18" charset="0"/>
                <a:cs typeface="Times New Roman" pitchFamily="18" charset="0"/>
              </a:rPr>
              <a:t>energy </a:t>
            </a:r>
            <a:r>
              <a:rPr lang="en-US" sz="2400" b="1" dirty="0">
                <a:solidFill>
                  <a:srgbClr val="00B050"/>
                </a:solidFill>
                <a:latin typeface="Times New Roman" pitchFamily="18" charset="0"/>
                <a:cs typeface="Times New Roman" pitchFamily="18" charset="0"/>
              </a:rPr>
              <a:t>of fuel oxidation as a transmembrane </a:t>
            </a:r>
            <a:r>
              <a:rPr lang="en-US" sz="2400" b="1" smtClean="0">
                <a:solidFill>
                  <a:srgbClr val="00B050"/>
                </a:solidFill>
                <a:latin typeface="Times New Roman" pitchFamily="18" charset="0"/>
                <a:cs typeface="Times New Roman" pitchFamily="18" charset="0"/>
              </a:rPr>
              <a:t>electro-chemical potential. </a:t>
            </a:r>
            <a:endParaRPr lang="en-US" sz="2400" b="1" dirty="0" smtClean="0">
              <a:solidFill>
                <a:srgbClr val="00B050"/>
              </a:solidFill>
              <a:latin typeface="Times New Roman" pitchFamily="18" charset="0"/>
              <a:cs typeface="Times New Roman" pitchFamily="18" charset="0"/>
            </a:endParaRPr>
          </a:p>
          <a:p>
            <a:endParaRPr lang="en-US" sz="2400" b="1" dirty="0">
              <a:solidFill>
                <a:srgbClr val="0070C0"/>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t>
            </a:r>
            <a:r>
              <a:rPr lang="en-US" sz="2400" b="1" dirty="0">
                <a:latin typeface="Times New Roman" pitchFamily="18" charset="0"/>
                <a:cs typeface="Times New Roman" pitchFamily="18" charset="0"/>
              </a:rPr>
              <a:t>3) </a:t>
            </a:r>
            <a:r>
              <a:rPr lang="en-US" sz="2400" b="1" dirty="0">
                <a:solidFill>
                  <a:srgbClr val="0070C0"/>
                </a:solidFill>
                <a:latin typeface="Times New Roman" pitchFamily="18" charset="0"/>
                <a:cs typeface="Times New Roman" pitchFamily="18" charset="0"/>
              </a:rPr>
              <a:t>The </a:t>
            </a:r>
            <a:r>
              <a:rPr lang="en-US" sz="2400" b="1" dirty="0" err="1" smtClean="0">
                <a:solidFill>
                  <a:srgbClr val="0070C0"/>
                </a:solidFill>
                <a:latin typeface="Times New Roman" pitchFamily="18" charset="0"/>
                <a:cs typeface="Times New Roman" pitchFamily="18" charset="0"/>
              </a:rPr>
              <a:t>transmembrane</a:t>
            </a:r>
            <a:r>
              <a:rPr lang="en-US" sz="2400" b="1" dirty="0" smtClean="0">
                <a:solidFill>
                  <a:srgbClr val="0070C0"/>
                </a:solidFill>
                <a:latin typeface="Times New Roman" pitchFamily="18" charset="0"/>
                <a:cs typeface="Times New Roman" pitchFamily="18" charset="0"/>
              </a:rPr>
              <a:t> flow </a:t>
            </a:r>
            <a:r>
              <a:rPr lang="en-US" sz="2400" b="1" dirty="0">
                <a:solidFill>
                  <a:srgbClr val="0070C0"/>
                </a:solidFill>
                <a:latin typeface="Times New Roman" pitchFamily="18" charset="0"/>
                <a:cs typeface="Times New Roman" pitchFamily="18" charset="0"/>
              </a:rPr>
              <a:t>of protons down their concentration </a:t>
            </a:r>
            <a:r>
              <a:rPr lang="en-US" sz="2400" b="1" dirty="0" smtClean="0">
                <a:solidFill>
                  <a:srgbClr val="0070C0"/>
                </a:solidFill>
                <a:latin typeface="Times New Roman" pitchFamily="18" charset="0"/>
                <a:cs typeface="Times New Roman" pitchFamily="18" charset="0"/>
              </a:rPr>
              <a:t>gradient through </a:t>
            </a:r>
            <a:r>
              <a:rPr lang="en-US" sz="2400" b="1" dirty="0">
                <a:solidFill>
                  <a:srgbClr val="0070C0"/>
                </a:solidFill>
                <a:latin typeface="Times New Roman" pitchFamily="18" charset="0"/>
                <a:cs typeface="Times New Roman" pitchFamily="18" charset="0"/>
              </a:rPr>
              <a:t>specific protein channels provides the free </a:t>
            </a:r>
            <a:r>
              <a:rPr lang="en-US" sz="2400" b="1" dirty="0" smtClean="0">
                <a:solidFill>
                  <a:srgbClr val="0070C0"/>
                </a:solidFill>
                <a:latin typeface="Times New Roman" pitchFamily="18" charset="0"/>
                <a:cs typeface="Times New Roman" pitchFamily="18" charset="0"/>
              </a:rPr>
              <a:t>energy </a:t>
            </a:r>
            <a:r>
              <a:rPr lang="en-US" sz="2400" b="1" dirty="0">
                <a:solidFill>
                  <a:srgbClr val="0070C0"/>
                </a:solidFill>
                <a:latin typeface="Times New Roman" pitchFamily="18" charset="0"/>
                <a:cs typeface="Times New Roman" pitchFamily="18" charset="0"/>
              </a:rPr>
              <a:t>for synthesis of ATP, catalyzed by a </a:t>
            </a:r>
            <a:r>
              <a:rPr lang="en-US" sz="2400" b="1" dirty="0" smtClean="0">
                <a:solidFill>
                  <a:srgbClr val="0070C0"/>
                </a:solidFill>
                <a:latin typeface="Times New Roman" pitchFamily="18" charset="0"/>
                <a:cs typeface="Times New Roman" pitchFamily="18" charset="0"/>
              </a:rPr>
              <a:t>membrane protein </a:t>
            </a:r>
            <a:r>
              <a:rPr lang="en-US" sz="2400" b="1" dirty="0">
                <a:solidFill>
                  <a:srgbClr val="0070C0"/>
                </a:solidFill>
                <a:latin typeface="Times New Roman" pitchFamily="18" charset="0"/>
                <a:cs typeface="Times New Roman" pitchFamily="18" charset="0"/>
              </a:rPr>
              <a:t>complex (ATP synthase) that couples </a:t>
            </a:r>
            <a:r>
              <a:rPr lang="en-US" sz="2400" b="1" dirty="0" smtClean="0">
                <a:solidFill>
                  <a:srgbClr val="0070C0"/>
                </a:solidFill>
                <a:latin typeface="Times New Roman" pitchFamily="18" charset="0"/>
                <a:cs typeface="Times New Roman" pitchFamily="18" charset="0"/>
              </a:rPr>
              <a:t>proton flow </a:t>
            </a:r>
            <a:r>
              <a:rPr lang="en-US" sz="2400" b="1" dirty="0">
                <a:solidFill>
                  <a:srgbClr val="0070C0"/>
                </a:solidFill>
                <a:latin typeface="Times New Roman" pitchFamily="18" charset="0"/>
                <a:cs typeface="Times New Roman" pitchFamily="18" charset="0"/>
              </a:rPr>
              <a:t>to phosphorylation of ADP.</a:t>
            </a:r>
          </a:p>
        </p:txBody>
      </p:sp>
      <p:sp>
        <p:nvSpPr>
          <p:cNvPr id="8" name="矩形 17"/>
          <p:cNvSpPr/>
          <p:nvPr/>
        </p:nvSpPr>
        <p:spPr>
          <a:xfrm>
            <a:off x="5706035" y="6454671"/>
            <a:ext cx="3437965"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the mechanistic similarities between oxidative phosphorylation and </a:t>
            </a:r>
            <a:r>
              <a:rPr lang="en-US" sz="1000" b="1" dirty="0" err="1" smtClean="0">
                <a:latin typeface="Times New Roman" panose="02020603050405020304" pitchFamily="18" charset="0"/>
                <a:cs typeface="Times New Roman" panose="02020603050405020304" pitchFamily="18" charset="0"/>
              </a:rPr>
              <a:t>photophosrylation</a:t>
            </a:r>
            <a:r>
              <a:rPr lang="en-US" sz="1000" b="1" dirty="0">
                <a:latin typeface="Times New Roman" panose="02020603050405020304" pitchFamily="18" charset="0"/>
                <a:cs typeface="Times New Roman" panose="02020603050405020304" pitchFamily="18" charset="0"/>
              </a:rPr>
              <a:t>?</a:t>
            </a:r>
            <a:endParaRPr lang="en-US" sz="1000" b="1" dirty="0" smtClean="0">
              <a:latin typeface="Times New Roman" panose="02020603050405020304" pitchFamily="18" charset="0"/>
              <a:cs typeface="Times New Roman" panose="02020603050405020304" pitchFamily="18" charset="0"/>
            </a:endParaRPr>
          </a:p>
        </p:txBody>
      </p:sp>
      <p:sp>
        <p:nvSpPr>
          <p:cNvPr id="9" name="矩形 5"/>
          <p:cNvSpPr/>
          <p:nvPr/>
        </p:nvSpPr>
        <p:spPr>
          <a:xfrm>
            <a:off x="1004886" y="-37123"/>
            <a:ext cx="7162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 &amp; Photophosphorylation</a:t>
            </a:r>
          </a:p>
        </p:txBody>
      </p:sp>
      <p:sp>
        <p:nvSpPr>
          <p:cNvPr id="3" name="Slide Number Placeholder 2"/>
          <p:cNvSpPr>
            <a:spLocks noGrp="1"/>
          </p:cNvSpPr>
          <p:nvPr>
            <p:ph type="sldNum" sz="quarter" idx="12"/>
          </p:nvPr>
        </p:nvSpPr>
        <p:spPr/>
        <p:txBody>
          <a:bodyPr/>
          <a:lstStyle/>
          <a:p>
            <a:fld id="{A1B80F15-2FE9-41FD-A688-0AE151D00CE7}" type="slidenum">
              <a:rPr lang="en-US" smtClean="0"/>
              <a:pPr/>
              <a:t>5</a:t>
            </a:fld>
            <a:endParaRPr lang="en-US"/>
          </a:p>
        </p:txBody>
      </p:sp>
    </p:spTree>
    <p:extLst>
      <p:ext uri="{BB962C8B-B14F-4D97-AF65-F5344CB8AC3E}">
        <p14:creationId xmlns:p14="http://schemas.microsoft.com/office/powerpoint/2010/main" xmlns="" val="36071911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Permeability of Mitochondrial Outer and Inner Membranes</a:t>
            </a:r>
          </a:p>
        </p:txBody>
      </p:sp>
      <p:grpSp>
        <p:nvGrpSpPr>
          <p:cNvPr id="2" name="组合 1"/>
          <p:cNvGrpSpPr/>
          <p:nvPr/>
        </p:nvGrpSpPr>
        <p:grpSpPr>
          <a:xfrm>
            <a:off x="76200" y="822449"/>
            <a:ext cx="9048749" cy="6042765"/>
            <a:chOff x="76200" y="822449"/>
            <a:chExt cx="9048749" cy="6042765"/>
          </a:xfrm>
        </p:grpSpPr>
        <p:grpSp>
          <p:nvGrpSpPr>
            <p:cNvPr id="3" name="Group 2"/>
            <p:cNvGrpSpPr/>
            <p:nvPr/>
          </p:nvGrpSpPr>
          <p:grpSpPr>
            <a:xfrm>
              <a:off x="76200" y="822449"/>
              <a:ext cx="6553200" cy="6042765"/>
              <a:chOff x="76200" y="822449"/>
              <a:chExt cx="6553200" cy="6042765"/>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822449"/>
                <a:ext cx="3200400" cy="6042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6600" y="4479407"/>
                <a:ext cx="3352800" cy="1883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Rectangle 3"/>
            <p:cNvSpPr/>
            <p:nvPr/>
          </p:nvSpPr>
          <p:spPr>
            <a:xfrm>
              <a:off x="3286124" y="909697"/>
              <a:ext cx="5838825" cy="3416320"/>
            </a:xfrm>
            <a:prstGeom prst="rect">
              <a:avLst/>
            </a:prstGeom>
          </p:spPr>
          <p:txBody>
            <a:bodyPr wrap="square">
              <a:spAutoFit/>
            </a:bodyPr>
            <a:lstStyle/>
            <a:p>
              <a:r>
                <a:rPr lang="en-US" b="1" i="1" dirty="0">
                  <a:solidFill>
                    <a:srgbClr val="00B050"/>
                  </a:solidFill>
                  <a:latin typeface="Times New Roman" pitchFamily="18" charset="0"/>
                  <a:cs typeface="Times New Roman" pitchFamily="18" charset="0"/>
                </a:rPr>
                <a:t>Mitochondria, like </a:t>
              </a:r>
              <a:r>
                <a:rPr lang="en-US" b="1" i="1" dirty="0" smtClean="0">
                  <a:solidFill>
                    <a:srgbClr val="00B050"/>
                  </a:solidFill>
                  <a:latin typeface="Times New Roman" pitchFamily="18" charset="0"/>
                  <a:cs typeface="Times New Roman" pitchFamily="18" charset="0"/>
                </a:rPr>
                <a:t>gram-negative </a:t>
              </a:r>
              <a:r>
                <a:rPr lang="en-US" b="1" i="1" dirty="0">
                  <a:solidFill>
                    <a:srgbClr val="00B050"/>
                  </a:solidFill>
                  <a:latin typeface="Times New Roman" pitchFamily="18" charset="0"/>
                  <a:cs typeface="Times New Roman" pitchFamily="18" charset="0"/>
                </a:rPr>
                <a:t>bacteria, have two</a:t>
              </a:r>
            </a:p>
            <a:p>
              <a:r>
                <a:rPr lang="en-US" b="1" i="1" dirty="0">
                  <a:solidFill>
                    <a:srgbClr val="00B050"/>
                  </a:solidFill>
                  <a:latin typeface="Times New Roman" pitchFamily="18" charset="0"/>
                  <a:cs typeface="Times New Roman" pitchFamily="18" charset="0"/>
                </a:rPr>
                <a:t>membranes (Fig. 19–1</a:t>
              </a:r>
              <a:r>
                <a:rPr lang="en-US" b="1" i="1" dirty="0" smtClean="0">
                  <a:solidFill>
                    <a:srgbClr val="00B050"/>
                  </a:solidFill>
                  <a:latin typeface="Times New Roman" pitchFamily="18" charset="0"/>
                  <a:cs typeface="Times New Roman" pitchFamily="18" charset="0"/>
                </a:rPr>
                <a:t>): </a:t>
              </a:r>
            </a:p>
            <a:p>
              <a:r>
                <a:rPr lang="en-US" b="1" u="sng" dirty="0" smtClean="0">
                  <a:solidFill>
                    <a:srgbClr val="7030A0"/>
                  </a:solidFill>
                  <a:latin typeface="Times New Roman" pitchFamily="18" charset="0"/>
                  <a:cs typeface="Times New Roman" pitchFamily="18" charset="0"/>
                </a:rPr>
                <a:t>The outer </a:t>
              </a:r>
              <a:r>
                <a:rPr lang="en-US" b="1" u="sng" dirty="0">
                  <a:solidFill>
                    <a:srgbClr val="7030A0"/>
                  </a:solidFill>
                  <a:latin typeface="Times New Roman" pitchFamily="18" charset="0"/>
                  <a:cs typeface="Times New Roman" pitchFamily="18" charset="0"/>
                </a:rPr>
                <a:t>mitochondrial </a:t>
              </a:r>
              <a:r>
                <a:rPr lang="en-US" b="1" u="sng" dirty="0" smtClean="0">
                  <a:solidFill>
                    <a:srgbClr val="7030A0"/>
                  </a:solidFill>
                  <a:latin typeface="Times New Roman" pitchFamily="18" charset="0"/>
                  <a:cs typeface="Times New Roman" pitchFamily="18" charset="0"/>
                </a:rPr>
                <a:t>membrane </a:t>
              </a:r>
              <a:r>
                <a:rPr lang="en-US" b="1" dirty="0" smtClean="0">
                  <a:solidFill>
                    <a:srgbClr val="7030A0"/>
                  </a:solidFill>
                  <a:latin typeface="Times New Roman" pitchFamily="18" charset="0"/>
                  <a:cs typeface="Times New Roman" pitchFamily="18" charset="0"/>
                </a:rPr>
                <a:t>is </a:t>
              </a:r>
              <a:r>
                <a:rPr lang="en-US" b="1" dirty="0">
                  <a:solidFill>
                    <a:srgbClr val="7030A0"/>
                  </a:solidFill>
                  <a:latin typeface="Times New Roman" pitchFamily="18" charset="0"/>
                  <a:cs typeface="Times New Roman" pitchFamily="18" charset="0"/>
                </a:rPr>
                <a:t>readily permeable to </a:t>
              </a:r>
              <a:r>
                <a:rPr lang="en-US" b="1" dirty="0" smtClean="0">
                  <a:solidFill>
                    <a:srgbClr val="7030A0"/>
                  </a:solidFill>
                  <a:latin typeface="Times New Roman" pitchFamily="18" charset="0"/>
                  <a:cs typeface="Times New Roman" pitchFamily="18" charset="0"/>
                </a:rPr>
                <a:t>small molecules and</a:t>
              </a:r>
              <a:r>
                <a:rPr lang="en-US" b="1" dirty="0">
                  <a:solidFill>
                    <a:srgbClr val="7030A0"/>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ions. </a:t>
              </a:r>
            </a:p>
            <a:p>
              <a:r>
                <a:rPr lang="en-US" b="1" u="sng" dirty="0" smtClean="0">
                  <a:solidFill>
                    <a:srgbClr val="0070C0"/>
                  </a:solidFill>
                  <a:latin typeface="Times New Roman" pitchFamily="18" charset="0"/>
                  <a:cs typeface="Times New Roman" pitchFamily="18" charset="0"/>
                </a:rPr>
                <a:t>The </a:t>
              </a:r>
              <a:r>
                <a:rPr lang="en-US" b="1" u="sng" dirty="0">
                  <a:solidFill>
                    <a:srgbClr val="0070C0"/>
                  </a:solidFill>
                  <a:latin typeface="Times New Roman" pitchFamily="18" charset="0"/>
                  <a:cs typeface="Times New Roman" pitchFamily="18" charset="0"/>
                </a:rPr>
                <a:t>inner </a:t>
              </a:r>
              <a:r>
                <a:rPr lang="en-US" b="1" u="sng" dirty="0" smtClean="0">
                  <a:solidFill>
                    <a:srgbClr val="0070C0"/>
                  </a:solidFill>
                  <a:latin typeface="Times New Roman" pitchFamily="18" charset="0"/>
                  <a:cs typeface="Times New Roman" pitchFamily="18" charset="0"/>
                </a:rPr>
                <a:t>mitochondrial membrane </a:t>
              </a:r>
              <a:r>
                <a:rPr lang="en-US" b="1" dirty="0" smtClean="0">
                  <a:solidFill>
                    <a:srgbClr val="0070C0"/>
                  </a:solidFill>
                  <a:latin typeface="Times New Roman" pitchFamily="18" charset="0"/>
                  <a:cs typeface="Times New Roman" pitchFamily="18" charset="0"/>
                </a:rPr>
                <a:t>is not permeable </a:t>
              </a:r>
              <a:r>
                <a:rPr lang="en-US" b="1" dirty="0">
                  <a:solidFill>
                    <a:srgbClr val="0070C0"/>
                  </a:solidFill>
                  <a:latin typeface="Times New Roman" pitchFamily="18" charset="0"/>
                  <a:cs typeface="Times New Roman" pitchFamily="18" charset="0"/>
                </a:rPr>
                <a:t>to most </a:t>
              </a:r>
              <a:r>
                <a:rPr lang="en-US" b="1" dirty="0" smtClean="0">
                  <a:solidFill>
                    <a:srgbClr val="0070C0"/>
                  </a:solidFill>
                  <a:latin typeface="Times New Roman" pitchFamily="18" charset="0"/>
                  <a:cs typeface="Times New Roman" pitchFamily="18" charset="0"/>
                </a:rPr>
                <a:t>small molecules </a:t>
              </a:r>
              <a:r>
                <a:rPr lang="en-US" b="1" dirty="0">
                  <a:solidFill>
                    <a:srgbClr val="0070C0"/>
                  </a:solidFill>
                  <a:latin typeface="Times New Roman" pitchFamily="18" charset="0"/>
                  <a:cs typeface="Times New Roman" pitchFamily="18" charset="0"/>
                </a:rPr>
                <a:t>and ions, including protons (</a:t>
              </a:r>
              <a:r>
                <a:rPr lang="en-US" b="1" dirty="0" smtClean="0">
                  <a:solidFill>
                    <a:srgbClr val="0070C0"/>
                  </a:solidFill>
                  <a:latin typeface="Times New Roman" pitchFamily="18" charset="0"/>
                  <a:cs typeface="Times New Roman" pitchFamily="18" charset="0"/>
                </a:rPr>
                <a:t>H</a:t>
              </a:r>
              <a:r>
                <a:rPr lang="en-US" b="1" baseline="30000" dirty="0" smtClean="0">
                  <a:solidFill>
                    <a:srgbClr val="0070C0"/>
                  </a:solidFill>
                  <a:latin typeface="Times New Roman" pitchFamily="18" charset="0"/>
                  <a:cs typeface="Times New Roman" pitchFamily="18" charset="0"/>
                </a:rPr>
                <a:t>+</a:t>
              </a:r>
              <a:r>
                <a:rPr lang="en-US" b="1" dirty="0" smtClean="0">
                  <a:solidFill>
                    <a:srgbClr val="0070C0"/>
                  </a:solidFill>
                  <a:latin typeface="Times New Roman" pitchFamily="18" charset="0"/>
                  <a:cs typeface="Times New Roman" pitchFamily="18" charset="0"/>
                </a:rPr>
                <a:t>): specific transporter proteins are required by small molecules and ions to cross this membrane. </a:t>
              </a:r>
            </a:p>
            <a:p>
              <a:r>
                <a:rPr lang="en-US" sz="2400" b="1" i="1" u="sng" dirty="0" smtClean="0">
                  <a:solidFill>
                    <a:srgbClr val="FF0000"/>
                  </a:solidFill>
                  <a:latin typeface="Times New Roman" pitchFamily="18" charset="0"/>
                  <a:cs typeface="Times New Roman" pitchFamily="18" charset="0"/>
                </a:rPr>
                <a:t>The </a:t>
              </a:r>
              <a:r>
                <a:rPr lang="en-US" sz="2400" b="1" i="1" u="sng" dirty="0">
                  <a:solidFill>
                    <a:srgbClr val="FF0000"/>
                  </a:solidFill>
                  <a:latin typeface="Times New Roman" pitchFamily="18" charset="0"/>
                  <a:cs typeface="Times New Roman" pitchFamily="18" charset="0"/>
                </a:rPr>
                <a:t>inner membrane bears the </a:t>
              </a:r>
              <a:r>
                <a:rPr lang="en-US" sz="2400" b="1" i="1" u="sng" dirty="0" smtClean="0">
                  <a:solidFill>
                    <a:srgbClr val="FF0000"/>
                  </a:solidFill>
                  <a:latin typeface="Times New Roman" pitchFamily="18" charset="0"/>
                  <a:cs typeface="Times New Roman" pitchFamily="18" charset="0"/>
                </a:rPr>
                <a:t>components </a:t>
              </a:r>
              <a:r>
                <a:rPr lang="en-US" sz="2400" b="1" i="1" u="sng" dirty="0">
                  <a:solidFill>
                    <a:srgbClr val="FF0000"/>
                  </a:solidFill>
                  <a:latin typeface="Times New Roman" pitchFamily="18" charset="0"/>
                  <a:cs typeface="Times New Roman" pitchFamily="18" charset="0"/>
                </a:rPr>
                <a:t>of the respiratory chain and the ATP synthase. </a:t>
              </a:r>
            </a:p>
          </p:txBody>
        </p:sp>
      </p:grpSp>
      <p:sp>
        <p:nvSpPr>
          <p:cNvPr id="10" name="矩形 17"/>
          <p:cNvSpPr/>
          <p:nvPr/>
        </p:nvSpPr>
        <p:spPr>
          <a:xfrm>
            <a:off x="6657976" y="5535822"/>
            <a:ext cx="2495549" cy="1323439"/>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Diagrammatically explain the biochemical anatomy of a mitochondrion.</a:t>
            </a:r>
          </a:p>
          <a:p>
            <a:r>
              <a:rPr lang="en-US" sz="1000" b="1" dirty="0" smtClean="0">
                <a:latin typeface="Times New Roman" panose="02020603050405020304" pitchFamily="18" charset="0"/>
                <a:cs typeface="Times New Roman" panose="02020603050405020304" pitchFamily="18" charset="0"/>
              </a:rPr>
              <a:t>Q2. What is the difference between outer- and inner </a:t>
            </a:r>
            <a:r>
              <a:rPr lang="en-US" sz="1000" b="1" dirty="0" err="1" smtClean="0">
                <a:latin typeface="Times New Roman" panose="02020603050405020304" pitchFamily="18" charset="0"/>
                <a:cs typeface="Times New Roman" panose="02020603050405020304" pitchFamily="18" charset="0"/>
              </a:rPr>
              <a:t>mitochondial</a:t>
            </a:r>
            <a:r>
              <a:rPr lang="en-US" sz="1000" b="1" dirty="0" smtClean="0">
                <a:latin typeface="Times New Roman" panose="02020603050405020304" pitchFamily="18" charset="0"/>
                <a:cs typeface="Times New Roman" panose="02020603050405020304" pitchFamily="18" charset="0"/>
              </a:rPr>
              <a:t> membrane with respect to transport of solutes?</a:t>
            </a:r>
          </a:p>
          <a:p>
            <a:r>
              <a:rPr lang="en-US" sz="1000" b="1" dirty="0" smtClean="0">
                <a:latin typeface="Times New Roman" panose="02020603050405020304" pitchFamily="18" charset="0"/>
                <a:cs typeface="Times New Roman" panose="02020603050405020304" pitchFamily="18" charset="0"/>
              </a:rPr>
              <a:t>Q3. Where do electron transport chain (ETC) components and the ATP synthase reside?</a:t>
            </a:r>
          </a:p>
        </p:txBody>
      </p:sp>
      <p:sp>
        <p:nvSpPr>
          <p:cNvPr id="5" name="Slide Number Placeholder 4"/>
          <p:cNvSpPr>
            <a:spLocks noGrp="1"/>
          </p:cNvSpPr>
          <p:nvPr>
            <p:ph type="sldNum" sz="quarter" idx="12"/>
          </p:nvPr>
        </p:nvSpPr>
        <p:spPr/>
        <p:txBody>
          <a:bodyPr/>
          <a:lstStyle/>
          <a:p>
            <a:fld id="{A1B80F15-2FE9-41FD-A688-0AE151D00CE7}" type="slidenum">
              <a:rPr lang="en-US" smtClean="0"/>
              <a:pPr/>
              <a:t>6</a:t>
            </a:fld>
            <a:endParaRPr lang="en-US"/>
          </a:p>
        </p:txBody>
      </p:sp>
    </p:spTree>
    <p:extLst>
      <p:ext uri="{BB962C8B-B14F-4D97-AF65-F5344CB8AC3E}">
        <p14:creationId xmlns:p14="http://schemas.microsoft.com/office/powerpoint/2010/main" xmlns="" val="9741761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ATP can be made by Substrate-level phosphorylation &amp; Oxidative phosphorylation</a:t>
            </a:r>
          </a:p>
        </p:txBody>
      </p:sp>
      <p:grpSp>
        <p:nvGrpSpPr>
          <p:cNvPr id="4" name="Group 3"/>
          <p:cNvGrpSpPr/>
          <p:nvPr/>
        </p:nvGrpSpPr>
        <p:grpSpPr>
          <a:xfrm>
            <a:off x="1314449" y="892485"/>
            <a:ext cx="6858000" cy="5333751"/>
            <a:chOff x="1314449" y="861109"/>
            <a:chExt cx="6858000" cy="5333751"/>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14449" y="861109"/>
              <a:ext cx="6858000" cy="5149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143500" y="6010194"/>
              <a:ext cx="2971800" cy="184666"/>
            </a:xfrm>
            <a:prstGeom prst="rect">
              <a:avLst/>
            </a:prstGeom>
          </p:spPr>
          <p:txBody>
            <a:bodyPr wrap="square">
              <a:spAutoFit/>
            </a:bodyPr>
            <a:lstStyle/>
            <a:p>
              <a:r>
                <a:rPr lang="en-US" sz="600" dirty="0">
                  <a:latin typeface="Times New Roman" pitchFamily="18" charset="0"/>
                  <a:cs typeface="Times New Roman" pitchFamily="18" charset="0"/>
                </a:rPr>
                <a:t>https://www.slideshare.net/thelawofscience/cellular-respiration-oxidative-phosphorylation</a:t>
              </a:r>
            </a:p>
          </p:txBody>
        </p:sp>
      </p:grpSp>
      <p:sp>
        <p:nvSpPr>
          <p:cNvPr id="10" name="矩形 17"/>
          <p:cNvSpPr/>
          <p:nvPr/>
        </p:nvSpPr>
        <p:spPr>
          <a:xfrm>
            <a:off x="2770094" y="6581001"/>
            <a:ext cx="6373906" cy="276999"/>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the two general methods by which ATP can be synthesized in biological systems? </a:t>
            </a:r>
          </a:p>
        </p:txBody>
      </p:sp>
      <p:sp>
        <p:nvSpPr>
          <p:cNvPr id="2" name="Slide Number Placeholder 1"/>
          <p:cNvSpPr>
            <a:spLocks noGrp="1"/>
          </p:cNvSpPr>
          <p:nvPr>
            <p:ph type="sldNum" sz="quarter" idx="12"/>
          </p:nvPr>
        </p:nvSpPr>
        <p:spPr/>
        <p:txBody>
          <a:bodyPr/>
          <a:lstStyle/>
          <a:p>
            <a:fld id="{A1B80F15-2FE9-41FD-A688-0AE151D00CE7}" type="slidenum">
              <a:rPr lang="en-US" smtClean="0"/>
              <a:pPr/>
              <a:t>7</a:t>
            </a:fld>
            <a:endParaRPr lang="en-US"/>
          </a:p>
        </p:txBody>
      </p:sp>
    </p:spTree>
    <p:extLst>
      <p:ext uri="{BB962C8B-B14F-4D97-AF65-F5344CB8AC3E}">
        <p14:creationId xmlns:p14="http://schemas.microsoft.com/office/powerpoint/2010/main" xmlns="" val="19694116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a:solidFill>
                  <a:srgbClr val="FFFF00"/>
                </a:solidFill>
                <a:latin typeface="Times New Roman" panose="02020603050405020304" pitchFamily="18" charset="0"/>
                <a:cs typeface="Times New Roman" panose="02020603050405020304" pitchFamily="18" charset="0"/>
              </a:rPr>
              <a:t>ATP can be made by Substrate-level </a:t>
            </a:r>
            <a:r>
              <a:rPr lang="en-US" b="1" dirty="0" smtClean="0">
                <a:solidFill>
                  <a:srgbClr val="FFFF00"/>
                </a:solidFill>
                <a:latin typeface="Times New Roman" panose="02020603050405020304" pitchFamily="18" charset="0"/>
                <a:cs typeface="Times New Roman" panose="02020603050405020304" pitchFamily="18" charset="0"/>
              </a:rPr>
              <a:t>phosphorylation &amp; Oxidative phosphorylation</a:t>
            </a:r>
          </a:p>
        </p:txBody>
      </p:sp>
      <p:grpSp>
        <p:nvGrpSpPr>
          <p:cNvPr id="3" name="Group 2"/>
          <p:cNvGrpSpPr/>
          <p:nvPr/>
        </p:nvGrpSpPr>
        <p:grpSpPr>
          <a:xfrm>
            <a:off x="1108665" y="990600"/>
            <a:ext cx="6926667" cy="5230785"/>
            <a:chOff x="1302933" y="1143000"/>
            <a:chExt cx="6475382" cy="481760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2933" y="1143000"/>
              <a:ext cx="6475382" cy="46329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450707" y="5775939"/>
              <a:ext cx="1327608" cy="184666"/>
            </a:xfrm>
            <a:prstGeom prst="rect">
              <a:avLst/>
            </a:prstGeom>
          </p:spPr>
          <p:txBody>
            <a:bodyPr wrap="none">
              <a:spAutoFit/>
            </a:bodyPr>
            <a:lstStyle/>
            <a:p>
              <a:r>
                <a:rPr lang="en-US" sz="600" dirty="0">
                  <a:latin typeface="Times New Roman" pitchFamily="18" charset="0"/>
                  <a:cs typeface="Times New Roman" pitchFamily="18" charset="0"/>
                </a:rPr>
                <a:t>http://slideplayer.com/slide/4905421/</a:t>
              </a:r>
            </a:p>
          </p:txBody>
        </p:sp>
      </p:grpSp>
      <p:sp>
        <p:nvSpPr>
          <p:cNvPr id="12" name="矩形 17"/>
          <p:cNvSpPr/>
          <p:nvPr/>
        </p:nvSpPr>
        <p:spPr>
          <a:xfrm>
            <a:off x="4366413" y="6360217"/>
            <a:ext cx="4750693"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Schematically show how ATP molecules are synthesized using substrate-level and oxidative phosphorylation. </a:t>
            </a:r>
          </a:p>
        </p:txBody>
      </p:sp>
      <p:sp>
        <p:nvSpPr>
          <p:cNvPr id="4" name="Slide Number Placeholder 3"/>
          <p:cNvSpPr>
            <a:spLocks noGrp="1"/>
          </p:cNvSpPr>
          <p:nvPr>
            <p:ph type="sldNum" sz="quarter" idx="12"/>
          </p:nvPr>
        </p:nvSpPr>
        <p:spPr/>
        <p:txBody>
          <a:bodyPr/>
          <a:lstStyle/>
          <a:p>
            <a:fld id="{A1B80F15-2FE9-41FD-A688-0AE151D00CE7}" type="slidenum">
              <a:rPr lang="en-US" smtClean="0"/>
              <a:pPr/>
              <a:t>8</a:t>
            </a:fld>
            <a:endParaRPr lang="en-US"/>
          </a:p>
        </p:txBody>
      </p:sp>
    </p:spTree>
    <p:extLst>
      <p:ext uri="{BB962C8B-B14F-4D97-AF65-F5344CB8AC3E}">
        <p14:creationId xmlns:p14="http://schemas.microsoft.com/office/powerpoint/2010/main" xmlns="" val="4778495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498" y="-28575"/>
            <a:ext cx="3771902"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Oxidative Phosphorylation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Scheme of the three key stages of production of ATP</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4867" y="874059"/>
            <a:ext cx="7214265" cy="5620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矩形 17"/>
          <p:cNvSpPr/>
          <p:nvPr/>
        </p:nvSpPr>
        <p:spPr>
          <a:xfrm>
            <a:off x="3063686" y="6554119"/>
            <a:ext cx="6057902" cy="276999"/>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Q1. </a:t>
            </a:r>
            <a:r>
              <a:rPr lang="en-US" sz="1200" b="1" dirty="0" smtClean="0">
                <a:latin typeface="Times New Roman" panose="02020603050405020304" pitchFamily="18" charset="0"/>
                <a:cs typeface="Times New Roman" panose="02020603050405020304" pitchFamily="18" charset="0"/>
              </a:rPr>
              <a:t>Schematically show how electron transfer and oxidative phosphorylation are coupled. </a:t>
            </a:r>
            <a:endParaRPr lang="en-US" sz="12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1B80F15-2FE9-41FD-A688-0AE151D00CE7}" type="slidenum">
              <a:rPr lang="en-US" smtClean="0"/>
              <a:pPr/>
              <a:t>9</a:t>
            </a:fld>
            <a:endParaRPr lang="en-US"/>
          </a:p>
        </p:txBody>
      </p:sp>
    </p:spTree>
    <p:extLst>
      <p:ext uri="{BB962C8B-B14F-4D97-AF65-F5344CB8AC3E}">
        <p14:creationId xmlns:p14="http://schemas.microsoft.com/office/powerpoint/2010/main" xmlns="" val="6445975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5882</TotalTime>
  <Words>1584</Words>
  <Application>Microsoft Office PowerPoint</Application>
  <PresentationFormat>On-screen Show (4:3)</PresentationFormat>
  <Paragraphs>179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Next Lecture:  Overview of Metabolic Pathways-VI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Muktadir Shahid Hossain (Taumal)</dc:title>
  <dc:creator>HP</dc:creator>
  <cp:lastModifiedBy>hp</cp:lastModifiedBy>
  <cp:revision>671</cp:revision>
  <dcterms:created xsi:type="dcterms:W3CDTF">2017-01-10T13:47:40Z</dcterms:created>
  <dcterms:modified xsi:type="dcterms:W3CDTF">2018-11-28T17:20:50Z</dcterms:modified>
</cp:coreProperties>
</file>