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440" r:id="rId4"/>
    <p:sldId id="441" r:id="rId5"/>
    <p:sldId id="449" r:id="rId6"/>
    <p:sldId id="442" r:id="rId7"/>
    <p:sldId id="444" r:id="rId8"/>
    <p:sldId id="445" r:id="rId9"/>
    <p:sldId id="450" r:id="rId10"/>
    <p:sldId id="451" r:id="rId11"/>
    <p:sldId id="452" r:id="rId12"/>
    <p:sldId id="431" r:id="rId13"/>
    <p:sldId id="432" r:id="rId14"/>
    <p:sldId id="453" r:id="rId15"/>
    <p:sldId id="433" r:id="rId16"/>
    <p:sldId id="434" r:id="rId17"/>
    <p:sldId id="435" r:id="rId18"/>
    <p:sldId id="436" r:id="rId19"/>
    <p:sldId id="455" r:id="rId20"/>
    <p:sldId id="456" r:id="rId21"/>
    <p:sldId id="439" r:id="rId22"/>
    <p:sldId id="457" r:id="rId23"/>
    <p:sldId id="4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161"/>
    <a:srgbClr val="FF00FF"/>
    <a:srgbClr val="EC8130"/>
    <a:srgbClr val="75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263" autoAdjust="0"/>
  </p:normalViewPr>
  <p:slideViewPr>
    <p:cSldViewPr>
      <p:cViewPr>
        <p:scale>
          <a:sx n="70" d="100"/>
          <a:sy n="70" d="100"/>
        </p:scale>
        <p:origin x="-139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BIO201 SPRING 2018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MSH3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&amp; Biotechnology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743200" y="4267200"/>
            <a:ext cx="3810000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#16</a:t>
            </a:r>
          </a:p>
        </p:txBody>
      </p:sp>
    </p:spTree>
    <p:extLst>
      <p:ext uri="{BB962C8B-B14F-4D97-AF65-F5344CB8AC3E}">
        <p14:creationId xmlns:p14="http://schemas.microsoft.com/office/powerpoint/2010/main" val="1029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Glutamate releases its Amino group in Liver as Ammonia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52950" y="831973"/>
            <a:ext cx="4572000" cy="5958351"/>
            <a:chOff x="4552950" y="831973"/>
            <a:chExt cx="4572000" cy="595835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25" y="831973"/>
              <a:ext cx="2901218" cy="4540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950" y="5491460"/>
              <a:ext cx="4572000" cy="1298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8100" y="870073"/>
            <a:ext cx="4476751" cy="4343903"/>
            <a:chOff x="38100" y="870073"/>
            <a:chExt cx="4476751" cy="4343903"/>
          </a:xfrm>
        </p:grpSpPr>
        <p:grpSp>
          <p:nvGrpSpPr>
            <p:cNvPr id="23" name="Group 22"/>
            <p:cNvGrpSpPr/>
            <p:nvPr/>
          </p:nvGrpSpPr>
          <p:grpSpPr>
            <a:xfrm>
              <a:off x="95250" y="870073"/>
              <a:ext cx="4419601" cy="4343903"/>
              <a:chOff x="95250" y="870073"/>
              <a:chExt cx="4419601" cy="43439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5250" y="870073"/>
                <a:ext cx="4419601" cy="4343903"/>
                <a:chOff x="0" y="793873"/>
                <a:chExt cx="4419601" cy="4343903"/>
              </a:xfrm>
            </p:grpSpPr>
            <p:pic>
              <p:nvPicPr>
                <p:cNvPr id="819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93873"/>
                  <a:ext cx="4419600" cy="3063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3857459"/>
                  <a:ext cx="4419600" cy="1280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419100" y="3476625"/>
                <a:ext cx="40767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5250" y="3695700"/>
                <a:ext cx="44005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5250" y="3924134"/>
                <a:ext cx="6667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38100" y="1714500"/>
              <a:ext cx="4457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24300" y="1495425"/>
              <a:ext cx="571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" y="1943100"/>
              <a:ext cx="20193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90750" y="1952625"/>
              <a:ext cx="23050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8100" y="2171700"/>
              <a:ext cx="4457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100" y="2401866"/>
              <a:ext cx="4457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" y="2619375"/>
              <a:ext cx="4457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100" y="2819400"/>
              <a:ext cx="4076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17"/>
          <p:cNvSpPr/>
          <p:nvPr/>
        </p:nvSpPr>
        <p:spPr>
          <a:xfrm>
            <a:off x="0" y="6027003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oxidative deamination? Give an example.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Show the reaction catalyzed by glutamate dehydrogenase. Where does it reside in cells? Why it is important?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is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transdeamination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4" name="矩形 5"/>
          <p:cNvSpPr/>
          <p:nvPr/>
        </p:nvSpPr>
        <p:spPr>
          <a:xfrm>
            <a:off x="2247900" y="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Metabolic fates of Amino Groups</a:t>
            </a:r>
          </a:p>
        </p:txBody>
      </p:sp>
    </p:spTree>
    <p:extLst>
      <p:ext uri="{BB962C8B-B14F-4D97-AF65-F5344CB8AC3E}">
        <p14:creationId xmlns:p14="http://schemas.microsoft.com/office/powerpoint/2010/main" val="15856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Glutamine transports Ammonia in bloodstream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068" y="792092"/>
            <a:ext cx="4403532" cy="3075556"/>
            <a:chOff x="0" y="793874"/>
            <a:chExt cx="4403532" cy="3075556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793874"/>
              <a:ext cx="4403532" cy="3075556"/>
              <a:chOff x="0" y="793874"/>
              <a:chExt cx="4403532" cy="307555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0" y="793874"/>
                <a:ext cx="4403532" cy="3073774"/>
                <a:chOff x="0" y="793874"/>
                <a:chExt cx="4403532" cy="3073774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93874"/>
                  <a:ext cx="4403532" cy="8825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76400"/>
                  <a:ext cx="4403532" cy="1965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25" y="3641611"/>
                  <a:ext cx="2962275" cy="2260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1066800" y="3200400"/>
                <a:ext cx="333673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525" y="3409950"/>
                <a:ext cx="439400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0" y="3641611"/>
                <a:ext cx="4403532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9525" y="3867648"/>
                <a:ext cx="2962275" cy="17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9525" y="990600"/>
              <a:ext cx="3267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666875"/>
              <a:ext cx="44035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885950"/>
              <a:ext cx="2971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48000" y="1447800"/>
              <a:ext cx="13555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550694" y="837935"/>
            <a:ext cx="2576511" cy="5061625"/>
            <a:chOff x="6553201" y="847958"/>
            <a:chExt cx="2576511" cy="5061625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1" y="847958"/>
              <a:ext cx="2425450" cy="4446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312" y="5311862"/>
              <a:ext cx="2438400" cy="597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0" y="3962400"/>
            <a:ext cx="46482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Glutamine is </a:t>
            </a:r>
            <a:r>
              <a:rPr lang="en-US" sz="14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nontoxic transport form of ammonia</a:t>
            </a:r>
            <a:r>
              <a:rPr 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it is 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normally present </a:t>
            </a:r>
            <a:r>
              <a:rPr 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blood in much higher concentrations 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 other </a:t>
            </a:r>
            <a:r>
              <a:rPr 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 acids. Glutamine also serves as a source 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amino </a:t>
            </a:r>
            <a:r>
              <a:rPr 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groups in a variety of biosynthetic reactions.</a:t>
            </a:r>
          </a:p>
        </p:txBody>
      </p:sp>
      <p:grpSp>
        <p:nvGrpSpPr>
          <p:cNvPr id="9226" name="Group 9225"/>
          <p:cNvGrpSpPr/>
          <p:nvPr/>
        </p:nvGrpSpPr>
        <p:grpSpPr>
          <a:xfrm>
            <a:off x="144510" y="4986983"/>
            <a:ext cx="4244880" cy="1871017"/>
            <a:chOff x="144510" y="4986983"/>
            <a:chExt cx="4244880" cy="1871017"/>
          </a:xfrm>
        </p:grpSpPr>
        <p:grpSp>
          <p:nvGrpSpPr>
            <p:cNvPr id="30" name="Group 29"/>
            <p:cNvGrpSpPr/>
            <p:nvPr/>
          </p:nvGrpSpPr>
          <p:grpSpPr>
            <a:xfrm>
              <a:off x="144510" y="4986983"/>
              <a:ext cx="4244880" cy="1871017"/>
              <a:chOff x="1301652" y="4745462"/>
              <a:chExt cx="4244880" cy="187101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1652" y="4745462"/>
                <a:ext cx="4244879" cy="1439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1652" y="6204270"/>
                <a:ext cx="4244880" cy="412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335365" y="6405146"/>
                <a:ext cx="1211165" cy="1922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609600" y="5600700"/>
              <a:ext cx="2057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798984" y="5600700"/>
              <a:ext cx="5795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4510" y="5810250"/>
              <a:ext cx="4234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4510" y="6021187"/>
              <a:ext cx="4234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55380" y="6229350"/>
              <a:ext cx="4234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44510" y="6838950"/>
              <a:ext cx="30337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671637" y="6651896"/>
              <a:ext cx="2717753" cy="42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17"/>
          <p:cNvSpPr/>
          <p:nvPr/>
        </p:nvSpPr>
        <p:spPr>
          <a:xfrm>
            <a:off x="5130256" y="5897715"/>
            <a:ext cx="4013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Why removal of ammonia from body is important?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How free ammonia can be generated in brain?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Schematically show the reactions for the transport of ammonia as glutamine.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What is the function of glutamine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synthetase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What is the function of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glutaminase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Q6. Which amino acid is present in much higher concentrations in blood than others?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Q7. In what form ammonia is excreted in humans? </a:t>
            </a:r>
          </a:p>
        </p:txBody>
      </p:sp>
      <p:sp>
        <p:nvSpPr>
          <p:cNvPr id="61" name="矩形 5"/>
          <p:cNvSpPr/>
          <p:nvPr/>
        </p:nvSpPr>
        <p:spPr>
          <a:xfrm>
            <a:off x="2247900" y="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Metabolic fates of Amino Groups</a:t>
            </a:r>
          </a:p>
        </p:txBody>
      </p:sp>
    </p:spTree>
    <p:extLst>
      <p:ext uri="{BB962C8B-B14F-4D97-AF65-F5344CB8AC3E}">
        <p14:creationId xmlns:p14="http://schemas.microsoft.com/office/powerpoint/2010/main" val="34099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Alanine transports Ammonia from Skeletal Muscles to Liver </a:t>
            </a:r>
          </a:p>
        </p:txBody>
      </p:sp>
      <p:grpSp>
        <p:nvGrpSpPr>
          <p:cNvPr id="2057" name="Group 2056"/>
          <p:cNvGrpSpPr/>
          <p:nvPr/>
        </p:nvGrpSpPr>
        <p:grpSpPr>
          <a:xfrm>
            <a:off x="76200" y="799287"/>
            <a:ext cx="3569924" cy="6004757"/>
            <a:chOff x="76200" y="799287"/>
            <a:chExt cx="3569924" cy="6004757"/>
          </a:xfrm>
        </p:grpSpPr>
        <p:grpSp>
          <p:nvGrpSpPr>
            <p:cNvPr id="15" name="Group 14"/>
            <p:cNvGrpSpPr/>
            <p:nvPr/>
          </p:nvGrpSpPr>
          <p:grpSpPr>
            <a:xfrm>
              <a:off x="76200" y="799287"/>
              <a:ext cx="3569924" cy="6004757"/>
              <a:chOff x="76200" y="799287"/>
              <a:chExt cx="3569924" cy="600475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6200" y="799287"/>
                <a:ext cx="3550874" cy="6004757"/>
                <a:chOff x="373426" y="793874"/>
                <a:chExt cx="3550874" cy="6004757"/>
              </a:xfrm>
            </p:grpSpPr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426" y="793874"/>
                  <a:ext cx="3550874" cy="33587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426" y="4158793"/>
                  <a:ext cx="3550874" cy="871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476" y="5049121"/>
                  <a:ext cx="3531824" cy="17495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6200" y="990600"/>
                <a:ext cx="355087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5250" y="1162050"/>
                <a:ext cx="355087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95250" y="1343025"/>
                <a:ext cx="3531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95250" y="1524000"/>
                <a:ext cx="3531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5250" y="1685925"/>
                <a:ext cx="3531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5250" y="1866900"/>
                <a:ext cx="3531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04775" y="2038350"/>
                <a:ext cx="3531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5250" y="2219325"/>
                <a:ext cx="3531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14300" y="2390775"/>
                <a:ext cx="3531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14300" y="2571750"/>
                <a:ext cx="3531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81000" y="4314825"/>
                <a:ext cx="324607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14300" y="4505325"/>
                <a:ext cx="351277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95250" y="4686300"/>
                <a:ext cx="24955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114300" y="6446446"/>
              <a:ext cx="35127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4300" y="6640326"/>
              <a:ext cx="35127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4300" y="6803652"/>
              <a:ext cx="800100" cy="3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14400" y="6296025"/>
              <a:ext cx="27031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636599" y="827862"/>
            <a:ext cx="5516926" cy="6020613"/>
            <a:chOff x="3636599" y="827862"/>
            <a:chExt cx="5516926" cy="6020613"/>
          </a:xfrm>
        </p:grpSpPr>
        <p:grpSp>
          <p:nvGrpSpPr>
            <p:cNvPr id="58" name="Group 57"/>
            <p:cNvGrpSpPr/>
            <p:nvPr/>
          </p:nvGrpSpPr>
          <p:grpSpPr>
            <a:xfrm>
              <a:off x="3636599" y="827862"/>
              <a:ext cx="5507401" cy="6020613"/>
              <a:chOff x="3636599" y="827862"/>
              <a:chExt cx="5507401" cy="6020613"/>
            </a:xfrm>
          </p:grpSpPr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599" y="827862"/>
                <a:ext cx="3352800" cy="5812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700" y="6101567"/>
                <a:ext cx="3924300" cy="7469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9" name="Straight Connector 58"/>
            <p:cNvCxnSpPr/>
            <p:nvPr/>
          </p:nvCxnSpPr>
          <p:spPr>
            <a:xfrm>
              <a:off x="5200650" y="6475021"/>
              <a:ext cx="39243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229225" y="6655996"/>
              <a:ext cx="39243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238750" y="6836971"/>
              <a:ext cx="2667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096000" y="6296025"/>
              <a:ext cx="30289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 17"/>
          <p:cNvSpPr/>
          <p:nvPr/>
        </p:nvSpPr>
        <p:spPr>
          <a:xfrm>
            <a:off x="7315200" y="4341622"/>
            <a:ext cx="182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glucose-alanine cycle.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importance of alanine aminotransferase in skeletal muscle?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Explain why the use of alanine to transport ammonia from skeletal muscles to liver is an example of intrinsic economy of living organisms. </a:t>
            </a:r>
          </a:p>
        </p:txBody>
      </p:sp>
      <p:sp>
        <p:nvSpPr>
          <p:cNvPr id="66" name="矩形 5"/>
          <p:cNvSpPr/>
          <p:nvPr/>
        </p:nvSpPr>
        <p:spPr>
          <a:xfrm>
            <a:off x="2247900" y="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Metabolic fates of Amino Groups</a:t>
            </a:r>
          </a:p>
        </p:txBody>
      </p:sp>
    </p:spTree>
    <p:extLst>
      <p:ext uri="{BB962C8B-B14F-4D97-AF65-F5344CB8AC3E}">
        <p14:creationId xmlns:p14="http://schemas.microsoft.com/office/powerpoint/2010/main" val="1754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 is very toxic</a:t>
            </a:r>
          </a:p>
        </p:txBody>
      </p:sp>
      <p:sp>
        <p:nvSpPr>
          <p:cNvPr id="9" name="矩形 5"/>
          <p:cNvSpPr/>
          <p:nvPr/>
        </p:nvSpPr>
        <p:spPr>
          <a:xfrm>
            <a:off x="1924050" y="977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Nitrogen Excretion and the Urea Cycle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724400" y="826990"/>
            <a:ext cx="4238625" cy="2575125"/>
            <a:chOff x="4724400" y="826990"/>
            <a:chExt cx="4238625" cy="2575125"/>
          </a:xfrm>
        </p:grpSpPr>
        <p:pic>
          <p:nvPicPr>
            <p:cNvPr id="3076" name="Picture 4" descr="http://labiotech.eu/wp-content/uploads/2015/05/Capture-d%E2%80%99%C3%A9cran-2015-05-04-%C3%A0-14.59.47-1024x56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26990"/>
              <a:ext cx="4238625" cy="234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715000" y="3217449"/>
              <a:ext cx="2743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http://labiotech.eu/versantis-using-liposomes-technology-to-detoxicate-the-body/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8125" y="3169824"/>
            <a:ext cx="4276725" cy="3602540"/>
            <a:chOff x="219075" y="1505092"/>
            <a:chExt cx="4276725" cy="3602540"/>
          </a:xfrm>
        </p:grpSpPr>
        <p:pic>
          <p:nvPicPr>
            <p:cNvPr id="3078" name="Picture 6" descr="http://i.dailymail.co.uk/i/pix/2013/04/18/article-2310874-195FDA12000005DC-864_638x55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" y="1505092"/>
              <a:ext cx="4133850" cy="360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80987" y="4830633"/>
              <a:ext cx="42148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http://www.dailymail.co.uk/news/article-2310874/There-chemical-leaks-control-Texas-police-play-fears-ammonium-air-leak-following-fertilizer-plant-blast.html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8643" y="793874"/>
            <a:ext cx="3657600" cy="2930733"/>
            <a:chOff x="578643" y="793874"/>
            <a:chExt cx="3657600" cy="2930733"/>
          </a:xfrm>
        </p:grpSpPr>
        <p:pic>
          <p:nvPicPr>
            <p:cNvPr id="3080" name="Picture 8" descr="https://image.slidesharecdn.com/class5formationandfateofammonia-150502024126-conversion-gate01/95/formation-and-fate-of-ammonia-14-638.jpg?cb=14305404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3" y="793874"/>
              <a:ext cx="3657600" cy="274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096564" y="3539941"/>
              <a:ext cx="262175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https://www.slideshare.net/DJ4SDM/class-5-formation-and-fate-of-ammonia</a:t>
              </a: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4486275" y="3459265"/>
            <a:ext cx="4657725" cy="2632460"/>
            <a:chOff x="4486275" y="3459265"/>
            <a:chExt cx="4657725" cy="2632460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275" y="3459265"/>
              <a:ext cx="4657725" cy="262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8153400" y="4267200"/>
              <a:ext cx="990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72000" y="4495800"/>
              <a:ext cx="83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86400" y="4495800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72000" y="4732632"/>
              <a:ext cx="1600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467600" y="5867400"/>
              <a:ext cx="1676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581525" y="6091724"/>
              <a:ext cx="3724275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572000" y="4952043"/>
              <a:ext cx="4572000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581525" y="5181602"/>
              <a:ext cx="12096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257925" y="4732632"/>
              <a:ext cx="2886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17"/>
          <p:cNvSpPr/>
          <p:nvPr/>
        </p:nvSpPr>
        <p:spPr>
          <a:xfrm>
            <a:off x="4481512" y="6150114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Why ammonia is toxic?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major of ammonia intoxication? What is the cause of this condition? (Answer; coma probably due to depletion of ATP)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QUESTION FROM THIS SLIDE.</a:t>
            </a:r>
          </a:p>
        </p:txBody>
      </p:sp>
    </p:spTree>
    <p:extLst>
      <p:ext uri="{BB962C8B-B14F-4D97-AF65-F5344CB8AC3E}">
        <p14:creationId xmlns:p14="http://schemas.microsoft.com/office/powerpoint/2010/main" val="41475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Channeling of Amino groups in the Excretory Product</a:t>
            </a:r>
          </a:p>
        </p:txBody>
      </p:sp>
      <p:sp>
        <p:nvSpPr>
          <p:cNvPr id="9" name="矩形 5"/>
          <p:cNvSpPr/>
          <p:nvPr/>
        </p:nvSpPr>
        <p:spPr>
          <a:xfrm>
            <a:off x="1924050" y="977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Nitrogen Excretion and the Urea 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6969" y="914400"/>
            <a:ext cx="8490061" cy="5029200"/>
            <a:chOff x="326969" y="914400"/>
            <a:chExt cx="8490061" cy="5029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69" y="914400"/>
              <a:ext cx="8490061" cy="502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81000" y="1752600"/>
              <a:ext cx="2209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67200" y="3429000"/>
              <a:ext cx="152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4267200"/>
              <a:ext cx="1676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7"/>
          <p:cNvSpPr/>
          <p:nvPr/>
        </p:nvSpPr>
        <p:spPr>
          <a:xfrm>
            <a:off x="4876800" y="6219825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ammonotelic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ureotelic, and uricotelic animals?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Do plants recycle amino acids?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Are humans ureotelic?</a:t>
            </a:r>
          </a:p>
        </p:txBody>
      </p:sp>
    </p:spTree>
    <p:extLst>
      <p:ext uri="{BB962C8B-B14F-4D97-AF65-F5344CB8AC3E}">
        <p14:creationId xmlns:p14="http://schemas.microsoft.com/office/powerpoint/2010/main" val="2593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 Cycle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71575"/>
            <a:ext cx="9144000" cy="4459111"/>
            <a:chOff x="0" y="1171575"/>
            <a:chExt cx="9144000" cy="445911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71575"/>
              <a:ext cx="9144000" cy="4459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47698" y="1524000"/>
              <a:ext cx="84701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200" y="2019300"/>
              <a:ext cx="90416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161" y="2438400"/>
              <a:ext cx="26920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95600" y="2438400"/>
              <a:ext cx="62222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200" y="2895600"/>
              <a:ext cx="228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53200" y="3352800"/>
              <a:ext cx="2514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161" y="4724400"/>
              <a:ext cx="90166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684" y="5181600"/>
              <a:ext cx="63401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17"/>
          <p:cNvSpPr/>
          <p:nvPr/>
        </p:nvSpPr>
        <p:spPr>
          <a:xfrm>
            <a:off x="4217126" y="6211669"/>
            <a:ext cx="492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Which cycle converts ammonia into urea in liver?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Who discovered the urea cycle?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Where does urea form in the body and where does it mix with urine? </a:t>
            </a:r>
          </a:p>
        </p:txBody>
      </p:sp>
      <p:sp>
        <p:nvSpPr>
          <p:cNvPr id="25" name="矩形 5"/>
          <p:cNvSpPr/>
          <p:nvPr/>
        </p:nvSpPr>
        <p:spPr>
          <a:xfrm>
            <a:off x="1924050" y="977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Nitrogen Excretion and the Urea Cycle</a:t>
            </a:r>
          </a:p>
        </p:txBody>
      </p:sp>
    </p:spTree>
    <p:extLst>
      <p:ext uri="{BB962C8B-B14F-4D97-AF65-F5344CB8AC3E}">
        <p14:creationId xmlns:p14="http://schemas.microsoft.com/office/powerpoint/2010/main" val="20060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 is Produced from Ammonia in Five enzymatic steps</a:t>
            </a:r>
          </a:p>
        </p:txBody>
      </p:sp>
      <p:sp>
        <p:nvSpPr>
          <p:cNvPr id="9" name="矩形 5"/>
          <p:cNvSpPr/>
          <p:nvPr/>
        </p:nvSpPr>
        <p:spPr>
          <a:xfrm>
            <a:off x="1924050" y="977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Nitrogen Excretion and the Urea Cycle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867" y="819105"/>
            <a:ext cx="4017733" cy="6005558"/>
            <a:chOff x="20867" y="819105"/>
            <a:chExt cx="4017733" cy="600555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819105"/>
              <a:ext cx="4010025" cy="5521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7" y="6436640"/>
              <a:ext cx="914400" cy="185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267" y="6427115"/>
              <a:ext cx="25908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267" y="6624638"/>
              <a:ext cx="19621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10049" y="828630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urea cycle begins inside liver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three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subsequent steps take place in the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cycle thus spans two cellular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compartments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(Fig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18–10).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099" y="3222724"/>
            <a:ext cx="4886325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amino group enters the urea cycle as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phosphate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formed in the matrix; the other enters as aspartate, formed</a:t>
            </a:r>
          </a:p>
          <a:p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matrix by transamination of oxaloacetate and glutamate,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catalyzed 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aspartate aminotransferase.</a:t>
            </a:r>
          </a:p>
        </p:txBody>
      </p:sp>
      <p:sp>
        <p:nvSpPr>
          <p:cNvPr id="16" name="矩形 17"/>
          <p:cNvSpPr/>
          <p:nvPr/>
        </p:nvSpPr>
        <p:spPr>
          <a:xfrm>
            <a:off x="5629275" y="6324058"/>
            <a:ext cx="3514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Where does urea cycle take place in a cell?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the two sources of amino groups in urea cycle? 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complete image on this slide in exam. </a:t>
            </a:r>
          </a:p>
        </p:txBody>
      </p:sp>
    </p:spTree>
    <p:extLst>
      <p:ext uri="{BB962C8B-B14F-4D97-AF65-F5344CB8AC3E}">
        <p14:creationId xmlns:p14="http://schemas.microsoft.com/office/powerpoint/2010/main" val="25007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 Cycle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6934200" cy="461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5"/>
          <p:cNvSpPr/>
          <p:nvPr/>
        </p:nvSpPr>
        <p:spPr>
          <a:xfrm>
            <a:off x="1924050" y="977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Nitrogen Excretion and the Urea Cycle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9050" y="1447800"/>
            <a:ext cx="236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NH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generated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liver mitochondria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immediately used, together with CO</a:t>
            </a:r>
            <a:r>
              <a:rPr lang="en-US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(as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produced by mitochondrial respiration,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phosphate in the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matrix. </a:t>
            </a:r>
            <a:r>
              <a:rPr lang="en-US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This ATP-dependent reaction is</a:t>
            </a:r>
          </a:p>
          <a:p>
            <a:r>
              <a:rPr lang="en-US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catalyzed by  </a:t>
            </a:r>
            <a:r>
              <a:rPr lang="en-US" b="1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regulatory enzyme.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3900" y="3571458"/>
            <a:ext cx="1600200" cy="1762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7"/>
          <p:cNvSpPr/>
          <p:nvPr/>
        </p:nvSpPr>
        <p:spPr>
          <a:xfrm>
            <a:off x="4602480" y="6211669"/>
            <a:ext cx="4541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Show the reaction of the formation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carbamoyl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 from ammonia. Which enzyme catalyzes this step? Where does this reaction take place? </a:t>
            </a:r>
          </a:p>
        </p:txBody>
      </p:sp>
    </p:spTree>
    <p:extLst>
      <p:ext uri="{BB962C8B-B14F-4D97-AF65-F5344CB8AC3E}">
        <p14:creationId xmlns:p14="http://schemas.microsoft.com/office/powerpoint/2010/main" val="12438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 Cycle</a:t>
            </a:r>
          </a:p>
        </p:txBody>
      </p:sp>
      <p:sp>
        <p:nvSpPr>
          <p:cNvPr id="9" name="矩形 5"/>
          <p:cNvSpPr/>
          <p:nvPr/>
        </p:nvSpPr>
        <p:spPr>
          <a:xfrm>
            <a:off x="1924050" y="977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Nitrogen Excretion and the Urea Cycle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93874"/>
            <a:ext cx="43339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urea cycle consists of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four steps: </a:t>
            </a:r>
          </a:p>
          <a:p>
            <a:pPr marL="342900" indent="-342900">
              <a:buAutoNum type="arabicParenBoth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from ornithine and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phosphate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(entry of the first amino group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by </a:t>
            </a:r>
            <a:r>
              <a:rPr lang="en-US" sz="16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ornithine </a:t>
            </a:r>
            <a:r>
              <a:rPr lang="en-US" sz="16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transcarbamoylase</a:t>
            </a:r>
            <a:r>
              <a:rPr lang="en-US" sz="16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(present in mitochondrial matrix);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passes into the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through a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citrullyl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-AMP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intermediate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(entry of the second amino group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by the cytosolic enzyme, </a:t>
            </a:r>
            <a:r>
              <a:rPr lang="en-US" sz="16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sz="16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AutoNum type="arabicParenBoth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arginine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the cytosolic enzyme </a:t>
            </a:r>
            <a:r>
              <a:rPr lang="en-US" sz="16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argininosuccinase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reaction releases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enters the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citric acid cycle. </a:t>
            </a:r>
            <a:endParaRPr lang="en-US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urea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the cytosolic enzyme </a:t>
            </a:r>
            <a:r>
              <a:rPr lang="en-US" sz="16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arginase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reaction also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regenerates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ornithine.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57674" y="1243257"/>
            <a:ext cx="4876800" cy="5137689"/>
            <a:chOff x="4276726" y="1098712"/>
            <a:chExt cx="4876800" cy="513768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6" y="1098712"/>
              <a:ext cx="4876800" cy="454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5367334" y="5921736"/>
              <a:ext cx="2767016" cy="314665"/>
              <a:chOff x="5367334" y="5921736"/>
              <a:chExt cx="2767016" cy="314665"/>
            </a:xfrm>
          </p:grpSpPr>
          <p:pic>
            <p:nvPicPr>
              <p:cNvPr id="15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7334" y="5921736"/>
                <a:ext cx="1095375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5921736"/>
                <a:ext cx="1428750" cy="314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7" name="矩形 17"/>
          <p:cNvSpPr/>
          <p:nvPr/>
        </p:nvSpPr>
        <p:spPr>
          <a:xfrm>
            <a:off x="0" y="5903893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different steps of urea cycle with the structures of the intermediates and the name of the enzymes.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How many steps are there in urea cycle? (Answer: 4)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How many steps are required for the production of urea from ammonia? (Answer: 5 including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carbamoyl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synthetase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I-catalyzed step)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Which enzyme of the urea cycle resides in mitochondrial matrix?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Write the name of the four enzymes of the urea cycle.  </a:t>
            </a:r>
          </a:p>
        </p:txBody>
      </p:sp>
    </p:spTree>
    <p:extLst>
      <p:ext uri="{BB962C8B-B14F-4D97-AF65-F5344CB8AC3E}">
        <p14:creationId xmlns:p14="http://schemas.microsoft.com/office/powerpoint/2010/main" val="23259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 interconnections reduce the energetic cost of Urea synthesis</a:t>
            </a:r>
          </a:p>
        </p:txBody>
      </p:sp>
      <p:sp>
        <p:nvSpPr>
          <p:cNvPr id="9" name="矩形 5"/>
          <p:cNvSpPr/>
          <p:nvPr/>
        </p:nvSpPr>
        <p:spPr>
          <a:xfrm>
            <a:off x="1924050" y="977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Nitrogen Excretion and the Urea Cycle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944" y="893442"/>
            <a:ext cx="3636733" cy="5834063"/>
            <a:chOff x="20867" y="819105"/>
            <a:chExt cx="4017733" cy="600555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819105"/>
              <a:ext cx="4010025" cy="5521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7" y="6436640"/>
              <a:ext cx="914400" cy="185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267" y="6427115"/>
              <a:ext cx="25908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267" y="6624638"/>
              <a:ext cx="19621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45750" y="803399"/>
            <a:ext cx="5498250" cy="4862914"/>
            <a:chOff x="3645750" y="803399"/>
            <a:chExt cx="5498250" cy="486291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750" y="803399"/>
              <a:ext cx="5498249" cy="4302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6772275" y="2686050"/>
              <a:ext cx="2362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02677" y="2973449"/>
              <a:ext cx="1631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70738" y="4038600"/>
              <a:ext cx="44637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02677" y="4314825"/>
              <a:ext cx="54317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12202" y="4572000"/>
              <a:ext cx="54317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702677" y="4857750"/>
              <a:ext cx="54317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702677" y="5114925"/>
              <a:ext cx="54317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137" y="5168875"/>
              <a:ext cx="5454863" cy="497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3712202" y="5408069"/>
              <a:ext cx="54317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702677" y="5666313"/>
              <a:ext cx="31999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17"/>
          <p:cNvSpPr/>
          <p:nvPr/>
        </p:nvSpPr>
        <p:spPr>
          <a:xfrm>
            <a:off x="5791199" y="6304002"/>
            <a:ext cx="33432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Write the overall reaction of the urea cycle.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Explain how the energetic cost of urea cycle is reduced by animals. </a:t>
            </a:r>
          </a:p>
        </p:txBody>
      </p:sp>
    </p:spTree>
    <p:extLst>
      <p:ext uri="{BB962C8B-B14F-4D97-AF65-F5344CB8AC3E}">
        <p14:creationId xmlns:p14="http://schemas.microsoft.com/office/powerpoint/2010/main" val="32969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828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14-23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Metabolic Pathways-IV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66950" y="-1905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Pathways of Amino Acid Degradation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Fates of the Carbons in Amino Acids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803399"/>
            <a:ext cx="7220956" cy="4219609"/>
            <a:chOff x="1247272" y="1231632"/>
            <a:chExt cx="7220956" cy="4219609"/>
          </a:xfrm>
        </p:grpSpPr>
        <p:grpSp>
          <p:nvGrpSpPr>
            <p:cNvPr id="8" name="Group 7"/>
            <p:cNvGrpSpPr/>
            <p:nvPr/>
          </p:nvGrpSpPr>
          <p:grpSpPr>
            <a:xfrm>
              <a:off x="1247272" y="1231632"/>
              <a:ext cx="7220956" cy="4219609"/>
              <a:chOff x="1143000" y="990600"/>
              <a:chExt cx="7220956" cy="421960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990600"/>
                <a:ext cx="7220956" cy="2093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3112837"/>
                <a:ext cx="7220956" cy="2097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3" name="Straight Connector 12"/>
            <p:cNvCxnSpPr/>
            <p:nvPr/>
          </p:nvCxnSpPr>
          <p:spPr>
            <a:xfrm>
              <a:off x="1247272" y="1524000"/>
              <a:ext cx="72209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47272" y="1905000"/>
              <a:ext cx="72209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76350" y="2278147"/>
              <a:ext cx="32956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4019550"/>
              <a:ext cx="57250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4099" idx="3"/>
            </p:cNvCxnSpPr>
            <p:nvPr/>
          </p:nvCxnSpPr>
          <p:spPr>
            <a:xfrm>
              <a:off x="1304925" y="4402555"/>
              <a:ext cx="71633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04925" y="4724400"/>
              <a:ext cx="71633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04925" y="5086350"/>
              <a:ext cx="71633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04925" y="5451241"/>
              <a:ext cx="43007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7296150" y="3280504"/>
            <a:ext cx="182880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Six major products obtained from amino acid catabolism:</a:t>
            </a:r>
          </a:p>
          <a:p>
            <a:pPr marL="342900" indent="-342900">
              <a:buAutoNum type="arabicPeriod"/>
            </a:pPr>
            <a:r>
              <a:rPr lang="el-GR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Succinyl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CoA, 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Oxaloacetate,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Pyruvate,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Acetyl-CoA.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5257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Ketogenesis</a:t>
            </a:r>
            <a:r>
              <a:rPr lang="en-US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is the biochemical process by which organisms produce a group of substances collectively known as ketone bodies by the breakdown of fatty acids and </a:t>
            </a:r>
            <a:r>
              <a:rPr lang="en-US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amino acids.</a:t>
            </a:r>
          </a:p>
        </p:txBody>
      </p:sp>
      <p:sp>
        <p:nvSpPr>
          <p:cNvPr id="35" name="矩形 17"/>
          <p:cNvSpPr/>
          <p:nvPr/>
        </p:nvSpPr>
        <p:spPr>
          <a:xfrm>
            <a:off x="4343400" y="61722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much energy is normally obtained by humans from amino acid catabolism?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the six major products that are obtained from amino acid catabolism.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are the ultimate fates of the carbons of amino acids after catabolism?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What is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ketogenesis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99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66950" y="-1905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Pathways of Amino Acid Degradation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amino acid catabolism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050" y="793874"/>
            <a:ext cx="8919936" cy="6040086"/>
            <a:chOff x="19050" y="793874"/>
            <a:chExt cx="8919936" cy="6040086"/>
          </a:xfrm>
        </p:grpSpPr>
        <p:grpSp>
          <p:nvGrpSpPr>
            <p:cNvPr id="4" name="Group 3"/>
            <p:cNvGrpSpPr/>
            <p:nvPr/>
          </p:nvGrpSpPr>
          <p:grpSpPr>
            <a:xfrm>
              <a:off x="19050" y="793874"/>
              <a:ext cx="8919936" cy="6040086"/>
              <a:chOff x="19050" y="793874"/>
              <a:chExt cx="8919936" cy="604008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50" y="793874"/>
                <a:ext cx="8919936" cy="6040086"/>
                <a:chOff x="19050" y="793874"/>
                <a:chExt cx="8919936" cy="6040086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" y="793874"/>
                  <a:ext cx="8919936" cy="5378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3429001" y="6095296"/>
                  <a:ext cx="2857498" cy="7386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err="1" smtClean="0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Glucogenic</a:t>
                  </a:r>
                  <a:r>
                    <a:rPr lang="en-US" sz="1400" b="1" i="1" dirty="0" smtClean="0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: converted into glucose</a:t>
                  </a:r>
                </a:p>
                <a:p>
                  <a:r>
                    <a:rPr lang="en-US" sz="1400" b="1" i="1" dirty="0" err="1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Ketogenic</a:t>
                  </a:r>
                  <a:r>
                    <a:rPr lang="en-US" sz="1400" b="1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: converted into ketone </a:t>
                  </a:r>
                </a:p>
                <a:p>
                  <a:r>
                    <a:rPr lang="en-US" sz="1400" b="1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bodies </a:t>
                  </a:r>
                  <a:endParaRPr lang="en-US" sz="1400" b="1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6093077"/>
                <a:ext cx="2862262" cy="700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Connector 10"/>
            <p:cNvCxnSpPr/>
            <p:nvPr/>
          </p:nvCxnSpPr>
          <p:spPr>
            <a:xfrm>
              <a:off x="485775" y="6315075"/>
              <a:ext cx="26812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5775" y="6630214"/>
              <a:ext cx="24098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5300" y="6792139"/>
              <a:ext cx="390525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4825" y="6458764"/>
              <a:ext cx="2590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17"/>
          <p:cNvSpPr/>
          <p:nvPr/>
        </p:nvSpPr>
        <p:spPr>
          <a:xfrm>
            <a:off x="6315074" y="6142921"/>
            <a:ext cx="2828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six major products that are obtained from amino acid catabolism.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Which class of amino acids are not degraded in liver?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(Answer: Branched-chain amino acids-Val,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Ile)</a:t>
            </a:r>
          </a:p>
          <a:p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the exam from the  whole image of this slide. </a:t>
            </a:r>
          </a:p>
        </p:txBody>
      </p:sp>
    </p:spTree>
    <p:extLst>
      <p:ext uri="{BB962C8B-B14F-4D97-AF65-F5344CB8AC3E}">
        <p14:creationId xmlns:p14="http://schemas.microsoft.com/office/powerpoint/2010/main" val="14809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66950" y="-1905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Pathways of Amino Acid Degradation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amino acid catabolism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6275" y="831974"/>
            <a:ext cx="7848600" cy="5721226"/>
            <a:chOff x="1181099" y="812924"/>
            <a:chExt cx="7151237" cy="5363429"/>
          </a:xfrm>
        </p:grpSpPr>
        <p:pic>
          <p:nvPicPr>
            <p:cNvPr id="5" name="Picture 2" descr="http://slideplayer.com/slide/4479159/14/images/6/Glucogenic+&amp;+Ketogenic+Amino+Acid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099" y="812924"/>
              <a:ext cx="7151237" cy="5363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477000" y="5467351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http://slideplayer.com/slide/4479159/</a:t>
              </a:r>
            </a:p>
          </p:txBody>
        </p:sp>
      </p:grpSp>
      <p:sp>
        <p:nvSpPr>
          <p:cNvPr id="14" name="矩形 17"/>
          <p:cNvSpPr/>
          <p:nvPr/>
        </p:nvSpPr>
        <p:spPr>
          <a:xfrm>
            <a:off x="3429000" y="6016393"/>
            <a:ext cx="571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glucogenic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ketogenic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amino acids? Give examples.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List the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glucogenic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glucogenic+ketogenic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ketogenic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amino acids.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Which of the following amino acids is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glucogenic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Alanine,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Leucine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Lysine?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amino acids is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ketogenic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Alanine,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Proline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Lysine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Which of the following amino acids is both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glucogenic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ketogenic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Tyrosine, Alanine,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Leucine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Metabolic Pathways-V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457200" y="41148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Chapters 14-23</a:t>
            </a:r>
          </a:p>
          <a:p>
            <a:pPr lvl="0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09800" y="2667000"/>
            <a:ext cx="5095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18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 Oxidation &amp; the Production of Urea</a:t>
            </a:r>
          </a:p>
        </p:txBody>
      </p:sp>
    </p:spTree>
    <p:extLst>
      <p:ext uri="{BB962C8B-B14F-4D97-AF65-F5344CB8AC3E}">
        <p14:creationId xmlns:p14="http://schemas.microsoft.com/office/powerpoint/2010/main" val="4968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8" y="-27598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as Energy Source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07381" y="793874"/>
            <a:ext cx="5329238" cy="6065141"/>
            <a:chOff x="1907381" y="792859"/>
            <a:chExt cx="5329238" cy="60651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381" y="792859"/>
              <a:ext cx="5329238" cy="6065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3581400" y="2895600"/>
              <a:ext cx="3581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00250" y="3181350"/>
              <a:ext cx="5181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00250" y="3429000"/>
              <a:ext cx="5181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00250" y="3686175"/>
              <a:ext cx="5181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5781" y="4476750"/>
              <a:ext cx="28360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00250" y="4724400"/>
              <a:ext cx="51625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19300" y="5010150"/>
              <a:ext cx="51625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19300" y="5257800"/>
              <a:ext cx="2933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00250" y="6296025"/>
              <a:ext cx="51625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990725" y="6553200"/>
              <a:ext cx="51625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09775" y="6804720"/>
              <a:ext cx="9620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17"/>
          <p:cNvSpPr/>
          <p:nvPr/>
        </p:nvSpPr>
        <p:spPr>
          <a:xfrm>
            <a:off x="7391400" y="5688449"/>
            <a:ext cx="1752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much energy can be provided by amino acid oxidation in carnivores?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Do plants oxidize amino acids?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is the sole energy source in plants?</a:t>
            </a:r>
          </a:p>
        </p:txBody>
      </p:sp>
    </p:spTree>
    <p:extLst>
      <p:ext uri="{BB962C8B-B14F-4D97-AF65-F5344CB8AC3E}">
        <p14:creationId xmlns:p14="http://schemas.microsoft.com/office/powerpoint/2010/main" val="31095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8" y="-27598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Amino Acids in Animals in Three Conditions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28748" y="803399"/>
            <a:ext cx="6743700" cy="5446835"/>
            <a:chOff x="1428748" y="803399"/>
            <a:chExt cx="6743700" cy="54468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48" y="803399"/>
              <a:ext cx="6743700" cy="5446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352800" y="1123950"/>
              <a:ext cx="472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00200" y="1447800"/>
              <a:ext cx="5638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17"/>
          <p:cNvSpPr/>
          <p:nvPr/>
        </p:nvSpPr>
        <p:spPr>
          <a:xfrm>
            <a:off x="6248400" y="6304002"/>
            <a:ext cx="289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Mention the three different metabolic circumstances when amino acids are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oxidatively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degraded in animals. </a:t>
            </a:r>
          </a:p>
        </p:txBody>
      </p:sp>
    </p:spTree>
    <p:extLst>
      <p:ext uri="{BB962C8B-B14F-4D97-AF65-F5344CB8AC3E}">
        <p14:creationId xmlns:p14="http://schemas.microsoft.com/office/powerpoint/2010/main" val="38942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8" y="-27598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Amino Acid Catabolism in Mammals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793874"/>
            <a:ext cx="7620000" cy="604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7"/>
          <p:cNvSpPr/>
          <p:nvPr/>
        </p:nvSpPr>
        <p:spPr>
          <a:xfrm>
            <a:off x="0" y="614853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give an overview of amino acid catabolism in mammals.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793874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important feature distinguishes amino acid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degradation from other catabolic processes described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this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point: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every amino acid contains an amino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group, and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pathways for amino acid degradation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therefore include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key step in which the </a:t>
            </a:r>
            <a:r>
              <a:rPr lang="el-G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-amino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is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separated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the carbon skeleton and shunted into the</a:t>
            </a:r>
          </a:p>
          <a:p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pathways of amino group metabolism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(Fig. 18–1).</a:t>
            </a:r>
          </a:p>
        </p:txBody>
      </p:sp>
    </p:spTree>
    <p:extLst>
      <p:ext uri="{BB962C8B-B14F-4D97-AF65-F5344CB8AC3E}">
        <p14:creationId xmlns:p14="http://schemas.microsoft.com/office/powerpoint/2010/main" val="1969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8" y="-27598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 from Diet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Dietary Protein is Enzymatically degraded to Amino Acids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74"/>
            <a:ext cx="5029200" cy="605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638800" y="793874"/>
            <a:ext cx="3238899" cy="5417795"/>
            <a:chOff x="5638800" y="793874"/>
            <a:chExt cx="3238899" cy="5417795"/>
          </a:xfrm>
        </p:grpSpPr>
        <p:grpSp>
          <p:nvGrpSpPr>
            <p:cNvPr id="18" name="Group 17"/>
            <p:cNvGrpSpPr/>
            <p:nvPr/>
          </p:nvGrpSpPr>
          <p:grpSpPr>
            <a:xfrm>
              <a:off x="5638800" y="793874"/>
              <a:ext cx="3238899" cy="5417795"/>
              <a:chOff x="5638800" y="793874"/>
              <a:chExt cx="3238899" cy="5417795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0" y="793874"/>
                <a:ext cx="3238899" cy="5417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0" name="Straight Connector 19"/>
              <p:cNvCxnSpPr/>
              <p:nvPr/>
            </p:nvCxnSpPr>
            <p:spPr>
              <a:xfrm>
                <a:off x="6248400" y="1905000"/>
                <a:ext cx="2438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695950" y="2133600"/>
                <a:ext cx="19240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657850" y="5086350"/>
                <a:ext cx="31432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657850" y="5314950"/>
                <a:ext cx="31432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657850" y="5534025"/>
                <a:ext cx="100012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8229600" y="4838700"/>
              <a:ext cx="5524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17"/>
          <p:cNvSpPr/>
          <p:nvPr/>
        </p:nvSpPr>
        <p:spPr>
          <a:xfrm>
            <a:off x="5676900" y="6506944"/>
            <a:ext cx="3467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Name the stomach protein that begins degradation of dietary proteins.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Where do amino acids obtained from dietary proteins get absorbed?</a:t>
            </a:r>
          </a:p>
        </p:txBody>
      </p:sp>
    </p:spTree>
    <p:extLst>
      <p:ext uri="{BB962C8B-B14F-4D97-AF65-F5344CB8AC3E}">
        <p14:creationId xmlns:p14="http://schemas.microsoft.com/office/powerpoint/2010/main" val="30485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47900" y="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Metabolic fates of Amino Groups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Aminotransferases transfer Amino group from Dietary Amino Acids to Glutamate in Liver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150" y="1143000"/>
            <a:ext cx="4572000" cy="3658977"/>
            <a:chOff x="38100" y="1474998"/>
            <a:chExt cx="4572000" cy="3658977"/>
          </a:xfrm>
        </p:grpSpPr>
        <p:grpSp>
          <p:nvGrpSpPr>
            <p:cNvPr id="9" name="Group 8"/>
            <p:cNvGrpSpPr/>
            <p:nvPr/>
          </p:nvGrpSpPr>
          <p:grpSpPr>
            <a:xfrm>
              <a:off x="38100" y="1474998"/>
              <a:ext cx="4572000" cy="3658977"/>
              <a:chOff x="38100" y="1474998"/>
              <a:chExt cx="4572000" cy="365897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8100" y="1474998"/>
                <a:ext cx="4572000" cy="3658977"/>
                <a:chOff x="76200" y="914400"/>
                <a:chExt cx="4572000" cy="3658977"/>
              </a:xfrm>
            </p:grpSpPr>
            <p:pic>
              <p:nvPicPr>
                <p:cNvPr id="6148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" y="914400"/>
                  <a:ext cx="4572000" cy="3194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4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" y="4108667"/>
                  <a:ext cx="4572000" cy="464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57150" y="3981450"/>
                <a:ext cx="45339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8100" y="4210050"/>
                <a:ext cx="45339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8100" y="4448175"/>
                <a:ext cx="16383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38100" y="1714500"/>
              <a:ext cx="453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" y="1943100"/>
              <a:ext cx="453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" y="2162175"/>
              <a:ext cx="453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100" y="2390775"/>
              <a:ext cx="453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675" y="2619375"/>
              <a:ext cx="453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675" y="2847975"/>
              <a:ext cx="453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675" y="3067050"/>
              <a:ext cx="453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675" y="3295650"/>
              <a:ext cx="923925" cy="70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752972" y="921130"/>
            <a:ext cx="4391025" cy="5936870"/>
            <a:chOff x="4924424" y="777342"/>
            <a:chExt cx="4391025" cy="593687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085" y="777342"/>
              <a:ext cx="3695701" cy="476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4" y="5627772"/>
              <a:ext cx="4391025" cy="1086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矩形 17"/>
          <p:cNvSpPr/>
          <p:nvPr/>
        </p:nvSpPr>
        <p:spPr>
          <a:xfrm>
            <a:off x="-19051" y="6293976"/>
            <a:ext cx="40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aminotransferases? Give an example.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significance of the transamination reactions in liver?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Schematically show an enzyme-catalyzed transamination reaction.  </a:t>
            </a:r>
          </a:p>
        </p:txBody>
      </p:sp>
    </p:spTree>
    <p:extLst>
      <p:ext uri="{BB962C8B-B14F-4D97-AF65-F5344CB8AC3E}">
        <p14:creationId xmlns:p14="http://schemas.microsoft.com/office/powerpoint/2010/main" val="32690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Pyridoxal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Phosphate participates in the transfer of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-Amino groups to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Ketoglutarate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164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aminotransferases have the same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prosthetic group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the same reaction mechanism.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prosthetic group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pyridoxal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phosphate (PLP), the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coenzyme form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pyridoxine, or vitamin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31340"/>
            <a:ext cx="2514600" cy="382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7"/>
          <p:cNvSpPr/>
          <p:nvPr/>
        </p:nvSpPr>
        <p:spPr>
          <a:xfrm>
            <a:off x="3048000" y="638681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common prosthetic group of all aminotransferases.? Draw its structure.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pyridoxal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phosphate? Why is it important in metabolism? Draw its structure. 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6900"/>
            <a:ext cx="3200400" cy="412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5"/>
          <p:cNvSpPr/>
          <p:nvPr/>
        </p:nvSpPr>
        <p:spPr>
          <a:xfrm>
            <a:off x="2247900" y="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Metabolic fates of Amino Groups</a:t>
            </a:r>
          </a:p>
        </p:txBody>
      </p:sp>
    </p:spTree>
    <p:extLst>
      <p:ext uri="{BB962C8B-B14F-4D97-AF65-F5344CB8AC3E}">
        <p14:creationId xmlns:p14="http://schemas.microsoft.com/office/powerpoint/2010/main" val="7113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1454</Words>
  <Application>Microsoft Office PowerPoint</Application>
  <PresentationFormat>On-screen Show (4:3)</PresentationFormat>
  <Paragraphs>142</Paragraphs>
  <Slides>23</Slides>
  <Notes>0</Notes>
  <HiddenSlides>19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主题​​</vt:lpstr>
      <vt:lpstr>BIO201 SPRING 2018 MSH3  Introduction to  Biochemistry &amp; Biotechnology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Overview of Metabolic Pathways-V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ismail - [2010]</cp:lastModifiedBy>
  <cp:revision>615</cp:revision>
  <dcterms:created xsi:type="dcterms:W3CDTF">2017-01-10T13:47:40Z</dcterms:created>
  <dcterms:modified xsi:type="dcterms:W3CDTF">2018-04-26T06:12:45Z</dcterms:modified>
</cp:coreProperties>
</file>