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16" r:id="rId3"/>
    <p:sldId id="428" r:id="rId4"/>
    <p:sldId id="429" r:id="rId5"/>
    <p:sldId id="449" r:id="rId6"/>
    <p:sldId id="331" r:id="rId7"/>
    <p:sldId id="430" r:id="rId8"/>
    <p:sldId id="450" r:id="rId9"/>
    <p:sldId id="434" r:id="rId10"/>
    <p:sldId id="448" r:id="rId11"/>
    <p:sldId id="451" r:id="rId12"/>
    <p:sldId id="454" r:id="rId13"/>
    <p:sldId id="453" r:id="rId14"/>
    <p:sldId id="452" r:id="rId15"/>
    <p:sldId id="437" r:id="rId16"/>
    <p:sldId id="438" r:id="rId17"/>
    <p:sldId id="440" r:id="rId18"/>
    <p:sldId id="455" r:id="rId19"/>
    <p:sldId id="441" r:id="rId20"/>
    <p:sldId id="41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8130"/>
    <a:srgbClr val="754C2B"/>
    <a:srgbClr val="FF00FF"/>
    <a:srgbClr val="1FB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9263" autoAdjust="0"/>
  </p:normalViewPr>
  <p:slideViewPr>
    <p:cSldViewPr>
      <p:cViewPr varScale="1">
        <p:scale>
          <a:sx n="74" d="100"/>
          <a:sy n="74" d="100"/>
        </p:scale>
        <p:origin x="127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3" d="100"/>
        <a:sy n="5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58912-6797-492A-8053-CF5D87B4DD5D}" type="datetimeFigureOut">
              <a:rPr lang="en-US" smtClean="0"/>
              <a:t>28-Jul-18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D9AAB-7849-4BBF-8FA4-88DF66EDC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8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28-Jul-18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21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28-Jul-18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6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28-Jul-18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0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28-Jul-18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34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28-Jul-18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47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28-Jul-18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35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28-Jul-18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9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28-Jul-18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6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28-Jul-18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79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28-Jul-18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24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081E-470D-403E-A44C-F5DA8DD429AB}" type="datetimeFigureOut">
              <a:rPr lang="en-US" smtClean="0"/>
              <a:t>28-Jul-18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28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7081E-470D-403E-A44C-F5DA8DD429AB}" type="datetimeFigureOut">
              <a:rPr lang="en-US" smtClean="0"/>
              <a:t>28-Jul-18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80F15-2FE9-41FD-A688-0AE151D00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3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3600"/>
            <a:ext cx="7772400" cy="1470025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Biochemistry &amp; Biotechnology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2881314" y="4267200"/>
            <a:ext cx="3810000" cy="1905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#14</a:t>
            </a:r>
          </a:p>
        </p:txBody>
      </p:sp>
    </p:spTree>
    <p:extLst>
      <p:ext uri="{BB962C8B-B14F-4D97-AF65-F5344CB8AC3E}">
        <p14:creationId xmlns:p14="http://schemas.microsoft.com/office/powerpoint/2010/main" val="102940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562100" y="-27598"/>
            <a:ext cx="601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β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-Oxidation of Fatty Acids to provide energy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Degradation process of Fatty Acids to provide energy is called </a:t>
            </a:r>
            <a:r>
              <a:rPr lang="el-GR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-oxidation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2400" y="793874"/>
            <a:ext cx="5757943" cy="6029466"/>
            <a:chOff x="152400" y="793874"/>
            <a:chExt cx="5757943" cy="6029466"/>
          </a:xfrm>
        </p:grpSpPr>
        <p:grpSp>
          <p:nvGrpSpPr>
            <p:cNvPr id="2" name="Group 1"/>
            <p:cNvGrpSpPr/>
            <p:nvPr/>
          </p:nvGrpSpPr>
          <p:grpSpPr>
            <a:xfrm>
              <a:off x="152400" y="793874"/>
              <a:ext cx="5757943" cy="6029466"/>
              <a:chOff x="0" y="793874"/>
              <a:chExt cx="5757943" cy="6029466"/>
            </a:xfrm>
          </p:grpSpPr>
          <p:pic>
            <p:nvPicPr>
              <p:cNvPr id="717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93874"/>
                <a:ext cx="5757943" cy="40264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171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25" y="4820283"/>
                <a:ext cx="5748418" cy="20030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10" name="Straight Connector 9"/>
            <p:cNvCxnSpPr/>
            <p:nvPr/>
          </p:nvCxnSpPr>
          <p:spPr>
            <a:xfrm>
              <a:off x="2712244" y="6248400"/>
              <a:ext cx="155495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矩形 17"/>
          <p:cNvSpPr/>
          <p:nvPr/>
        </p:nvSpPr>
        <p:spPr>
          <a:xfrm>
            <a:off x="6038850" y="4762933"/>
            <a:ext cx="312420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Which catabolic pathway provides 80% of the energetic needs under all physiological circumstances in mammalian heart and liver?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What is the ultimate purpose of fatty acid oxidation? (Answer: To make ATPs)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Q3. What are the alternative source of fuels that can be used by brain in the absence of glucose? (Answer: Ketone bodies)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Q4. Is the mechanism of fatty acid oxidation common in different organisms? (Answer: Yes)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Q5. What is the name of the process by which fatty acids are converted into acetyl-CoA? (Answer: </a:t>
            </a:r>
            <a:r>
              <a:rPr lang="el-GR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-oxidation)</a:t>
            </a:r>
          </a:p>
        </p:txBody>
      </p:sp>
    </p:spTree>
    <p:extLst>
      <p:ext uri="{BB962C8B-B14F-4D97-AF65-F5344CB8AC3E}">
        <p14:creationId xmlns:p14="http://schemas.microsoft.com/office/powerpoint/2010/main" val="244882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971799" y="-27598"/>
            <a:ext cx="32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Fatty Acid Oxidation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Degradation process of Fatty Acids to provide energy is called </a:t>
            </a:r>
            <a:r>
              <a:rPr lang="el-G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-oxidation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5132" y="803399"/>
            <a:ext cx="2658543" cy="5919388"/>
            <a:chOff x="75132" y="803399"/>
            <a:chExt cx="2658543" cy="5919388"/>
          </a:xfrm>
        </p:grpSpPr>
        <p:grpSp>
          <p:nvGrpSpPr>
            <p:cNvPr id="9" name="Group 8"/>
            <p:cNvGrpSpPr/>
            <p:nvPr/>
          </p:nvGrpSpPr>
          <p:grpSpPr>
            <a:xfrm>
              <a:off x="75132" y="803399"/>
              <a:ext cx="2658543" cy="5919388"/>
              <a:chOff x="424738" y="787489"/>
              <a:chExt cx="2651837" cy="6040293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738" y="787489"/>
                <a:ext cx="2651837" cy="60402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1" name="Straight Connector 10"/>
              <p:cNvCxnSpPr/>
              <p:nvPr/>
            </p:nvCxnSpPr>
            <p:spPr>
              <a:xfrm>
                <a:off x="2343150" y="1038225"/>
                <a:ext cx="345719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332215" y="3105150"/>
                <a:ext cx="345719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332214" y="5395652"/>
                <a:ext cx="345719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Rectangle 2"/>
            <p:cNvSpPr/>
            <p:nvPr/>
          </p:nvSpPr>
          <p:spPr>
            <a:xfrm>
              <a:off x="609600" y="990600"/>
              <a:ext cx="381000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724150" y="803399"/>
            <a:ext cx="6419850" cy="4124227"/>
            <a:chOff x="2724150" y="803399"/>
            <a:chExt cx="6419850" cy="4124227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4150" y="803399"/>
              <a:ext cx="6400800" cy="4124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2" name="Straight Connector 31"/>
            <p:cNvCxnSpPr/>
            <p:nvPr/>
          </p:nvCxnSpPr>
          <p:spPr>
            <a:xfrm>
              <a:off x="2757488" y="3629025"/>
              <a:ext cx="637698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767013" y="3962400"/>
              <a:ext cx="637698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767013" y="4267200"/>
              <a:ext cx="637698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767013" y="4572000"/>
              <a:ext cx="637698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767013" y="4908576"/>
              <a:ext cx="256698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077200" y="3295650"/>
              <a:ext cx="10668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3905249" y="4927626"/>
            <a:ext cx="4267200" cy="1305425"/>
            <a:chOff x="4038599" y="4927626"/>
            <a:chExt cx="4267200" cy="1305425"/>
          </a:xfrm>
        </p:grpSpPr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599" y="4927626"/>
              <a:ext cx="4267200" cy="1028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矩形 17"/>
            <p:cNvSpPr/>
            <p:nvPr/>
          </p:nvSpPr>
          <p:spPr>
            <a:xfrm>
              <a:off x="5638800" y="5956052"/>
              <a:ext cx="129539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fatty acyl-CoA</a:t>
              </a:r>
            </a:p>
          </p:txBody>
        </p:sp>
      </p:grpSp>
      <p:sp>
        <p:nvSpPr>
          <p:cNvPr id="41" name="矩形 17"/>
          <p:cNvSpPr/>
          <p:nvPr/>
        </p:nvSpPr>
        <p:spPr>
          <a:xfrm>
            <a:off x="2952748" y="6585476"/>
            <a:ext cx="61722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Why attachment of coenzyme A to the C-1 of carboxyl group of fatty acid is important?</a:t>
            </a:r>
          </a:p>
        </p:txBody>
      </p:sp>
    </p:spTree>
    <p:extLst>
      <p:ext uri="{BB962C8B-B14F-4D97-AF65-F5344CB8AC3E}">
        <p14:creationId xmlns:p14="http://schemas.microsoft.com/office/powerpoint/2010/main" val="330057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062162" y="0"/>
            <a:ext cx="52863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Activation of Fatty Acids for Oxidation Catabolism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Fatty Acids are activated for oxidation by the addition of Coenzyme 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2" y="793874"/>
            <a:ext cx="9124951" cy="2308324"/>
            <a:chOff x="-2" y="793874"/>
            <a:chExt cx="9124951" cy="2308324"/>
          </a:xfrm>
        </p:grpSpPr>
        <p:sp>
          <p:nvSpPr>
            <p:cNvPr id="2" name="Rectangle 1"/>
            <p:cNvSpPr/>
            <p:nvPr/>
          </p:nvSpPr>
          <p:spPr>
            <a:xfrm>
              <a:off x="-2" y="793874"/>
              <a:ext cx="9124951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The </a:t>
              </a:r>
              <a:r>
                <a:rPr lang="en-US" sz="16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fatty acid activation is </a:t>
              </a:r>
              <a:r>
                <a:rPr lang="en-US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catalyzed by a family </a:t>
              </a:r>
              <a:r>
                <a:rPr lang="en-US" sz="16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of </a:t>
              </a:r>
              <a:r>
                <a:rPr lang="en-US" sz="16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isozymes</a:t>
              </a:r>
              <a:r>
                <a:rPr lang="en-US" sz="16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present </a:t>
              </a:r>
              <a:r>
                <a:rPr lang="en-US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in the outer mitochondrial membrane, the  </a:t>
              </a:r>
              <a:r>
                <a:rPr lang="en-US" sz="1600" b="1" i="1" u="sng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acyl-CoA </a:t>
              </a:r>
              <a:r>
                <a:rPr lang="en-US" sz="1600" b="1" i="1" u="sng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synthetases</a:t>
              </a:r>
              <a:r>
                <a:rPr lang="en-US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, which promote the general reaction: </a:t>
              </a:r>
              <a:endPara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16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Thus</a:t>
              </a:r>
              <a:r>
                <a:rPr lang="en-US" sz="16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600" b="1" i="1" u="sng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acyl-CoA </a:t>
              </a:r>
              <a:r>
                <a:rPr lang="en-US" sz="1600" b="1" i="1" u="sng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synthetases</a:t>
              </a:r>
              <a:r>
                <a:rPr lang="en-US" sz="1600" b="1" i="1" u="sng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catalyze the formation of </a:t>
              </a:r>
              <a:r>
                <a:rPr lang="en-US" sz="1600" b="1" i="1" u="sng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 </a:t>
              </a:r>
              <a:r>
                <a:rPr lang="en-US" sz="1600" b="1" i="1" u="sng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thioester</a:t>
              </a:r>
              <a:r>
                <a:rPr lang="en-US" sz="1600" b="1" i="1" u="sng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i="1" u="sng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linkage</a:t>
              </a:r>
              <a:r>
                <a:rPr lang="en-US" sz="16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between the fatty acid carboxyl </a:t>
              </a:r>
              <a:r>
                <a:rPr lang="en-US" sz="16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group and </a:t>
              </a:r>
              <a:r>
                <a:rPr lang="en-US" sz="16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the </a:t>
              </a:r>
              <a:r>
                <a:rPr lang="en-US" sz="1600" b="1" i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thiol</a:t>
              </a:r>
              <a:r>
                <a:rPr lang="en-US" sz="16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group of coenzyme A to yield a  </a:t>
              </a:r>
              <a:r>
                <a:rPr lang="en-US" sz="16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fatty acyl–CoA</a:t>
              </a:r>
              <a:r>
                <a:rPr lang="en-US" sz="16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, coupled to the cleavage of ATP to AMP </a:t>
              </a:r>
              <a:r>
                <a:rPr lang="en-US" sz="16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and </a:t>
              </a:r>
              <a:r>
                <a:rPr lang="en-US" sz="1600" b="1" i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PP</a:t>
              </a:r>
              <a:r>
                <a:rPr lang="en-US" sz="1600" b="1" i="1" baseline="-25000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16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5925" y="1371600"/>
              <a:ext cx="6038850" cy="842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76200" y="3348419"/>
            <a:ext cx="8982074" cy="3352800"/>
            <a:chOff x="76200" y="3348419"/>
            <a:chExt cx="8982074" cy="3352800"/>
          </a:xfrm>
        </p:grpSpPr>
        <p:grpSp>
          <p:nvGrpSpPr>
            <p:cNvPr id="9" name="Group 8"/>
            <p:cNvGrpSpPr/>
            <p:nvPr/>
          </p:nvGrpSpPr>
          <p:grpSpPr>
            <a:xfrm>
              <a:off x="76200" y="3348419"/>
              <a:ext cx="8982074" cy="3352800"/>
              <a:chOff x="76200" y="3348419"/>
              <a:chExt cx="8982074" cy="3352800"/>
            </a:xfrm>
          </p:grpSpPr>
          <p:pic>
            <p:nvPicPr>
              <p:cNvPr id="11270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93542" y="3500819"/>
                <a:ext cx="3164732" cy="14228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5" name="Group 14"/>
              <p:cNvGrpSpPr/>
              <p:nvPr/>
            </p:nvGrpSpPr>
            <p:grpSpPr>
              <a:xfrm>
                <a:off x="76200" y="3348419"/>
                <a:ext cx="5829299" cy="3352800"/>
                <a:chOff x="76200" y="3243644"/>
                <a:chExt cx="5848482" cy="3352800"/>
              </a:xfrm>
            </p:grpSpPr>
            <p:pic>
              <p:nvPicPr>
                <p:cNvPr id="16" name="Picture 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015" y="3243644"/>
                  <a:ext cx="4226667" cy="3352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7" name="Picture 4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00" y="3367469"/>
                  <a:ext cx="1615022" cy="29115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cxnSp>
          <p:nvCxnSpPr>
            <p:cNvPr id="20" name="Straight Connector 19"/>
            <p:cNvCxnSpPr/>
            <p:nvPr/>
          </p:nvCxnSpPr>
          <p:spPr>
            <a:xfrm>
              <a:off x="6172199" y="4448175"/>
              <a:ext cx="288607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905498" y="4600575"/>
              <a:ext cx="315277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905498" y="4752975"/>
              <a:ext cx="315277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905498" y="4923646"/>
              <a:ext cx="315277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矩形 17"/>
          <p:cNvSpPr/>
          <p:nvPr/>
        </p:nvSpPr>
        <p:spPr>
          <a:xfrm>
            <a:off x="6160243" y="5288340"/>
            <a:ext cx="29837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Show the general reaction of fatty acid oxidation by acyl-CoA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synthetase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What is the driving force behind the formation of fatty acyl-CoA from the fatty acids by acyl-CoA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synthetases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(Answer: hydrolysis of pyrophosphates)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question in exam on Figure 17-5 of this slide.  </a:t>
            </a:r>
          </a:p>
        </p:txBody>
      </p:sp>
    </p:spTree>
    <p:extLst>
      <p:ext uri="{BB962C8B-B14F-4D97-AF65-F5344CB8AC3E}">
        <p14:creationId xmlns:p14="http://schemas.microsoft.com/office/powerpoint/2010/main" val="250299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066800" y="-7571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Localization of Enzymes for Fatty Acid Oxidation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Fatty Acid oxidation takes place in mitochondria of animal cells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93873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enzymes of fatty acid oxidation in animal cells are located in the </a:t>
            </a:r>
            <a:r>
              <a:rPr lang="en-US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mitochondrial </a:t>
            </a:r>
            <a:r>
              <a:rPr lang="en-US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matrix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 plants, fatty acid oxidation primarily takes place in the peroxisomes. </a:t>
            </a:r>
          </a:p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 bacteria, fatty acid oxidation takes place in the plasma membrane.  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39746" y="2013252"/>
            <a:ext cx="8864505" cy="2584967"/>
            <a:chOff x="139746" y="2013252"/>
            <a:chExt cx="8864505" cy="2584967"/>
          </a:xfrm>
        </p:grpSpPr>
        <p:grpSp>
          <p:nvGrpSpPr>
            <p:cNvPr id="15" name="Group 14"/>
            <p:cNvGrpSpPr/>
            <p:nvPr/>
          </p:nvGrpSpPr>
          <p:grpSpPr>
            <a:xfrm>
              <a:off x="139746" y="2013252"/>
              <a:ext cx="8864505" cy="2584967"/>
              <a:chOff x="76199" y="2781299"/>
              <a:chExt cx="8864505" cy="2584967"/>
            </a:xfrm>
          </p:grpSpPr>
          <p:pic>
            <p:nvPicPr>
              <p:cNvPr id="10248" name="Picture 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1000" y="2781300"/>
                <a:ext cx="4749704" cy="22595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" name="Rectangle 7"/>
              <p:cNvSpPr/>
              <p:nvPr/>
            </p:nvSpPr>
            <p:spPr>
              <a:xfrm>
                <a:off x="5689551" y="5181600"/>
                <a:ext cx="1752601" cy="184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" dirty="0"/>
                  <a:t>https://www.britannica.com/science/peroxisome</a:t>
                </a:r>
              </a:p>
            </p:txBody>
          </p:sp>
          <p:pic>
            <p:nvPicPr>
              <p:cNvPr id="10250" name="Picture 10" descr="https://media1.britannica.com/eb-media/42/128842-004-73342DD8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199" y="2781299"/>
                <a:ext cx="3886201" cy="2202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1295400" y="5181600"/>
                <a:ext cx="1545616" cy="184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" dirty="0">
                    <a:latin typeface="Times New Roman" pitchFamily="18" charset="0"/>
                    <a:cs typeface="Times New Roman" pitchFamily="18" charset="0"/>
                  </a:rPr>
                  <a:t>https://www.britannica.com/science/bacteria</a:t>
                </a:r>
              </a:p>
            </p:txBody>
          </p:sp>
        </p:grpSp>
        <p:cxnSp>
          <p:nvCxnSpPr>
            <p:cNvPr id="42" name="Straight Connector 41"/>
            <p:cNvCxnSpPr/>
            <p:nvPr/>
          </p:nvCxnSpPr>
          <p:spPr>
            <a:xfrm>
              <a:off x="228600" y="3886200"/>
              <a:ext cx="381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010274" y="3943350"/>
              <a:ext cx="48577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629399" y="4000500"/>
              <a:ext cx="45720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038225" y="4598219"/>
            <a:ext cx="3162300" cy="2259781"/>
            <a:chOff x="1038225" y="4598219"/>
            <a:chExt cx="3162300" cy="2259781"/>
          </a:xfrm>
        </p:grpSpPr>
        <p:pic>
          <p:nvPicPr>
            <p:cNvPr id="10253" name="Picture 13" descr="https://s3.amazonaws.com/classconnection/457/flashcards/5828457/jpg/mitochondrion_000-1497A90D5BE576A267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4598219"/>
              <a:ext cx="2667000" cy="2138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1038225" y="6673334"/>
              <a:ext cx="31623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latin typeface="Times New Roman" pitchFamily="18" charset="0"/>
                  <a:cs typeface="Times New Roman" pitchFamily="18" charset="0"/>
                </a:rPr>
                <a:t>https://www.studyblue.com/notes/note/n/bio-220-study-guide-2016-17-thomas/deck/19120459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029200" y="4598219"/>
            <a:ext cx="3785643" cy="1284803"/>
            <a:chOff x="4965177" y="4732675"/>
            <a:chExt cx="3785643" cy="1284803"/>
          </a:xfrm>
        </p:grpSpPr>
        <p:pic>
          <p:nvPicPr>
            <p:cNvPr id="10254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5177" y="4917341"/>
              <a:ext cx="3785643" cy="1100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" name="Rectangle 47"/>
            <p:cNvSpPr/>
            <p:nvPr/>
          </p:nvSpPr>
          <p:spPr>
            <a:xfrm>
              <a:off x="5925470" y="4732675"/>
              <a:ext cx="186505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In Animal cells:</a:t>
              </a:r>
              <a:endPara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0" name="矩形 17"/>
          <p:cNvSpPr/>
          <p:nvPr/>
        </p:nvSpPr>
        <p:spPr>
          <a:xfrm>
            <a:off x="5200649" y="6027003"/>
            <a:ext cx="39624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Where does fatty acid oxidation take place in (i) animal cells, (ii) plant cells, (iii) bacterial cells?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Where in an animal cell the enzymes for fatty oxidation are localized? (Answer: Mitochondrial matrix)</a:t>
            </a:r>
          </a:p>
        </p:txBody>
      </p:sp>
    </p:spTree>
    <p:extLst>
      <p:ext uri="{BB962C8B-B14F-4D97-AF65-F5344CB8AC3E}">
        <p14:creationId xmlns:p14="http://schemas.microsoft.com/office/powerpoint/2010/main" val="386617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52423" y="-17096"/>
            <a:ext cx="8401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Transport of Activated Fatty Acid to the Mitochondrial Matrix</a:t>
            </a:r>
          </a:p>
        </p:txBody>
      </p:sp>
      <p:sp>
        <p:nvSpPr>
          <p:cNvPr id="7" name="矩形 6"/>
          <p:cNvSpPr/>
          <p:nvPr/>
        </p:nvSpPr>
        <p:spPr>
          <a:xfrm>
            <a:off x="-19051" y="418710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Fatty Acids are Transported into Mitochondria by the Acyl-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Carnitine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Carnitine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transporter</a:t>
            </a:r>
          </a:p>
        </p:txBody>
      </p:sp>
      <p:sp>
        <p:nvSpPr>
          <p:cNvPr id="2" name="Rectangle 1"/>
          <p:cNvSpPr/>
          <p:nvPr/>
        </p:nvSpPr>
        <p:spPr>
          <a:xfrm>
            <a:off x="-19052" y="788042"/>
            <a:ext cx="91440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fatty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acids with chain lengths of 12 or fewer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carbons enter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mitochondria without the help of membrane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transporters. 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fatty acids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with 14 or more carbons, which 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constitute 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majority of the FFA obtained in the diet or 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released 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from adipose tissue, cannot pass 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directly through 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mitochondrial membranes—they must 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first undergo 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three enzymatic reactions of </a:t>
            </a:r>
            <a:r>
              <a:rPr lang="en-US" sz="20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carnitine</a:t>
            </a:r>
            <a:r>
              <a:rPr lang="en-US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shuttle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35730" y="2584874"/>
            <a:ext cx="8979694" cy="3344963"/>
            <a:chOff x="135730" y="2584874"/>
            <a:chExt cx="8979694" cy="3344963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30" y="2584874"/>
              <a:ext cx="6036469" cy="236939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30" y="4973319"/>
              <a:ext cx="4095750" cy="956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4973319"/>
              <a:ext cx="4324348" cy="8127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4613" y="2584874"/>
              <a:ext cx="2690811" cy="10976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4" name="Straight Connector 23"/>
            <p:cNvCxnSpPr>
              <a:endCxn id="22" idx="3"/>
            </p:cNvCxnSpPr>
            <p:nvPr/>
          </p:nvCxnSpPr>
          <p:spPr>
            <a:xfrm>
              <a:off x="5410200" y="5379709"/>
              <a:ext cx="325754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343400" y="5581650"/>
              <a:ext cx="432434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343400" y="5791200"/>
              <a:ext cx="432434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-1" y="5934670"/>
            <a:ext cx="9105899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carnitine</a:t>
            </a:r>
            <a:r>
              <a:rPr lang="en-US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-mediated entry process is the </a:t>
            </a:r>
            <a:r>
              <a:rPr lang="en-US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rate-limiting </a:t>
            </a:r>
            <a:r>
              <a:rPr lang="en-US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step for oxidation of fatty acids in </a:t>
            </a:r>
            <a:r>
              <a:rPr lang="en-US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mitochondria and</a:t>
            </a:r>
            <a:r>
              <a:rPr lang="en-US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as discussed later, is a regulation point. Once </a:t>
            </a:r>
            <a:r>
              <a:rPr lang="en-US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inside </a:t>
            </a:r>
            <a:r>
              <a:rPr lang="en-US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mitochondrion, the fatty acyl–CoA is acted </a:t>
            </a:r>
            <a:r>
              <a:rPr lang="en-US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upon by </a:t>
            </a:r>
            <a:r>
              <a:rPr lang="en-US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set of enzymes in the matrix.</a:t>
            </a:r>
          </a:p>
        </p:txBody>
      </p:sp>
      <p:sp>
        <p:nvSpPr>
          <p:cNvPr id="28" name="矩形 17"/>
          <p:cNvSpPr/>
          <p:nvPr/>
        </p:nvSpPr>
        <p:spPr>
          <a:xfrm>
            <a:off x="6453188" y="3886200"/>
            <a:ext cx="26860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Diagrammatically show fatty acid entry into mitochondria via the acyl-</a:t>
            </a:r>
            <a:r>
              <a:rPr lang="en-US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carnitine</a:t>
            </a:r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carnitine</a:t>
            </a:r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transporter. </a:t>
            </a:r>
          </a:p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Draw the structure of </a:t>
            </a:r>
            <a:r>
              <a:rPr lang="en-US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carnitine</a:t>
            </a:r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Q3. What is the rate-limiting step of fatty acid oxidation? </a:t>
            </a:r>
          </a:p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Q4. Why the </a:t>
            </a:r>
            <a:r>
              <a:rPr lang="en-US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carnitine</a:t>
            </a:r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-mediated entry process of fatty acid into mitochondria is the </a:t>
            </a:r>
            <a:r>
              <a:rPr lang="en-US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rarte</a:t>
            </a:r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-limiting step of fatty acid oxidation? </a:t>
            </a:r>
          </a:p>
        </p:txBody>
      </p:sp>
    </p:spTree>
    <p:extLst>
      <p:ext uri="{BB962C8B-B14F-4D97-AF65-F5344CB8AC3E}">
        <p14:creationId xmlns:p14="http://schemas.microsoft.com/office/powerpoint/2010/main" val="299897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 animBg="1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971799" y="-27598"/>
            <a:ext cx="32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Fatty Acid Catabolism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three stages of </a:t>
            </a:r>
            <a:r>
              <a:rPr lang="el-GR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-Oxidation of Fatty Acids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793873"/>
            <a:ext cx="9077325" cy="6007129"/>
            <a:chOff x="0" y="793873"/>
            <a:chExt cx="9077325" cy="6007129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93873"/>
              <a:ext cx="3657600" cy="6007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3705225" y="2743200"/>
              <a:ext cx="5372100" cy="1803609"/>
              <a:chOff x="3705225" y="2743200"/>
              <a:chExt cx="5372100" cy="1803609"/>
            </a:xfrm>
          </p:grpSpPr>
          <p:pic>
            <p:nvPicPr>
              <p:cNvPr id="12290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5225" y="2743200"/>
                <a:ext cx="5372100" cy="18036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9" name="Straight Connector 8"/>
              <p:cNvCxnSpPr/>
              <p:nvPr/>
            </p:nvCxnSpPr>
            <p:spPr>
              <a:xfrm>
                <a:off x="7315200" y="3000375"/>
                <a:ext cx="6858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743700" y="3505200"/>
                <a:ext cx="6858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6972300" y="3749812"/>
                <a:ext cx="6858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矩形 17"/>
          <p:cNvSpPr/>
          <p:nvPr/>
        </p:nvSpPr>
        <p:spPr>
          <a:xfrm>
            <a:off x="4191000" y="6396335"/>
            <a:ext cx="495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Diagrammatically show the different stages of fatty acid </a:t>
            </a:r>
            <a:r>
              <a:rPr lang="el-G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-oxidation that results in the formation of ATP and CO</a:t>
            </a:r>
            <a:r>
              <a:rPr lang="en-US" sz="1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35313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971799" y="-27598"/>
            <a:ext cx="32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Fatty Acid Catabolism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-Oxidation of Fatty Acids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9526" y="812924"/>
            <a:ext cx="8248653" cy="6045076"/>
            <a:chOff x="-9526" y="812924"/>
            <a:chExt cx="8248653" cy="6045076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526" y="812924"/>
              <a:ext cx="3574271" cy="6045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851024"/>
              <a:ext cx="1904999" cy="1757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1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608947"/>
              <a:ext cx="3819527" cy="1269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3733800" y="3878193"/>
            <a:ext cx="5400673" cy="2487002"/>
            <a:chOff x="3733800" y="3878193"/>
            <a:chExt cx="5400673" cy="2487002"/>
          </a:xfrm>
        </p:grpSpPr>
        <p:pic>
          <p:nvPicPr>
            <p:cNvPr id="1331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1473" y="3878193"/>
              <a:ext cx="4667252" cy="150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3733800" y="5411088"/>
              <a:ext cx="540067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From 1 molecule of FADH</a:t>
              </a:r>
              <a:r>
                <a:rPr lang="en-US" sz="1400" b="1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4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and NADH, 1.5 and 2.5 molecules of ATP are formed by electron transfer and oxidative phosphorylation, respectively. Thus </a:t>
              </a:r>
              <a:r>
                <a:rPr lang="en-US" sz="1400" b="1" i="1" u="sng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four molecules of ATP are </a:t>
              </a:r>
              <a:r>
                <a:rPr lang="en-US" sz="1400" b="1" i="1" u="sng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formed for </a:t>
              </a:r>
              <a:r>
                <a:rPr lang="en-US" sz="1400" b="1" i="1" u="sng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each two-carbon unit removed in one pass </a:t>
              </a:r>
              <a:r>
                <a:rPr lang="en-US" sz="1400" b="1" i="1" u="sng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through the </a:t>
              </a:r>
              <a:r>
                <a:rPr lang="en-US" sz="1400" b="1" i="1" u="sng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sequence</a:t>
              </a:r>
              <a:r>
                <a:rPr lang="en-US" sz="14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3574272" y="6396335"/>
            <a:ext cx="5569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Show how eight acetyl-CoA molecules are formed from the oxidation of one molecule of </a:t>
            </a:r>
            <a:r>
              <a:rPr lang="en-US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palmitoyl</a:t>
            </a:r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-CoA. </a:t>
            </a:r>
          </a:p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[Answer: Both (a) and (b) of Figure 17-8 with the name of the enzymes]</a:t>
            </a:r>
          </a:p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Write the overall equation of the formation of FADH</a:t>
            </a:r>
            <a:r>
              <a:rPr lang="en-US" sz="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NADH from the oxidation of one molecule of </a:t>
            </a:r>
            <a:r>
              <a:rPr lang="en-US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palmitoyl</a:t>
            </a:r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-CoA. </a:t>
            </a:r>
          </a:p>
        </p:txBody>
      </p:sp>
    </p:spTree>
    <p:extLst>
      <p:ext uri="{BB962C8B-B14F-4D97-AF65-F5344CB8AC3E}">
        <p14:creationId xmlns:p14="http://schemas.microsoft.com/office/powerpoint/2010/main" val="249368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971799" y="-27598"/>
            <a:ext cx="32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Fatty Acid Catabolism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-Oxidation of Fatty Acids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14400"/>
            <a:ext cx="466725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7" y="2514600"/>
            <a:ext cx="4562475" cy="194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00600"/>
            <a:ext cx="46482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矩形 17"/>
          <p:cNvSpPr/>
          <p:nvPr/>
        </p:nvSpPr>
        <p:spPr>
          <a:xfrm>
            <a:off x="1371600" y="6566053"/>
            <a:ext cx="76866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Write equations to show how 108 ATP molecules can be formed from oxidation of one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palmotoyl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-CoA molecule. </a:t>
            </a:r>
          </a:p>
        </p:txBody>
      </p:sp>
    </p:spTree>
    <p:extLst>
      <p:ext uri="{BB962C8B-B14F-4D97-AF65-F5344CB8AC3E}">
        <p14:creationId xmlns:p14="http://schemas.microsoft.com/office/powerpoint/2010/main" val="396444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971799" y="-27598"/>
            <a:ext cx="32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Fatty Acid Catabolism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-Oxidation of Fatty Acids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79387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Malonyl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-CoA, the first intermediate in the 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cytosolic 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biosynthesis of long-chain fatty acids from acetyl-CoA</a:t>
            </a:r>
          </a:p>
          <a:p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(see Fig. 21–1), increases in concentration 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whenever the 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animal is well supplied with carbohydrate; excess</a:t>
            </a:r>
          </a:p>
          <a:p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glucose that cannot be oxidized or stored as 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glycogen is 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converted in the cytosol into fatty acids for storage</a:t>
            </a:r>
          </a:p>
          <a:p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as triacylglycerol. </a:t>
            </a:r>
            <a:r>
              <a:rPr lang="en-US" sz="16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inhibition of </a:t>
            </a:r>
            <a:r>
              <a:rPr lang="en-US" sz="16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carnitine</a:t>
            </a:r>
            <a:r>
              <a:rPr lang="en-US" sz="16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acyltransferase</a:t>
            </a:r>
            <a:r>
              <a:rPr lang="en-US" sz="1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by </a:t>
            </a:r>
            <a:r>
              <a:rPr lang="en-US" sz="16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malonyl</a:t>
            </a:r>
            <a:r>
              <a:rPr lang="en-US" sz="16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-CoA ensures that the oxidation of fatty acids is inhibited whenever the liver is amply </a:t>
            </a:r>
            <a:r>
              <a:rPr lang="en-US" sz="1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supplied </a:t>
            </a:r>
            <a:r>
              <a:rPr lang="en-US" sz="16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with glucose as fuel and is actively making </a:t>
            </a:r>
            <a:r>
              <a:rPr lang="en-US" sz="16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triacylglycerols</a:t>
            </a:r>
            <a:r>
              <a:rPr lang="en-US" sz="1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from excess glucose.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5821" y="2540358"/>
            <a:ext cx="6747224" cy="4317642"/>
            <a:chOff x="1065658" y="1954441"/>
            <a:chExt cx="6747224" cy="4317642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658" y="1954441"/>
              <a:ext cx="6747224" cy="312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0437" y="5078641"/>
              <a:ext cx="4722687" cy="1193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矩形 17"/>
          <p:cNvSpPr/>
          <p:nvPr/>
        </p:nvSpPr>
        <p:spPr>
          <a:xfrm>
            <a:off x="6324600" y="5844775"/>
            <a:ext cx="281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Which intermediate of fatty acid biosynthesis regulates fatty acid oxidation? 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question in exam from the image of this slide. </a:t>
            </a:r>
          </a:p>
        </p:txBody>
      </p:sp>
    </p:spTree>
    <p:extLst>
      <p:ext uri="{BB962C8B-B14F-4D97-AF65-F5344CB8AC3E}">
        <p14:creationId xmlns:p14="http://schemas.microsoft.com/office/powerpoint/2010/main" val="6173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971799" y="-27598"/>
            <a:ext cx="32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Fatty Acid Catabolism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34067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Ketone Bodies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8575" y="803398"/>
            <a:ext cx="5575706" cy="6054601"/>
            <a:chOff x="28575" y="803398"/>
            <a:chExt cx="5575706" cy="6054601"/>
          </a:xfrm>
        </p:grpSpPr>
        <p:grpSp>
          <p:nvGrpSpPr>
            <p:cNvPr id="12" name="Group 11"/>
            <p:cNvGrpSpPr/>
            <p:nvPr/>
          </p:nvGrpSpPr>
          <p:grpSpPr>
            <a:xfrm>
              <a:off x="28575" y="803398"/>
              <a:ext cx="5575706" cy="6054601"/>
              <a:chOff x="28575" y="803398"/>
              <a:chExt cx="5575706" cy="6054601"/>
            </a:xfrm>
          </p:grpSpPr>
          <p:pic>
            <p:nvPicPr>
              <p:cNvPr id="1536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75" y="803398"/>
                <a:ext cx="5575706" cy="60546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3" name="Straight Connector 12"/>
              <p:cNvCxnSpPr/>
              <p:nvPr/>
            </p:nvCxnSpPr>
            <p:spPr>
              <a:xfrm>
                <a:off x="92278" y="1905000"/>
                <a:ext cx="5432222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6200" y="2171700"/>
                <a:ext cx="5464378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390650" y="5200650"/>
                <a:ext cx="413385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76200" y="5467350"/>
                <a:ext cx="54483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92278" y="5762625"/>
                <a:ext cx="54483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92278" y="6019800"/>
                <a:ext cx="2117522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Connector 25"/>
            <p:cNvCxnSpPr/>
            <p:nvPr/>
          </p:nvCxnSpPr>
          <p:spPr>
            <a:xfrm>
              <a:off x="76200" y="2438400"/>
              <a:ext cx="131445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08356" y="1638300"/>
              <a:ext cx="543222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08356" y="1371600"/>
              <a:ext cx="543222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00317" y="1066800"/>
              <a:ext cx="543222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719" y="846195"/>
            <a:ext cx="2688423" cy="441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矩形 17"/>
          <p:cNvSpPr/>
          <p:nvPr/>
        </p:nvSpPr>
        <p:spPr>
          <a:xfrm>
            <a:off x="5824538" y="5842337"/>
            <a:ext cx="33194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are “ketone bodies”? 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Write the names and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raw the structures of all three “ketone bodies”. 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Q3. Which fuel other than glucose brain can use during starvation?</a:t>
            </a:r>
          </a:p>
        </p:txBody>
      </p:sp>
    </p:spTree>
    <p:extLst>
      <p:ext uri="{BB962C8B-B14F-4D97-AF65-F5344CB8AC3E}">
        <p14:creationId xmlns:p14="http://schemas.microsoft.com/office/powerpoint/2010/main" val="191828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7200" y="1828800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 of Biochemistry</a:t>
            </a:r>
          </a:p>
          <a:p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14-23</a:t>
            </a:r>
          </a:p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 of Metabolic Pathways-III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35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7200" y="990600"/>
            <a:ext cx="8153400" cy="2362200"/>
          </a:xfrm>
          <a:noFill/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Lecture: </a:t>
            </a:r>
            <a:b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 of Metabolic Pathways-IV</a:t>
            </a:r>
            <a:b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457200" y="4114800"/>
            <a:ext cx="8153400" cy="2362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 Textbook: </a:t>
            </a:r>
            <a:b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Principles of Biochemistry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4000" b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5</a:t>
            </a:r>
            <a:r>
              <a:rPr lang="en-US" sz="4000" b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Edition</a:t>
            </a:r>
          </a:p>
          <a:p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Chapters 14-23</a:t>
            </a:r>
          </a:p>
          <a:p>
            <a:pPr lvl="0"/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L. Nelson, Michael M. Cox</a:t>
            </a:r>
            <a:b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 Freeman &amp; Company, </a:t>
            </a:r>
          </a:p>
          <a:p>
            <a:pPr lvl="0"/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York, USA</a:t>
            </a:r>
            <a:endParaRPr lang="en-US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83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8399" y="2743200"/>
            <a:ext cx="46720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17</a:t>
            </a:r>
          </a:p>
          <a:p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Fatty Acid Catabolism</a:t>
            </a:r>
          </a:p>
        </p:txBody>
      </p:sp>
    </p:spTree>
    <p:extLst>
      <p:ext uri="{BB962C8B-B14F-4D97-AF65-F5344CB8AC3E}">
        <p14:creationId xmlns:p14="http://schemas.microsoft.com/office/powerpoint/2010/main" val="62609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533522" y="0"/>
            <a:ext cx="601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Digestion, Mobilization &amp; Transport of Fats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Digestion, Mobilization &amp; Transport of Fats</a:t>
            </a:r>
          </a:p>
        </p:txBody>
      </p:sp>
      <p:sp>
        <p:nvSpPr>
          <p:cNvPr id="5" name="Rectangle 4"/>
          <p:cNvSpPr/>
          <p:nvPr/>
        </p:nvSpPr>
        <p:spPr>
          <a:xfrm>
            <a:off x="-19050" y="793874"/>
            <a:ext cx="91630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Cells can obtain fatty acid fuels from three sources: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24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fats consumed </a:t>
            </a:r>
            <a:r>
              <a:rPr lang="en-US" sz="24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 the diet, </a:t>
            </a:r>
            <a:endParaRPr lang="en-US" sz="2400" b="1" i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fats </a:t>
            </a:r>
            <a:r>
              <a:rPr lang="en-US" sz="24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stored in cells as </a:t>
            </a:r>
            <a:r>
              <a:rPr lang="en-US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lipid droplets</a:t>
            </a:r>
            <a:r>
              <a:rPr lang="en-US" sz="24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and </a:t>
            </a:r>
            <a:endParaRPr lang="en-US" sz="24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2400" b="1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fats </a:t>
            </a:r>
            <a:r>
              <a:rPr lang="en-US" sz="2400" b="1" i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synthesized in one organ for </a:t>
            </a:r>
            <a:r>
              <a:rPr lang="en-US" sz="2400" b="1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export to </a:t>
            </a:r>
            <a:r>
              <a:rPr lang="en-US" sz="2400" b="1" i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another. </a:t>
            </a:r>
            <a:endParaRPr lang="en-US" sz="2400" b="1" i="1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6200" y="2590800"/>
            <a:ext cx="5257800" cy="3686013"/>
            <a:chOff x="0" y="2363534"/>
            <a:chExt cx="5381628" cy="3774039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63534"/>
              <a:ext cx="5381628" cy="37740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3918642" y="5885104"/>
              <a:ext cx="1366080" cy="18466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600" dirty="0">
                  <a:latin typeface="Times New Roman" pitchFamily="18" charset="0"/>
                  <a:cs typeface="Times New Roman" pitchFamily="18" charset="0"/>
                </a:rPr>
                <a:t>http://slideplayer.com/slide/10472142/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76200" y="5181600"/>
            <a:ext cx="9144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5523134" y="2569139"/>
            <a:ext cx="3544666" cy="3729333"/>
            <a:chOff x="5742208" y="2199979"/>
            <a:chExt cx="3544666" cy="3729333"/>
          </a:xfrm>
        </p:grpSpPr>
        <p:pic>
          <p:nvPicPr>
            <p:cNvPr id="19" name="Picture 4" descr="http://www.limes-institut-bonn.de/fileadmin/user_upload/Group-Thiele/Labpics/Kuerschner_J/Kuerschner_EM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2208" y="2199979"/>
              <a:ext cx="3544666" cy="3544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5742208" y="5744646"/>
              <a:ext cx="3544666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latin typeface="Times New Roman" pitchFamily="18" charset="0"/>
                  <a:cs typeface="Times New Roman" pitchFamily="18" charset="0"/>
                </a:rPr>
                <a:t>http://www.limes-institut-bonn.de/forschung/arbeitsgruppen/unit-3/abteilung-thiele/kuerschner-junior-group/</a:t>
              </a:r>
            </a:p>
          </p:txBody>
        </p:sp>
      </p:grpSp>
      <p:sp>
        <p:nvSpPr>
          <p:cNvPr id="21" name="矩形 17"/>
          <p:cNvSpPr/>
          <p:nvPr/>
        </p:nvSpPr>
        <p:spPr>
          <a:xfrm>
            <a:off x="4572000" y="6398476"/>
            <a:ext cx="45624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Name the three sources from where cells can obtain fatty acids.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question on the images of this slide in exam.  </a:t>
            </a:r>
          </a:p>
        </p:txBody>
      </p:sp>
    </p:spTree>
    <p:extLst>
      <p:ext uri="{BB962C8B-B14F-4D97-AF65-F5344CB8AC3E}">
        <p14:creationId xmlns:p14="http://schemas.microsoft.com/office/powerpoint/2010/main" val="374329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 of Dietary Lipids in Vertebrates</a:t>
            </a:r>
          </a:p>
        </p:txBody>
      </p:sp>
      <p:sp>
        <p:nvSpPr>
          <p:cNvPr id="9" name="Rectangle 8"/>
          <p:cNvSpPr/>
          <p:nvPr/>
        </p:nvSpPr>
        <p:spPr>
          <a:xfrm>
            <a:off x="-1" y="827380"/>
            <a:ext cx="35052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On average, 40% or more of the daily energy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requirement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humans in highly industrialized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countries is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supplied by dietary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triacylglycerols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(although </a:t>
            </a:r>
            <a:r>
              <a:rPr lang="en-US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most</a:t>
            </a:r>
          </a:p>
          <a:p>
            <a:r>
              <a:rPr lang="en-US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nutritional guidelines recommend no more than 30% </a:t>
            </a:r>
            <a:r>
              <a:rPr lang="en-US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daily </a:t>
            </a:r>
            <a:r>
              <a:rPr lang="en-US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caloric intake from fats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en-US" sz="16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Triacylglycerols</a:t>
            </a:r>
            <a:r>
              <a:rPr lang="en-US" sz="24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provide</a:t>
            </a:r>
          </a:p>
          <a:p>
            <a:r>
              <a:rPr lang="en-US" sz="24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more than half the energy requirements of some </a:t>
            </a:r>
            <a:r>
              <a:rPr lang="en-US" sz="24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organs, particularly </a:t>
            </a:r>
            <a:r>
              <a:rPr lang="en-US" sz="2400" b="1" i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liver, heart, and resting skeletal muscle.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733800" y="795566"/>
            <a:ext cx="5333999" cy="6062434"/>
            <a:chOff x="3733800" y="795566"/>
            <a:chExt cx="5333999" cy="6062434"/>
          </a:xfrm>
        </p:grpSpPr>
        <p:grpSp>
          <p:nvGrpSpPr>
            <p:cNvPr id="5" name="Group 4"/>
            <p:cNvGrpSpPr/>
            <p:nvPr/>
          </p:nvGrpSpPr>
          <p:grpSpPr>
            <a:xfrm>
              <a:off x="3733800" y="795566"/>
              <a:ext cx="5333999" cy="6062434"/>
              <a:chOff x="1" y="793874"/>
              <a:chExt cx="5333999" cy="6062434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793874"/>
                <a:ext cx="5333999" cy="50745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0562" y="5868379"/>
                <a:ext cx="4110038" cy="9879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11" name="Straight Connector 10"/>
            <p:cNvCxnSpPr/>
            <p:nvPr/>
          </p:nvCxnSpPr>
          <p:spPr>
            <a:xfrm>
              <a:off x="3933824" y="3657600"/>
              <a:ext cx="80010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933823" y="3762375"/>
              <a:ext cx="49053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933825" y="4448175"/>
              <a:ext cx="80010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933824" y="4552950"/>
              <a:ext cx="1019176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962899" y="5285020"/>
              <a:ext cx="6096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143874" y="4705350"/>
              <a:ext cx="87630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039098" y="4819650"/>
              <a:ext cx="981077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520111" y="4924425"/>
              <a:ext cx="500064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486772" y="5029200"/>
              <a:ext cx="533403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8582024" y="5133975"/>
              <a:ext cx="43815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143874" y="4086225"/>
              <a:ext cx="87630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893842" y="4410075"/>
              <a:ext cx="1126333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7817642" y="4524375"/>
              <a:ext cx="121205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7893842" y="1647825"/>
              <a:ext cx="1126333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8039098" y="1752600"/>
              <a:ext cx="97036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8457008" y="1866900"/>
              <a:ext cx="539354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矩形 17"/>
          <p:cNvSpPr/>
          <p:nvPr/>
        </p:nvSpPr>
        <p:spPr>
          <a:xfrm>
            <a:off x="-1" y="5411450"/>
            <a:ext cx="3733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is the recommended percentage of daily caloric intake from fats?</a:t>
            </a:r>
          </a:p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How much energy is usually provided by </a:t>
            </a:r>
            <a:r>
              <a:rPr lang="en-US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triacylglycerols</a:t>
            </a:r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organs like liver, heart and resting skeletal muscle? (Answer: 50%)</a:t>
            </a:r>
          </a:p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Q3. Which type of biological compounds can emulsify dietary fats in vertebrates?</a:t>
            </a:r>
          </a:p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Q4. Which intestinal enzymes degrade </a:t>
            </a:r>
            <a:r>
              <a:rPr lang="en-US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triacylglycerols</a:t>
            </a:r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derived from diet?</a:t>
            </a:r>
          </a:p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Q5. What carries </a:t>
            </a:r>
            <a:r>
              <a:rPr lang="en-US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triacylglycerols</a:t>
            </a:r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derived from diet in blood? </a:t>
            </a:r>
          </a:p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Q6. Which enzyme convert </a:t>
            </a:r>
            <a:r>
              <a:rPr lang="en-US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triacylglycerols</a:t>
            </a:r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into fatty acids and glycerol? </a:t>
            </a:r>
          </a:p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Q7. What are the two major fates of fatty acids derived from diet in adipocyte or </a:t>
            </a:r>
            <a:r>
              <a:rPr lang="en-US" sz="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myocyte</a:t>
            </a:r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(Answer: Oxidation to produce energy or re-esterification to be stored.)</a:t>
            </a:r>
          </a:p>
          <a:p>
            <a:r>
              <a:rPr lang="en-US" sz="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question in exam about the whole image of this slide. </a:t>
            </a:r>
          </a:p>
        </p:txBody>
      </p:sp>
      <p:sp>
        <p:nvSpPr>
          <p:cNvPr id="51" name="矩形 5"/>
          <p:cNvSpPr/>
          <p:nvPr/>
        </p:nvSpPr>
        <p:spPr>
          <a:xfrm>
            <a:off x="1533522" y="0"/>
            <a:ext cx="601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Digestion, Mobilization &amp; Transport of Fats</a:t>
            </a:r>
          </a:p>
        </p:txBody>
      </p:sp>
    </p:spTree>
    <p:extLst>
      <p:ext uri="{BB962C8B-B14F-4D97-AF65-F5344CB8AC3E}">
        <p14:creationId xmlns:p14="http://schemas.microsoft.com/office/powerpoint/2010/main" val="194500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Molecular Structure of a Chylomicron that carries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Triacylglycerols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circulation 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2000" y="1797844"/>
            <a:ext cx="8248650" cy="3643312"/>
            <a:chOff x="895350" y="1797844"/>
            <a:chExt cx="8248650" cy="364331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350" y="1797844"/>
              <a:ext cx="3236857" cy="3643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2851" y="2819400"/>
              <a:ext cx="4771149" cy="160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矩形 17"/>
          <p:cNvSpPr/>
          <p:nvPr/>
        </p:nvSpPr>
        <p:spPr>
          <a:xfrm>
            <a:off x="6524626" y="6581001"/>
            <a:ext cx="26193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question in exam from this slide. </a:t>
            </a:r>
          </a:p>
        </p:txBody>
      </p:sp>
      <p:sp>
        <p:nvSpPr>
          <p:cNvPr id="13" name="矩形 5"/>
          <p:cNvSpPr/>
          <p:nvPr/>
        </p:nvSpPr>
        <p:spPr>
          <a:xfrm>
            <a:off x="1533522" y="0"/>
            <a:ext cx="601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Digestion, Mobilization &amp; Transport of Fats</a:t>
            </a:r>
          </a:p>
        </p:txBody>
      </p:sp>
    </p:spTree>
    <p:extLst>
      <p:ext uri="{BB962C8B-B14F-4D97-AF65-F5344CB8AC3E}">
        <p14:creationId xmlns:p14="http://schemas.microsoft.com/office/powerpoint/2010/main" val="185689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Hormones trigger mobilization of stored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Triacylglycerols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5"/>
          <p:cNvSpPr/>
          <p:nvPr/>
        </p:nvSpPr>
        <p:spPr>
          <a:xfrm>
            <a:off x="1533522" y="0"/>
            <a:ext cx="601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Digestion, Mobilization &amp; Transport of Fats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-7" y="1295400"/>
            <a:ext cx="9086854" cy="4083308"/>
            <a:chOff x="-7" y="1295400"/>
            <a:chExt cx="9086854" cy="4083308"/>
          </a:xfrm>
        </p:grpSpPr>
        <p:grpSp>
          <p:nvGrpSpPr>
            <p:cNvPr id="3" name="Group 2"/>
            <p:cNvGrpSpPr/>
            <p:nvPr/>
          </p:nvGrpSpPr>
          <p:grpSpPr>
            <a:xfrm>
              <a:off x="-1" y="1295400"/>
              <a:ext cx="9086848" cy="4083308"/>
              <a:chOff x="-9526" y="1574595"/>
              <a:chExt cx="9086848" cy="4083308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526" y="1574595"/>
                <a:ext cx="4424735" cy="2438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5322" y="1574595"/>
                <a:ext cx="4572000" cy="36151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76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33896" y="5204505"/>
                <a:ext cx="4543425" cy="453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15" name="Straight Connector 14"/>
            <p:cNvCxnSpPr/>
            <p:nvPr/>
          </p:nvCxnSpPr>
          <p:spPr>
            <a:xfrm>
              <a:off x="381000" y="2628900"/>
              <a:ext cx="9144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5" y="3048000"/>
              <a:ext cx="442473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-5" y="3267075"/>
              <a:ext cx="442473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-6" y="3486150"/>
              <a:ext cx="442473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-7" y="3724275"/>
              <a:ext cx="442473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543421" y="1524000"/>
              <a:ext cx="368617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矩形 17"/>
          <p:cNvSpPr/>
          <p:nvPr/>
        </p:nvSpPr>
        <p:spPr>
          <a:xfrm>
            <a:off x="2119305" y="6211669"/>
            <a:ext cx="7024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Name three types of cells where neutral lipids are stored. 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Name the protein that coats the surface of lipid droplets in cells. What is the function of this protein?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Q3. How mobilization of stored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triacylglycerols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stored in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adipost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tissue is initiated?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90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Hormones trigger mobilization of stored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Triacylglycerols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5"/>
          <p:cNvSpPr/>
          <p:nvPr/>
        </p:nvSpPr>
        <p:spPr>
          <a:xfrm>
            <a:off x="1533522" y="0"/>
            <a:ext cx="601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Digestion, Mobilization &amp; Transport of Fats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1" y="793874"/>
            <a:ext cx="9096374" cy="6064126"/>
            <a:chOff x="-1" y="793874"/>
            <a:chExt cx="9096374" cy="6064126"/>
          </a:xfrm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8566" y="1600200"/>
              <a:ext cx="4217807" cy="304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793874"/>
              <a:ext cx="4898805" cy="6064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矩形 17"/>
          <p:cNvSpPr/>
          <p:nvPr/>
        </p:nvSpPr>
        <p:spPr>
          <a:xfrm>
            <a:off x="4820531" y="4765119"/>
            <a:ext cx="433387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Diagrammatically show the mobilization of </a:t>
            </a:r>
            <a:r>
              <a:rPr lang="en-U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triacylglycerols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stored in adipose tissue in response to hormone. 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Name a hormone that can trigger mobilization of stored TAGs. (Answer: Glucagon). 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Q3. Which protein phosphorylates </a:t>
            </a:r>
            <a:r>
              <a:rPr lang="en-U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perilipins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hormone-sensitive lipase? (Answer: Protein kinase A). 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Q4. What is the consequence of the phosphorylation of </a:t>
            </a:r>
            <a:r>
              <a:rPr lang="en-U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perilipin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the surface of lipid droplets? 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Q5. What is the role of hormone-sensitive lipase in mobilizing stored TAGs?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Q6. Which protein carries fatty acids to peripheral tissues through blood?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Q7. What is the purpose of delivering fatty acids to </a:t>
            </a:r>
            <a:r>
              <a:rPr lang="en-US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myocytes</a:t>
            </a:r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(muscle cells) from adipocytes after glucagon-triggered mobilization of stored TAGs? </a:t>
            </a:r>
          </a:p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(Answer: To make ATPs)</a:t>
            </a:r>
          </a:p>
        </p:txBody>
      </p:sp>
    </p:spTree>
    <p:extLst>
      <p:ext uri="{BB962C8B-B14F-4D97-AF65-F5344CB8AC3E}">
        <p14:creationId xmlns:p14="http://schemas.microsoft.com/office/powerpoint/2010/main" val="173750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00025" y="-17097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What happens to Glycerol released from TAGs after lipase action?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4542"/>
            <a:ext cx="9144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Hormones trigger mobilization of stored </a:t>
            </a:r>
            <a:r>
              <a:rPr lang="en-US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Triacylglycerols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Fate of Glycerol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92868" y="864759"/>
            <a:ext cx="5033963" cy="1954641"/>
            <a:chOff x="92868" y="793874"/>
            <a:chExt cx="5033963" cy="1954641"/>
          </a:xfrm>
        </p:grpSpPr>
        <p:grpSp>
          <p:nvGrpSpPr>
            <p:cNvPr id="8" name="Group 7"/>
            <p:cNvGrpSpPr/>
            <p:nvPr/>
          </p:nvGrpSpPr>
          <p:grpSpPr>
            <a:xfrm>
              <a:off x="92868" y="793874"/>
              <a:ext cx="5033963" cy="1901867"/>
              <a:chOff x="-1" y="793874"/>
              <a:chExt cx="5033963" cy="1901867"/>
            </a:xfrm>
          </p:grpSpPr>
          <p:pic>
            <p:nvPicPr>
              <p:cNvPr id="6150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" y="793874"/>
                <a:ext cx="5033963" cy="190186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4" name="Straight Connector 3"/>
              <p:cNvCxnSpPr/>
              <p:nvPr/>
            </p:nvCxnSpPr>
            <p:spPr>
              <a:xfrm>
                <a:off x="2009775" y="2352675"/>
                <a:ext cx="609600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矩形 17"/>
            <p:cNvSpPr/>
            <p:nvPr/>
          </p:nvSpPr>
          <p:spPr>
            <a:xfrm>
              <a:off x="228600" y="2379183"/>
              <a:ext cx="99059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Triacylglycerol (TAG)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2394" y="2971799"/>
            <a:ext cx="5043487" cy="2259827"/>
            <a:chOff x="102394" y="2971799"/>
            <a:chExt cx="5043487" cy="2259827"/>
          </a:xfrm>
        </p:grpSpPr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94" y="2971799"/>
              <a:ext cx="5033962" cy="22598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2" name="Group 31"/>
            <p:cNvGrpSpPr/>
            <p:nvPr/>
          </p:nvGrpSpPr>
          <p:grpSpPr>
            <a:xfrm>
              <a:off x="102394" y="3714750"/>
              <a:ext cx="5043487" cy="762000"/>
              <a:chOff x="102394" y="3714750"/>
              <a:chExt cx="5043487" cy="762000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102394" y="3962400"/>
                <a:ext cx="5033962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111919" y="4210050"/>
                <a:ext cx="5033962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111919" y="4476750"/>
                <a:ext cx="5033962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4264820" y="3714750"/>
                <a:ext cx="862011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36"/>
          <p:cNvGrpSpPr/>
          <p:nvPr/>
        </p:nvGrpSpPr>
        <p:grpSpPr>
          <a:xfrm>
            <a:off x="5172074" y="793874"/>
            <a:ext cx="3971926" cy="6064126"/>
            <a:chOff x="5172074" y="793874"/>
            <a:chExt cx="3971926" cy="6064126"/>
          </a:xfrm>
        </p:grpSpPr>
        <p:pic>
          <p:nvPicPr>
            <p:cNvPr id="38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377" y="793874"/>
              <a:ext cx="3271960" cy="5822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2074" y="6597546"/>
              <a:ext cx="3971926" cy="260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0" name="矩形 17"/>
          <p:cNvSpPr/>
          <p:nvPr/>
        </p:nvSpPr>
        <p:spPr>
          <a:xfrm>
            <a:off x="0" y="5842337"/>
            <a:ext cx="46481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Q1. Schematically show how glycerol can enter glycolytic pathway.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Q2. Name the enzyme that phosphorylates glycerol that has been released from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triacylglycerols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lipases.  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Q3. What is the contribution of the glycerol moiety of the </a:t>
            </a:r>
            <a:r>
              <a:rPr lang="en-US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triacylglycerols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respect to biologically available energy?</a:t>
            </a:r>
          </a:p>
        </p:txBody>
      </p:sp>
    </p:spTree>
    <p:extLst>
      <p:ext uri="{BB962C8B-B14F-4D97-AF65-F5344CB8AC3E}">
        <p14:creationId xmlns:p14="http://schemas.microsoft.com/office/powerpoint/2010/main" val="35223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5035</TotalTime>
  <Words>1577</Words>
  <Application>Microsoft Office PowerPoint</Application>
  <PresentationFormat>On-screen Show (4:3)</PresentationFormat>
  <Paragraphs>129</Paragraphs>
  <Slides>20</Slides>
  <Notes>0</Notes>
  <HiddenSlides>16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宋体</vt:lpstr>
      <vt:lpstr>Arial</vt:lpstr>
      <vt:lpstr>Calibri</vt:lpstr>
      <vt:lpstr>Gulim</vt:lpstr>
      <vt:lpstr>Times New Roman</vt:lpstr>
      <vt:lpstr>Office 主题​​</vt:lpstr>
      <vt:lpstr>  Introduction to  Biochemistry &amp; Biotechnology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Lecture:  Overview of Metabolic Pathways-IV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Muktadir Shahid Hossain (Taumal)</dc:title>
  <dc:creator>HP</dc:creator>
  <cp:lastModifiedBy>HP</cp:lastModifiedBy>
  <cp:revision>598</cp:revision>
  <dcterms:created xsi:type="dcterms:W3CDTF">2017-01-10T13:47:40Z</dcterms:created>
  <dcterms:modified xsi:type="dcterms:W3CDTF">2018-07-28T10:31:18Z</dcterms:modified>
</cp:coreProperties>
</file>