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50" r:id="rId2"/>
    <p:sldId id="451" r:id="rId3"/>
    <p:sldId id="454" r:id="rId4"/>
    <p:sldId id="455" r:id="rId5"/>
    <p:sldId id="457" r:id="rId6"/>
    <p:sldId id="458" r:id="rId7"/>
    <p:sldId id="459" r:id="rId8"/>
    <p:sldId id="453" r:id="rId9"/>
    <p:sldId id="461" r:id="rId10"/>
    <p:sldId id="462" r:id="rId11"/>
    <p:sldId id="469" r:id="rId12"/>
    <p:sldId id="463" r:id="rId13"/>
    <p:sldId id="468" r:id="rId14"/>
    <p:sldId id="41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8130"/>
    <a:srgbClr val="754C2B"/>
    <a:srgbClr val="FF00FF"/>
    <a:srgbClr val="1FB1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9263" autoAdjust="0"/>
  </p:normalViewPr>
  <p:slideViewPr>
    <p:cSldViewPr>
      <p:cViewPr>
        <p:scale>
          <a:sx n="70" d="100"/>
          <a:sy n="70" d="100"/>
        </p:scale>
        <p:origin x="-1392" y="-156"/>
      </p:cViewPr>
      <p:guideLst>
        <p:guide orient="horz" pos="2160"/>
        <p:guide pos="2880"/>
      </p:guideLst>
    </p:cSldViewPr>
  </p:slideViewPr>
  <p:notesTextViewPr>
    <p:cViewPr>
      <p:scale>
        <a:sx n="1" d="1"/>
        <a:sy n="1" d="1"/>
      </p:scale>
      <p:origin x="0" y="0"/>
    </p:cViewPr>
  </p:notesTextViewPr>
  <p:sorterViewPr>
    <p:cViewPr>
      <p:scale>
        <a:sx n="53" d="100"/>
        <a:sy n="5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58912-6797-492A-8053-CF5D87B4DD5D}" type="datetimeFigureOut">
              <a:rPr lang="en-US" smtClean="0"/>
              <a:pPr/>
              <a:t>11/10/2018</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D9AAB-7849-4BBF-8FA4-88DF66EDCBCA}" type="slidenum">
              <a:rPr lang="en-US" smtClean="0"/>
              <a:pPr/>
              <a:t>‹#›</a:t>
            </a:fld>
            <a:endParaRPr lang="en-US"/>
          </a:p>
        </p:txBody>
      </p:sp>
    </p:spTree>
    <p:extLst>
      <p:ext uri="{BB962C8B-B14F-4D97-AF65-F5344CB8AC3E}">
        <p14:creationId xmlns:p14="http://schemas.microsoft.com/office/powerpoint/2010/main" xmlns="" val="375108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209642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355336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280850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12570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27040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173203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16718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41256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102537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66462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pPr/>
              <a:t>11/10/2018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253842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7081E-470D-403E-A44C-F5DA8DD429AB}" type="datetimeFigureOut">
              <a:rPr lang="en-US" smtClean="0"/>
              <a:pPr/>
              <a:t>11/10/2018</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80F15-2FE9-41FD-A688-0AE151D00CE7}" type="slidenum">
              <a:rPr lang="en-US" smtClean="0"/>
              <a:pPr/>
              <a:t>‹#›</a:t>
            </a:fld>
            <a:endParaRPr lang="en-US"/>
          </a:p>
        </p:txBody>
      </p:sp>
    </p:spTree>
    <p:extLst>
      <p:ext uri="{BB962C8B-B14F-4D97-AF65-F5344CB8AC3E}">
        <p14:creationId xmlns:p14="http://schemas.microsoft.com/office/powerpoint/2010/main" xmlns="" val="293353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28787" y="2819668"/>
            <a:ext cx="5886450" cy="1754326"/>
          </a:xfrm>
          <a:prstGeom prst="rect">
            <a:avLst/>
          </a:prstGeom>
        </p:spPr>
        <p:txBody>
          <a:bodyPr wrap="squar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Chapter 16</a:t>
            </a:r>
          </a:p>
          <a:p>
            <a:r>
              <a:rPr lang="en-US" sz="3600" b="1" dirty="0" smtClean="0">
                <a:solidFill>
                  <a:srgbClr val="00B050"/>
                </a:solidFill>
                <a:latin typeface="Times New Roman" panose="02020603050405020304" pitchFamily="18" charset="0"/>
                <a:cs typeface="Times New Roman" panose="02020603050405020304" pitchFamily="18" charset="0"/>
              </a:rPr>
              <a:t>The Citric Acid Cycle</a:t>
            </a:r>
          </a:p>
          <a:p>
            <a:r>
              <a:rPr lang="en-US" sz="3600" b="1" dirty="0" smtClean="0">
                <a:solidFill>
                  <a:srgbClr val="00B050"/>
                </a:solidFill>
                <a:latin typeface="Times New Roman" panose="02020603050405020304" pitchFamily="18" charset="0"/>
                <a:cs typeface="Times New Roman" panose="02020603050405020304" pitchFamily="18" charset="0"/>
              </a:rPr>
              <a:t>(Krebs cycle/TCA cycle)</a:t>
            </a:r>
          </a:p>
        </p:txBody>
      </p:sp>
    </p:spTree>
    <p:extLst>
      <p:ext uri="{BB962C8B-B14F-4D97-AF65-F5344CB8AC3E}">
        <p14:creationId xmlns:p14="http://schemas.microsoft.com/office/powerpoint/2010/main" xmlns="" val="24525785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The </a:t>
            </a:r>
            <a:r>
              <a:rPr lang="en-US" b="1" dirty="0" err="1" smtClean="0">
                <a:solidFill>
                  <a:srgbClr val="FFFF00"/>
                </a:solidFill>
                <a:latin typeface="Times New Roman" panose="02020603050405020304" pitchFamily="18" charset="0"/>
                <a:cs typeface="Times New Roman" panose="02020603050405020304" pitchFamily="18" charset="0"/>
              </a:rPr>
              <a:t>Glyoxylate</a:t>
            </a:r>
            <a:r>
              <a:rPr lang="en-US" b="1" dirty="0" smtClean="0">
                <a:solidFill>
                  <a:srgbClr val="FFFF00"/>
                </a:solidFill>
                <a:latin typeface="Times New Roman" panose="02020603050405020304" pitchFamily="18" charset="0"/>
                <a:cs typeface="Times New Roman" panose="02020603050405020304" pitchFamily="18" charset="0"/>
              </a:rPr>
              <a:t> Cycle: </a:t>
            </a:r>
            <a:r>
              <a:rPr lang="en-US" b="1" dirty="0" err="1" smtClean="0">
                <a:solidFill>
                  <a:srgbClr val="FFFF00"/>
                </a:solidFill>
                <a:latin typeface="Times New Roman" panose="02020603050405020304" pitchFamily="18" charset="0"/>
                <a:cs typeface="Times New Roman" panose="02020603050405020304" pitchFamily="18" charset="0"/>
              </a:rPr>
              <a:t>Glyoxysomes</a:t>
            </a:r>
            <a:r>
              <a:rPr lang="en-US" b="1" dirty="0" smtClean="0">
                <a:solidFill>
                  <a:srgbClr val="FFFF00"/>
                </a:solidFill>
                <a:latin typeface="Times New Roman" panose="02020603050405020304" pitchFamily="18" charset="0"/>
                <a:cs typeface="Times New Roman" panose="02020603050405020304" pitchFamily="18" charset="0"/>
              </a:rPr>
              <a:t> and Peroxisomes</a:t>
            </a:r>
          </a:p>
        </p:txBody>
      </p:sp>
      <p:sp>
        <p:nvSpPr>
          <p:cNvPr id="20" name="矩形 5"/>
          <p:cNvSpPr/>
          <p:nvPr/>
        </p:nvSpPr>
        <p:spPr>
          <a:xfrm>
            <a:off x="3086100" y="-4465"/>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sp>
        <p:nvSpPr>
          <p:cNvPr id="3" name="Rectangle 2"/>
          <p:cNvSpPr/>
          <p:nvPr/>
        </p:nvSpPr>
        <p:spPr>
          <a:xfrm>
            <a:off x="0" y="806877"/>
            <a:ext cx="9144000" cy="1015663"/>
          </a:xfrm>
          <a:prstGeom prst="rect">
            <a:avLst/>
          </a:prstGeom>
        </p:spPr>
        <p:txBody>
          <a:bodyPr wrap="square">
            <a:spAutoFit/>
          </a:bodyPr>
          <a:lstStyle/>
          <a:p>
            <a:r>
              <a:rPr lang="en-US" sz="2000" b="1" i="1" u="sng" dirty="0" smtClean="0">
                <a:solidFill>
                  <a:srgbClr val="7030A0"/>
                </a:solidFill>
                <a:latin typeface="Times New Roman" pitchFamily="18" charset="0"/>
                <a:cs typeface="Times New Roman" pitchFamily="18" charset="0"/>
              </a:rPr>
              <a:t>Peroxisomes</a:t>
            </a:r>
            <a:r>
              <a:rPr lang="en-US" sz="2000" dirty="0">
                <a:solidFill>
                  <a:srgbClr val="7030A0"/>
                </a:solidFill>
                <a:latin typeface="Times New Roman" pitchFamily="18" charset="0"/>
                <a:cs typeface="Times New Roman" pitchFamily="18" charset="0"/>
              </a:rPr>
              <a:t> </a:t>
            </a:r>
            <a:r>
              <a:rPr lang="en-US" sz="2000" dirty="0" smtClean="0">
                <a:solidFill>
                  <a:srgbClr val="7030A0"/>
                </a:solidFill>
                <a:latin typeface="Times New Roman" pitchFamily="18" charset="0"/>
                <a:cs typeface="Times New Roman" pitchFamily="18" charset="0"/>
              </a:rPr>
              <a:t>are organelles with single membrane that contains </a:t>
            </a:r>
            <a:r>
              <a:rPr lang="en-US" sz="2000" dirty="0">
                <a:solidFill>
                  <a:srgbClr val="7030A0"/>
                </a:solidFill>
                <a:latin typeface="Times New Roman" pitchFamily="18" charset="0"/>
                <a:cs typeface="Times New Roman" pitchFamily="18" charset="0"/>
              </a:rPr>
              <a:t>catalase, peroxidase, and other oxidative enzymes and performing essential metabolic functions, as the </a:t>
            </a:r>
            <a:r>
              <a:rPr lang="el-GR" sz="2000" dirty="0" smtClean="0">
                <a:solidFill>
                  <a:srgbClr val="7030A0"/>
                </a:solidFill>
                <a:latin typeface="Times New Roman" pitchFamily="18" charset="0"/>
                <a:cs typeface="Times New Roman" pitchFamily="18" charset="0"/>
              </a:rPr>
              <a:t>β</a:t>
            </a:r>
            <a:r>
              <a:rPr lang="en-US" sz="2000" dirty="0" smtClean="0">
                <a:solidFill>
                  <a:srgbClr val="7030A0"/>
                </a:solidFill>
                <a:latin typeface="Times New Roman" pitchFamily="18" charset="0"/>
                <a:cs typeface="Times New Roman" pitchFamily="18" charset="0"/>
              </a:rPr>
              <a:t>-oxidation </a:t>
            </a:r>
            <a:r>
              <a:rPr lang="en-US" sz="2000" dirty="0">
                <a:solidFill>
                  <a:srgbClr val="7030A0"/>
                </a:solidFill>
                <a:latin typeface="Times New Roman" pitchFamily="18" charset="0"/>
                <a:cs typeface="Times New Roman" pitchFamily="18" charset="0"/>
              </a:rPr>
              <a:t>of fatty acids and </a:t>
            </a:r>
            <a:r>
              <a:rPr lang="en-US" sz="2000" dirty="0" smtClean="0">
                <a:solidFill>
                  <a:srgbClr val="7030A0"/>
                </a:solidFill>
                <a:latin typeface="Times New Roman" pitchFamily="18" charset="0"/>
                <a:cs typeface="Times New Roman" pitchFamily="18" charset="0"/>
              </a:rPr>
              <a:t>the decomposition of hydrogen </a:t>
            </a:r>
            <a:r>
              <a:rPr lang="en-US" sz="2000" dirty="0">
                <a:solidFill>
                  <a:srgbClr val="7030A0"/>
                </a:solidFill>
                <a:latin typeface="Times New Roman" pitchFamily="18" charset="0"/>
                <a:cs typeface="Times New Roman" pitchFamily="18" charset="0"/>
              </a:rPr>
              <a:t>peroxide.</a:t>
            </a:r>
            <a:endParaRPr lang="en-US" sz="2000" b="1" dirty="0">
              <a:solidFill>
                <a:srgbClr val="7030A0"/>
              </a:solidFill>
              <a:latin typeface="Times New Roman" pitchFamily="18" charset="0"/>
              <a:cs typeface="Times New Roman" pitchFamily="18" charset="0"/>
            </a:endParaRPr>
          </a:p>
        </p:txBody>
      </p:sp>
      <p:sp>
        <p:nvSpPr>
          <p:cNvPr id="14" name="Rectangle 13"/>
          <p:cNvSpPr/>
          <p:nvPr/>
        </p:nvSpPr>
        <p:spPr>
          <a:xfrm>
            <a:off x="0" y="1822540"/>
            <a:ext cx="9144000" cy="707886"/>
          </a:xfrm>
          <a:prstGeom prst="rect">
            <a:avLst/>
          </a:prstGeom>
        </p:spPr>
        <p:txBody>
          <a:bodyPr wrap="square">
            <a:spAutoFit/>
          </a:bodyPr>
          <a:lstStyle/>
          <a:p>
            <a:r>
              <a:rPr lang="en-US" sz="2000" b="1" i="1" u="sng" dirty="0" err="1">
                <a:solidFill>
                  <a:srgbClr val="C00000"/>
                </a:solidFill>
                <a:latin typeface="Times New Roman" pitchFamily="18" charset="0"/>
                <a:cs typeface="Times New Roman" pitchFamily="18" charset="0"/>
              </a:rPr>
              <a:t>Glyoxysomes</a:t>
            </a:r>
            <a:r>
              <a:rPr lang="en-US" sz="2000" dirty="0">
                <a:latin typeface="Times New Roman" pitchFamily="18" charset="0"/>
                <a:cs typeface="Times New Roman" pitchFamily="18" charset="0"/>
              </a:rPr>
              <a:t> </a:t>
            </a:r>
            <a:r>
              <a:rPr lang="en-US" sz="2000" dirty="0">
                <a:solidFill>
                  <a:srgbClr val="C00000"/>
                </a:solidFill>
                <a:latin typeface="Times New Roman" pitchFamily="18" charset="0"/>
                <a:cs typeface="Times New Roman" pitchFamily="18" charset="0"/>
              </a:rPr>
              <a:t>are specialized peroxisomes found in plants (particularly in the fat storage tissues of germinating seeds) and also in filamentous fungi. </a:t>
            </a:r>
          </a:p>
        </p:txBody>
      </p:sp>
      <p:grpSp>
        <p:nvGrpSpPr>
          <p:cNvPr id="15" name="Group 14"/>
          <p:cNvGrpSpPr/>
          <p:nvPr/>
        </p:nvGrpSpPr>
        <p:grpSpPr>
          <a:xfrm>
            <a:off x="2333625" y="2777430"/>
            <a:ext cx="4848225" cy="3064907"/>
            <a:chOff x="2362200" y="2667000"/>
            <a:chExt cx="4848225" cy="3064907"/>
          </a:xfrm>
        </p:grpSpPr>
        <p:pic>
          <p:nvPicPr>
            <p:cNvPr id="16" name="Picture 4" descr="http://www.conservapedia.com/images/c/cb/Plant_cell.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0" y="2667000"/>
              <a:ext cx="4848225" cy="2800351"/>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4581214" y="5547241"/>
              <a:ext cx="1476686" cy="184666"/>
            </a:xfrm>
            <a:prstGeom prst="rect">
              <a:avLst/>
            </a:prstGeom>
          </p:spPr>
          <p:txBody>
            <a:bodyPr wrap="none">
              <a:spAutoFit/>
            </a:bodyPr>
            <a:lstStyle/>
            <a:p>
              <a:r>
                <a:rPr lang="en-US" sz="600" dirty="0">
                  <a:latin typeface="Times New Roman" pitchFamily="18" charset="0"/>
                  <a:cs typeface="Times New Roman" pitchFamily="18" charset="0"/>
                </a:rPr>
                <a:t>http://www.conservapedia.com/Eukaryote</a:t>
              </a:r>
            </a:p>
          </p:txBody>
        </p:sp>
      </p:grpSp>
      <p:sp>
        <p:nvSpPr>
          <p:cNvPr id="18" name="矩形 17"/>
          <p:cNvSpPr/>
          <p:nvPr/>
        </p:nvSpPr>
        <p:spPr>
          <a:xfrm>
            <a:off x="3886200" y="6048196"/>
            <a:ext cx="5257801" cy="830997"/>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peroxisomes and </a:t>
            </a:r>
            <a:r>
              <a:rPr lang="en-US" sz="1200" b="1" dirty="0" err="1" smtClean="0">
                <a:latin typeface="Times New Roman" panose="02020603050405020304" pitchFamily="18" charset="0"/>
                <a:cs typeface="Times New Roman" panose="02020603050405020304" pitchFamily="18" charset="0"/>
              </a:rPr>
              <a:t>glyoxysomes</a:t>
            </a:r>
            <a:r>
              <a:rPr lang="en-US" sz="1200" b="1" dirty="0" smtClean="0">
                <a:latin typeface="Times New Roman" panose="02020603050405020304" pitchFamily="18" charset="0"/>
                <a:cs typeface="Times New Roman" panose="02020603050405020304" pitchFamily="18" charset="0"/>
              </a:rPr>
              <a:t>? </a:t>
            </a:r>
          </a:p>
          <a:p>
            <a:r>
              <a:rPr lang="en-US" sz="1200" b="1" dirty="0" smtClean="0">
                <a:latin typeface="Times New Roman" panose="02020603050405020304" pitchFamily="18" charset="0"/>
                <a:cs typeface="Times New Roman" panose="02020603050405020304" pitchFamily="18" charset="0"/>
              </a:rPr>
              <a:t>Q2. Which of the followings is not found in animal cells? </a:t>
            </a:r>
          </a:p>
          <a:p>
            <a:r>
              <a:rPr lang="en-US" sz="1200" b="1" dirty="0" smtClean="0">
                <a:latin typeface="Times New Roman" panose="02020603050405020304" pitchFamily="18" charset="0"/>
                <a:cs typeface="Times New Roman" panose="02020603050405020304" pitchFamily="18" charset="0"/>
              </a:rPr>
              <a:t>-Mitochondria, Peroxisome, Lysosome, </a:t>
            </a:r>
            <a:r>
              <a:rPr lang="en-US" sz="1200" b="1" dirty="0" err="1" smtClean="0">
                <a:latin typeface="Times New Roman" panose="02020603050405020304" pitchFamily="18" charset="0"/>
                <a:cs typeface="Times New Roman" panose="02020603050405020304" pitchFamily="18" charset="0"/>
              </a:rPr>
              <a:t>Glyoxysome</a:t>
            </a:r>
            <a:r>
              <a:rPr lang="en-US" sz="1200" b="1" dirty="0" smtClean="0">
                <a:latin typeface="Times New Roman" panose="02020603050405020304" pitchFamily="18" charset="0"/>
                <a:cs typeface="Times New Roman" panose="02020603050405020304" pitchFamily="18" charset="0"/>
              </a:rPr>
              <a:t>. (Answer: </a:t>
            </a:r>
            <a:r>
              <a:rPr lang="en-US" sz="1200" b="1" dirty="0" err="1" smtClean="0">
                <a:latin typeface="Times New Roman" panose="02020603050405020304" pitchFamily="18" charset="0"/>
                <a:cs typeface="Times New Roman" panose="02020603050405020304" pitchFamily="18" charset="0"/>
              </a:rPr>
              <a:t>Glyoxysome</a:t>
            </a:r>
            <a:r>
              <a:rPr lang="en-US" sz="1200" b="1" dirty="0" smtClean="0">
                <a:latin typeface="Times New Roman" panose="02020603050405020304" pitchFamily="18" charset="0"/>
                <a:cs typeface="Times New Roman" panose="02020603050405020304" pitchFamily="18" charset="0"/>
              </a:rPr>
              <a:t>)</a:t>
            </a:r>
          </a:p>
          <a:p>
            <a:r>
              <a:rPr lang="en-US" sz="1200" b="1" dirty="0" smtClean="0">
                <a:solidFill>
                  <a:srgbClr val="FF0000"/>
                </a:solidFill>
                <a:latin typeface="Times New Roman" panose="02020603050405020304" pitchFamily="18" charset="0"/>
                <a:cs typeface="Times New Roman" panose="02020603050405020304" pitchFamily="18" charset="0"/>
              </a:rPr>
              <a:t>No question on the image of this slide in exam. </a:t>
            </a:r>
          </a:p>
        </p:txBody>
      </p:sp>
    </p:spTree>
    <p:extLst>
      <p:ext uri="{BB962C8B-B14F-4D97-AF65-F5344CB8AC3E}">
        <p14:creationId xmlns:p14="http://schemas.microsoft.com/office/powerpoint/2010/main" xmlns="" val="13596321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The </a:t>
            </a:r>
            <a:r>
              <a:rPr lang="en-US" b="1" dirty="0" err="1" smtClean="0">
                <a:solidFill>
                  <a:srgbClr val="FFFF00"/>
                </a:solidFill>
                <a:latin typeface="Times New Roman" panose="02020603050405020304" pitchFamily="18" charset="0"/>
                <a:cs typeface="Times New Roman" panose="02020603050405020304" pitchFamily="18" charset="0"/>
              </a:rPr>
              <a:t>Glyoxylate</a:t>
            </a:r>
            <a:r>
              <a:rPr lang="en-US" b="1" dirty="0" smtClean="0">
                <a:solidFill>
                  <a:srgbClr val="FFFF00"/>
                </a:solidFill>
                <a:latin typeface="Times New Roman" panose="02020603050405020304" pitchFamily="18" charset="0"/>
                <a:cs typeface="Times New Roman" panose="02020603050405020304" pitchFamily="18" charset="0"/>
              </a:rPr>
              <a:t> Cycle</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is a variation of the Citric Acid Cycle</a:t>
            </a:r>
          </a:p>
        </p:txBody>
      </p:sp>
      <p:sp>
        <p:nvSpPr>
          <p:cNvPr id="20" name="矩形 5"/>
          <p:cNvSpPr/>
          <p:nvPr/>
        </p:nvSpPr>
        <p:spPr>
          <a:xfrm>
            <a:off x="3086100" y="-4465"/>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sp>
        <p:nvSpPr>
          <p:cNvPr id="2" name="Rectangle 1"/>
          <p:cNvSpPr/>
          <p:nvPr/>
        </p:nvSpPr>
        <p:spPr>
          <a:xfrm>
            <a:off x="0" y="773961"/>
            <a:ext cx="9144000" cy="923330"/>
          </a:xfrm>
          <a:prstGeom prst="rect">
            <a:avLst/>
          </a:prstGeom>
        </p:spPr>
        <p:txBody>
          <a:bodyPr wrap="square">
            <a:spAutoFit/>
          </a:bodyPr>
          <a:lstStyle/>
          <a:p>
            <a:r>
              <a:rPr lang="en-US" b="1" dirty="0">
                <a:solidFill>
                  <a:srgbClr val="C00000"/>
                </a:solidFill>
                <a:latin typeface="Times New Roman" pitchFamily="18" charset="0"/>
                <a:cs typeface="Times New Roman" pitchFamily="18" charset="0"/>
              </a:rPr>
              <a:t>The </a:t>
            </a:r>
            <a:r>
              <a:rPr lang="en-US" b="1" i="1" u="sng" dirty="0" err="1">
                <a:solidFill>
                  <a:srgbClr val="C00000"/>
                </a:solidFill>
                <a:latin typeface="Times New Roman" pitchFamily="18" charset="0"/>
                <a:cs typeface="Times New Roman" pitchFamily="18" charset="0"/>
              </a:rPr>
              <a:t>glyoxylate</a:t>
            </a:r>
            <a:r>
              <a:rPr lang="en-US" b="1" i="1" u="sng" dirty="0">
                <a:solidFill>
                  <a:srgbClr val="C00000"/>
                </a:solidFill>
                <a:latin typeface="Times New Roman" pitchFamily="18" charset="0"/>
                <a:cs typeface="Times New Roman" pitchFamily="18" charset="0"/>
              </a:rPr>
              <a:t> cycle</a:t>
            </a:r>
            <a:r>
              <a:rPr lang="en-US" b="1" dirty="0">
                <a:solidFill>
                  <a:srgbClr val="C00000"/>
                </a:solidFill>
                <a:latin typeface="Times New Roman" pitchFamily="18" charset="0"/>
                <a:cs typeface="Times New Roman" pitchFamily="18" charset="0"/>
              </a:rPr>
              <a:t>, a variation of the </a:t>
            </a:r>
            <a:r>
              <a:rPr lang="en-US" b="1" dirty="0" err="1">
                <a:solidFill>
                  <a:srgbClr val="C00000"/>
                </a:solidFill>
                <a:latin typeface="Times New Roman" pitchFamily="18" charset="0"/>
                <a:cs typeface="Times New Roman" pitchFamily="18" charset="0"/>
              </a:rPr>
              <a:t>tricarboxylic</a:t>
            </a:r>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acid cycle</a:t>
            </a:r>
            <a:r>
              <a:rPr lang="en-US" b="1" dirty="0">
                <a:solidFill>
                  <a:srgbClr val="C00000"/>
                </a:solidFill>
                <a:latin typeface="Times New Roman" pitchFamily="18" charset="0"/>
                <a:cs typeface="Times New Roman" pitchFamily="18" charset="0"/>
              </a:rPr>
              <a:t>, is an anabolic pathway occurring in plants, bacteria, </a:t>
            </a:r>
            <a:r>
              <a:rPr lang="en-US" b="1" dirty="0" err="1">
                <a:solidFill>
                  <a:srgbClr val="C00000"/>
                </a:solidFill>
                <a:latin typeface="Times New Roman" pitchFamily="18" charset="0"/>
                <a:cs typeface="Times New Roman" pitchFamily="18" charset="0"/>
              </a:rPr>
              <a:t>protists</a:t>
            </a:r>
            <a:r>
              <a:rPr lang="en-US" b="1" dirty="0">
                <a:solidFill>
                  <a:srgbClr val="C00000"/>
                </a:solidFill>
                <a:latin typeface="Times New Roman" pitchFamily="18" charset="0"/>
                <a:cs typeface="Times New Roman" pitchFamily="18" charset="0"/>
              </a:rPr>
              <a:t>, and fungi. The </a:t>
            </a:r>
            <a:r>
              <a:rPr lang="en-US" b="1" dirty="0" err="1">
                <a:solidFill>
                  <a:srgbClr val="C00000"/>
                </a:solidFill>
                <a:latin typeface="Times New Roman" pitchFamily="18" charset="0"/>
                <a:cs typeface="Times New Roman" pitchFamily="18" charset="0"/>
              </a:rPr>
              <a:t>glyoxylate</a:t>
            </a:r>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cycle centers </a:t>
            </a:r>
            <a:r>
              <a:rPr lang="en-US" b="1" dirty="0">
                <a:solidFill>
                  <a:srgbClr val="C00000"/>
                </a:solidFill>
                <a:latin typeface="Times New Roman" pitchFamily="18" charset="0"/>
                <a:cs typeface="Times New Roman" pitchFamily="18" charset="0"/>
              </a:rPr>
              <a:t>on the conversion of acetyl-CoA to succinate for the synthesis of carbohydrates.</a:t>
            </a:r>
          </a:p>
        </p:txBody>
      </p:sp>
      <p:grpSp>
        <p:nvGrpSpPr>
          <p:cNvPr id="15" name="Group 14"/>
          <p:cNvGrpSpPr/>
          <p:nvPr/>
        </p:nvGrpSpPr>
        <p:grpSpPr>
          <a:xfrm>
            <a:off x="1324315" y="1773491"/>
            <a:ext cx="6495371" cy="4340636"/>
            <a:chOff x="1324315" y="1706816"/>
            <a:chExt cx="6495371" cy="4340636"/>
          </a:xfrm>
        </p:grpSpPr>
        <p:sp>
          <p:nvSpPr>
            <p:cNvPr id="16" name="Rectangle 15"/>
            <p:cNvSpPr/>
            <p:nvPr/>
          </p:nvSpPr>
          <p:spPr>
            <a:xfrm>
              <a:off x="5867060" y="5862786"/>
              <a:ext cx="1952625" cy="184666"/>
            </a:xfrm>
            <a:prstGeom prst="rect">
              <a:avLst/>
            </a:prstGeom>
          </p:spPr>
          <p:txBody>
            <a:bodyPr wrap="square">
              <a:spAutoFit/>
            </a:bodyPr>
            <a:lstStyle/>
            <a:p>
              <a:r>
                <a:rPr lang="en-US" sz="600" dirty="0">
                  <a:latin typeface="Times New Roman" pitchFamily="18" charset="0"/>
                  <a:cs typeface="Times New Roman" pitchFamily="18" charset="0"/>
                </a:rPr>
                <a:t>https://www.slideshare.net/Dilippandya/glyoxysomes</a:t>
              </a:r>
            </a:p>
          </p:txBody>
        </p:sp>
        <p:pic>
          <p:nvPicPr>
            <p:cNvPr id="17"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24315" y="1706816"/>
              <a:ext cx="6495370" cy="59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4315" y="2334141"/>
              <a:ext cx="6495370" cy="945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24315" y="3289492"/>
              <a:ext cx="6495370" cy="1612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324316" y="4924426"/>
              <a:ext cx="6495370" cy="943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2" name="矩形 17"/>
          <p:cNvSpPr/>
          <p:nvPr/>
        </p:nvSpPr>
        <p:spPr>
          <a:xfrm>
            <a:off x="5562600" y="6396335"/>
            <a:ext cx="358140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the </a:t>
            </a:r>
            <a:r>
              <a:rPr lang="en-US" sz="1200" b="1" dirty="0" err="1" smtClean="0">
                <a:latin typeface="Times New Roman" panose="02020603050405020304" pitchFamily="18" charset="0"/>
                <a:cs typeface="Times New Roman" panose="02020603050405020304" pitchFamily="18" charset="0"/>
              </a:rPr>
              <a:t>glyoxylate</a:t>
            </a:r>
            <a:r>
              <a:rPr lang="en-US" sz="1200" b="1" dirty="0" smtClean="0">
                <a:latin typeface="Times New Roman" panose="02020603050405020304" pitchFamily="18" charset="0"/>
                <a:cs typeface="Times New Roman" panose="02020603050405020304" pitchFamily="18" charset="0"/>
              </a:rPr>
              <a:t> cycle? </a:t>
            </a:r>
          </a:p>
          <a:p>
            <a:r>
              <a:rPr lang="en-US" sz="1200" b="1" dirty="0" smtClean="0">
                <a:latin typeface="Times New Roman" panose="02020603050405020304" pitchFamily="18" charset="0"/>
                <a:cs typeface="Times New Roman" panose="02020603050405020304" pitchFamily="18" charset="0"/>
              </a:rPr>
              <a:t>Q2. What is the importance of the </a:t>
            </a:r>
            <a:r>
              <a:rPr lang="en-US" sz="1200" b="1" dirty="0" err="1" smtClean="0">
                <a:latin typeface="Times New Roman" panose="02020603050405020304" pitchFamily="18" charset="0"/>
                <a:cs typeface="Times New Roman" panose="02020603050405020304" pitchFamily="18" charset="0"/>
              </a:rPr>
              <a:t>glyoxylate</a:t>
            </a:r>
            <a:r>
              <a:rPr lang="en-US" sz="1200" b="1" dirty="0" smtClean="0">
                <a:latin typeface="Times New Roman" panose="02020603050405020304" pitchFamily="18" charset="0"/>
                <a:cs typeface="Times New Roman" panose="02020603050405020304" pitchFamily="18" charset="0"/>
              </a:rPr>
              <a:t> cycle?</a:t>
            </a:r>
          </a:p>
        </p:txBody>
      </p:sp>
    </p:spTree>
    <p:extLst>
      <p:ext uri="{BB962C8B-B14F-4D97-AF65-F5344CB8AC3E}">
        <p14:creationId xmlns:p14="http://schemas.microsoft.com/office/powerpoint/2010/main" xmlns="" val="13184630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a:solidFill>
                  <a:srgbClr val="FFFF00"/>
                </a:solidFill>
                <a:latin typeface="Times New Roman" panose="02020603050405020304" pitchFamily="18" charset="0"/>
                <a:cs typeface="Times New Roman" panose="02020603050405020304" pitchFamily="18" charset="0"/>
              </a:rPr>
              <a:t>The </a:t>
            </a:r>
            <a:r>
              <a:rPr lang="en-US" b="1" dirty="0" err="1">
                <a:solidFill>
                  <a:srgbClr val="FFFF00"/>
                </a:solidFill>
                <a:latin typeface="Times New Roman" panose="02020603050405020304" pitchFamily="18" charset="0"/>
                <a:cs typeface="Times New Roman" panose="02020603050405020304" pitchFamily="18" charset="0"/>
              </a:rPr>
              <a:t>Glyoxylate</a:t>
            </a:r>
            <a:r>
              <a:rPr lang="en-US" b="1" dirty="0">
                <a:solidFill>
                  <a:srgbClr val="FFFF00"/>
                </a:solidFill>
                <a:latin typeface="Times New Roman" panose="02020603050405020304" pitchFamily="18" charset="0"/>
                <a:cs typeface="Times New Roman" panose="02020603050405020304" pitchFamily="18" charset="0"/>
              </a:rPr>
              <a:t> Cycle in Plants allow production of Carbohydrates from Fatty Acids</a:t>
            </a:r>
          </a:p>
        </p:txBody>
      </p:sp>
      <p:sp>
        <p:nvSpPr>
          <p:cNvPr id="20" name="矩形 5"/>
          <p:cNvSpPr/>
          <p:nvPr/>
        </p:nvSpPr>
        <p:spPr>
          <a:xfrm>
            <a:off x="3086100" y="-4465"/>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grpSp>
        <p:nvGrpSpPr>
          <p:cNvPr id="2" name="Group 1"/>
          <p:cNvGrpSpPr/>
          <p:nvPr/>
        </p:nvGrpSpPr>
        <p:grpSpPr>
          <a:xfrm>
            <a:off x="1133475" y="806618"/>
            <a:ext cx="6877050" cy="5543550"/>
            <a:chOff x="1133475" y="806618"/>
            <a:chExt cx="6877050" cy="554355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33475" y="806618"/>
              <a:ext cx="6877050" cy="554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5400675" y="6114127"/>
              <a:ext cx="1952625" cy="184666"/>
            </a:xfrm>
            <a:prstGeom prst="rect">
              <a:avLst/>
            </a:prstGeom>
          </p:spPr>
          <p:txBody>
            <a:bodyPr wrap="square">
              <a:spAutoFit/>
            </a:bodyPr>
            <a:lstStyle/>
            <a:p>
              <a:r>
                <a:rPr lang="en-US" sz="600" dirty="0">
                  <a:latin typeface="Times New Roman" pitchFamily="18" charset="0"/>
                  <a:cs typeface="Times New Roman" pitchFamily="18" charset="0"/>
                </a:rPr>
                <a:t>https://www.slideshare.net/Dilippandya/glyoxysomes</a:t>
              </a:r>
            </a:p>
          </p:txBody>
        </p:sp>
      </p:grpSp>
      <p:sp>
        <p:nvSpPr>
          <p:cNvPr id="11" name="矩形 17"/>
          <p:cNvSpPr/>
          <p:nvPr/>
        </p:nvSpPr>
        <p:spPr>
          <a:xfrm>
            <a:off x="5562600" y="6396335"/>
            <a:ext cx="358140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Explain how carbohydrates are formed in plants from acetyl-CoA.</a:t>
            </a:r>
            <a:endParaRPr lang="en-US" sz="12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228503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The </a:t>
            </a:r>
            <a:r>
              <a:rPr lang="en-US" b="1" dirty="0" err="1" smtClean="0">
                <a:solidFill>
                  <a:srgbClr val="FFFF00"/>
                </a:solidFill>
                <a:latin typeface="Times New Roman" panose="02020603050405020304" pitchFamily="18" charset="0"/>
                <a:cs typeface="Times New Roman" panose="02020603050405020304" pitchFamily="18" charset="0"/>
              </a:rPr>
              <a:t>Glyoxylate</a:t>
            </a:r>
            <a:r>
              <a:rPr lang="en-US" b="1" dirty="0" smtClean="0">
                <a:solidFill>
                  <a:srgbClr val="FFFF00"/>
                </a:solidFill>
                <a:latin typeface="Times New Roman" panose="02020603050405020304" pitchFamily="18" charset="0"/>
                <a:cs typeface="Times New Roman" panose="02020603050405020304" pitchFamily="18" charset="0"/>
              </a:rPr>
              <a:t> Cycle</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in Plants allow production of Carbohydrates from Fatty Acids</a:t>
            </a:r>
          </a:p>
        </p:txBody>
      </p:sp>
      <p:sp>
        <p:nvSpPr>
          <p:cNvPr id="20" name="矩形 5"/>
          <p:cNvSpPr/>
          <p:nvPr/>
        </p:nvSpPr>
        <p:spPr>
          <a:xfrm>
            <a:off x="3086100" y="-4465"/>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grpSp>
        <p:nvGrpSpPr>
          <p:cNvPr id="3" name="Group 2"/>
          <p:cNvGrpSpPr/>
          <p:nvPr/>
        </p:nvGrpSpPr>
        <p:grpSpPr>
          <a:xfrm>
            <a:off x="1467816" y="803399"/>
            <a:ext cx="4101535" cy="6019147"/>
            <a:chOff x="1467816" y="803399"/>
            <a:chExt cx="4101535" cy="6019147"/>
          </a:xfrm>
        </p:grpSpPr>
        <p:pic>
          <p:nvPicPr>
            <p:cNvPr id="9218" name="Picture 2" descr="http://3.bp.blogspot.com/-jwVHy4biomQ/T5lrWScMIiI/AAAAAAAAAhM/QlZvNP6ZtvE/s1600/glyoxylatecycl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67816" y="803399"/>
              <a:ext cx="4101535" cy="57421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175558" y="6637880"/>
              <a:ext cx="2686050" cy="184666"/>
            </a:xfrm>
            <a:prstGeom prst="rect">
              <a:avLst/>
            </a:prstGeom>
          </p:spPr>
          <p:txBody>
            <a:bodyPr wrap="square">
              <a:spAutoFit/>
            </a:bodyPr>
            <a:lstStyle/>
            <a:p>
              <a:r>
                <a:rPr lang="en-US" sz="600" dirty="0">
                  <a:latin typeface="Times New Roman" pitchFamily="18" charset="0"/>
                  <a:cs typeface="Times New Roman" pitchFamily="18" charset="0"/>
                </a:rPr>
                <a:t>http://www.biologyexams4u.com/2012/04/glyoxysomes.html#.WWJZqxWGPcs</a:t>
              </a:r>
            </a:p>
          </p:txBody>
        </p:sp>
      </p:grpSp>
      <p:sp>
        <p:nvSpPr>
          <p:cNvPr id="8" name="矩形 17"/>
          <p:cNvSpPr/>
          <p:nvPr/>
        </p:nvSpPr>
        <p:spPr>
          <a:xfrm>
            <a:off x="5562600" y="6211669"/>
            <a:ext cx="3581400"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Diagrammatically show how plants can use the </a:t>
            </a:r>
            <a:r>
              <a:rPr lang="en-US" sz="1200" b="1" dirty="0" err="1" smtClean="0">
                <a:latin typeface="Times New Roman" panose="02020603050405020304" pitchFamily="18" charset="0"/>
                <a:cs typeface="Times New Roman" panose="02020603050405020304" pitchFamily="18" charset="0"/>
              </a:rPr>
              <a:t>glyoxylate</a:t>
            </a:r>
            <a:r>
              <a:rPr lang="en-US" sz="1200" b="1" dirty="0" smtClean="0">
                <a:latin typeface="Times New Roman" panose="02020603050405020304" pitchFamily="18" charset="0"/>
                <a:cs typeface="Times New Roman" panose="02020603050405020304" pitchFamily="18" charset="0"/>
              </a:rPr>
              <a:t> cycle to produce carbohydrates from fatty acids. </a:t>
            </a:r>
          </a:p>
        </p:txBody>
      </p:sp>
    </p:spTree>
    <p:extLst>
      <p:ext uri="{BB962C8B-B14F-4D97-AF65-F5344CB8AC3E}">
        <p14:creationId xmlns:p14="http://schemas.microsoft.com/office/powerpoint/2010/main" xmlns="" val="27284720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200" y="990600"/>
            <a:ext cx="8153400" cy="2362200"/>
          </a:xfrm>
          <a:noFill/>
        </p:spPr>
        <p:txBody>
          <a:bodyPr>
            <a:norm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Next Lecture: </a:t>
            </a:r>
            <a:br>
              <a:rPr lang="en-US" sz="4000" b="1" dirty="0" smtClean="0">
                <a:solidFill>
                  <a:srgbClr val="C00000"/>
                </a:solidFill>
                <a:latin typeface="Times New Roman" panose="02020603050405020304" pitchFamily="18" charset="0"/>
                <a:cs typeface="Times New Roman" panose="02020603050405020304" pitchFamily="18" charset="0"/>
              </a:rPr>
            </a:br>
            <a:r>
              <a:rPr lang="en-US" sz="4000" b="1" dirty="0" smtClean="0">
                <a:solidFill>
                  <a:srgbClr val="C00000"/>
                </a:solidFill>
                <a:latin typeface="Times New Roman" panose="02020603050405020304" pitchFamily="18" charset="0"/>
                <a:cs typeface="Times New Roman" panose="02020603050405020304" pitchFamily="18" charset="0"/>
              </a:rPr>
              <a:t>Overview of Metabolic Pathways-III</a:t>
            </a:r>
            <a:br>
              <a:rPr lang="en-US" sz="4000" b="1" dirty="0" smtClean="0">
                <a:solidFill>
                  <a:srgbClr val="C00000"/>
                </a:solidFill>
                <a:latin typeface="Times New Roman" panose="02020603050405020304" pitchFamily="18" charset="0"/>
                <a:cs typeface="Times New Roman" panose="02020603050405020304" pitchFamily="18" charset="0"/>
              </a:rPr>
            </a:b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457200" y="4114800"/>
            <a:ext cx="8153400" cy="2362200"/>
          </a:xfrm>
          <a:prstGeom prst="rect">
            <a:avLst/>
          </a:prstGeom>
          <a:no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7030A0"/>
                </a:solidFill>
                <a:latin typeface="Times New Roman" panose="02020603050405020304" pitchFamily="18" charset="0"/>
                <a:cs typeface="Times New Roman" panose="02020603050405020304" pitchFamily="18" charset="0"/>
              </a:rPr>
              <a:t>Reference Textbook: </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err="1" smtClean="0">
                <a:solidFill>
                  <a:srgbClr val="7030A0"/>
                </a:solidFill>
                <a:latin typeface="Times New Roman" panose="02020603050405020304" pitchFamily="18" charset="0"/>
                <a:cs typeface="Times New Roman" panose="02020603050405020304" pitchFamily="18" charset="0"/>
              </a:rPr>
              <a:t>Lehninger</a:t>
            </a:r>
            <a:r>
              <a:rPr lang="en-US" sz="4000" b="1" dirty="0" smtClean="0">
                <a:solidFill>
                  <a:srgbClr val="7030A0"/>
                </a:solidFill>
                <a:latin typeface="Times New Roman" panose="02020603050405020304" pitchFamily="18" charset="0"/>
                <a:cs typeface="Times New Roman" panose="02020603050405020304" pitchFamily="18" charset="0"/>
              </a:rPr>
              <a:t> Principles of Biochemistry</a:t>
            </a:r>
            <a:endParaRPr lang="en-US" sz="4000" b="1" dirty="0">
              <a:solidFill>
                <a:srgbClr val="7030A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 4</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or 5</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Edition</a:t>
            </a:r>
          </a:p>
          <a:p>
            <a:r>
              <a:rPr lang="en-US" sz="4000" b="1" dirty="0" smtClean="0">
                <a:solidFill>
                  <a:srgbClr val="7030A0"/>
                </a:solidFill>
                <a:latin typeface="Times New Roman" panose="02020603050405020304" pitchFamily="18" charset="0"/>
                <a:cs typeface="Times New Roman" panose="02020603050405020304" pitchFamily="18" charset="0"/>
              </a:rPr>
              <a:t>Chapters 14-23</a:t>
            </a:r>
          </a:p>
          <a:p>
            <a:pPr lvl="0"/>
            <a:r>
              <a:rPr lang="en-US" sz="4000" b="1" dirty="0" smtClean="0">
                <a:solidFill>
                  <a:srgbClr val="7030A0"/>
                </a:solidFill>
                <a:latin typeface="Times New Roman" panose="02020603050405020304" pitchFamily="18" charset="0"/>
                <a:cs typeface="Times New Roman" panose="02020603050405020304" pitchFamily="18" charset="0"/>
              </a:rPr>
              <a:t>David L. Nelson, Michael M. Cox</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dirty="0" smtClean="0">
                <a:solidFill>
                  <a:srgbClr val="7030A0"/>
                </a:solidFill>
                <a:latin typeface="Times New Roman" panose="02020603050405020304" pitchFamily="18" charset="0"/>
                <a:cs typeface="Times New Roman" panose="02020603050405020304" pitchFamily="18" charset="0"/>
              </a:rPr>
              <a:t>WH Freeman &amp; Company, </a:t>
            </a:r>
          </a:p>
          <a:p>
            <a:pPr lvl="0"/>
            <a:r>
              <a:rPr lang="en-US" sz="4000" dirty="0" smtClean="0">
                <a:solidFill>
                  <a:srgbClr val="7030A0"/>
                </a:solidFill>
                <a:latin typeface="Times New Roman" panose="02020603050405020304" pitchFamily="18" charset="0"/>
                <a:cs typeface="Times New Roman" panose="02020603050405020304" pitchFamily="18" charset="0"/>
              </a:rPr>
              <a:t>New York, USA</a:t>
            </a:r>
            <a:endParaRPr lang="en-US" sz="4000" dirty="0">
              <a:solidFill>
                <a:srgbClr val="7030A0"/>
              </a:solidFill>
              <a:latin typeface="Times New Roman" panose="02020603050405020304" pitchFamily="18" charset="0"/>
              <a:cs typeface="Times New Roman" panose="02020603050405020304" pitchFamily="18" charset="0"/>
            </a:endParaRPr>
          </a:p>
          <a:p>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908384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86100" y="0"/>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Respiration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矩形 17"/>
          <p:cNvSpPr/>
          <p:nvPr/>
        </p:nvSpPr>
        <p:spPr>
          <a:xfrm>
            <a:off x="4343400" y="6420713"/>
            <a:ext cx="478155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cellular respiration</a:t>
            </a:r>
            <a:r>
              <a:rPr lang="en-US" sz="1200" b="1" dirty="0">
                <a:latin typeface="Times New Roman" panose="02020603050405020304" pitchFamily="18" charset="0"/>
                <a:cs typeface="Times New Roman" panose="02020603050405020304" pitchFamily="18" charset="0"/>
              </a:rPr>
              <a:t>?</a:t>
            </a:r>
            <a:endParaRPr lang="en-US" sz="1200" b="1"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Q2. Which organism is responsible for the oxygenation of early earth?</a:t>
            </a:r>
          </a:p>
        </p:txBody>
      </p:sp>
      <p:sp>
        <p:nvSpPr>
          <p:cNvPr id="4" name="Rectangle 3"/>
          <p:cNvSpPr/>
          <p:nvPr/>
        </p:nvSpPr>
        <p:spPr>
          <a:xfrm>
            <a:off x="0" y="793874"/>
            <a:ext cx="9144000" cy="2554545"/>
          </a:xfrm>
          <a:prstGeom prst="rect">
            <a:avLst/>
          </a:prstGeom>
        </p:spPr>
        <p:txBody>
          <a:bodyPr wrap="square">
            <a:spAutoFit/>
          </a:bodyPr>
          <a:lstStyle/>
          <a:p>
            <a:r>
              <a:rPr lang="en-US" sz="3200" b="1" i="1" u="sng" dirty="0" smtClean="0">
                <a:solidFill>
                  <a:srgbClr val="7030A0"/>
                </a:solidFill>
                <a:latin typeface="Times New Roman" pitchFamily="18" charset="0"/>
                <a:cs typeface="Times New Roman" pitchFamily="18" charset="0"/>
              </a:rPr>
              <a:t>Respiration</a:t>
            </a:r>
            <a:r>
              <a:rPr lang="en-US" sz="3200" b="1" i="1" dirty="0" smtClean="0">
                <a:solidFill>
                  <a:srgbClr val="7030A0"/>
                </a:solidFill>
                <a:latin typeface="Times New Roman" pitchFamily="18" charset="0"/>
                <a:cs typeface="Times New Roman" pitchFamily="18" charset="0"/>
              </a:rPr>
              <a:t> </a:t>
            </a:r>
            <a:r>
              <a:rPr lang="en-US" sz="3200" b="1" i="1" dirty="0">
                <a:solidFill>
                  <a:srgbClr val="7030A0"/>
                </a:solidFill>
                <a:latin typeface="Times New Roman" pitchFamily="18" charset="0"/>
                <a:cs typeface="Times New Roman" pitchFamily="18" charset="0"/>
              </a:rPr>
              <a:t>refers to a multicellular organism’s </a:t>
            </a:r>
            <a:r>
              <a:rPr lang="en-US" sz="3200" b="1" i="1" dirty="0" smtClean="0">
                <a:solidFill>
                  <a:srgbClr val="7030A0"/>
                </a:solidFill>
                <a:latin typeface="Times New Roman" pitchFamily="18" charset="0"/>
                <a:cs typeface="Times New Roman" pitchFamily="18" charset="0"/>
              </a:rPr>
              <a:t>uptake </a:t>
            </a:r>
            <a:r>
              <a:rPr lang="en-US" sz="3200" b="1" i="1" dirty="0">
                <a:solidFill>
                  <a:srgbClr val="7030A0"/>
                </a:solidFill>
                <a:latin typeface="Times New Roman" pitchFamily="18" charset="0"/>
                <a:cs typeface="Times New Roman" pitchFamily="18" charset="0"/>
              </a:rPr>
              <a:t>of O</a:t>
            </a:r>
            <a:r>
              <a:rPr lang="en-US" sz="3200" b="1" i="1" baseline="-25000" dirty="0">
                <a:solidFill>
                  <a:srgbClr val="7030A0"/>
                </a:solidFill>
                <a:latin typeface="Times New Roman" pitchFamily="18" charset="0"/>
                <a:cs typeface="Times New Roman" pitchFamily="18" charset="0"/>
              </a:rPr>
              <a:t>2</a:t>
            </a:r>
            <a:r>
              <a:rPr lang="en-US" sz="3200" b="1" i="1" dirty="0">
                <a:solidFill>
                  <a:srgbClr val="7030A0"/>
                </a:solidFill>
                <a:latin typeface="Times New Roman" pitchFamily="18" charset="0"/>
                <a:cs typeface="Times New Roman" pitchFamily="18" charset="0"/>
              </a:rPr>
              <a:t> and release of CO</a:t>
            </a:r>
            <a:r>
              <a:rPr lang="en-US" sz="3200" b="1" i="1" baseline="-25000" dirty="0">
                <a:solidFill>
                  <a:srgbClr val="7030A0"/>
                </a:solidFill>
                <a:latin typeface="Times New Roman" pitchFamily="18" charset="0"/>
                <a:cs typeface="Times New Roman" pitchFamily="18" charset="0"/>
              </a:rPr>
              <a:t>2</a:t>
            </a:r>
            <a:r>
              <a:rPr lang="en-US" sz="3200" b="1" dirty="0">
                <a:solidFill>
                  <a:srgbClr val="7030A0"/>
                </a:solidFill>
                <a:latin typeface="Times New Roman" pitchFamily="18" charset="0"/>
                <a:cs typeface="Times New Roman" pitchFamily="18" charset="0"/>
              </a:rPr>
              <a:t>. </a:t>
            </a:r>
            <a:endParaRPr lang="en-US" sz="3200" b="1" dirty="0" smtClean="0">
              <a:solidFill>
                <a:srgbClr val="7030A0"/>
              </a:solidFill>
              <a:latin typeface="Times New Roman" pitchFamily="18" charset="0"/>
              <a:cs typeface="Times New Roman" pitchFamily="18" charset="0"/>
            </a:endParaRPr>
          </a:p>
          <a:p>
            <a:r>
              <a:rPr lang="en-US" sz="3200" b="1" i="1" u="sng" dirty="0" smtClean="0">
                <a:solidFill>
                  <a:srgbClr val="7030A0"/>
                </a:solidFill>
                <a:latin typeface="Times New Roman" pitchFamily="18" charset="0"/>
                <a:cs typeface="Times New Roman" pitchFamily="18" charset="0"/>
              </a:rPr>
              <a:t>Cellular respiration </a:t>
            </a:r>
            <a:r>
              <a:rPr lang="en-US" sz="3200" b="1" dirty="0" smtClean="0">
                <a:solidFill>
                  <a:srgbClr val="7030A0"/>
                </a:solidFill>
                <a:latin typeface="Times New Roman" pitchFamily="18" charset="0"/>
                <a:cs typeface="Times New Roman" pitchFamily="18" charset="0"/>
              </a:rPr>
              <a:t>refers to the </a:t>
            </a:r>
            <a:r>
              <a:rPr lang="en-US" sz="3200" b="1" dirty="0">
                <a:solidFill>
                  <a:srgbClr val="7030A0"/>
                </a:solidFill>
                <a:latin typeface="Times New Roman" pitchFamily="18" charset="0"/>
                <a:cs typeface="Times New Roman" pitchFamily="18" charset="0"/>
              </a:rPr>
              <a:t>molecular processes by which cells </a:t>
            </a:r>
            <a:r>
              <a:rPr lang="en-US" sz="3200" b="1" dirty="0" smtClean="0">
                <a:solidFill>
                  <a:srgbClr val="7030A0"/>
                </a:solidFill>
                <a:latin typeface="Times New Roman" pitchFamily="18" charset="0"/>
                <a:cs typeface="Times New Roman" pitchFamily="18" charset="0"/>
              </a:rPr>
              <a:t>consume O</a:t>
            </a:r>
            <a:r>
              <a:rPr lang="en-US" sz="3200" b="1" baseline="-25000" dirty="0" smtClean="0">
                <a:solidFill>
                  <a:srgbClr val="7030A0"/>
                </a:solidFill>
                <a:latin typeface="Times New Roman" pitchFamily="18" charset="0"/>
                <a:cs typeface="Times New Roman" pitchFamily="18" charset="0"/>
              </a:rPr>
              <a:t>2</a:t>
            </a:r>
            <a:r>
              <a:rPr lang="en-US" sz="3200" b="1" dirty="0" smtClean="0">
                <a:solidFill>
                  <a:srgbClr val="7030A0"/>
                </a:solidFill>
                <a:latin typeface="Times New Roman" pitchFamily="18" charset="0"/>
                <a:cs typeface="Times New Roman" pitchFamily="18" charset="0"/>
              </a:rPr>
              <a:t> </a:t>
            </a:r>
            <a:r>
              <a:rPr lang="en-US" sz="3200" b="1" dirty="0">
                <a:solidFill>
                  <a:srgbClr val="7030A0"/>
                </a:solidFill>
                <a:latin typeface="Times New Roman" pitchFamily="18" charset="0"/>
                <a:cs typeface="Times New Roman" pitchFamily="18" charset="0"/>
              </a:rPr>
              <a:t>and produce </a:t>
            </a:r>
            <a:r>
              <a:rPr lang="en-US" sz="3200" b="1" dirty="0" smtClean="0">
                <a:solidFill>
                  <a:srgbClr val="7030A0"/>
                </a:solidFill>
                <a:latin typeface="Times New Roman" pitchFamily="18" charset="0"/>
                <a:cs typeface="Times New Roman" pitchFamily="18" charset="0"/>
              </a:rPr>
              <a:t>CO</a:t>
            </a:r>
            <a:r>
              <a:rPr lang="en-US" sz="3200" b="1" baseline="-25000" dirty="0" smtClean="0">
                <a:solidFill>
                  <a:srgbClr val="7030A0"/>
                </a:solidFill>
                <a:latin typeface="Times New Roman" pitchFamily="18" charset="0"/>
                <a:cs typeface="Times New Roman" pitchFamily="18" charset="0"/>
              </a:rPr>
              <a:t>2</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
        <p:nvSpPr>
          <p:cNvPr id="5" name="Rectangle 4"/>
          <p:cNvSpPr/>
          <p:nvPr/>
        </p:nvSpPr>
        <p:spPr>
          <a:xfrm>
            <a:off x="0" y="3348419"/>
            <a:ext cx="9172575" cy="3046988"/>
          </a:xfrm>
          <a:prstGeom prst="rect">
            <a:avLst/>
          </a:prstGeom>
        </p:spPr>
        <p:txBody>
          <a:bodyPr wrap="square">
            <a:spAutoFit/>
          </a:bodyPr>
          <a:lstStyle/>
          <a:p>
            <a:r>
              <a:rPr lang="en-US" sz="3200" b="1" dirty="0">
                <a:solidFill>
                  <a:srgbClr val="C00000"/>
                </a:solidFill>
                <a:latin typeface="Times New Roman" pitchFamily="18" charset="0"/>
                <a:cs typeface="Times New Roman" pitchFamily="18" charset="0"/>
              </a:rPr>
              <a:t>Respiration </a:t>
            </a:r>
            <a:r>
              <a:rPr lang="en-US" sz="3200" b="1" dirty="0" smtClean="0">
                <a:solidFill>
                  <a:srgbClr val="C00000"/>
                </a:solidFill>
                <a:latin typeface="Times New Roman" pitchFamily="18" charset="0"/>
                <a:cs typeface="Times New Roman" pitchFamily="18" charset="0"/>
              </a:rPr>
              <a:t>is more </a:t>
            </a:r>
            <a:r>
              <a:rPr lang="en-US" sz="3200" b="1" dirty="0">
                <a:solidFill>
                  <a:srgbClr val="C00000"/>
                </a:solidFill>
                <a:latin typeface="Times New Roman" pitchFamily="18" charset="0"/>
                <a:cs typeface="Times New Roman" pitchFamily="18" charset="0"/>
              </a:rPr>
              <a:t>complex than glycolysis and is believed to </a:t>
            </a:r>
            <a:r>
              <a:rPr lang="en-US" sz="3200" b="1" dirty="0" smtClean="0">
                <a:solidFill>
                  <a:srgbClr val="C00000"/>
                </a:solidFill>
                <a:latin typeface="Times New Roman" pitchFamily="18" charset="0"/>
                <a:cs typeface="Times New Roman" pitchFamily="18" charset="0"/>
              </a:rPr>
              <a:t>have evolved </a:t>
            </a:r>
            <a:r>
              <a:rPr lang="en-US" sz="3200" b="1" dirty="0">
                <a:solidFill>
                  <a:srgbClr val="C00000"/>
                </a:solidFill>
                <a:latin typeface="Times New Roman" pitchFamily="18" charset="0"/>
                <a:cs typeface="Times New Roman" pitchFamily="18" charset="0"/>
              </a:rPr>
              <a:t>much later, after the appearance of </a:t>
            </a:r>
            <a:r>
              <a:rPr lang="en-US" sz="3200" b="1" dirty="0" smtClean="0">
                <a:solidFill>
                  <a:srgbClr val="C00000"/>
                </a:solidFill>
                <a:latin typeface="Times New Roman" pitchFamily="18" charset="0"/>
                <a:cs typeface="Times New Roman" pitchFamily="18" charset="0"/>
              </a:rPr>
              <a:t>cyanobacteria</a:t>
            </a:r>
            <a:r>
              <a:rPr lang="en-US" sz="3200" b="1" dirty="0">
                <a:solidFill>
                  <a:srgbClr val="C00000"/>
                </a:solidFill>
                <a:latin typeface="Times New Roman" pitchFamily="18" charset="0"/>
                <a:cs typeface="Times New Roman" pitchFamily="18" charset="0"/>
              </a:rPr>
              <a:t>. </a:t>
            </a:r>
            <a:endParaRPr lang="en-US" sz="3200" b="1" dirty="0" smtClean="0">
              <a:solidFill>
                <a:srgbClr val="C00000"/>
              </a:solidFill>
              <a:latin typeface="Times New Roman" pitchFamily="18" charset="0"/>
              <a:cs typeface="Times New Roman" pitchFamily="18" charset="0"/>
            </a:endParaRPr>
          </a:p>
          <a:p>
            <a:r>
              <a:rPr lang="en-US" sz="3200" b="1" i="1" dirty="0" smtClean="0">
                <a:solidFill>
                  <a:srgbClr val="0070C0"/>
                </a:solidFill>
                <a:latin typeface="Times New Roman" pitchFamily="18" charset="0"/>
                <a:cs typeface="Times New Roman" pitchFamily="18" charset="0"/>
              </a:rPr>
              <a:t>The </a:t>
            </a:r>
            <a:r>
              <a:rPr lang="en-US" sz="3200" b="1" i="1" dirty="0">
                <a:solidFill>
                  <a:srgbClr val="0070C0"/>
                </a:solidFill>
                <a:latin typeface="Times New Roman" pitchFamily="18" charset="0"/>
                <a:cs typeface="Times New Roman" pitchFamily="18" charset="0"/>
              </a:rPr>
              <a:t>metabolic activities of cyanobacteria </a:t>
            </a:r>
            <a:r>
              <a:rPr lang="en-US" sz="3200" b="1" i="1" dirty="0" smtClean="0">
                <a:solidFill>
                  <a:srgbClr val="0070C0"/>
                </a:solidFill>
                <a:latin typeface="Times New Roman" pitchFamily="18" charset="0"/>
                <a:cs typeface="Times New Roman" pitchFamily="18" charset="0"/>
              </a:rPr>
              <a:t>account for </a:t>
            </a:r>
            <a:r>
              <a:rPr lang="en-US" sz="3200" b="1" i="1" dirty="0">
                <a:solidFill>
                  <a:srgbClr val="0070C0"/>
                </a:solidFill>
                <a:latin typeface="Times New Roman" pitchFamily="18" charset="0"/>
                <a:cs typeface="Times New Roman" pitchFamily="18" charset="0"/>
              </a:rPr>
              <a:t>the rise of oxygen levels in the earth’s </a:t>
            </a:r>
            <a:r>
              <a:rPr lang="en-US" sz="3200" b="1" i="1" dirty="0" smtClean="0">
                <a:solidFill>
                  <a:srgbClr val="0070C0"/>
                </a:solidFill>
                <a:latin typeface="Times New Roman" pitchFamily="18" charset="0"/>
                <a:cs typeface="Times New Roman" pitchFamily="18" charset="0"/>
              </a:rPr>
              <a:t>atmosphere, a </a:t>
            </a:r>
            <a:r>
              <a:rPr lang="en-US" sz="3200" b="1" i="1" dirty="0">
                <a:solidFill>
                  <a:srgbClr val="0070C0"/>
                </a:solidFill>
                <a:latin typeface="Times New Roman" pitchFamily="18" charset="0"/>
                <a:cs typeface="Times New Roman" pitchFamily="18" charset="0"/>
              </a:rPr>
              <a:t>dramatic turning point in evolutionary history.</a:t>
            </a:r>
          </a:p>
        </p:txBody>
      </p:sp>
    </p:spTree>
    <p:extLst>
      <p:ext uri="{BB962C8B-B14F-4D97-AF65-F5344CB8AC3E}">
        <p14:creationId xmlns:p14="http://schemas.microsoft.com/office/powerpoint/2010/main" xmlns="" val="24319401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86100" y="0"/>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Citric Acid Cycle/Krebs Cycle/</a:t>
            </a:r>
            <a:r>
              <a:rPr lang="en-US" b="1" dirty="0" err="1" smtClean="0">
                <a:solidFill>
                  <a:srgbClr val="FFFF00"/>
                </a:solidFill>
                <a:latin typeface="Times New Roman" panose="02020603050405020304" pitchFamily="18" charset="0"/>
                <a:cs typeface="Times New Roman" panose="02020603050405020304" pitchFamily="18" charset="0"/>
              </a:rPr>
              <a:t>Tricarboxylic</a:t>
            </a:r>
            <a:r>
              <a:rPr lang="en-US" b="1" dirty="0" smtClean="0">
                <a:solidFill>
                  <a:srgbClr val="FFFF00"/>
                </a:solidFill>
                <a:latin typeface="Times New Roman" panose="02020603050405020304" pitchFamily="18" charset="0"/>
                <a:cs typeface="Times New Roman" panose="02020603050405020304" pitchFamily="18" charset="0"/>
              </a:rPr>
              <a:t> Acid (TCA) Cycle </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978786" y="793874"/>
            <a:ext cx="7186428" cy="5290458"/>
            <a:chOff x="978786" y="1105877"/>
            <a:chExt cx="7186428" cy="5290458"/>
          </a:xfrm>
        </p:grpSpPr>
        <p:grpSp>
          <p:nvGrpSpPr>
            <p:cNvPr id="9" name="Group 8"/>
            <p:cNvGrpSpPr/>
            <p:nvPr/>
          </p:nvGrpSpPr>
          <p:grpSpPr>
            <a:xfrm>
              <a:off x="978786" y="1105877"/>
              <a:ext cx="7186428" cy="5290458"/>
              <a:chOff x="978786" y="793874"/>
              <a:chExt cx="7186428" cy="5290458"/>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8786" y="793874"/>
                <a:ext cx="7186428"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6799134" y="5899666"/>
                <a:ext cx="1366080" cy="184666"/>
              </a:xfrm>
              <a:prstGeom prst="rect">
                <a:avLst/>
              </a:prstGeom>
            </p:spPr>
            <p:txBody>
              <a:bodyPr wrap="none">
                <a:spAutoFit/>
              </a:bodyPr>
              <a:lstStyle/>
              <a:p>
                <a:r>
                  <a:rPr lang="en-US" sz="600" dirty="0">
                    <a:latin typeface="Times New Roman" pitchFamily="18" charset="0"/>
                    <a:cs typeface="Times New Roman" pitchFamily="18" charset="0"/>
                  </a:rPr>
                  <a:t>http://slideplayer.com/slide/10673107/</a:t>
                </a:r>
              </a:p>
            </p:txBody>
          </p:sp>
        </p:grpSp>
        <p:cxnSp>
          <p:nvCxnSpPr>
            <p:cNvPr id="15" name="Straight Connector 14"/>
            <p:cNvCxnSpPr/>
            <p:nvPr/>
          </p:nvCxnSpPr>
          <p:spPr>
            <a:xfrm>
              <a:off x="4953000" y="6019800"/>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矩形 17"/>
          <p:cNvSpPr/>
          <p:nvPr/>
        </p:nvSpPr>
        <p:spPr>
          <a:xfrm>
            <a:off x="6038850" y="6423209"/>
            <a:ext cx="310515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citric acid cycle?</a:t>
            </a:r>
          </a:p>
          <a:p>
            <a:r>
              <a:rPr lang="en-US" sz="1200" b="1" dirty="0" smtClean="0">
                <a:latin typeface="Times New Roman" panose="02020603050405020304" pitchFamily="18" charset="0"/>
                <a:cs typeface="Times New Roman" panose="02020603050405020304" pitchFamily="18" charset="0"/>
              </a:rPr>
              <a:t>Q2. Who discovered the citric acid cycle?</a:t>
            </a:r>
          </a:p>
        </p:txBody>
      </p:sp>
    </p:spTree>
    <p:extLst>
      <p:ext uri="{BB962C8B-B14F-4D97-AF65-F5344CB8AC3E}">
        <p14:creationId xmlns:p14="http://schemas.microsoft.com/office/powerpoint/2010/main" xmlns="" val="24460443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86100" y="0"/>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Production of Acetyl-CoA (Activated Acetate) by Pyruvate Dehydrogenase Complex</a:t>
            </a:r>
          </a:p>
        </p:txBody>
      </p:sp>
      <p:grpSp>
        <p:nvGrpSpPr>
          <p:cNvPr id="14" name="Group 13"/>
          <p:cNvGrpSpPr/>
          <p:nvPr/>
        </p:nvGrpSpPr>
        <p:grpSpPr>
          <a:xfrm>
            <a:off x="45243" y="793874"/>
            <a:ext cx="4526757" cy="2009303"/>
            <a:chOff x="45243" y="793874"/>
            <a:chExt cx="4526757" cy="2009303"/>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243" y="793874"/>
              <a:ext cx="4526757" cy="2009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3" name="Straight Connector 32"/>
            <p:cNvCxnSpPr/>
            <p:nvPr/>
          </p:nvCxnSpPr>
          <p:spPr>
            <a:xfrm>
              <a:off x="45243" y="1924050"/>
              <a:ext cx="45267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243" y="2143125"/>
              <a:ext cx="45267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838" y="2362200"/>
              <a:ext cx="3015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83515" y="1695450"/>
              <a:ext cx="6884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91050" y="869523"/>
            <a:ext cx="4528278" cy="2043191"/>
            <a:chOff x="4591050" y="869523"/>
            <a:chExt cx="4528278" cy="2043191"/>
          </a:xfrm>
        </p:grpSpPr>
        <p:grpSp>
          <p:nvGrpSpPr>
            <p:cNvPr id="42" name="Group 41"/>
            <p:cNvGrpSpPr/>
            <p:nvPr/>
          </p:nvGrpSpPr>
          <p:grpSpPr>
            <a:xfrm>
              <a:off x="4591050" y="869523"/>
              <a:ext cx="4528278" cy="2043191"/>
              <a:chOff x="4591050" y="869523"/>
              <a:chExt cx="4528278" cy="2043191"/>
            </a:xfrm>
          </p:grpSpPr>
          <p:pic>
            <p:nvPicPr>
              <p:cNvPr id="43"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91050" y="869523"/>
                <a:ext cx="4528278" cy="1858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69326" y="2693639"/>
                <a:ext cx="2371725"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45" name="Straight Connector 44"/>
            <p:cNvCxnSpPr/>
            <p:nvPr/>
          </p:nvCxnSpPr>
          <p:spPr>
            <a:xfrm>
              <a:off x="4690631" y="2739878"/>
              <a:ext cx="6149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51698" y="2689427"/>
              <a:ext cx="6149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9170" y="2959420"/>
            <a:ext cx="4434777" cy="985506"/>
            <a:chOff x="2256084" y="2971646"/>
            <a:chExt cx="4434777" cy="985506"/>
          </a:xfrm>
        </p:grpSpPr>
        <p:pic>
          <p:nvPicPr>
            <p:cNvPr id="3083"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56084" y="2971646"/>
              <a:ext cx="4434777" cy="98550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9" name="Straight Connector 48"/>
            <p:cNvCxnSpPr/>
            <p:nvPr/>
          </p:nvCxnSpPr>
          <p:spPr>
            <a:xfrm>
              <a:off x="3729691" y="3452173"/>
              <a:ext cx="29611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33650" y="3695700"/>
              <a:ext cx="2076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48" name="Group 2047"/>
          <p:cNvGrpSpPr/>
          <p:nvPr/>
        </p:nvGrpSpPr>
        <p:grpSpPr>
          <a:xfrm>
            <a:off x="4690631" y="2959420"/>
            <a:ext cx="4328519" cy="2837515"/>
            <a:chOff x="169958" y="3971286"/>
            <a:chExt cx="4328519" cy="2837515"/>
          </a:xfrm>
        </p:grpSpPr>
        <p:grpSp>
          <p:nvGrpSpPr>
            <p:cNvPr id="4" name="Group 3"/>
            <p:cNvGrpSpPr/>
            <p:nvPr/>
          </p:nvGrpSpPr>
          <p:grpSpPr>
            <a:xfrm>
              <a:off x="169958" y="3971286"/>
              <a:ext cx="4328519" cy="2837515"/>
              <a:chOff x="169958" y="4042085"/>
              <a:chExt cx="4328519" cy="2837515"/>
            </a:xfrm>
          </p:grpSpPr>
          <p:pic>
            <p:nvPicPr>
              <p:cNvPr id="3080" name="Picture 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9958" y="4042085"/>
                <a:ext cx="4328519" cy="2117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49148" y="6159344"/>
                <a:ext cx="4124325" cy="720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57" name="Straight Connector 56"/>
            <p:cNvCxnSpPr/>
            <p:nvPr/>
          </p:nvCxnSpPr>
          <p:spPr>
            <a:xfrm>
              <a:off x="1270396" y="6248400"/>
              <a:ext cx="32030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68799" y="6448673"/>
              <a:ext cx="9015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 y="4187863"/>
            <a:ext cx="4610684" cy="1685737"/>
            <a:chOff x="-1" y="4187863"/>
            <a:chExt cx="4610684" cy="1685737"/>
          </a:xfrm>
        </p:grpSpPr>
        <p:grpSp>
          <p:nvGrpSpPr>
            <p:cNvPr id="2" name="Group 1"/>
            <p:cNvGrpSpPr/>
            <p:nvPr/>
          </p:nvGrpSpPr>
          <p:grpSpPr>
            <a:xfrm>
              <a:off x="-1" y="4187863"/>
              <a:ext cx="4610684" cy="1685737"/>
              <a:chOff x="-1" y="4187863"/>
              <a:chExt cx="4610684" cy="1685737"/>
            </a:xfrm>
          </p:grpSpPr>
          <p:pic>
            <p:nvPicPr>
              <p:cNvPr id="1026"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 y="4187863"/>
                <a:ext cx="4591051" cy="1267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0120" y="5474063"/>
                <a:ext cx="4600563"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0121" y="5669326"/>
                <a:ext cx="2047279" cy="204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37" name="Straight Connector 36"/>
            <p:cNvCxnSpPr/>
            <p:nvPr/>
          </p:nvCxnSpPr>
          <p:spPr>
            <a:xfrm>
              <a:off x="2080422" y="4991100"/>
              <a:ext cx="24725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9050" y="5887590"/>
            <a:ext cx="4572000" cy="923330"/>
          </a:xfrm>
          <a:prstGeom prst="rect">
            <a:avLst/>
          </a:prstGeom>
          <a:ln>
            <a:solidFill>
              <a:schemeClr val="tx1"/>
            </a:solidFill>
          </a:ln>
        </p:spPr>
        <p:txBody>
          <a:bodyPr>
            <a:spAutoFit/>
          </a:bodyPr>
          <a:lstStyle/>
          <a:p>
            <a:r>
              <a:rPr lang="en-US" b="1" i="1" u="sng" dirty="0">
                <a:latin typeface="Times New Roman" pitchFamily="18" charset="0"/>
                <a:cs typeface="Times New Roman" pitchFamily="18" charset="0"/>
              </a:rPr>
              <a:t>Oxidative decarboxylation</a:t>
            </a:r>
            <a:r>
              <a:rPr lang="en-US" dirty="0">
                <a:latin typeface="Times New Roman" pitchFamily="18" charset="0"/>
                <a:cs typeface="Times New Roman" pitchFamily="18" charset="0"/>
              </a:rPr>
              <a:t> reactions are </a:t>
            </a:r>
            <a:r>
              <a:rPr lang="en-US" b="1" dirty="0" smtClean="0">
                <a:latin typeface="Times New Roman" pitchFamily="18" charset="0"/>
                <a:cs typeface="Times New Roman" pitchFamily="18" charset="0"/>
              </a:rPr>
              <a:t>oxidation </a:t>
            </a:r>
            <a:r>
              <a:rPr lang="en-US" dirty="0" smtClean="0">
                <a:latin typeface="Times New Roman" pitchFamily="18" charset="0"/>
                <a:cs typeface="Times New Roman" pitchFamily="18" charset="0"/>
              </a:rPr>
              <a:t>reactions </a:t>
            </a:r>
            <a:r>
              <a:rPr lang="en-US" dirty="0">
                <a:latin typeface="Times New Roman" pitchFamily="18" charset="0"/>
                <a:cs typeface="Times New Roman" pitchFamily="18" charset="0"/>
              </a:rPr>
              <a:t>in which a carboxylate group is removed, forming </a:t>
            </a:r>
            <a:r>
              <a:rPr lang="en-US" b="1" dirty="0">
                <a:latin typeface="Times New Roman" pitchFamily="18" charset="0"/>
                <a:cs typeface="Times New Roman" pitchFamily="18" charset="0"/>
              </a:rPr>
              <a:t>carbon dioxide</a:t>
            </a:r>
            <a:r>
              <a:rPr lang="en-US" dirty="0">
                <a:latin typeface="Times New Roman" pitchFamily="18" charset="0"/>
                <a:cs typeface="Times New Roman" pitchFamily="18" charset="0"/>
              </a:rPr>
              <a:t>.</a:t>
            </a:r>
          </a:p>
        </p:txBody>
      </p:sp>
      <p:sp>
        <p:nvSpPr>
          <p:cNvPr id="39" name="矩形 17"/>
          <p:cNvSpPr/>
          <p:nvPr/>
        </p:nvSpPr>
        <p:spPr>
          <a:xfrm>
            <a:off x="4889472" y="6068020"/>
            <a:ext cx="4267200" cy="784830"/>
          </a:xfrm>
          <a:prstGeom prst="rect">
            <a:avLst/>
          </a:prstGeom>
        </p:spPr>
        <p:txBody>
          <a:bodyPr wrap="square">
            <a:spAutoFit/>
          </a:bodyPr>
          <a:lstStyle/>
          <a:p>
            <a:r>
              <a:rPr lang="en-US" sz="900" b="1" dirty="0" smtClean="0">
                <a:latin typeface="Times New Roman" panose="02020603050405020304" pitchFamily="18" charset="0"/>
                <a:cs typeface="Times New Roman" panose="02020603050405020304" pitchFamily="18" charset="0"/>
              </a:rPr>
              <a:t>Q1. Draw the structure of the activated form of acetate in biological systems. </a:t>
            </a:r>
          </a:p>
          <a:p>
            <a:r>
              <a:rPr lang="en-US" sz="900" b="1" dirty="0" smtClean="0">
                <a:latin typeface="Times New Roman" panose="02020603050405020304" pitchFamily="18" charset="0"/>
                <a:cs typeface="Times New Roman" panose="02020603050405020304" pitchFamily="18" charset="0"/>
              </a:rPr>
              <a:t>Q2. Draw the structure of coenzyme A. </a:t>
            </a:r>
          </a:p>
          <a:p>
            <a:r>
              <a:rPr lang="en-US" sz="900" b="1" dirty="0" smtClean="0">
                <a:latin typeface="Times New Roman" panose="02020603050405020304" pitchFamily="18" charset="0"/>
                <a:cs typeface="Times New Roman" panose="02020603050405020304" pitchFamily="18" charset="0"/>
              </a:rPr>
              <a:t>Q3. Which enzyme catalyzes the conversion of pyruvate to acetyl-CoA? </a:t>
            </a:r>
          </a:p>
          <a:p>
            <a:r>
              <a:rPr lang="en-US" sz="900" b="1" dirty="0" smtClean="0">
                <a:latin typeface="Times New Roman" panose="02020603050405020304" pitchFamily="18" charset="0"/>
                <a:cs typeface="Times New Roman" panose="02020603050405020304" pitchFamily="18" charset="0"/>
              </a:rPr>
              <a:t>Q4. Show the overall reaction catalyzed by the pyruvate dehydrogenase complex. </a:t>
            </a:r>
          </a:p>
          <a:p>
            <a:r>
              <a:rPr lang="en-US" sz="900" b="1" dirty="0" smtClean="0">
                <a:latin typeface="Times New Roman" panose="02020603050405020304" pitchFamily="18" charset="0"/>
                <a:cs typeface="Times New Roman" panose="02020603050405020304" pitchFamily="18" charset="0"/>
              </a:rPr>
              <a:t>Q5. What is oxidative decarboxylation? Give an example. </a:t>
            </a:r>
          </a:p>
        </p:txBody>
      </p:sp>
    </p:spTree>
    <p:extLst>
      <p:ext uri="{BB962C8B-B14F-4D97-AF65-F5344CB8AC3E}">
        <p14:creationId xmlns:p14="http://schemas.microsoft.com/office/powerpoint/2010/main" xmlns="" val="18925794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
                                        </p:tgtEl>
                                        <p:attrNameLst>
                                          <p:attrName>style.visibility</p:attrName>
                                        </p:attrNameLst>
                                      </p:cBhvr>
                                      <p:to>
                                        <p:strVal val="visible"/>
                                      </p:to>
                                    </p:set>
                                    <p:anim calcmode="lin" valueType="num">
                                      <p:cBhvr additive="base">
                                        <p:cTn id="25" dur="500" fill="hold"/>
                                        <p:tgtEl>
                                          <p:spTgt spid="2048"/>
                                        </p:tgtEl>
                                        <p:attrNameLst>
                                          <p:attrName>ppt_x</p:attrName>
                                        </p:attrNameLst>
                                      </p:cBhvr>
                                      <p:tavLst>
                                        <p:tav tm="0">
                                          <p:val>
                                            <p:strVal val="#ppt_x"/>
                                          </p:val>
                                        </p:tav>
                                        <p:tav tm="100000">
                                          <p:val>
                                            <p:strVal val="#ppt_x"/>
                                          </p:val>
                                        </p:tav>
                                      </p:tavLst>
                                    </p:anim>
                                    <p:anim calcmode="lin" valueType="num">
                                      <p:cBhvr additive="base">
                                        <p:cTn id="26"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86100" y="0"/>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Citric Acid Cycle takes place in mitochondria</a:t>
            </a:r>
          </a:p>
        </p:txBody>
      </p:sp>
      <p:sp>
        <p:nvSpPr>
          <p:cNvPr id="10" name="Rectangle 9"/>
          <p:cNvSpPr/>
          <p:nvPr/>
        </p:nvSpPr>
        <p:spPr>
          <a:xfrm>
            <a:off x="0" y="787862"/>
            <a:ext cx="9144000" cy="1200329"/>
          </a:xfrm>
          <a:prstGeom prst="rect">
            <a:avLst/>
          </a:prstGeom>
        </p:spPr>
        <p:txBody>
          <a:bodyPr wrap="square">
            <a:spAutoFit/>
          </a:bodyPr>
          <a:lstStyle/>
          <a:p>
            <a:r>
              <a:rPr lang="en-US" b="1" i="1" u="sng" dirty="0">
                <a:solidFill>
                  <a:srgbClr val="FF0000"/>
                </a:solidFill>
                <a:latin typeface="Times New Roman" pitchFamily="18" charset="0"/>
                <a:cs typeface="Times New Roman" pitchFamily="18" charset="0"/>
              </a:rPr>
              <a:t>Like the conversion of pyruvate to acetyl CoA, the citric acid cycle takes place in the matrix of the mitochondria.</a:t>
            </a:r>
            <a:r>
              <a:rPr lang="en-US" b="1" dirty="0">
                <a:solidFill>
                  <a:srgbClr val="0070C0"/>
                </a:solidFill>
                <a:latin typeface="Times New Roman" pitchFamily="18" charset="0"/>
                <a:cs typeface="Times New Roman" pitchFamily="18" charset="0"/>
              </a:rPr>
              <a:t> Almost all of the enzymes of the citric acid cycle are soluble, with the single exception of the enzyme succinate dehydrogenase, which is embedded in the inner membrane of the mitochondrion.</a:t>
            </a:r>
          </a:p>
        </p:txBody>
      </p:sp>
      <p:grpSp>
        <p:nvGrpSpPr>
          <p:cNvPr id="51" name="Group 50"/>
          <p:cNvGrpSpPr/>
          <p:nvPr/>
        </p:nvGrpSpPr>
        <p:grpSpPr>
          <a:xfrm>
            <a:off x="3581400" y="1763744"/>
            <a:ext cx="5486400" cy="4424654"/>
            <a:chOff x="1752600" y="1988191"/>
            <a:chExt cx="5486400" cy="4424654"/>
          </a:xfrm>
        </p:grpSpPr>
        <p:pic>
          <p:nvPicPr>
            <p:cNvPr id="52" name="Picture 5" descr="http://images.slideplayer.com/8/2433398/slides/slide_1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1988191"/>
              <a:ext cx="5486400" cy="4114801"/>
            </a:xfrm>
            <a:prstGeom prst="rect">
              <a:avLst/>
            </a:prstGeom>
            <a:noFill/>
            <a:extLst>
              <a:ext uri="{909E8E84-426E-40DD-AFC4-6F175D3DCCD1}">
                <a14:hiddenFill xmlns:a14="http://schemas.microsoft.com/office/drawing/2010/main" xmlns="">
                  <a:solidFill>
                    <a:srgbClr val="FFFFFF"/>
                  </a:solidFill>
                </a14:hiddenFill>
              </a:ext>
            </a:extLst>
          </p:spPr>
        </p:pic>
        <p:sp>
          <p:nvSpPr>
            <p:cNvPr id="53" name="Rectangle 52"/>
            <p:cNvSpPr/>
            <p:nvPr/>
          </p:nvSpPr>
          <p:spPr>
            <a:xfrm>
              <a:off x="4191000" y="6228179"/>
              <a:ext cx="1327608" cy="184666"/>
            </a:xfrm>
            <a:prstGeom prst="rect">
              <a:avLst/>
            </a:prstGeom>
          </p:spPr>
          <p:txBody>
            <a:bodyPr wrap="none">
              <a:spAutoFit/>
            </a:bodyPr>
            <a:lstStyle/>
            <a:p>
              <a:r>
                <a:rPr lang="en-US" sz="600" dirty="0">
                  <a:latin typeface="Times New Roman" pitchFamily="18" charset="0"/>
                  <a:cs typeface="Times New Roman" pitchFamily="18" charset="0"/>
                </a:rPr>
                <a:t>http://slideplayer.com/slide/2433398/</a:t>
              </a:r>
            </a:p>
          </p:txBody>
        </p:sp>
      </p:grpSp>
      <p:grpSp>
        <p:nvGrpSpPr>
          <p:cNvPr id="24" name="Group 23"/>
          <p:cNvGrpSpPr/>
          <p:nvPr/>
        </p:nvGrpSpPr>
        <p:grpSpPr>
          <a:xfrm>
            <a:off x="0" y="3352799"/>
            <a:ext cx="3579703" cy="2009776"/>
            <a:chOff x="0" y="3352799"/>
            <a:chExt cx="3579703" cy="2009776"/>
          </a:xfrm>
        </p:grpSpPr>
        <p:grpSp>
          <p:nvGrpSpPr>
            <p:cNvPr id="19" name="Group 18"/>
            <p:cNvGrpSpPr/>
            <p:nvPr/>
          </p:nvGrpSpPr>
          <p:grpSpPr>
            <a:xfrm>
              <a:off x="0" y="3352799"/>
              <a:ext cx="3579703" cy="2009776"/>
              <a:chOff x="0" y="3352799"/>
              <a:chExt cx="3579703" cy="2009776"/>
            </a:xfrm>
          </p:grpSpPr>
          <p:pic>
            <p:nvPicPr>
              <p:cNvPr id="9"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52799"/>
                <a:ext cx="3579703" cy="1980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2" name="Straight Connector 11"/>
              <p:cNvCxnSpPr/>
              <p:nvPr/>
            </p:nvCxnSpPr>
            <p:spPr>
              <a:xfrm>
                <a:off x="228600" y="4191000"/>
                <a:ext cx="3276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 y="4381500"/>
                <a:ext cx="3276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4572000"/>
                <a:ext cx="3276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4762500"/>
                <a:ext cx="190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85850" y="4953000"/>
                <a:ext cx="24938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 y="5162550"/>
                <a:ext cx="33511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599" y="5362575"/>
                <a:ext cx="5334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38200" y="3971925"/>
                <a:ext cx="2667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238125" y="3581400"/>
              <a:ext cx="3267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8599" y="3783044"/>
              <a:ext cx="32766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矩形 17"/>
          <p:cNvSpPr/>
          <p:nvPr/>
        </p:nvSpPr>
        <p:spPr>
          <a:xfrm>
            <a:off x="2701" y="5929152"/>
            <a:ext cx="4572000" cy="923330"/>
          </a:xfrm>
          <a:prstGeom prst="rect">
            <a:avLst/>
          </a:prstGeom>
        </p:spPr>
        <p:txBody>
          <a:bodyPr wrap="square">
            <a:spAutoFit/>
          </a:bodyPr>
          <a:lstStyle/>
          <a:p>
            <a:r>
              <a:rPr lang="en-US" sz="900" b="1" dirty="0" smtClean="0">
                <a:latin typeface="Times New Roman" panose="02020603050405020304" pitchFamily="18" charset="0"/>
                <a:cs typeface="Times New Roman" panose="02020603050405020304" pitchFamily="18" charset="0"/>
              </a:rPr>
              <a:t>Q1. Where does the conversion of pyruvate to acetyl CoA occur in a cell?</a:t>
            </a:r>
          </a:p>
          <a:p>
            <a:r>
              <a:rPr lang="en-US" sz="900" b="1" dirty="0" smtClean="0">
                <a:latin typeface="Times New Roman" panose="02020603050405020304" pitchFamily="18" charset="0"/>
                <a:cs typeface="Times New Roman" panose="02020603050405020304" pitchFamily="18" charset="0"/>
              </a:rPr>
              <a:t>Q2. Where does citric acid cycle take place in a cell?</a:t>
            </a:r>
          </a:p>
          <a:p>
            <a:r>
              <a:rPr lang="en-US" sz="900" b="1" dirty="0" smtClean="0">
                <a:latin typeface="Times New Roman" panose="02020603050405020304" pitchFamily="18" charset="0"/>
                <a:cs typeface="Times New Roman" panose="02020603050405020304" pitchFamily="18" charset="0"/>
              </a:rPr>
              <a:t>Q3. Which enzyme of citric acid cycle is bound to the inner membrane of mitochondria?</a:t>
            </a:r>
          </a:p>
          <a:p>
            <a:r>
              <a:rPr lang="en-US" sz="900" b="1" dirty="0" smtClean="0">
                <a:latin typeface="Times New Roman" panose="02020603050405020304" pitchFamily="18" charset="0"/>
                <a:cs typeface="Times New Roman" panose="02020603050405020304" pitchFamily="18" charset="0"/>
              </a:rPr>
              <a:t>Q4. Which pathway is a nearly central metabolic pathway?</a:t>
            </a:r>
          </a:p>
          <a:p>
            <a:r>
              <a:rPr lang="en-US" sz="900" b="1" dirty="0" smtClean="0">
                <a:latin typeface="Times New Roman" panose="02020603050405020304" pitchFamily="18" charset="0"/>
                <a:cs typeface="Times New Roman" panose="02020603050405020304" pitchFamily="18" charset="0"/>
              </a:rPr>
              <a:t>Q5. What </a:t>
            </a:r>
            <a:r>
              <a:rPr lang="en-US" sz="900" b="1" dirty="0">
                <a:latin typeface="Times New Roman" panose="02020603050405020304" pitchFamily="18" charset="0"/>
                <a:cs typeface="Times New Roman" panose="02020603050405020304" pitchFamily="18" charset="0"/>
              </a:rPr>
              <a:t>is the importance of citric acid cycle with respect to catabolism</a:t>
            </a:r>
            <a:r>
              <a:rPr lang="en-US" sz="900" b="1" dirty="0" smtClean="0">
                <a:latin typeface="Times New Roman" panose="02020603050405020304" pitchFamily="18" charset="0"/>
                <a:cs typeface="Times New Roman" panose="02020603050405020304" pitchFamily="18" charset="0"/>
              </a:rPr>
              <a:t>?</a:t>
            </a:r>
          </a:p>
          <a:p>
            <a:r>
              <a:rPr lang="en-US" sz="900" b="1" dirty="0" smtClean="0">
                <a:solidFill>
                  <a:srgbClr val="FF0000"/>
                </a:solidFill>
                <a:latin typeface="Times New Roman" panose="02020603050405020304" pitchFamily="18" charset="0"/>
                <a:cs typeface="Times New Roman" panose="02020603050405020304" pitchFamily="18" charset="0"/>
              </a:rPr>
              <a:t>No question on the image of this slide.</a:t>
            </a:r>
          </a:p>
        </p:txBody>
      </p:sp>
    </p:spTree>
    <p:extLst>
      <p:ext uri="{BB962C8B-B14F-4D97-AF65-F5344CB8AC3E}">
        <p14:creationId xmlns:p14="http://schemas.microsoft.com/office/powerpoint/2010/main" xmlns="" val="2763994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86100" y="0"/>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Citric Acid Cycle has Eight steps</a:t>
            </a:r>
          </a:p>
        </p:txBody>
      </p:sp>
      <p:grpSp>
        <p:nvGrpSpPr>
          <p:cNvPr id="13" name="Group 12"/>
          <p:cNvGrpSpPr/>
          <p:nvPr/>
        </p:nvGrpSpPr>
        <p:grpSpPr>
          <a:xfrm>
            <a:off x="5784629" y="4230075"/>
            <a:ext cx="3261166" cy="1979250"/>
            <a:chOff x="5854259" y="3818080"/>
            <a:chExt cx="3261166" cy="1979250"/>
          </a:xfrm>
        </p:grpSpPr>
        <p:pic>
          <p:nvPicPr>
            <p:cNvPr id="1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4259" y="3818080"/>
              <a:ext cx="3261166"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54259" y="4884880"/>
              <a:ext cx="3261166" cy="91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8" name="Group 7"/>
          <p:cNvGrpSpPr/>
          <p:nvPr/>
        </p:nvGrpSpPr>
        <p:grpSpPr>
          <a:xfrm>
            <a:off x="0" y="819110"/>
            <a:ext cx="5715000" cy="6029365"/>
            <a:chOff x="0" y="819110"/>
            <a:chExt cx="5715000" cy="6029365"/>
          </a:xfrm>
        </p:grpSpPr>
        <p:grpSp>
          <p:nvGrpSpPr>
            <p:cNvPr id="5" name="Group 4"/>
            <p:cNvGrpSpPr/>
            <p:nvPr/>
          </p:nvGrpSpPr>
          <p:grpSpPr>
            <a:xfrm>
              <a:off x="0" y="819110"/>
              <a:ext cx="5715000" cy="6029365"/>
              <a:chOff x="0" y="819110"/>
              <a:chExt cx="5715000" cy="6029365"/>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819110"/>
                <a:ext cx="5715000" cy="6029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a:off x="2286000" y="1714500"/>
                <a:ext cx="2521743" cy="3322462"/>
                <a:chOff x="2286000" y="1714500"/>
                <a:chExt cx="2521743" cy="3322462"/>
              </a:xfrm>
            </p:grpSpPr>
            <p:pic>
              <p:nvPicPr>
                <p:cNvPr id="30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6000" y="1714500"/>
                  <a:ext cx="962025" cy="403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57600" y="2534005"/>
                  <a:ext cx="766762"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040981" y="3638530"/>
                  <a:ext cx="766762" cy="19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810000" y="4770712"/>
                  <a:ext cx="631031" cy="21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955256" y="4991027"/>
                  <a:ext cx="114300" cy="45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98131" y="4991027"/>
                  <a:ext cx="114300" cy="45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80" name="Picture 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200400" y="5219700"/>
                <a:ext cx="547687" cy="44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ectangle 24"/>
              <p:cNvSpPr/>
              <p:nvPr/>
            </p:nvSpPr>
            <p:spPr>
              <a:xfrm>
                <a:off x="3417093" y="5671934"/>
                <a:ext cx="114300" cy="45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81" name="Picture 9"/>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893092" y="5334947"/>
              <a:ext cx="697707" cy="293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232294" y="4694286"/>
              <a:ext cx="96202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62000" y="3567113"/>
              <a:ext cx="609600"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090608" y="2572473"/>
              <a:ext cx="641748" cy="224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Rectangle 30"/>
            <p:cNvSpPr/>
            <p:nvPr/>
          </p:nvSpPr>
          <p:spPr>
            <a:xfrm>
              <a:off x="1259680" y="2511037"/>
              <a:ext cx="264319" cy="61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19246" y="2631636"/>
              <a:ext cx="132159" cy="61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85" name="Picture 1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486400" y="793874"/>
            <a:ext cx="3645693" cy="818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518545" y="1714499"/>
            <a:ext cx="3613547" cy="1159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547120" y="3373048"/>
            <a:ext cx="3584972" cy="798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矩形 17"/>
          <p:cNvSpPr/>
          <p:nvPr/>
        </p:nvSpPr>
        <p:spPr>
          <a:xfrm>
            <a:off x="4441031" y="6273224"/>
            <a:ext cx="4702969" cy="630942"/>
          </a:xfrm>
          <a:prstGeom prst="rect">
            <a:avLst/>
          </a:prstGeom>
        </p:spPr>
        <p:txBody>
          <a:bodyPr wrap="square">
            <a:spAutoFit/>
          </a:bodyPr>
          <a:lstStyle/>
          <a:p>
            <a:r>
              <a:rPr lang="en-US" sz="700" b="1" dirty="0" smtClean="0">
                <a:latin typeface="Times New Roman" panose="02020603050405020304" pitchFamily="18" charset="0"/>
                <a:cs typeface="Times New Roman" panose="02020603050405020304" pitchFamily="18" charset="0"/>
              </a:rPr>
              <a:t>Q1. Diagrammatically show the citric acid cycle with the name of all the enzymes involved.</a:t>
            </a:r>
          </a:p>
          <a:p>
            <a:r>
              <a:rPr lang="en-US" sz="700" b="1" dirty="0" smtClean="0">
                <a:latin typeface="Times New Roman" panose="02020603050405020304" pitchFamily="18" charset="0"/>
                <a:cs typeface="Times New Roman" panose="02020603050405020304" pitchFamily="18" charset="0"/>
              </a:rPr>
              <a:t>Q2. Where does citric acid cycle take place in prokaryotes? </a:t>
            </a:r>
          </a:p>
          <a:p>
            <a:r>
              <a:rPr lang="en-US" sz="700" b="1" dirty="0" smtClean="0">
                <a:latin typeface="Times New Roman" panose="02020603050405020304" pitchFamily="18" charset="0"/>
                <a:cs typeface="Times New Roman" panose="02020603050405020304" pitchFamily="18" charset="0"/>
              </a:rPr>
              <a:t>Q3. How many decarboxylation reactions take  place in one round of citric acid cycle?</a:t>
            </a:r>
          </a:p>
          <a:p>
            <a:r>
              <a:rPr lang="en-US" sz="700" b="1" dirty="0" smtClean="0">
                <a:latin typeface="Times New Roman" panose="02020603050405020304" pitchFamily="18" charset="0"/>
                <a:cs typeface="Times New Roman" panose="02020603050405020304" pitchFamily="18" charset="0"/>
              </a:rPr>
              <a:t>Q4. How many NADH, FADH2 and nucleoside triphosphates are formed after oxidation of one acetyl-CoA?</a:t>
            </a:r>
          </a:p>
          <a:p>
            <a:r>
              <a:rPr lang="en-US" sz="700" b="1" dirty="0" smtClean="0">
                <a:latin typeface="Times New Roman" panose="02020603050405020304" pitchFamily="18" charset="0"/>
                <a:cs typeface="Times New Roman" panose="02020603050405020304" pitchFamily="18" charset="0"/>
              </a:rPr>
              <a:t>Q5. How many molecules of ATP are formed in each round of citric acid cycle? (Answer: 0 or 1)?</a:t>
            </a:r>
          </a:p>
        </p:txBody>
      </p:sp>
    </p:spTree>
    <p:extLst>
      <p:ext uri="{BB962C8B-B14F-4D97-AF65-F5344CB8AC3E}">
        <p14:creationId xmlns:p14="http://schemas.microsoft.com/office/powerpoint/2010/main" xmlns="" val="3790880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5"/>
                                        </p:tgtEl>
                                        <p:attrNameLst>
                                          <p:attrName>style.visibility</p:attrName>
                                        </p:attrNameLst>
                                      </p:cBhvr>
                                      <p:to>
                                        <p:strVal val="visible"/>
                                      </p:to>
                                    </p:set>
                                    <p:anim calcmode="lin" valueType="num">
                                      <p:cBhvr additive="base">
                                        <p:cTn id="13" dur="500" fill="hold"/>
                                        <p:tgtEl>
                                          <p:spTgt spid="3085"/>
                                        </p:tgtEl>
                                        <p:attrNameLst>
                                          <p:attrName>ppt_x</p:attrName>
                                        </p:attrNameLst>
                                      </p:cBhvr>
                                      <p:tavLst>
                                        <p:tav tm="0">
                                          <p:val>
                                            <p:strVal val="#ppt_x"/>
                                          </p:val>
                                        </p:tav>
                                        <p:tav tm="100000">
                                          <p:val>
                                            <p:strVal val="#ppt_x"/>
                                          </p:val>
                                        </p:tav>
                                      </p:tavLst>
                                    </p:anim>
                                    <p:anim calcmode="lin" valueType="num">
                                      <p:cBhvr additive="base">
                                        <p:cTn id="14"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6"/>
                                        </p:tgtEl>
                                        <p:attrNameLst>
                                          <p:attrName>style.visibility</p:attrName>
                                        </p:attrNameLst>
                                      </p:cBhvr>
                                      <p:to>
                                        <p:strVal val="visible"/>
                                      </p:to>
                                    </p:set>
                                    <p:anim calcmode="lin" valueType="num">
                                      <p:cBhvr additive="base">
                                        <p:cTn id="19" dur="500" fill="hold"/>
                                        <p:tgtEl>
                                          <p:spTgt spid="3086"/>
                                        </p:tgtEl>
                                        <p:attrNameLst>
                                          <p:attrName>ppt_x</p:attrName>
                                        </p:attrNameLst>
                                      </p:cBhvr>
                                      <p:tavLst>
                                        <p:tav tm="0">
                                          <p:val>
                                            <p:strVal val="#ppt_x"/>
                                          </p:val>
                                        </p:tav>
                                        <p:tav tm="100000">
                                          <p:val>
                                            <p:strVal val="#ppt_x"/>
                                          </p:val>
                                        </p:tav>
                                      </p:tavLst>
                                    </p:anim>
                                    <p:anim calcmode="lin" valueType="num">
                                      <p:cBhvr additive="base">
                                        <p:cTn id="20"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7"/>
                                        </p:tgtEl>
                                        <p:attrNameLst>
                                          <p:attrName>style.visibility</p:attrName>
                                        </p:attrNameLst>
                                      </p:cBhvr>
                                      <p:to>
                                        <p:strVal val="visible"/>
                                      </p:to>
                                    </p:set>
                                    <p:anim calcmode="lin" valueType="num">
                                      <p:cBhvr additive="base">
                                        <p:cTn id="25" dur="500" fill="hold"/>
                                        <p:tgtEl>
                                          <p:spTgt spid="3087"/>
                                        </p:tgtEl>
                                        <p:attrNameLst>
                                          <p:attrName>ppt_x</p:attrName>
                                        </p:attrNameLst>
                                      </p:cBhvr>
                                      <p:tavLst>
                                        <p:tav tm="0">
                                          <p:val>
                                            <p:strVal val="#ppt_x"/>
                                          </p:val>
                                        </p:tav>
                                        <p:tav tm="100000">
                                          <p:val>
                                            <p:strVal val="#ppt_x"/>
                                          </p:val>
                                        </p:tav>
                                      </p:tavLst>
                                    </p:anim>
                                    <p:anim calcmode="lin" valueType="num">
                                      <p:cBhvr additive="base">
                                        <p:cTn id="26" dur="500" fill="hold"/>
                                        <p:tgtEl>
                                          <p:spTgt spid="308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86100" y="0"/>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Citric Acid Cycle Components are important Biosynthetic Intermediates</a:t>
            </a:r>
          </a:p>
        </p:txBody>
      </p:sp>
      <p:grpSp>
        <p:nvGrpSpPr>
          <p:cNvPr id="17" name="Group 16"/>
          <p:cNvGrpSpPr/>
          <p:nvPr/>
        </p:nvGrpSpPr>
        <p:grpSpPr>
          <a:xfrm>
            <a:off x="5993321" y="783218"/>
            <a:ext cx="3215017" cy="4259377"/>
            <a:chOff x="5993321" y="783218"/>
            <a:chExt cx="3215017" cy="4259377"/>
          </a:xfrm>
        </p:grpSpPr>
        <p:sp>
          <p:nvSpPr>
            <p:cNvPr id="3" name="Rectangle 2"/>
            <p:cNvSpPr/>
            <p:nvPr/>
          </p:nvSpPr>
          <p:spPr>
            <a:xfrm>
              <a:off x="5993321" y="783218"/>
              <a:ext cx="3150679" cy="2246769"/>
            </a:xfrm>
            <a:prstGeom prst="rect">
              <a:avLst/>
            </a:prstGeom>
          </p:spPr>
          <p:txBody>
            <a:bodyPr wrap="square">
              <a:spAutoFit/>
            </a:bodyPr>
            <a:lstStyle/>
            <a:p>
              <a:r>
                <a:rPr lang="en-US" sz="1400" b="1" dirty="0" smtClean="0">
                  <a:solidFill>
                    <a:srgbClr val="0070C0"/>
                  </a:solidFill>
                  <a:latin typeface="Times New Roman" pitchFamily="18" charset="0"/>
                  <a:cs typeface="Times New Roman" pitchFamily="18" charset="0"/>
                </a:rPr>
                <a:t>Example 1: </a:t>
              </a:r>
              <a:r>
                <a:rPr lang="el-GR" sz="1400" b="1" i="1" u="sng" dirty="0" smtClean="0">
                  <a:solidFill>
                    <a:srgbClr val="0070C0"/>
                  </a:solidFill>
                  <a:latin typeface="Times New Roman" pitchFamily="18" charset="0"/>
                  <a:cs typeface="Times New Roman" pitchFamily="18" charset="0"/>
                </a:rPr>
                <a:t>α</a:t>
              </a:r>
              <a:r>
                <a:rPr lang="en-US" sz="1400" b="1" i="1" u="sng" dirty="0" smtClean="0">
                  <a:solidFill>
                    <a:srgbClr val="0070C0"/>
                  </a:solidFill>
                  <a:latin typeface="Times New Roman" pitchFamily="18" charset="0"/>
                  <a:cs typeface="Times New Roman" pitchFamily="18" charset="0"/>
                </a:rPr>
                <a:t>-</a:t>
              </a:r>
              <a:r>
                <a:rPr lang="en-US" sz="1400" b="1" i="1" u="sng" dirty="0" err="1" smtClean="0">
                  <a:solidFill>
                    <a:srgbClr val="0070C0"/>
                  </a:solidFill>
                  <a:latin typeface="Times New Roman" pitchFamily="18" charset="0"/>
                  <a:cs typeface="Times New Roman" pitchFamily="18" charset="0"/>
                </a:rPr>
                <a:t>Ketoglutarate</a:t>
              </a:r>
              <a:r>
                <a:rPr lang="en-US" sz="1400" b="1" i="1" u="sng" dirty="0" smtClean="0">
                  <a:solidFill>
                    <a:srgbClr val="0070C0"/>
                  </a:solidFill>
                  <a:latin typeface="Times New Roman" pitchFamily="18" charset="0"/>
                  <a:cs typeface="Times New Roman" pitchFamily="18" charset="0"/>
                </a:rPr>
                <a:t> </a:t>
              </a:r>
              <a:r>
                <a:rPr lang="en-US" sz="1400" b="1" dirty="0" smtClean="0">
                  <a:solidFill>
                    <a:srgbClr val="0070C0"/>
                  </a:solidFill>
                  <a:latin typeface="Times New Roman" pitchFamily="18" charset="0"/>
                  <a:cs typeface="Times New Roman" pitchFamily="18" charset="0"/>
                </a:rPr>
                <a:t>and </a:t>
              </a:r>
              <a:r>
                <a:rPr lang="en-US" sz="1400" b="1" i="1" u="sng" dirty="0">
                  <a:solidFill>
                    <a:srgbClr val="0070C0"/>
                  </a:solidFill>
                  <a:latin typeface="Times New Roman" pitchFamily="18" charset="0"/>
                  <a:cs typeface="Times New Roman" pitchFamily="18" charset="0"/>
                </a:rPr>
                <a:t>oxaloacetate</a:t>
              </a:r>
              <a:r>
                <a:rPr lang="en-US" sz="1400" b="1" dirty="0">
                  <a:solidFill>
                    <a:srgbClr val="0070C0"/>
                  </a:solidFill>
                  <a:latin typeface="Times New Roman" pitchFamily="18" charset="0"/>
                  <a:cs typeface="Times New Roman" pitchFamily="18" charset="0"/>
                </a:rPr>
                <a:t> can, for example, serve as </a:t>
              </a:r>
              <a:r>
                <a:rPr lang="en-US" sz="1400" b="1" dirty="0" smtClean="0">
                  <a:solidFill>
                    <a:srgbClr val="0070C0"/>
                  </a:solidFill>
                  <a:latin typeface="Times New Roman" pitchFamily="18" charset="0"/>
                  <a:cs typeface="Times New Roman" pitchFamily="18" charset="0"/>
                </a:rPr>
                <a:t>precursors of </a:t>
              </a:r>
              <a:r>
                <a:rPr lang="en-US" sz="1400" b="1" dirty="0">
                  <a:solidFill>
                    <a:srgbClr val="0070C0"/>
                  </a:solidFill>
                  <a:latin typeface="Times New Roman" pitchFamily="18" charset="0"/>
                  <a:cs typeface="Times New Roman" pitchFamily="18" charset="0"/>
                </a:rPr>
                <a:t>the amino acids aspartate and glutamate by </a:t>
              </a:r>
              <a:r>
                <a:rPr lang="en-US" sz="1400" b="1" dirty="0" smtClean="0">
                  <a:solidFill>
                    <a:srgbClr val="0070C0"/>
                  </a:solidFill>
                  <a:latin typeface="Times New Roman" pitchFamily="18" charset="0"/>
                  <a:cs typeface="Times New Roman" pitchFamily="18" charset="0"/>
                </a:rPr>
                <a:t>simple transamination </a:t>
              </a:r>
              <a:r>
                <a:rPr lang="en-US" sz="1400" b="1" dirty="0">
                  <a:solidFill>
                    <a:srgbClr val="0070C0"/>
                  </a:solidFill>
                  <a:latin typeface="Times New Roman" pitchFamily="18" charset="0"/>
                  <a:cs typeface="Times New Roman" pitchFamily="18" charset="0"/>
                </a:rPr>
                <a:t>(Chapter 22). Through aspartate and </a:t>
              </a:r>
              <a:r>
                <a:rPr lang="en-US" sz="1400" b="1" dirty="0" smtClean="0">
                  <a:solidFill>
                    <a:srgbClr val="0070C0"/>
                  </a:solidFill>
                  <a:latin typeface="Times New Roman" pitchFamily="18" charset="0"/>
                  <a:cs typeface="Times New Roman" pitchFamily="18" charset="0"/>
                </a:rPr>
                <a:t>glutamate</a:t>
              </a:r>
              <a:r>
                <a:rPr lang="en-US" sz="1400" b="1" dirty="0">
                  <a:solidFill>
                    <a:srgbClr val="0070C0"/>
                  </a:solidFill>
                  <a:latin typeface="Times New Roman" pitchFamily="18" charset="0"/>
                  <a:cs typeface="Times New Roman" pitchFamily="18" charset="0"/>
                </a:rPr>
                <a:t>, the carbons of oxaloacetate and </a:t>
              </a:r>
              <a:r>
                <a:rPr lang="el-GR" sz="1400" b="1" dirty="0" smtClean="0">
                  <a:solidFill>
                    <a:srgbClr val="0070C0"/>
                  </a:solidFill>
                  <a:latin typeface="Times New Roman" pitchFamily="18" charset="0"/>
                  <a:cs typeface="Times New Roman" pitchFamily="18" charset="0"/>
                </a:rPr>
                <a:t>α</a:t>
              </a:r>
              <a:r>
                <a:rPr lang="en-US" sz="1400" b="1" dirty="0" smtClean="0">
                  <a:solidFill>
                    <a:srgbClr val="0070C0"/>
                  </a:solidFill>
                  <a:latin typeface="Times New Roman" pitchFamily="18" charset="0"/>
                  <a:cs typeface="Times New Roman" pitchFamily="18" charset="0"/>
                </a:rPr>
                <a:t>-</a:t>
              </a:r>
              <a:r>
                <a:rPr lang="en-US" sz="1400" b="1" dirty="0" err="1" smtClean="0">
                  <a:solidFill>
                    <a:srgbClr val="0070C0"/>
                  </a:solidFill>
                  <a:latin typeface="Times New Roman" pitchFamily="18" charset="0"/>
                  <a:cs typeface="Times New Roman" pitchFamily="18" charset="0"/>
                </a:rPr>
                <a:t>ketoglutarate</a:t>
              </a:r>
              <a:r>
                <a:rPr lang="en-US" sz="1400" b="1" dirty="0" smtClean="0">
                  <a:solidFill>
                    <a:srgbClr val="0070C0"/>
                  </a:solidFill>
                  <a:latin typeface="Times New Roman" pitchFamily="18" charset="0"/>
                  <a:cs typeface="Times New Roman" pitchFamily="18" charset="0"/>
                </a:rPr>
                <a:t> are </a:t>
              </a:r>
              <a:r>
                <a:rPr lang="en-US" sz="1400" b="1" dirty="0">
                  <a:solidFill>
                    <a:srgbClr val="0070C0"/>
                  </a:solidFill>
                  <a:latin typeface="Times New Roman" pitchFamily="18" charset="0"/>
                  <a:cs typeface="Times New Roman" pitchFamily="18" charset="0"/>
                </a:rPr>
                <a:t>then used to build other amino acids, as well as </a:t>
              </a:r>
              <a:r>
                <a:rPr lang="en-US" sz="1400" b="1" dirty="0" smtClean="0">
                  <a:solidFill>
                    <a:srgbClr val="0070C0"/>
                  </a:solidFill>
                  <a:latin typeface="Times New Roman" pitchFamily="18" charset="0"/>
                  <a:cs typeface="Times New Roman" pitchFamily="18" charset="0"/>
                </a:rPr>
                <a:t>purine and </a:t>
              </a:r>
              <a:r>
                <a:rPr lang="en-US" sz="1400" b="1" dirty="0">
                  <a:solidFill>
                    <a:srgbClr val="0070C0"/>
                  </a:solidFill>
                  <a:latin typeface="Times New Roman" pitchFamily="18" charset="0"/>
                  <a:cs typeface="Times New Roman" pitchFamily="18" charset="0"/>
                </a:rPr>
                <a:t>pyrimidine nucleotides.</a:t>
              </a:r>
            </a:p>
          </p:txBody>
        </p:sp>
        <p:sp>
          <p:nvSpPr>
            <p:cNvPr id="10" name="Rectangle 9"/>
            <p:cNvSpPr/>
            <p:nvPr/>
          </p:nvSpPr>
          <p:spPr>
            <a:xfrm>
              <a:off x="5993322" y="2971800"/>
              <a:ext cx="3157446" cy="738664"/>
            </a:xfrm>
            <a:prstGeom prst="rect">
              <a:avLst/>
            </a:prstGeom>
          </p:spPr>
          <p:txBody>
            <a:bodyPr wrap="square">
              <a:spAutoFit/>
            </a:bodyPr>
            <a:lstStyle/>
            <a:p>
              <a:r>
                <a:rPr lang="en-US" sz="1400" b="1" dirty="0" smtClean="0">
                  <a:solidFill>
                    <a:srgbClr val="00B050"/>
                  </a:solidFill>
                  <a:latin typeface="Times New Roman" pitchFamily="18" charset="0"/>
                  <a:cs typeface="Times New Roman" pitchFamily="18" charset="0"/>
                </a:rPr>
                <a:t>Example 2</a:t>
              </a:r>
              <a:r>
                <a:rPr lang="en-US" sz="1400" b="1" dirty="0">
                  <a:solidFill>
                    <a:srgbClr val="00B050"/>
                  </a:solidFill>
                  <a:latin typeface="Times New Roman" pitchFamily="18" charset="0"/>
                  <a:cs typeface="Times New Roman" pitchFamily="18" charset="0"/>
                </a:rPr>
                <a:t>: </a:t>
              </a:r>
              <a:r>
                <a:rPr lang="en-US" sz="1400" b="1" i="1" u="sng" dirty="0">
                  <a:solidFill>
                    <a:srgbClr val="00B050"/>
                  </a:solidFill>
                  <a:latin typeface="Times New Roman" pitchFamily="18" charset="0"/>
                  <a:cs typeface="Times New Roman" pitchFamily="18" charset="0"/>
                </a:rPr>
                <a:t>Oxaloacetate</a:t>
              </a:r>
              <a:r>
                <a:rPr lang="en-US" sz="1400" b="1" dirty="0">
                  <a:solidFill>
                    <a:srgbClr val="00B050"/>
                  </a:solidFill>
                  <a:latin typeface="Times New Roman" pitchFamily="18" charset="0"/>
                  <a:cs typeface="Times New Roman" pitchFamily="18" charset="0"/>
                </a:rPr>
                <a:t> is converted </a:t>
              </a:r>
              <a:r>
                <a:rPr lang="en-US" sz="1400" b="1" dirty="0" smtClean="0">
                  <a:solidFill>
                    <a:srgbClr val="00B050"/>
                  </a:solidFill>
                  <a:latin typeface="Times New Roman" pitchFamily="18" charset="0"/>
                  <a:cs typeface="Times New Roman" pitchFamily="18" charset="0"/>
                </a:rPr>
                <a:t>to glucose </a:t>
              </a:r>
              <a:r>
                <a:rPr lang="en-US" sz="1400" b="1" dirty="0">
                  <a:solidFill>
                    <a:srgbClr val="00B050"/>
                  </a:solidFill>
                  <a:latin typeface="Times New Roman" pitchFamily="18" charset="0"/>
                  <a:cs typeface="Times New Roman" pitchFamily="18" charset="0"/>
                </a:rPr>
                <a:t>in gluconeogenesis (see Fig. 15–15). </a:t>
              </a:r>
            </a:p>
          </p:txBody>
        </p:sp>
        <p:sp>
          <p:nvSpPr>
            <p:cNvPr id="11" name="Rectangle 10"/>
            <p:cNvSpPr/>
            <p:nvPr/>
          </p:nvSpPr>
          <p:spPr>
            <a:xfrm>
              <a:off x="5993321" y="3657600"/>
              <a:ext cx="3215017" cy="1384995"/>
            </a:xfrm>
            <a:prstGeom prst="rect">
              <a:avLst/>
            </a:prstGeom>
          </p:spPr>
          <p:txBody>
            <a:bodyPr wrap="square">
              <a:spAutoFit/>
            </a:bodyPr>
            <a:lstStyle/>
            <a:p>
              <a:r>
                <a:rPr lang="en-US" sz="1400" b="1" dirty="0" smtClean="0">
                  <a:solidFill>
                    <a:srgbClr val="C00000"/>
                  </a:solidFill>
                  <a:latin typeface="Times New Roman" pitchFamily="18" charset="0"/>
                  <a:cs typeface="Times New Roman" pitchFamily="18" charset="0"/>
                </a:rPr>
                <a:t>Example 3: </a:t>
              </a:r>
              <a:r>
                <a:rPr lang="en-US" sz="1400" b="1" i="1" u="sng" dirty="0" err="1" smtClean="0">
                  <a:solidFill>
                    <a:srgbClr val="C00000"/>
                  </a:solidFill>
                  <a:latin typeface="Times New Roman" pitchFamily="18" charset="0"/>
                  <a:cs typeface="Times New Roman" pitchFamily="18" charset="0"/>
                </a:rPr>
                <a:t>Succinyl</a:t>
              </a:r>
              <a:r>
                <a:rPr lang="en-US" sz="1400" b="1" i="1" u="sng" dirty="0" smtClean="0">
                  <a:solidFill>
                    <a:srgbClr val="C00000"/>
                  </a:solidFill>
                  <a:latin typeface="Times New Roman" pitchFamily="18" charset="0"/>
                  <a:cs typeface="Times New Roman" pitchFamily="18" charset="0"/>
                </a:rPr>
                <a:t>-CoA</a:t>
              </a:r>
              <a:r>
                <a:rPr lang="en-US" sz="1400" b="1" dirty="0" smtClean="0">
                  <a:solidFill>
                    <a:srgbClr val="C00000"/>
                  </a:solidFill>
                  <a:latin typeface="Times New Roman" pitchFamily="18" charset="0"/>
                  <a:cs typeface="Times New Roman" pitchFamily="18" charset="0"/>
                </a:rPr>
                <a:t> </a:t>
              </a:r>
              <a:r>
                <a:rPr lang="en-US" sz="1400" b="1" dirty="0">
                  <a:solidFill>
                    <a:srgbClr val="C00000"/>
                  </a:solidFill>
                  <a:latin typeface="Times New Roman" pitchFamily="18" charset="0"/>
                  <a:cs typeface="Times New Roman" pitchFamily="18" charset="0"/>
                </a:rPr>
                <a:t>is a central intermediate in the synthesis of </a:t>
              </a:r>
              <a:r>
                <a:rPr lang="en-US" sz="1400" b="1" dirty="0" smtClean="0">
                  <a:solidFill>
                    <a:srgbClr val="C00000"/>
                  </a:solidFill>
                  <a:latin typeface="Times New Roman" pitchFamily="18" charset="0"/>
                  <a:cs typeface="Times New Roman" pitchFamily="18" charset="0"/>
                </a:rPr>
                <a:t>the </a:t>
              </a:r>
              <a:r>
                <a:rPr lang="en-US" sz="1400" b="1" dirty="0" err="1" smtClean="0">
                  <a:solidFill>
                    <a:srgbClr val="C00000"/>
                  </a:solidFill>
                  <a:latin typeface="Times New Roman" pitchFamily="18" charset="0"/>
                  <a:cs typeface="Times New Roman" pitchFamily="18" charset="0"/>
                </a:rPr>
                <a:t>porphyrin</a:t>
              </a:r>
              <a:r>
                <a:rPr lang="en-US" sz="1400" b="1" dirty="0" smtClean="0">
                  <a:solidFill>
                    <a:srgbClr val="C00000"/>
                  </a:solidFill>
                  <a:latin typeface="Times New Roman" pitchFamily="18" charset="0"/>
                  <a:cs typeface="Times New Roman" pitchFamily="18" charset="0"/>
                </a:rPr>
                <a:t> </a:t>
              </a:r>
              <a:r>
                <a:rPr lang="en-US" sz="1400" b="1" dirty="0">
                  <a:solidFill>
                    <a:srgbClr val="C00000"/>
                  </a:solidFill>
                  <a:latin typeface="Times New Roman" pitchFamily="18" charset="0"/>
                  <a:cs typeface="Times New Roman" pitchFamily="18" charset="0"/>
                </a:rPr>
                <a:t>ring of </a:t>
              </a:r>
              <a:r>
                <a:rPr lang="en-US" sz="1400" b="1" dirty="0" err="1">
                  <a:solidFill>
                    <a:srgbClr val="C00000"/>
                  </a:solidFill>
                  <a:latin typeface="Times New Roman" pitchFamily="18" charset="0"/>
                  <a:cs typeface="Times New Roman" pitchFamily="18" charset="0"/>
                </a:rPr>
                <a:t>heme</a:t>
              </a:r>
              <a:r>
                <a:rPr lang="en-US" sz="1400" b="1" dirty="0">
                  <a:solidFill>
                    <a:srgbClr val="C00000"/>
                  </a:solidFill>
                  <a:latin typeface="Times New Roman" pitchFamily="18" charset="0"/>
                  <a:cs typeface="Times New Roman" pitchFamily="18" charset="0"/>
                </a:rPr>
                <a:t> groups, which serve as </a:t>
              </a:r>
              <a:r>
                <a:rPr lang="en-US" sz="1400" b="1" dirty="0" smtClean="0">
                  <a:solidFill>
                    <a:srgbClr val="C00000"/>
                  </a:solidFill>
                  <a:latin typeface="Times New Roman" pitchFamily="18" charset="0"/>
                  <a:cs typeface="Times New Roman" pitchFamily="18" charset="0"/>
                </a:rPr>
                <a:t>oxygen carriers </a:t>
              </a:r>
              <a:r>
                <a:rPr lang="en-US" sz="1400" b="1" dirty="0">
                  <a:solidFill>
                    <a:srgbClr val="C00000"/>
                  </a:solidFill>
                  <a:latin typeface="Times New Roman" pitchFamily="18" charset="0"/>
                  <a:cs typeface="Times New Roman" pitchFamily="18" charset="0"/>
                </a:rPr>
                <a:t>(in hemoglobin and myoglobin) and </a:t>
              </a:r>
              <a:r>
                <a:rPr lang="en-US" sz="1400" b="1" dirty="0" smtClean="0">
                  <a:solidFill>
                    <a:srgbClr val="C00000"/>
                  </a:solidFill>
                  <a:latin typeface="Times New Roman" pitchFamily="18" charset="0"/>
                  <a:cs typeface="Times New Roman" pitchFamily="18" charset="0"/>
                </a:rPr>
                <a:t>electron carriers </a:t>
              </a:r>
              <a:r>
                <a:rPr lang="en-US" sz="1400" b="1" dirty="0">
                  <a:solidFill>
                    <a:srgbClr val="C00000"/>
                  </a:solidFill>
                  <a:latin typeface="Times New Roman" pitchFamily="18" charset="0"/>
                  <a:cs typeface="Times New Roman" pitchFamily="18" charset="0"/>
                </a:rPr>
                <a:t>(in cytochromes) (see Fig. 22–23).</a:t>
              </a:r>
            </a:p>
          </p:txBody>
        </p:sp>
      </p:grpSp>
      <p:grpSp>
        <p:nvGrpSpPr>
          <p:cNvPr id="15" name="Group 14"/>
          <p:cNvGrpSpPr/>
          <p:nvPr/>
        </p:nvGrpSpPr>
        <p:grpSpPr>
          <a:xfrm>
            <a:off x="28575" y="793874"/>
            <a:ext cx="5815695" cy="1975872"/>
            <a:chOff x="1664152" y="793874"/>
            <a:chExt cx="5815695" cy="1975872"/>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64152" y="793874"/>
              <a:ext cx="5815695" cy="1720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64152" y="2533650"/>
              <a:ext cx="3898448" cy="236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2" name="Straight Connector 11"/>
            <p:cNvCxnSpPr/>
            <p:nvPr/>
          </p:nvCxnSpPr>
          <p:spPr>
            <a:xfrm>
              <a:off x="1664152" y="1371600"/>
              <a:ext cx="1688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06948" y="1066800"/>
              <a:ext cx="8443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15392" y="1663762"/>
              <a:ext cx="3676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02252" y="1952625"/>
              <a:ext cx="5689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02252" y="2238375"/>
              <a:ext cx="5689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02252" y="2533650"/>
              <a:ext cx="5837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204" y="2760220"/>
            <a:ext cx="6067103" cy="4104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矩形 17"/>
          <p:cNvSpPr/>
          <p:nvPr/>
        </p:nvSpPr>
        <p:spPr>
          <a:xfrm>
            <a:off x="6287824" y="5842337"/>
            <a:ext cx="2856176" cy="1015663"/>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Why citric acid cycle is called an </a:t>
            </a:r>
            <a:r>
              <a:rPr lang="en-US" sz="1200" b="1" dirty="0" err="1" smtClean="0">
                <a:latin typeface="Times New Roman" panose="02020603050405020304" pitchFamily="18" charset="0"/>
                <a:cs typeface="Times New Roman" panose="02020603050405020304" pitchFamily="18" charset="0"/>
              </a:rPr>
              <a:t>amphibolic</a:t>
            </a:r>
            <a:r>
              <a:rPr lang="en-US" sz="1200" b="1" dirty="0" smtClean="0">
                <a:latin typeface="Times New Roman" panose="02020603050405020304" pitchFamily="18" charset="0"/>
                <a:cs typeface="Times New Roman" panose="02020603050405020304" pitchFamily="18" charset="0"/>
              </a:rPr>
              <a:t> pathway? Give two examples.</a:t>
            </a:r>
          </a:p>
          <a:p>
            <a:r>
              <a:rPr lang="en-US" sz="1200" b="1" dirty="0" smtClean="0">
                <a:solidFill>
                  <a:srgbClr val="FF0000"/>
                </a:solidFill>
                <a:latin typeface="Times New Roman" panose="02020603050405020304" pitchFamily="18" charset="0"/>
                <a:cs typeface="Times New Roman" panose="02020603050405020304" pitchFamily="18" charset="0"/>
              </a:rPr>
              <a:t>No question in exam on the image of this slide. </a:t>
            </a:r>
          </a:p>
        </p:txBody>
      </p:sp>
    </p:spTree>
    <p:extLst>
      <p:ext uri="{BB962C8B-B14F-4D97-AF65-F5344CB8AC3E}">
        <p14:creationId xmlns:p14="http://schemas.microsoft.com/office/powerpoint/2010/main" xmlns="" val="19150079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err="1" smtClean="0">
                <a:solidFill>
                  <a:srgbClr val="FFFF00"/>
                </a:solidFill>
                <a:latin typeface="Times New Roman" panose="02020603050405020304" pitchFamily="18" charset="0"/>
                <a:cs typeface="Times New Roman" panose="02020603050405020304" pitchFamily="18" charset="0"/>
              </a:rPr>
              <a:t>Anaplerotic</a:t>
            </a:r>
            <a:r>
              <a:rPr lang="en-US" b="1" dirty="0" smtClean="0">
                <a:solidFill>
                  <a:srgbClr val="FFFF00"/>
                </a:solidFill>
                <a:latin typeface="Times New Roman" panose="02020603050405020304" pitchFamily="18" charset="0"/>
                <a:cs typeface="Times New Roman" panose="02020603050405020304" pitchFamily="18" charset="0"/>
              </a:rPr>
              <a:t> reactions replenish Citric Acid Cycle intermediates</a:t>
            </a:r>
          </a:p>
        </p:txBody>
      </p:sp>
      <p:sp>
        <p:nvSpPr>
          <p:cNvPr id="20" name="矩形 5"/>
          <p:cNvSpPr/>
          <p:nvPr/>
        </p:nvSpPr>
        <p:spPr>
          <a:xfrm>
            <a:off x="3086100" y="-4465"/>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3801705"/>
            <a:ext cx="8991600" cy="2380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4"/>
          <p:cNvGrpSpPr/>
          <p:nvPr/>
        </p:nvGrpSpPr>
        <p:grpSpPr>
          <a:xfrm>
            <a:off x="800100" y="793874"/>
            <a:ext cx="7543800" cy="3007831"/>
            <a:chOff x="800100" y="793874"/>
            <a:chExt cx="7543800" cy="3026882"/>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0100" y="793874"/>
              <a:ext cx="7543800" cy="3026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 name="Straight Connector 12"/>
            <p:cNvCxnSpPr/>
            <p:nvPr/>
          </p:nvCxnSpPr>
          <p:spPr>
            <a:xfrm>
              <a:off x="1314450" y="1895475"/>
              <a:ext cx="3286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矩形 17"/>
          <p:cNvSpPr/>
          <p:nvPr/>
        </p:nvSpPr>
        <p:spPr>
          <a:xfrm>
            <a:off x="1905000" y="6211669"/>
            <a:ext cx="7239001"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a:t>
            </a:r>
            <a:r>
              <a:rPr lang="en-US" sz="1200" b="1" dirty="0" err="1" smtClean="0">
                <a:latin typeface="Times New Roman" panose="02020603050405020304" pitchFamily="18" charset="0"/>
                <a:cs typeface="Times New Roman" panose="02020603050405020304" pitchFamily="18" charset="0"/>
              </a:rPr>
              <a:t>anaplerotic</a:t>
            </a:r>
            <a:r>
              <a:rPr lang="en-US" sz="1200" b="1" dirty="0" smtClean="0">
                <a:latin typeface="Times New Roman" panose="02020603050405020304" pitchFamily="18" charset="0"/>
                <a:cs typeface="Times New Roman" panose="02020603050405020304" pitchFamily="18" charset="0"/>
              </a:rPr>
              <a:t> reactions?</a:t>
            </a:r>
          </a:p>
          <a:p>
            <a:r>
              <a:rPr lang="en-US" sz="1200" b="1" dirty="0" smtClean="0">
                <a:latin typeface="Times New Roman" panose="02020603050405020304" pitchFamily="18" charset="0"/>
                <a:cs typeface="Times New Roman" panose="02020603050405020304" pitchFamily="18" charset="0"/>
              </a:rPr>
              <a:t>Q2. Give two examples of </a:t>
            </a:r>
            <a:r>
              <a:rPr lang="en-US" sz="1200" b="1" dirty="0" err="1" smtClean="0">
                <a:latin typeface="Times New Roman" panose="02020603050405020304" pitchFamily="18" charset="0"/>
                <a:cs typeface="Times New Roman" panose="02020603050405020304" pitchFamily="18" charset="0"/>
              </a:rPr>
              <a:t>anaplerotic</a:t>
            </a:r>
            <a:r>
              <a:rPr lang="en-US" sz="1200" b="1" dirty="0" smtClean="0">
                <a:latin typeface="Times New Roman" panose="02020603050405020304" pitchFamily="18" charset="0"/>
                <a:cs typeface="Times New Roman" panose="02020603050405020304" pitchFamily="18" charset="0"/>
              </a:rPr>
              <a:t> reactions with the name of the tissue/organism where they take place.</a:t>
            </a:r>
          </a:p>
          <a:p>
            <a:r>
              <a:rPr lang="en-US" sz="1200" b="1" dirty="0" smtClean="0">
                <a:latin typeface="Times New Roman" panose="02020603050405020304" pitchFamily="18" charset="0"/>
                <a:cs typeface="Times New Roman" panose="02020603050405020304" pitchFamily="18" charset="0"/>
              </a:rPr>
              <a:t>Q3. Write the name of two enzymes that are involved in </a:t>
            </a:r>
            <a:r>
              <a:rPr lang="en-US" sz="1200" b="1" dirty="0" err="1" smtClean="0">
                <a:latin typeface="Times New Roman" panose="02020603050405020304" pitchFamily="18" charset="0"/>
                <a:cs typeface="Times New Roman" panose="02020603050405020304" pitchFamily="18" charset="0"/>
              </a:rPr>
              <a:t>anaplerotic</a:t>
            </a:r>
            <a:r>
              <a:rPr lang="en-US" sz="1200" b="1" dirty="0" smtClean="0">
                <a:latin typeface="Times New Roman" panose="02020603050405020304" pitchFamily="18" charset="0"/>
                <a:cs typeface="Times New Roman" panose="02020603050405020304" pitchFamily="18" charset="0"/>
              </a:rPr>
              <a:t> reactions. </a:t>
            </a:r>
          </a:p>
        </p:txBody>
      </p:sp>
    </p:spTree>
    <p:extLst>
      <p:ext uri="{BB962C8B-B14F-4D97-AF65-F5344CB8AC3E}">
        <p14:creationId xmlns:p14="http://schemas.microsoft.com/office/powerpoint/2010/main" xmlns="" val="9450178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2454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The </a:t>
            </a:r>
            <a:r>
              <a:rPr lang="en-US" b="1" dirty="0" err="1" smtClean="0">
                <a:solidFill>
                  <a:srgbClr val="FFFF00"/>
                </a:solidFill>
                <a:latin typeface="Times New Roman" panose="02020603050405020304" pitchFamily="18" charset="0"/>
                <a:cs typeface="Times New Roman" panose="02020603050405020304" pitchFamily="18" charset="0"/>
              </a:rPr>
              <a:t>Glyoxylate</a:t>
            </a:r>
            <a:r>
              <a:rPr lang="en-US" b="1" dirty="0" smtClean="0">
                <a:solidFill>
                  <a:srgbClr val="FFFF00"/>
                </a:solidFill>
                <a:latin typeface="Times New Roman" panose="02020603050405020304" pitchFamily="18" charset="0"/>
                <a:cs typeface="Times New Roman" panose="02020603050405020304" pitchFamily="18" charset="0"/>
              </a:rPr>
              <a:t> Cycle: Vertebrates cannot make Glucose from Fatty Acids</a:t>
            </a:r>
          </a:p>
        </p:txBody>
      </p:sp>
      <p:sp>
        <p:nvSpPr>
          <p:cNvPr id="20" name="矩形 5"/>
          <p:cNvSpPr/>
          <p:nvPr/>
        </p:nvSpPr>
        <p:spPr>
          <a:xfrm>
            <a:off x="3086100" y="-4465"/>
            <a:ext cx="29718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Cellular Respiration</a:t>
            </a:r>
          </a:p>
        </p:txBody>
      </p:sp>
      <p:grpSp>
        <p:nvGrpSpPr>
          <p:cNvPr id="5" name="组合 4"/>
          <p:cNvGrpSpPr/>
          <p:nvPr/>
        </p:nvGrpSpPr>
        <p:grpSpPr>
          <a:xfrm>
            <a:off x="1957387" y="914400"/>
            <a:ext cx="5229225" cy="865443"/>
            <a:chOff x="1957387" y="914400"/>
            <a:chExt cx="5229225" cy="865443"/>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7387" y="914400"/>
              <a:ext cx="5229225" cy="865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Connector 12"/>
            <p:cNvCxnSpPr/>
            <p:nvPr/>
          </p:nvCxnSpPr>
          <p:spPr>
            <a:xfrm>
              <a:off x="2276475" y="1219200"/>
              <a:ext cx="4429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2276475" y="1496704"/>
              <a:ext cx="49101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2"/>
            <p:cNvCxnSpPr/>
            <p:nvPr/>
          </p:nvCxnSpPr>
          <p:spPr>
            <a:xfrm>
              <a:off x="2276474" y="1779843"/>
              <a:ext cx="42005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295400" y="1960135"/>
            <a:ext cx="6553200" cy="3900685"/>
            <a:chOff x="1295400" y="1960135"/>
            <a:chExt cx="6553200" cy="3900685"/>
          </a:xfrm>
        </p:grpSpPr>
        <p:grpSp>
          <p:nvGrpSpPr>
            <p:cNvPr id="6" name="组合 5"/>
            <p:cNvGrpSpPr/>
            <p:nvPr/>
          </p:nvGrpSpPr>
          <p:grpSpPr>
            <a:xfrm>
              <a:off x="1295400" y="1960135"/>
              <a:ext cx="6553200" cy="3863152"/>
              <a:chOff x="1295400" y="1960135"/>
              <a:chExt cx="6553200" cy="3863152"/>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1960135"/>
                <a:ext cx="6553200" cy="3863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 name="Straight Connector 12"/>
              <p:cNvCxnSpPr/>
              <p:nvPr/>
            </p:nvCxnSpPr>
            <p:spPr>
              <a:xfrm>
                <a:off x="4114800" y="3581400"/>
                <a:ext cx="373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2"/>
              <p:cNvCxnSpPr>
                <a:endCxn id="8194" idx="3"/>
              </p:cNvCxnSpPr>
              <p:nvPr/>
            </p:nvCxnSpPr>
            <p:spPr>
              <a:xfrm flipV="1">
                <a:off x="1295400" y="3891711"/>
                <a:ext cx="6553200" cy="79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2"/>
              <p:cNvCxnSpPr/>
              <p:nvPr/>
            </p:nvCxnSpPr>
            <p:spPr>
              <a:xfrm flipV="1">
                <a:off x="1295400" y="4245592"/>
                <a:ext cx="6553200" cy="79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2"/>
              <p:cNvCxnSpPr/>
              <p:nvPr/>
            </p:nvCxnSpPr>
            <p:spPr>
              <a:xfrm flipV="1">
                <a:off x="1295400" y="4579961"/>
                <a:ext cx="54102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12"/>
            <p:cNvCxnSpPr/>
            <p:nvPr/>
          </p:nvCxnSpPr>
          <p:spPr>
            <a:xfrm flipV="1">
              <a:off x="1295400" y="5860818"/>
              <a:ext cx="2286000"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12"/>
            <p:cNvCxnSpPr/>
            <p:nvPr/>
          </p:nvCxnSpPr>
          <p:spPr>
            <a:xfrm>
              <a:off x="2276475" y="4876800"/>
              <a:ext cx="5572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p:nvPr/>
          </p:nvCxnSpPr>
          <p:spPr>
            <a:xfrm flipV="1">
              <a:off x="1295400" y="5181600"/>
              <a:ext cx="6553200" cy="79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12"/>
            <p:cNvCxnSpPr/>
            <p:nvPr/>
          </p:nvCxnSpPr>
          <p:spPr>
            <a:xfrm flipV="1">
              <a:off x="1295400" y="5521656"/>
              <a:ext cx="6553200" cy="79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矩形 17"/>
          <p:cNvSpPr/>
          <p:nvPr/>
        </p:nvSpPr>
        <p:spPr>
          <a:xfrm>
            <a:off x="4724400" y="6412762"/>
            <a:ext cx="441960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Why vertebrates cannot synthesize glucose from acetate?</a:t>
            </a:r>
          </a:p>
          <a:p>
            <a:r>
              <a:rPr lang="en-US" sz="1200" b="1" dirty="0" smtClean="0">
                <a:latin typeface="Times New Roman" panose="02020603050405020304" pitchFamily="18" charset="0"/>
                <a:cs typeface="Times New Roman" panose="02020603050405020304" pitchFamily="18" charset="0"/>
              </a:rPr>
              <a:t>Q2. </a:t>
            </a:r>
            <a:r>
              <a:rPr lang="en-US" sz="1200" b="1" dirty="0">
                <a:latin typeface="Times New Roman" panose="02020603050405020304" pitchFamily="18" charset="0"/>
                <a:cs typeface="Times New Roman" panose="02020603050405020304" pitchFamily="18" charset="0"/>
              </a:rPr>
              <a:t>Why vertebrates cannot synthesize glucose from fatty acids</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06354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5108</TotalTime>
  <Words>853</Words>
  <Application>Microsoft Office PowerPoint</Application>
  <PresentationFormat>On-screen Show (4:3)</PresentationFormat>
  <Paragraphs>86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Next Lecture:  Overview of Metabolic Pathways-III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Muktadir Shahid Hossain (Taumal)</dc:title>
  <dc:creator>HP</dc:creator>
  <cp:lastModifiedBy>hp</cp:lastModifiedBy>
  <cp:revision>593</cp:revision>
  <dcterms:created xsi:type="dcterms:W3CDTF">2017-01-10T13:47:40Z</dcterms:created>
  <dcterms:modified xsi:type="dcterms:W3CDTF">2018-11-10T17:08:01Z</dcterms:modified>
</cp:coreProperties>
</file>