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428" r:id="rId3"/>
    <p:sldId id="438" r:id="rId4"/>
    <p:sldId id="331" r:id="rId5"/>
    <p:sldId id="418" r:id="rId6"/>
    <p:sldId id="431" r:id="rId7"/>
    <p:sldId id="432" r:id="rId8"/>
    <p:sldId id="421" r:id="rId9"/>
    <p:sldId id="434" r:id="rId10"/>
    <p:sldId id="433" r:id="rId11"/>
    <p:sldId id="429" r:id="rId12"/>
    <p:sldId id="430" r:id="rId13"/>
    <p:sldId id="436" r:id="rId14"/>
    <p:sldId id="423" r:id="rId15"/>
    <p:sldId id="427" r:id="rId16"/>
    <p:sldId id="424" r:id="rId17"/>
    <p:sldId id="439" r:id="rId18"/>
    <p:sldId id="41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130"/>
    <a:srgbClr val="754C2B"/>
    <a:srgbClr val="FF00FF"/>
    <a:srgbClr val="1FB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9263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8288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Biochemistry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14-23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Metabolic Pathways-I</a:t>
            </a:r>
          </a:p>
          <a:p>
            <a:endParaRPr lang="en-GB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13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ATPs are generated by degradation of 1 glucose molecule by glycolysis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797511"/>
            <a:ext cx="9144000" cy="1707564"/>
            <a:chOff x="0" y="797511"/>
            <a:chExt cx="9144000" cy="1707564"/>
          </a:xfrm>
        </p:grpSpPr>
        <p:sp>
          <p:nvSpPr>
            <p:cNvPr id="4" name="Rectangle 3"/>
            <p:cNvSpPr/>
            <p:nvPr/>
          </p:nvSpPr>
          <p:spPr>
            <a:xfrm>
              <a:off x="0" y="797511"/>
              <a:ext cx="9144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overall equation for glycolysis is: </a:t>
              </a: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95400"/>
              <a:ext cx="8077200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-1" y="23622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molecule of glucose degraded to pyruvate,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molecules 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ATP are generated from ADP and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Pi.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4419599"/>
            <a:ext cx="6781801" cy="2429509"/>
            <a:chOff x="-1" y="4419599"/>
            <a:chExt cx="6781801" cy="242950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419599"/>
              <a:ext cx="6781801" cy="2429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3619500" y="4838700"/>
              <a:ext cx="3124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6200" y="5143500"/>
              <a:ext cx="6667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6200" y="5467350"/>
              <a:ext cx="6667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5250" y="5800725"/>
              <a:ext cx="6667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5250" y="6153150"/>
              <a:ext cx="6667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" y="6477000"/>
              <a:ext cx="6667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149" y="6801483"/>
              <a:ext cx="550545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17"/>
          <p:cNvSpPr/>
          <p:nvPr/>
        </p:nvSpPr>
        <p:spPr>
          <a:xfrm>
            <a:off x="7115175" y="5230552"/>
            <a:ext cx="20288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Write the overall equation for glycolysis.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How many ATP molecules are generated after degradation of one glucose molecule by glycolysis?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Name the pathways that can extract all the potential chemical energy from one molecule of glucose. </a:t>
            </a:r>
          </a:p>
        </p:txBody>
      </p:sp>
    </p:spTree>
    <p:extLst>
      <p:ext uri="{BB962C8B-B14F-4D97-AF65-F5344CB8AC3E}">
        <p14:creationId xmlns:p14="http://schemas.microsoft.com/office/powerpoint/2010/main" val="2332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Gluconeogenesis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990600"/>
            <a:ext cx="91199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mammals, some tissues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depend almost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completely on glucose for their metabolic energy.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the human brain and nervous system, as well as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erythrocytes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testes, renal medulla, and embryonic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tissues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glucose from the blood is the sole or major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fuel source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The brain alone requires about 120 g of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glucose each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day—more than half of all the glucose stored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 glycogen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muscle and liver.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the supply of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glucose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from these stores is not always sufficient;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between meals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 during longer fasts, or after vigorous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glycogen is depleted. For these times,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organisms need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method for synthesizing glucose from 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non-carbohydrate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precursors. 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 accomplished by a </a:t>
            </a:r>
            <a:r>
              <a:rPr lang="en-US" sz="28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pathway </a:t>
            </a:r>
            <a:r>
              <a:rPr lang="en-US" sz="28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called  gluconeogenesis (“formation of </a:t>
            </a:r>
            <a:r>
              <a:rPr lang="en-US" sz="28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 sugar”). </a:t>
            </a:r>
          </a:p>
          <a:p>
            <a:r>
              <a:rPr lang="en-US" sz="28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Gluconeogenesis pathway </a:t>
            </a:r>
            <a:r>
              <a:rPr lang="en-US" sz="28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converts pyruvate and related three- </a:t>
            </a:r>
            <a:r>
              <a:rPr lang="en-US" sz="28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four-carbon </a:t>
            </a:r>
            <a:r>
              <a:rPr lang="en-US" sz="28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compounds to glucose. </a:t>
            </a:r>
          </a:p>
        </p:txBody>
      </p:sp>
      <p:sp>
        <p:nvSpPr>
          <p:cNvPr id="9" name="矩形 17"/>
          <p:cNvSpPr/>
          <p:nvPr/>
        </p:nvSpPr>
        <p:spPr>
          <a:xfrm>
            <a:off x="5029200" y="6396335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gluconeogenesis?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biological significance of gluconeogenesis?</a:t>
            </a:r>
          </a:p>
        </p:txBody>
      </p:sp>
    </p:spTree>
    <p:extLst>
      <p:ext uri="{BB962C8B-B14F-4D97-AF65-F5344CB8AC3E}">
        <p14:creationId xmlns:p14="http://schemas.microsoft.com/office/powerpoint/2010/main" val="31706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of Glycolysis that are bypassed during Gluconeogenesis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793874"/>
            <a:ext cx="4800600" cy="6064126"/>
            <a:chOff x="0" y="793874"/>
            <a:chExt cx="4800600" cy="606412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3874"/>
              <a:ext cx="3169370" cy="6064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401045"/>
              <a:ext cx="2667000" cy="856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2724150" y="4514850"/>
              <a:ext cx="2057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14550" y="4638675"/>
              <a:ext cx="609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710113" y="793874"/>
            <a:ext cx="4433887" cy="5202384"/>
            <a:chOff x="4710113" y="793874"/>
            <a:chExt cx="4433887" cy="5202384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113" y="793874"/>
              <a:ext cx="4424362" cy="76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999" y="1531354"/>
              <a:ext cx="4181475" cy="1430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356" y="2961991"/>
              <a:ext cx="4379118" cy="772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406" y="3724654"/>
              <a:ext cx="4360068" cy="717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356" y="4486274"/>
              <a:ext cx="4388644" cy="737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790" y="5292074"/>
              <a:ext cx="4332684" cy="704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矩形 17"/>
          <p:cNvSpPr/>
          <p:nvPr/>
        </p:nvSpPr>
        <p:spPr>
          <a:xfrm>
            <a:off x="3352800" y="6027003"/>
            <a:ext cx="5781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the opposing pathways of glycolysis and gluconeogenesis with the names of the enzymes catalyzing the irreversible  steps.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are the steps of glycolysis that are bypassed during gluconeogenesis? Is gluconeogenesis expensive?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What is the use of the glucose generated by gluconeogenesis in mammals?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Can animals convert acetyl-CoA derived from fatty acids into glucose?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 How wasteful operation of glycolysis and gluconeogenesis at the same time are prevented?</a:t>
            </a:r>
          </a:p>
        </p:txBody>
      </p:sp>
    </p:spTree>
    <p:extLst>
      <p:ext uri="{BB962C8B-B14F-4D97-AF65-F5344CB8AC3E}">
        <p14:creationId xmlns:p14="http://schemas.microsoft.com/office/powerpoint/2010/main" val="36346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Pentose Phosphate Pathway of Glucose Oxidation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93874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some tissues, glucose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6-phosphate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oxidized to pentose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phosphates by the pentose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phosphate pathway (also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called the 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phosphogluconate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pathway or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hexose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monophosphate pathway; Fig. 14–20).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9050" y="2362200"/>
            <a:ext cx="495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pentose phosphate pathway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NADP</a:t>
            </a:r>
            <a:r>
              <a:rPr lang="en-US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 the electron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acceptor, yielding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NADPH. Rapidly dividing cells, such as those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bone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marrow, skin, and intestinal mucosa, use the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pentoses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make RNA, DNA, and such coenzymes as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ATP, NADH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FADH</a:t>
            </a:r>
            <a:r>
              <a:rPr lang="en-US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and coenzyme A.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4172486"/>
            <a:ext cx="495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tissues,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essential product of the 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pentose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phosphate pathway is not the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pentoses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but the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donor NADPH, needed for reductive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biosynthesis (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in liver) or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counter the damaging effects of oxygen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radicals (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in erythrocytes).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224462" y="812924"/>
            <a:ext cx="3919538" cy="5435476"/>
            <a:chOff x="5224462" y="812924"/>
            <a:chExt cx="3919538" cy="5435476"/>
          </a:xfrm>
        </p:grpSpPr>
        <p:grpSp>
          <p:nvGrpSpPr>
            <p:cNvPr id="39" name="Group 38"/>
            <p:cNvGrpSpPr/>
            <p:nvPr/>
          </p:nvGrpSpPr>
          <p:grpSpPr>
            <a:xfrm>
              <a:off x="5224462" y="812924"/>
              <a:ext cx="3919538" cy="5435476"/>
              <a:chOff x="5224462" y="812924"/>
              <a:chExt cx="3919538" cy="5435476"/>
            </a:xfrm>
          </p:grpSpPr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4462" y="812924"/>
                <a:ext cx="3919538" cy="3771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4530" y="4593957"/>
                <a:ext cx="3899470" cy="1654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0" name="Straight Connector 39"/>
            <p:cNvCxnSpPr/>
            <p:nvPr/>
          </p:nvCxnSpPr>
          <p:spPr>
            <a:xfrm>
              <a:off x="5244530" y="4933950"/>
              <a:ext cx="21468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243512" y="5314950"/>
              <a:ext cx="30051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505825" y="5495925"/>
              <a:ext cx="609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244530" y="5686425"/>
              <a:ext cx="38708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263580" y="5876925"/>
              <a:ext cx="38708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63580" y="6057900"/>
              <a:ext cx="38708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73105" y="6248400"/>
              <a:ext cx="387089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17"/>
          <p:cNvSpPr/>
          <p:nvPr/>
        </p:nvSpPr>
        <p:spPr>
          <a:xfrm>
            <a:off x="0" y="6210984"/>
            <a:ext cx="5224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the general steps of the pentose phosphate pathway.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pentose phosphate pathway?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Write two biological significance of the pentose phosphate pathway. </a:t>
            </a:r>
          </a:p>
        </p:txBody>
      </p:sp>
    </p:spTree>
    <p:extLst>
      <p:ext uri="{BB962C8B-B14F-4D97-AF65-F5344CB8AC3E}">
        <p14:creationId xmlns:p14="http://schemas.microsoft.com/office/powerpoint/2010/main" val="8297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7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9200" y="2590800"/>
            <a:ext cx="6396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15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 Metabolism: </a:t>
            </a:r>
          </a:p>
          <a:p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Glycogenolysis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Glycogenesis</a:t>
            </a:r>
          </a:p>
        </p:txBody>
      </p:sp>
    </p:spTree>
    <p:extLst>
      <p:ext uri="{BB962C8B-B14F-4D97-AF65-F5344CB8AC3E}">
        <p14:creationId xmlns:p14="http://schemas.microsoft.com/office/powerpoint/2010/main" val="4658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Glycogenolysis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28800"/>
            <a:ext cx="3886200" cy="2141028"/>
            <a:chOff x="0" y="838200"/>
            <a:chExt cx="3886200" cy="2141028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8200"/>
              <a:ext cx="3886200" cy="214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304800" y="1066800"/>
              <a:ext cx="3505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04800" y="1266825"/>
              <a:ext cx="5925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4800" y="1962150"/>
              <a:ext cx="2514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4800" y="2162175"/>
              <a:ext cx="3276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5750" y="2362200"/>
              <a:ext cx="3276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85750" y="2571750"/>
              <a:ext cx="9334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793874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Glycogenolysis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is the breakdown of glycogen (n) to glucose-6-phosphate and glycogen (n-1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038600" y="793874"/>
            <a:ext cx="5081641" cy="5174680"/>
            <a:chOff x="4038600" y="793874"/>
            <a:chExt cx="5081641" cy="517468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793874"/>
              <a:ext cx="5081641" cy="3777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700" y="4312944"/>
              <a:ext cx="2413370" cy="1655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01815"/>
            <a:ext cx="4038600" cy="1138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8100" y="5185669"/>
            <a:ext cx="4038600" cy="1565769"/>
            <a:chOff x="38100" y="5272950"/>
            <a:chExt cx="4038600" cy="1565769"/>
          </a:xfrm>
        </p:grpSpPr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919281"/>
              <a:ext cx="3048000" cy="91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38100" y="5272950"/>
              <a:ext cx="4038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In liver and kidney, Glucose-6-phosphate is converted into glucose by Glucose-6-phosphatase to maintain blood glucose (e.g., in between meals).</a:t>
              </a:r>
              <a:endPara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矩形 17"/>
          <p:cNvSpPr/>
          <p:nvPr/>
        </p:nvSpPr>
        <p:spPr>
          <a:xfrm>
            <a:off x="4038600" y="5939742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</a:t>
            </a:r>
            <a:r>
              <a:rPr lang="en-US" sz="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glycogenolysis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Where is glycogen stored in human body? </a:t>
            </a:r>
          </a:p>
          <a:p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Which enzyme removes terminal glucose from glycogen? </a:t>
            </a:r>
          </a:p>
          <a:p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Which enzyme converts Glucose-1-phosphate generated during </a:t>
            </a:r>
            <a:r>
              <a:rPr lang="en-US" sz="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glycogenolysis</a:t>
            </a:r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Glucose-6-phosphate? </a:t>
            </a:r>
          </a:p>
          <a:p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 Which enzyme of liver and kidney helps maintain blood glucose level in fasting condition?</a:t>
            </a:r>
          </a:p>
        </p:txBody>
      </p:sp>
    </p:spTree>
    <p:extLst>
      <p:ext uri="{BB962C8B-B14F-4D97-AF65-F5344CB8AC3E}">
        <p14:creationId xmlns:p14="http://schemas.microsoft.com/office/powerpoint/2010/main" val="5292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Glycogenesis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143000"/>
            <a:ext cx="3829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Glycogenesis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is the process of glycogen synthesis, in which glucose molecules are added to chains of glycogen for storage.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526" y="2628155"/>
            <a:ext cx="4038600" cy="1132778"/>
            <a:chOff x="1" y="1752600"/>
            <a:chExt cx="4038600" cy="113277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752600"/>
              <a:ext cx="4038600" cy="1132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3238500" y="2438400"/>
              <a:ext cx="723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76225" y="2647950"/>
              <a:ext cx="723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038601" y="909090"/>
            <a:ext cx="5081640" cy="3975237"/>
            <a:chOff x="4038601" y="909090"/>
            <a:chExt cx="5081640" cy="3975237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1" y="909090"/>
              <a:ext cx="5081640" cy="3457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044" y="4366271"/>
              <a:ext cx="4838754" cy="518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矩形 17"/>
          <p:cNvSpPr/>
          <p:nvPr/>
        </p:nvSpPr>
        <p:spPr>
          <a:xfrm>
            <a:off x="6424559" y="5638800"/>
            <a:ext cx="2719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glycogenesis?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Which enzyme catalyzes the synthesis of glycogen?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Schematically show how glycogen chain is elongated by glycogen synthase.</a:t>
            </a:r>
          </a:p>
        </p:txBody>
      </p:sp>
    </p:spTree>
    <p:extLst>
      <p:ext uri="{BB962C8B-B14F-4D97-AF65-F5344CB8AC3E}">
        <p14:creationId xmlns:p14="http://schemas.microsoft.com/office/powerpoint/2010/main" val="26208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interaction of Glucose-metabolizing pathways in Animals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37722" y="1680128"/>
            <a:ext cx="6929004" cy="3248926"/>
            <a:chOff x="1892300" y="1007477"/>
            <a:chExt cx="6929004" cy="3248926"/>
          </a:xfrm>
        </p:grpSpPr>
        <p:sp>
          <p:nvSpPr>
            <p:cNvPr id="16" name="Rectangle 15"/>
            <p:cNvSpPr/>
            <p:nvPr/>
          </p:nvSpPr>
          <p:spPr>
            <a:xfrm>
              <a:off x="4038600" y="2712468"/>
              <a:ext cx="9906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Glucose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181600" y="2362200"/>
              <a:ext cx="762000" cy="3502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943599" y="2024236"/>
              <a:ext cx="14882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Lactate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or Ethanol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8773" y="2195993"/>
              <a:ext cx="99983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Anaerobic glycolysis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181600" y="3143548"/>
              <a:ext cx="861290" cy="4029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372101" y="2901030"/>
              <a:ext cx="7239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erobic glycolysis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42890" y="3345035"/>
              <a:ext cx="14882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Pyruvate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954982" y="3546282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288645" y="3546523"/>
              <a:ext cx="304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7653482" y="3377005"/>
              <a:ext cx="116782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b="1" baseline="-25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O+CO</a:t>
              </a:r>
              <a:r>
                <a:rPr lang="en-US" sz="1600" b="1" baseline="-25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4510809" y="3175197"/>
              <a:ext cx="6927" cy="742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508500" y="3240708"/>
              <a:ext cx="74929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Pentose phosphate pathway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03074" y="3917849"/>
              <a:ext cx="16625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Ribose, NADPH</a:t>
              </a:r>
              <a:endPara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3124200" y="3090660"/>
              <a:ext cx="861290" cy="4556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506520" y="3149280"/>
              <a:ext cx="11430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Gluconeogenesis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92300" y="3542747"/>
              <a:ext cx="166254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Lactate, Amino Acids, Glycerol</a:t>
              </a:r>
              <a:endPara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723572" y="2467978"/>
              <a:ext cx="1261918" cy="282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955799" y="2223701"/>
              <a:ext cx="7677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Starch</a:t>
              </a:r>
              <a:endParaRPr lang="en-US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765035">
              <a:off x="2823675" y="2552707"/>
              <a:ext cx="81249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Digestion,</a:t>
              </a:r>
            </a:p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Absorption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85490" y="1007477"/>
              <a:ext cx="102523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Glycogen</a:t>
              </a:r>
              <a:endParaRPr lang="en-US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191000" y="1346031"/>
              <a:ext cx="0" cy="12629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800600" y="1346031"/>
              <a:ext cx="0" cy="12629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3267365" y="1700521"/>
              <a:ext cx="99983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 err="1" smtClean="0">
                  <a:latin typeface="Times New Roman" pitchFamily="18" charset="0"/>
                  <a:cs typeface="Times New Roman" pitchFamily="18" charset="0"/>
                </a:rPr>
                <a:t>Glycogenolysis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42872" y="1700520"/>
              <a:ext cx="99983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Glycogenesis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矩形 17"/>
          <p:cNvSpPr/>
          <p:nvPr/>
        </p:nvSpPr>
        <p:spPr>
          <a:xfrm>
            <a:off x="2611161" y="6581001"/>
            <a:ext cx="6532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the summary of interaction of glucose-metabolizing pathways in animals.  </a:t>
            </a:r>
          </a:p>
        </p:txBody>
      </p:sp>
    </p:spTree>
    <p:extLst>
      <p:ext uri="{BB962C8B-B14F-4D97-AF65-F5344CB8AC3E}">
        <p14:creationId xmlns:p14="http://schemas.microsoft.com/office/powerpoint/2010/main" val="37658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153400" cy="23622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Lecture: 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Metabolic Pathways-II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457200" y="4114800"/>
            <a:ext cx="8153400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Textbook: 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Principles of Biochemistry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5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Chapters 14-23</a:t>
            </a:r>
          </a:p>
          <a:p>
            <a:pPr lvl="0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L. Nelson, Michael M. Cox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Freeman &amp; Company, 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York, USA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14475" y="2362200"/>
            <a:ext cx="6496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14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 Metabolism: </a:t>
            </a:r>
          </a:p>
          <a:p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Glycolysis, Gluconeogenesis &amp; the Pentose phosphate pathway</a:t>
            </a:r>
          </a:p>
        </p:txBody>
      </p:sp>
    </p:spTree>
    <p:extLst>
      <p:ext uri="{BB962C8B-B14F-4D97-AF65-F5344CB8AC3E}">
        <p14:creationId xmlns:p14="http://schemas.microsoft.com/office/powerpoint/2010/main" val="6260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bohydrate me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240035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Fates of Glucose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7678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Glucose occupies a central position in the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metabolism of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plants, animals, and many microorganisms. </a:t>
            </a:r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is relatively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rich in potential energy, and thus a good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fuel; the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complete oxidation of glucose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dioxide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water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proceeds with a standard free-energy change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2,840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kJ/mol.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59962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animals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vascular plants, glucose has three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major fates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may be stored (as a polysaccharide or as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sucrose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en-US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oxidized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a three-carbon compound (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via </a:t>
            </a:r>
            <a:r>
              <a:rPr lang="en-US" sz="16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provide ATP and metabolic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intermediates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or </a:t>
            </a:r>
            <a:endParaRPr lang="en-US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oxidized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via the </a:t>
            </a:r>
            <a:r>
              <a:rPr lang="en-US" sz="16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pentose phosphate pathway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yield ribose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5-phosphate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nucleic acid synthesis and NADPH for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reductive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biosynthetic processes (Fig. 14–1).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3159757"/>
            <a:ext cx="8267700" cy="3655818"/>
            <a:chOff x="304800" y="3159757"/>
            <a:chExt cx="8267700" cy="365581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159757"/>
              <a:ext cx="4267200" cy="3655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4202092"/>
              <a:ext cx="4343400" cy="78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矩形 17"/>
          <p:cNvSpPr/>
          <p:nvPr/>
        </p:nvSpPr>
        <p:spPr>
          <a:xfrm>
            <a:off x="5195888" y="6217503"/>
            <a:ext cx="394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the three major fates of glucose in animals?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Diagrammatically show the major pathways for glucose utilization in animals. </a:t>
            </a:r>
          </a:p>
        </p:txBody>
      </p:sp>
    </p:spTree>
    <p:extLst>
      <p:ext uri="{BB962C8B-B14F-4D97-AF65-F5344CB8AC3E}">
        <p14:creationId xmlns:p14="http://schemas.microsoft.com/office/powerpoint/2010/main" val="18568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79387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glycolysis (from the Greek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glykys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meaning “sweet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,” and </a:t>
            </a:r>
            <a:r>
              <a:rPr lang="en-US" sz="1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meaning “splitting”), a molecule of glucose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degraded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a series of enzyme-catalyzed reactions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yield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molecules of the three-carbon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compound pyruvate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During the sequential reactions of </a:t>
            </a:r>
            <a:r>
              <a:rPr lang="en-US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glycolysis, some </a:t>
            </a:r>
            <a:r>
              <a:rPr lang="en-US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 free energy released from glucose is </a:t>
            </a:r>
            <a:r>
              <a:rPr lang="en-US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conserved </a:t>
            </a:r>
            <a:r>
              <a:rPr lang="en-US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the form of ATP and NADH. </a:t>
            </a:r>
            <a:endParaRPr lang="en-US" sz="16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526" y="18710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Glycolysis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an almost universal central pathway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glucose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catabolism, the pathway with the largest flux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carbon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most cells. </a:t>
            </a:r>
            <a:r>
              <a:rPr lang="en-US" sz="1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glycolytic breakdown of </a:t>
            </a:r>
            <a:r>
              <a:rPr lang="en-US" sz="1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glucose </a:t>
            </a:r>
            <a:r>
              <a:rPr lang="en-US" sz="1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the sole source of metabolic energy in </a:t>
            </a:r>
            <a:r>
              <a:rPr lang="en-US" sz="1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 mammalian </a:t>
            </a:r>
            <a:r>
              <a:rPr lang="en-US" sz="1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tissues and cell types (erythrocytes, </a:t>
            </a:r>
            <a:r>
              <a:rPr lang="en-US" sz="1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renal medulla</a:t>
            </a:r>
            <a:r>
              <a:rPr lang="en-US" sz="1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brain, and sperm, for example</a:t>
            </a:r>
            <a:r>
              <a:rPr lang="en-US" sz="1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tissues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 are modified to store starch (such as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potato tubers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and some aquatic plants (watercress, for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derive most of their energy from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glycolysis; many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anaerobic microorganisms are entirely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dependent on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glycolysis.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8576" y="346932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Fermentation </a:t>
            </a:r>
            <a:r>
              <a:rPr lang="en-US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 a general term for the 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anaerobic degradation </a:t>
            </a:r>
            <a:r>
              <a:rPr lang="en-US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glucose or other organic nutrients to 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obtain </a:t>
            </a:r>
            <a:r>
              <a:rPr lang="en-US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energy, conserved as ATP. </a:t>
            </a:r>
            <a:endParaRPr lang="en-US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living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organisms first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arose in an atmosphere without oxygen,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anaerobic breakdown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 glucose is probably the most ancient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biological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mechanism for obtaining energy from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organic fuel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molecules. </a:t>
            </a:r>
            <a:r>
              <a:rPr lang="en-US" sz="16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the course of evolution, the </a:t>
            </a:r>
            <a:r>
              <a:rPr lang="en-US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chemistry of </a:t>
            </a:r>
            <a:r>
              <a:rPr lang="en-US" sz="16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this reaction sequence has been completely </a:t>
            </a:r>
            <a:r>
              <a:rPr lang="en-US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conserved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the glycolytic enzymes of vertebrates are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closely similar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in amino acid sequence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 three-dimensional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structure, to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their homologs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yeast and spinach. </a:t>
            </a:r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Glycolysis </a:t>
            </a:r>
            <a:r>
              <a:rPr lang="en-US" sz="16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differs among species </a:t>
            </a:r>
            <a:r>
              <a:rPr lang="en-US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(i) in the </a:t>
            </a:r>
            <a:r>
              <a:rPr lang="en-US" sz="16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details of its regulation and </a:t>
            </a:r>
            <a:r>
              <a:rPr lang="en-US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(ii) in the subsequent </a:t>
            </a:r>
            <a:r>
              <a:rPr lang="en-US" sz="16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metabolic fate of </a:t>
            </a:r>
            <a:r>
              <a:rPr lang="en-US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pyruvate </a:t>
            </a:r>
            <a:r>
              <a:rPr lang="en-US" sz="16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formed.</a:t>
            </a:r>
          </a:p>
        </p:txBody>
      </p:sp>
      <p:sp>
        <p:nvSpPr>
          <p:cNvPr id="13" name="矩形 17"/>
          <p:cNvSpPr/>
          <p:nvPr/>
        </p:nvSpPr>
        <p:spPr>
          <a:xfrm>
            <a:off x="4581525" y="5842337"/>
            <a:ext cx="457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glycolysis?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Why glycolysis is very important for some mammalian tissues?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What is fermentation?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Is glycolysis an evolutionarily conserved pathway?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  How glycolysis can differ among species?</a:t>
            </a:r>
          </a:p>
        </p:txBody>
      </p:sp>
    </p:spTree>
    <p:extLst>
      <p:ext uri="{BB962C8B-B14F-4D97-AF65-F5344CB8AC3E}">
        <p14:creationId xmlns:p14="http://schemas.microsoft.com/office/powerpoint/2010/main" val="13360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Glycolysis has Two Phases: Preparatory phase &amp; Pay-off phase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9387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breakdown of the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six-carbon glucose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into two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three-carbon pyruvate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occurs in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ten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 five of which constitute the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preparatory 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(Fig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14–2a).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71598" y="1440205"/>
            <a:ext cx="6400799" cy="5177882"/>
            <a:chOff x="1371598" y="1440205"/>
            <a:chExt cx="6400799" cy="5177882"/>
          </a:xfrm>
        </p:grpSpPr>
        <p:grpSp>
          <p:nvGrpSpPr>
            <p:cNvPr id="3" name="Group 2"/>
            <p:cNvGrpSpPr/>
            <p:nvPr/>
          </p:nvGrpSpPr>
          <p:grpSpPr>
            <a:xfrm>
              <a:off x="1371598" y="1440205"/>
              <a:ext cx="6400799" cy="5177882"/>
              <a:chOff x="1371598" y="1440205"/>
              <a:chExt cx="6400799" cy="517788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598" y="1440205"/>
                <a:ext cx="6400799" cy="517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295649" y="2057400"/>
                <a:ext cx="105530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irreversible)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18477" y="3890646"/>
                <a:ext cx="105530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irreversible)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772150" y="1519623"/>
              <a:ext cx="1771650" cy="7957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矩形 17"/>
          <p:cNvSpPr/>
          <p:nvPr/>
        </p:nvSpPr>
        <p:spPr>
          <a:xfrm>
            <a:off x="3962400" y="6613981"/>
            <a:ext cx="518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Show the reactions at the preparatory phase of glycolysis with the name of the enzymes. </a:t>
            </a:r>
          </a:p>
        </p:txBody>
      </p:sp>
    </p:spTree>
    <p:extLst>
      <p:ext uri="{BB962C8B-B14F-4D97-AF65-F5344CB8AC3E}">
        <p14:creationId xmlns:p14="http://schemas.microsoft.com/office/powerpoint/2010/main" val="11033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Glycolysis has Two Phases: Preparatory phase &amp; Pay-off phase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93874"/>
            <a:ext cx="7291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energy gain comes in the </a:t>
            </a:r>
            <a:r>
              <a:rPr lang="en-US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payoff phase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glycolysis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(Fig. 14–2b).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455100" y="3962400"/>
            <a:ext cx="3686175" cy="1265716"/>
            <a:chOff x="5455100" y="3962400"/>
            <a:chExt cx="3686175" cy="1265716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958" y="3962400"/>
              <a:ext cx="3675517" cy="1265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5659658" y="4133850"/>
              <a:ext cx="34816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455100" y="4314825"/>
              <a:ext cx="36793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037" y="1163206"/>
            <a:ext cx="9036731" cy="4436642"/>
            <a:chOff x="2037" y="1163206"/>
            <a:chExt cx="9036731" cy="4436642"/>
          </a:xfrm>
        </p:grpSpPr>
        <p:grpSp>
          <p:nvGrpSpPr>
            <p:cNvPr id="12" name="Group 11"/>
            <p:cNvGrpSpPr/>
            <p:nvPr/>
          </p:nvGrpSpPr>
          <p:grpSpPr>
            <a:xfrm>
              <a:off x="2037" y="1163206"/>
              <a:ext cx="9036731" cy="4436642"/>
              <a:chOff x="2037" y="1163206"/>
              <a:chExt cx="9036731" cy="443664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037" y="1163206"/>
                <a:ext cx="9036731" cy="4436642"/>
                <a:chOff x="2037" y="1163206"/>
                <a:chExt cx="9036731" cy="4436642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037" y="1163206"/>
                  <a:ext cx="9036731" cy="4436642"/>
                  <a:chOff x="0" y="1172731"/>
                  <a:chExt cx="9036731" cy="4436642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0" y="1172731"/>
                    <a:ext cx="9036731" cy="4436642"/>
                    <a:chOff x="0" y="1172731"/>
                    <a:chExt cx="9036731" cy="4436642"/>
                  </a:xfrm>
                </p:grpSpPr>
                <p:pic>
                  <p:nvPicPr>
                    <p:cNvPr id="307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1172731"/>
                      <a:ext cx="5453063" cy="44366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2" name="组合 1"/>
                    <p:cNvGrpSpPr/>
                    <p:nvPr/>
                  </p:nvGrpSpPr>
                  <p:grpSpPr>
                    <a:xfrm>
                      <a:off x="5481638" y="1172731"/>
                      <a:ext cx="3555093" cy="1843482"/>
                      <a:chOff x="4550453" y="1241823"/>
                      <a:chExt cx="3555093" cy="1843482"/>
                    </a:xfrm>
                  </p:grpSpPr>
                  <p:pic>
                    <p:nvPicPr>
                      <p:cNvPr id="3075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036" y="1241823"/>
                        <a:ext cx="3531510" cy="1007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3076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453" y="2221168"/>
                        <a:ext cx="3555093" cy="86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715000" y="1990725"/>
                    <a:ext cx="327660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5509983" y="2152076"/>
                    <a:ext cx="3481617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5505221" y="2333051"/>
                    <a:ext cx="3481617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1828800" y="2745137"/>
                  <a:ext cx="105530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sz="12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irreversible)</a:t>
                  </a: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705225" y="1229594"/>
                <a:ext cx="1676400" cy="8278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828799" y="4800600"/>
              <a:ext cx="10553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irreversible)</a:t>
              </a:r>
            </a:p>
          </p:txBody>
        </p:sp>
      </p:grpSp>
      <p:sp>
        <p:nvSpPr>
          <p:cNvPr id="25" name="矩形 17"/>
          <p:cNvSpPr/>
          <p:nvPr/>
        </p:nvSpPr>
        <p:spPr>
          <a:xfrm>
            <a:off x="4686758" y="5679560"/>
            <a:ext cx="44572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Q1. Show the reactions at the preparatory phase of glycolysis with the name of the enzymes.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Schematically show all the steps of glycolysis with both the name of the enzymes and the structures of the intermediates.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Name the enzymes that catalyze the </a:t>
            </a:r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irreversible steps of glycolysis.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What is the net yield of ATP in glycolysis?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 What are the three major types of reactions in glycolysis?</a:t>
            </a:r>
          </a:p>
        </p:txBody>
      </p:sp>
    </p:spTree>
    <p:extLst>
      <p:ext uri="{BB962C8B-B14F-4D97-AF65-F5344CB8AC3E}">
        <p14:creationId xmlns:p14="http://schemas.microsoft.com/office/powerpoint/2010/main" val="20299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7620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pyruvate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formed by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glycolysis is further metabolized via one of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three catabolic </a:t>
            </a:r>
            <a:r>
              <a:rPr lang="en-US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routes.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Possible Catabolic Fates of Pyruvate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02892" y="793875"/>
            <a:ext cx="4441108" cy="5385792"/>
            <a:chOff x="4702892" y="793875"/>
            <a:chExt cx="4441108" cy="538579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892" y="793875"/>
              <a:ext cx="4441108" cy="4616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892" y="5429250"/>
              <a:ext cx="4441108" cy="750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0" y="1238250"/>
            <a:ext cx="6962775" cy="2246769"/>
            <a:chOff x="0" y="1238250"/>
            <a:chExt cx="6962775" cy="2246769"/>
          </a:xfrm>
        </p:grpSpPr>
        <p:sp>
          <p:nvSpPr>
            <p:cNvPr id="12" name="矩形 12"/>
            <p:cNvSpPr/>
            <p:nvPr/>
          </p:nvSpPr>
          <p:spPr>
            <a:xfrm>
              <a:off x="0" y="1238250"/>
              <a:ext cx="46482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i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Fate 1:</a:t>
              </a:r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In aerobic organisms or tissues, under aerobic conditions, glycolysis is only the first stage in the complete degradation of glucose (Fig. 14–3). </a:t>
              </a:r>
              <a:r>
                <a:rPr lang="en-US" sz="14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Pyruvate is oxidized, with loss of its carboxyl group as CO</a:t>
              </a:r>
              <a:r>
                <a:rPr lang="en-US" sz="1400" i="1" baseline="-25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to yield the acetyl group of acetyl-coenzyme A; the acetyl group is then oxidized completely to CO</a:t>
              </a:r>
              <a:r>
                <a:rPr lang="en-US" sz="1400" i="1" baseline="-25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by the citric acid cycle </a:t>
              </a:r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(Chapter 16). The electrons from these oxidations are passed to O</a:t>
              </a:r>
              <a:r>
                <a:rPr lang="en-US" sz="1400" baseline="-25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through a chain of carriers in the mitochondrion, to form H</a:t>
              </a:r>
              <a:r>
                <a:rPr lang="en-US" sz="1400" baseline="-25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O. The energy from the electron-transfer reactions drives the synthesis of ATP in the mitochondrion (Chapter 19).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矩形 12"/>
            <p:cNvSpPr/>
            <p:nvPr/>
          </p:nvSpPr>
          <p:spPr>
            <a:xfrm>
              <a:off x="6304321" y="2350740"/>
              <a:ext cx="6584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u="sng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Fate 1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8575" y="2254001"/>
            <a:ext cx="8611829" cy="2526758"/>
            <a:chOff x="-28575" y="-126118"/>
            <a:chExt cx="8611829" cy="2526758"/>
          </a:xfrm>
        </p:grpSpPr>
        <p:sp>
          <p:nvSpPr>
            <p:cNvPr id="18" name="矩形 12"/>
            <p:cNvSpPr/>
            <p:nvPr/>
          </p:nvSpPr>
          <p:spPr>
            <a:xfrm>
              <a:off x="-28575" y="1015645"/>
              <a:ext cx="4648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i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Fate 2:</a:t>
              </a:r>
              <a:r>
                <a:rPr lang="en-U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The second route for pyruvate is its reduction to</a:t>
              </a:r>
            </a:p>
            <a:p>
              <a:r>
                <a:rPr lang="en-US" sz="1400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lactate via lactic acid </a:t>
              </a:r>
              <a:r>
                <a:rPr lang="en-US" sz="1400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fermentation.</a:t>
              </a:r>
              <a:r>
                <a:rPr lang="en-US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Certain tissues </a:t>
              </a:r>
              <a:r>
                <a:rPr lang="en-U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and cell types (retina and erythrocytes, for </a:t>
              </a:r>
              <a:r>
                <a:rPr lang="en-US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example</a:t>
              </a:r>
              <a:r>
                <a:rPr lang="en-U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) convert glucose to lactate even under aerobic </a:t>
              </a:r>
              <a:r>
                <a:rPr lang="en-US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conditions</a:t>
              </a:r>
              <a:r>
                <a:rPr lang="en-U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and lactate is also the product of </a:t>
              </a:r>
              <a:r>
                <a:rPr lang="en-US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glycolysis under </a:t>
              </a:r>
              <a:r>
                <a:rPr lang="en-U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anaerobic conditions in some </a:t>
              </a:r>
              <a:r>
                <a:rPr lang="en-US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microorganisms (Fig</a:t>
              </a:r>
              <a:r>
                <a:rPr lang="en-U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. 14–3).</a:t>
              </a:r>
            </a:p>
          </p:txBody>
        </p:sp>
        <p:sp>
          <p:nvSpPr>
            <p:cNvPr id="19" name="矩形 12"/>
            <p:cNvSpPr/>
            <p:nvPr/>
          </p:nvSpPr>
          <p:spPr>
            <a:xfrm>
              <a:off x="7924800" y="-126118"/>
              <a:ext cx="6584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Fate 2</a:t>
              </a:r>
              <a:endParaRPr 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38100" y="2254001"/>
            <a:ext cx="5897204" cy="3825001"/>
            <a:chOff x="-66675" y="-1625935"/>
            <a:chExt cx="5897204" cy="3825001"/>
          </a:xfrm>
        </p:grpSpPr>
        <p:sp>
          <p:nvSpPr>
            <p:cNvPr id="21" name="矩形 12"/>
            <p:cNvSpPr/>
            <p:nvPr/>
          </p:nvSpPr>
          <p:spPr>
            <a:xfrm>
              <a:off x="-66675" y="814071"/>
              <a:ext cx="4648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i="1" u="sng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Fate 3: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The third major route of pyruvate catabolism leads</a:t>
              </a:r>
            </a:p>
            <a:p>
              <a:r>
                <a:rPr lang="en-US" sz="1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to ethanol.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In some plant tissues and in certain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invertebrates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protists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and microorganisms such as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brewer’s yeast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pyruvate is converted under hypoxic or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anaerobic 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conditions into ethanol and CO2, a process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called </a:t>
              </a:r>
              <a:r>
                <a:rPr lang="en-US" sz="14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ethanol </a:t>
              </a:r>
              <a:r>
                <a:rPr lang="en-US" sz="14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(alcohol) fermentation</a:t>
              </a:r>
              <a:r>
                <a:rPr lang="en-US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(Fig. 14–3). </a:t>
              </a:r>
            </a:p>
          </p:txBody>
        </p:sp>
        <p:sp>
          <p:nvSpPr>
            <p:cNvPr id="22" name="矩形 12"/>
            <p:cNvSpPr/>
            <p:nvPr/>
          </p:nvSpPr>
          <p:spPr>
            <a:xfrm>
              <a:off x="5172075" y="-1625935"/>
              <a:ext cx="6584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u="sng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Fate 3</a:t>
              </a:r>
              <a:endPara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矩形 12"/>
          <p:cNvSpPr/>
          <p:nvPr/>
        </p:nvSpPr>
        <p:spPr>
          <a:xfrm>
            <a:off x="38099" y="6113501"/>
            <a:ext cx="458152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oxidation of pyruvate is an important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catabolic process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, but pyruvate has anabolic fates as well. It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can, for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example, provide the carbon skeleton for the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synthesis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of the amino acid alanine.</a:t>
            </a:r>
          </a:p>
        </p:txBody>
      </p:sp>
      <p:sp>
        <p:nvSpPr>
          <p:cNvPr id="24" name="矩形 17"/>
          <p:cNvSpPr/>
          <p:nvPr/>
        </p:nvSpPr>
        <p:spPr>
          <a:xfrm>
            <a:off x="4738915" y="6304001"/>
            <a:ext cx="44050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Discuss the fates of pyruvate formed in glycolysis.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Diagrammatically show the three possible catabolic fates of pyruvate.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Can pyruvate be anabolic? Give example.   </a:t>
            </a:r>
          </a:p>
        </p:txBody>
      </p:sp>
    </p:spTree>
    <p:extLst>
      <p:ext uri="{BB962C8B-B14F-4D97-AF65-F5344CB8AC3E}">
        <p14:creationId xmlns:p14="http://schemas.microsoft.com/office/powerpoint/2010/main" val="7052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43200" y="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Glycolysis takes place in cytosol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9737" y="914400"/>
            <a:ext cx="5743575" cy="5414665"/>
            <a:chOff x="1709737" y="914400"/>
            <a:chExt cx="5743575" cy="5414665"/>
          </a:xfrm>
        </p:grpSpPr>
        <p:pic>
          <p:nvPicPr>
            <p:cNvPr id="6146" name="Picture 2" descr="http://www.cscsquestions.com/wp-content/uploads/2016/06/glycolysis-location-e146497531698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737" y="914400"/>
              <a:ext cx="5743575" cy="5200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352800" y="6144399"/>
              <a:ext cx="285251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http://www.cscsquestions.com/cscs-comprehensive-question-sets/glycolysis-questions/</a:t>
              </a:r>
            </a:p>
          </p:txBody>
        </p:sp>
      </p:grpSp>
      <p:sp>
        <p:nvSpPr>
          <p:cNvPr id="12" name="矩形 17"/>
          <p:cNvSpPr/>
          <p:nvPr/>
        </p:nvSpPr>
        <p:spPr>
          <a:xfrm>
            <a:off x="6419850" y="6301204"/>
            <a:ext cx="27286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Where does glycolysis take place in a cell?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Diagrammatically explain why pyruvate is referred to as a “fork in the metabolic road”? </a:t>
            </a:r>
          </a:p>
        </p:txBody>
      </p:sp>
    </p:spTree>
    <p:extLst>
      <p:ext uri="{BB962C8B-B14F-4D97-AF65-F5344CB8AC3E}">
        <p14:creationId xmlns:p14="http://schemas.microsoft.com/office/powerpoint/2010/main" val="17978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5206</TotalTime>
  <Words>1756</Words>
  <Application>Microsoft Office PowerPoint</Application>
  <PresentationFormat>On-screen Show (4:3)</PresentationFormat>
  <Paragraphs>145</Paragraphs>
  <Slides>18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宋体</vt:lpstr>
      <vt:lpstr>Arial</vt:lpstr>
      <vt:lpstr>Calibri</vt:lpstr>
      <vt:lpstr>Gulim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Lecture:  Overview of Metabolic Pathways-II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HP</cp:lastModifiedBy>
  <cp:revision>596</cp:revision>
  <dcterms:created xsi:type="dcterms:W3CDTF">2017-01-10T13:47:40Z</dcterms:created>
  <dcterms:modified xsi:type="dcterms:W3CDTF">2018-11-05T10:11:57Z</dcterms:modified>
</cp:coreProperties>
</file>