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6" r:id="rId3"/>
    <p:sldId id="415" r:id="rId4"/>
    <p:sldId id="432" r:id="rId5"/>
    <p:sldId id="434" r:id="rId6"/>
    <p:sldId id="435" r:id="rId7"/>
    <p:sldId id="436" r:id="rId8"/>
    <p:sldId id="437" r:id="rId9"/>
    <p:sldId id="443" r:id="rId10"/>
    <p:sldId id="438" r:id="rId11"/>
    <p:sldId id="442" r:id="rId12"/>
    <p:sldId id="439" r:id="rId13"/>
    <p:sldId id="440" r:id="rId14"/>
    <p:sldId id="41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130"/>
    <a:srgbClr val="754C2B"/>
    <a:srgbClr val="FF00FF"/>
    <a:srgbClr val="1FB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9263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AAB-7849-4BBF-8FA4-88DF66EDCB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&amp; Biotechnology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905125" y="4419600"/>
            <a:ext cx="3810000" cy="190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#12</a:t>
            </a:r>
          </a:p>
        </p:txBody>
      </p:sp>
    </p:spTree>
    <p:extLst>
      <p:ext uri="{BB962C8B-B14F-4D97-AF65-F5344CB8AC3E}">
        <p14:creationId xmlns:p14="http://schemas.microsoft.com/office/powerpoint/2010/main" val="10294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9561" y="-29724"/>
            <a:ext cx="195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Bioenergetics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oxidation-reduction reactions</a:t>
            </a:r>
          </a:p>
        </p:txBody>
      </p:sp>
      <p:sp>
        <p:nvSpPr>
          <p:cNvPr id="4" name="矩形 3"/>
          <p:cNvSpPr/>
          <p:nvPr/>
        </p:nvSpPr>
        <p:spPr>
          <a:xfrm>
            <a:off x="-37514" y="832587"/>
            <a:ext cx="9181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biological reactions involving NAD</a:t>
            </a:r>
            <a:r>
              <a:rPr lang="en-US" sz="1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/NADH or NADP</a:t>
            </a:r>
            <a:r>
              <a:rPr lang="en-US" sz="16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/NADPH: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371600"/>
            <a:ext cx="7387736" cy="4772025"/>
            <a:chOff x="0" y="1371600"/>
            <a:chExt cx="7387736" cy="4772025"/>
          </a:xfrm>
        </p:grpSpPr>
        <p:grpSp>
          <p:nvGrpSpPr>
            <p:cNvPr id="5" name="组合 4"/>
            <p:cNvGrpSpPr/>
            <p:nvPr/>
          </p:nvGrpSpPr>
          <p:grpSpPr>
            <a:xfrm>
              <a:off x="1767986" y="1371600"/>
              <a:ext cx="5619750" cy="4772025"/>
              <a:chOff x="1767986" y="1371600"/>
              <a:chExt cx="5619750" cy="4772025"/>
            </a:xfrm>
          </p:grpSpPr>
          <p:pic>
            <p:nvPicPr>
              <p:cNvPr id="7170" name="Picture 2" descr="http://word-to-html-images.s3.amazonaws.com/9780716771081/699-16-1P-i4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7986" y="4495800"/>
                <a:ext cx="5619750" cy="164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2" name="Picture 4" descr="https://lh4.googleusercontent.com/YGEb2Wh7h69cwF83B5Em5jp1kH9li0Qd6o3hIhU7_AD7pokrCDGsSfv6PHUvUJYkq-x2hICBk2EYYqABAOBvlRTiPdy54i4MMqywJEQeruLMW4eg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347" y="1371600"/>
                <a:ext cx="4095750" cy="2562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矩形 3"/>
            <p:cNvSpPr/>
            <p:nvPr/>
          </p:nvSpPr>
          <p:spPr>
            <a:xfrm>
              <a:off x="4689" y="1371600"/>
              <a:ext cx="1219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 1: </a:t>
              </a:r>
              <a:endPara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3"/>
            <p:cNvSpPr/>
            <p:nvPr/>
          </p:nvSpPr>
          <p:spPr>
            <a:xfrm>
              <a:off x="0" y="4176932"/>
              <a:ext cx="1219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 2: </a:t>
              </a:r>
              <a:endPara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1"/>
          <p:cNvSpPr/>
          <p:nvPr/>
        </p:nvSpPr>
        <p:spPr>
          <a:xfrm>
            <a:off x="2181664" y="6544827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Give an example of biological reactions where (1) NAD</a:t>
            </a:r>
            <a:r>
              <a:rPr lang="en-US" sz="1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/NADH; (2) NADP</a:t>
            </a:r>
            <a:r>
              <a:rPr lang="en-US" sz="1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NADPH are involved. </a:t>
            </a:r>
          </a:p>
        </p:txBody>
      </p:sp>
    </p:spTree>
    <p:extLst>
      <p:ext uri="{BB962C8B-B14F-4D97-AF65-F5344CB8AC3E}">
        <p14:creationId xmlns:p14="http://schemas.microsoft.com/office/powerpoint/2010/main" val="4006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9561" y="-29724"/>
            <a:ext cx="195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Bioenergetics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oxidation-reduction reactions</a:t>
            </a:r>
          </a:p>
        </p:txBody>
      </p:sp>
      <p:sp>
        <p:nvSpPr>
          <p:cNvPr id="4" name="矩形 3"/>
          <p:cNvSpPr/>
          <p:nvPr/>
        </p:nvSpPr>
        <p:spPr>
          <a:xfrm>
            <a:off x="-14068" y="799646"/>
            <a:ext cx="91815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pyridine-like rings of NAD and NADP are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vitamin niacin (nicotinic acid; Fig.</a:t>
            </a:r>
          </a:p>
          <a:p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13–17), which is synthesized from tryptophan.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 generally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synthesize niacin in sufficient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quantities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this is especially so for those with diets low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tryptophan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(maize, for example, has a low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tryptophan content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3" name="矩形 11"/>
          <p:cNvSpPr/>
          <p:nvPr/>
        </p:nvSpPr>
        <p:spPr>
          <a:xfrm>
            <a:off x="4111172" y="609075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precursor of the pyridine-like rings of NAD and NADP?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importance of tryptophan in diet?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Q3. What causes pellagra? How can it be prevented?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the exam on the structure of nicotine or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nicotinamide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" y="1863969"/>
            <a:ext cx="4020871" cy="407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092122" y="2008163"/>
            <a:ext cx="4981416" cy="4128075"/>
            <a:chOff x="4092122" y="2008163"/>
            <a:chExt cx="4981416" cy="4128075"/>
          </a:xfrm>
        </p:grpSpPr>
        <p:grpSp>
          <p:nvGrpSpPr>
            <p:cNvPr id="14" name="Group 13"/>
            <p:cNvGrpSpPr/>
            <p:nvPr/>
          </p:nvGrpSpPr>
          <p:grpSpPr>
            <a:xfrm>
              <a:off x="4096812" y="2008163"/>
              <a:ext cx="4976726" cy="3543300"/>
              <a:chOff x="4096812" y="2008163"/>
              <a:chExt cx="4976726" cy="354330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6812" y="2008163"/>
                <a:ext cx="4976726" cy="3543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4167671" y="2514600"/>
                <a:ext cx="2431572" cy="2895600"/>
                <a:chOff x="4167671" y="2514600"/>
                <a:chExt cx="2431572" cy="2895600"/>
              </a:xfrm>
            </p:grpSpPr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7671" y="2889738"/>
                  <a:ext cx="2431572" cy="2197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4181739" y="2514600"/>
                  <a:ext cx="2403436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181739" y="5061438"/>
                  <a:ext cx="2403436" cy="3487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4092122" y="5551463"/>
              <a:ext cx="49814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In a few places, including the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Deccan Plateau 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in India, pellagra still occurs, especially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among the 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poor.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4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9561" y="-29724"/>
            <a:ext cx="195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Bioenergetics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oxidation-reduction reactions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2274" y="763117"/>
            <a:ext cx="916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 and FMN, the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flavin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nucleotides, serve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tightly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 prosthetic groups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flavoproteins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can accept either one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two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electrons. </a:t>
            </a:r>
          </a:p>
        </p:txBody>
      </p:sp>
      <p:sp>
        <p:nvSpPr>
          <p:cNvPr id="25" name="矩形 24"/>
          <p:cNvSpPr/>
          <p:nvPr/>
        </p:nvSpPr>
        <p:spPr>
          <a:xfrm>
            <a:off x="4102" y="1394560"/>
            <a:ext cx="9139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Flavoprotein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 that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catalyze oxidation-reduction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using either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flavin</a:t>
            </a:r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mononucleotide (FMN) or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flavin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adenine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dinucleotide (FAD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as coenzyme (Fig. 13–18). These coenzymes,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flavin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nucleotides, are derived from the vitamin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riboflavin (vitamin B2).</a:t>
            </a:r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9467" y="2349579"/>
            <a:ext cx="1677679" cy="2199618"/>
            <a:chOff x="219467" y="2349579"/>
            <a:chExt cx="1677679" cy="21996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67" y="2349579"/>
              <a:ext cx="1677679" cy="1943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55126" y="4302976"/>
              <a:ext cx="76624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Riboflavin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150" y="4724400"/>
            <a:ext cx="2362200" cy="1957561"/>
            <a:chOff x="57150" y="4724400"/>
            <a:chExt cx="2362200" cy="1957561"/>
          </a:xfrm>
        </p:grpSpPr>
        <p:sp>
          <p:nvSpPr>
            <p:cNvPr id="22" name="Rectangle 21"/>
            <p:cNvSpPr/>
            <p:nvPr/>
          </p:nvSpPr>
          <p:spPr>
            <a:xfrm>
              <a:off x="57150" y="4724400"/>
              <a:ext cx="2362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u="sng" dirty="0">
                  <a:latin typeface="Times New Roman" pitchFamily="18" charset="0"/>
                  <a:cs typeface="Times New Roman" pitchFamily="18" charset="0"/>
                </a:rPr>
                <a:t>Riboflavin deficiency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shows symptoms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and signs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of sore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throat, lesions of the lips and mucosa of the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mouth etc.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4" descr="https://chemsumer-report.wikispaces.com/file/view/cheilitis.jpeg/177332621/329x223/cheilitis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99" y="5740063"/>
              <a:ext cx="1389617" cy="941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89" y="2139831"/>
            <a:ext cx="6771511" cy="411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8"/>
          <p:cNvSpPr/>
          <p:nvPr/>
        </p:nvSpPr>
        <p:spPr>
          <a:xfrm>
            <a:off x="1948996" y="6201246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structures of riboflavin, FMN, FAD.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Show how FMN, FAD act as electron carriers.</a:t>
            </a:r>
          </a:p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Q3.  What are </a:t>
            </a:r>
            <a:r>
              <a:rPr lang="en-US" sz="1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flavoproteins</a:t>
            </a:r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Q4. What are the symptoms of riboflavin deficiency?</a:t>
            </a:r>
          </a:p>
        </p:txBody>
      </p:sp>
    </p:spTree>
    <p:extLst>
      <p:ext uri="{BB962C8B-B14F-4D97-AF65-F5344CB8AC3E}">
        <p14:creationId xmlns:p14="http://schemas.microsoft.com/office/powerpoint/2010/main" val="22393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9561" y="-29724"/>
            <a:ext cx="195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Bioenergetics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oxidation-reduction reactions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2274" y="763117"/>
            <a:ext cx="9166274" cy="5387386"/>
            <a:chOff x="-22274" y="763117"/>
            <a:chExt cx="9166274" cy="5387386"/>
          </a:xfrm>
        </p:grpSpPr>
        <p:grpSp>
          <p:nvGrpSpPr>
            <p:cNvPr id="4" name="组合 3"/>
            <p:cNvGrpSpPr/>
            <p:nvPr/>
          </p:nvGrpSpPr>
          <p:grpSpPr>
            <a:xfrm>
              <a:off x="-22274" y="763117"/>
              <a:ext cx="9166274" cy="5387386"/>
              <a:chOff x="-22274" y="763117"/>
              <a:chExt cx="9166274" cy="538738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-22274" y="763117"/>
                <a:ext cx="9166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 of biological reactions involving FAD </a:t>
                </a:r>
                <a:r>
                  <a:rPr lang="en-US" sz="1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1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FMN</a:t>
                </a:r>
                <a:r>
                  <a:rPr lang="en-US" sz="1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  <p:pic>
            <p:nvPicPr>
              <p:cNvPr id="6146" name="Picture 2" descr="http://word-to-html-images.s3.amazonaws.com/9780716771081/699-16-1P-i7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497" y="4343400"/>
                <a:ext cx="4100732" cy="1807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0" name="Picture 6" descr="http://test.classconnection.s3.amazonaws.com/676/flashcards/95676/png/complex_i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6785" y="1386877"/>
                <a:ext cx="4429125" cy="2573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1766" y="2038349"/>
                <a:ext cx="232116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NADH dehydrogenase I complex with FMN in electron transport chain in mitochondria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矩形 3"/>
            <p:cNvSpPr/>
            <p:nvPr/>
          </p:nvSpPr>
          <p:spPr>
            <a:xfrm>
              <a:off x="4689" y="1512498"/>
              <a:ext cx="1219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 1: </a:t>
              </a:r>
              <a:endPara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3"/>
            <p:cNvSpPr/>
            <p:nvPr/>
          </p:nvSpPr>
          <p:spPr>
            <a:xfrm>
              <a:off x="0" y="4317830"/>
              <a:ext cx="1219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 2: </a:t>
              </a:r>
              <a:endPara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3"/>
          <p:cNvSpPr/>
          <p:nvPr/>
        </p:nvSpPr>
        <p:spPr>
          <a:xfrm>
            <a:off x="4560863" y="654926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Show enzymatic reactions where FMN and FAD are involved.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04" y="4708342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Succinate dehydrogenase of citric acid cycle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153400" cy="23622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Lecture: 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Metabolic Pathways-I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457200" y="4114800"/>
            <a:ext cx="8153400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Textbook: 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Principles of Biochemistry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5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Chapters 14-23</a:t>
            </a:r>
          </a:p>
          <a:p>
            <a:pPr lvl="0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L. Nelson, Michael M. Cox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Freeman &amp; Company, 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York, USA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8288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Biochemistry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13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Bioenergetics</a:t>
            </a:r>
          </a:p>
        </p:txBody>
      </p:sp>
    </p:spTree>
    <p:extLst>
      <p:ext uri="{BB962C8B-B14F-4D97-AF65-F5344CB8AC3E}">
        <p14:creationId xmlns:p14="http://schemas.microsoft.com/office/powerpoint/2010/main" val="33603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24200" y="2505075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Bioenergetics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542925" y="3497282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Bioenergetics is the quantitative study of the energy</a:t>
            </a:r>
          </a:p>
          <a:p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transductions that occur in living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cells.</a:t>
            </a:r>
            <a:endParaRPr lang="en-US" sz="2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16"/>
          <p:cNvSpPr/>
          <p:nvPr/>
        </p:nvSpPr>
        <p:spPr>
          <a:xfrm>
            <a:off x="7162800" y="6581001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bioenergetics?</a:t>
            </a:r>
          </a:p>
        </p:txBody>
      </p:sp>
    </p:spTree>
    <p:extLst>
      <p:ext uri="{BB962C8B-B14F-4D97-AF65-F5344CB8AC3E}">
        <p14:creationId xmlns:p14="http://schemas.microsoft.com/office/powerpoint/2010/main" val="40660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9561" y="-29724"/>
            <a:ext cx="195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Bioenergetics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Bioenergetics &amp; Metabolism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4429" y="865559"/>
            <a:ext cx="4178238" cy="5155009"/>
            <a:chOff x="74429" y="865559"/>
            <a:chExt cx="4178238" cy="5155009"/>
          </a:xfrm>
        </p:grpSpPr>
        <p:sp>
          <p:nvSpPr>
            <p:cNvPr id="5" name="矩形 4"/>
            <p:cNvSpPr/>
            <p:nvPr/>
          </p:nvSpPr>
          <p:spPr>
            <a:xfrm>
              <a:off x="142875" y="865559"/>
              <a:ext cx="410979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arbon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oxygen, and water are constantly 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cycled between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heterotrophic and autotrophic worlds, 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solar energy as the driving force for this global 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 (Fig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1).</a:t>
              </a:r>
              <a:endPara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4429" y="1956061"/>
              <a:ext cx="3733800" cy="4064507"/>
              <a:chOff x="236354" y="1692507"/>
              <a:chExt cx="3733800" cy="4064507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171" y="1692507"/>
                <a:ext cx="3062190" cy="3678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354" y="5370759"/>
                <a:ext cx="3733800" cy="386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组合 8"/>
          <p:cNvGrpSpPr/>
          <p:nvPr/>
        </p:nvGrpSpPr>
        <p:grpSpPr>
          <a:xfrm>
            <a:off x="4362306" y="878843"/>
            <a:ext cx="4786592" cy="5816324"/>
            <a:chOff x="4362306" y="878843"/>
            <a:chExt cx="4786592" cy="5816324"/>
          </a:xfrm>
        </p:grpSpPr>
        <p:grpSp>
          <p:nvGrpSpPr>
            <p:cNvPr id="2" name="组合 1"/>
            <p:cNvGrpSpPr/>
            <p:nvPr/>
          </p:nvGrpSpPr>
          <p:grpSpPr>
            <a:xfrm>
              <a:off x="5749771" y="1984196"/>
              <a:ext cx="3399127" cy="4710971"/>
              <a:chOff x="6005811" y="1456752"/>
              <a:chExt cx="3407313" cy="516759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3583" y="1456752"/>
                <a:ext cx="3311769" cy="458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5811" y="6259541"/>
                <a:ext cx="3407313" cy="364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矩形 7"/>
            <p:cNvSpPr/>
            <p:nvPr/>
          </p:nvSpPr>
          <p:spPr>
            <a:xfrm>
              <a:off x="4362306" y="878843"/>
              <a:ext cx="473893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a </a:t>
              </a:r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few organisms—the </a:t>
              </a:r>
              <a:r>
                <a: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cyanobacteria and many species of </a:t>
              </a:r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soil bacteria </a:t>
              </a:r>
              <a:r>
                <a: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that live symbiotically on the roots of </a:t>
              </a:r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some plants—are </a:t>
              </a:r>
              <a:r>
                <a: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capable of converting (“fixing”) </a:t>
              </a:r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atmospheric nitrogen </a:t>
              </a:r>
              <a:r>
                <a: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(N</a:t>
              </a:r>
              <a:r>
                <a:rPr lang="en-US" sz="1600" b="1" baseline="-25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into ammonia.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2709352" y="2004420"/>
            <a:ext cx="335280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cycling of carbon,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oxygen, and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nitrogen, which ultimately involves all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species, depends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proper balance between the activities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producers (autotrophs) and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 (heterotrophs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biosphere.</a:t>
            </a:r>
          </a:p>
        </p:txBody>
      </p:sp>
      <p:sp>
        <p:nvSpPr>
          <p:cNvPr id="17" name="矩形 16"/>
          <p:cNvSpPr/>
          <p:nvPr/>
        </p:nvSpPr>
        <p:spPr>
          <a:xfrm>
            <a:off x="-7259" y="640540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Explain how carbon and oxygen are cycled in biosphere.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Explain how nitrogen is cycled in biosphere. </a:t>
            </a:r>
          </a:p>
        </p:txBody>
      </p:sp>
    </p:spTree>
    <p:extLst>
      <p:ext uri="{BB962C8B-B14F-4D97-AF65-F5344CB8AC3E}">
        <p14:creationId xmlns:p14="http://schemas.microsoft.com/office/powerpoint/2010/main" val="1257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9561" y="-29724"/>
            <a:ext cx="195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Bioenergetics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Bioenergetics &amp; Metabolism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4067" y="795219"/>
            <a:ext cx="9144000" cy="1156712"/>
            <a:chOff x="14067" y="795219"/>
            <a:chExt cx="9144000" cy="1156712"/>
          </a:xfrm>
        </p:grpSpPr>
        <p:sp>
          <p:nvSpPr>
            <p:cNvPr id="5" name="矩形 4"/>
            <p:cNvSpPr/>
            <p:nvPr/>
          </p:nvSpPr>
          <p:spPr>
            <a:xfrm>
              <a:off x="14068" y="795219"/>
              <a:ext cx="91439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Metabolism: Metabolism is </a:t>
              </a:r>
              <a:r>
                <a: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sum of all the chemical </a:t>
              </a:r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transformations taking </a:t>
              </a:r>
              <a:r>
                <a: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place in a cell or </a:t>
              </a:r>
              <a:r>
                <a:rPr lang="en-US" sz="1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organism.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4067" y="1367156"/>
              <a:ext cx="90945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Metabolic pathways: Metabolism occurs</a:t>
              </a: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through </a:t>
              </a: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series of enzyme-catalyzed reactions that </a:t>
              </a:r>
              <a:r>
                <a:rPr lang="en-US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constitute metabolic </a:t>
              </a: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pathways.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068" y="1927790"/>
            <a:ext cx="9094536" cy="4895756"/>
            <a:chOff x="14068" y="1927790"/>
            <a:chExt cx="9094536" cy="4895756"/>
          </a:xfrm>
        </p:grpSpPr>
        <p:sp>
          <p:nvSpPr>
            <p:cNvPr id="11" name="矩形 10"/>
            <p:cNvSpPr/>
            <p:nvPr/>
          </p:nvSpPr>
          <p:spPr>
            <a:xfrm>
              <a:off x="3429000" y="2032920"/>
              <a:ext cx="564677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Catabolism is the degradative phase of </a:t>
              </a:r>
              <a:r>
                <a:rPr lang="en-US" sz="16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metabolism in </a:t>
              </a:r>
              <a:r>
                <a:rPr lang="en-US" sz="16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which organic nutrient molecules 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carbohydrates, fats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proteins) </a:t>
              </a:r>
              <a:r>
                <a:rPr lang="en-US" sz="16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are converted into smaller, </a:t>
              </a:r>
              <a:r>
                <a:rPr lang="en-US" sz="16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simpler end </a:t>
              </a:r>
              <a:r>
                <a:rPr lang="en-US" sz="16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products 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(such as lactic acid, CO</a:t>
              </a:r>
              <a:r>
                <a:rPr lang="en-US" sz="1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NH</a:t>
              </a:r>
              <a:r>
                <a:rPr lang="en-US" sz="1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 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Catabolic pathways 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release energy, some of which is conserved 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formation of ATP and reduced electron 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carriers (NADH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NADPH, and FADH</a:t>
              </a:r>
              <a:r>
                <a:rPr lang="en-US" sz="1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); the rest is lost as heat.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4068" y="1927790"/>
              <a:ext cx="5741577" cy="4895756"/>
              <a:chOff x="14068" y="1927790"/>
              <a:chExt cx="5741577" cy="4895756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68" y="1927790"/>
                <a:ext cx="3324279" cy="4895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8347" y="6158869"/>
                <a:ext cx="2417298" cy="583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矩形 12"/>
            <p:cNvSpPr/>
            <p:nvPr/>
          </p:nvSpPr>
          <p:spPr>
            <a:xfrm>
              <a:off x="3361793" y="3840540"/>
              <a:ext cx="574681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anabolism, also called biosynthesis, small, </a:t>
              </a:r>
              <a:r>
                <a:rPr lang="en-US" sz="1600" b="1" u="sng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simple precursors </a:t>
              </a:r>
              <a:r>
                <a:rPr lang="en-US" sz="1600" b="1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are built up into larger and more </a:t>
              </a:r>
              <a:r>
                <a:rPr lang="en-US" sz="1600" b="1" u="sng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complex </a:t>
              </a:r>
              <a:r>
                <a:rPr lang="en-US" sz="1600" b="1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molecules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including lipids, polysaccharides,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proteins, and 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nucleic acids. Anabolic reactions require an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of 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energy, generally in the form of the phosphoryl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 transfer 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potential of ATP and the reducing power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NADH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NADPH, and FADH</a:t>
              </a:r>
              <a:r>
                <a:rPr lang="en-US" sz="1600" b="1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(Fig. 3).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5995183" y="6168108"/>
            <a:ext cx="3113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explain the energy relationships between catabolic and anabolic pathways. </a:t>
            </a:r>
          </a:p>
        </p:txBody>
      </p:sp>
    </p:spTree>
    <p:extLst>
      <p:ext uri="{BB962C8B-B14F-4D97-AF65-F5344CB8AC3E}">
        <p14:creationId xmlns:p14="http://schemas.microsoft.com/office/powerpoint/2010/main" val="6000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9561" y="-29724"/>
            <a:ext cx="195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Bioenergetics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provides energy by group transfers in living cells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793874"/>
            <a:ext cx="7697216" cy="6016824"/>
            <a:chOff x="0" y="793874"/>
            <a:chExt cx="7697216" cy="60168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3874"/>
              <a:ext cx="3318516" cy="601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611" y="812923"/>
              <a:ext cx="4088605" cy="291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矩形 7"/>
          <p:cNvSpPr/>
          <p:nvPr/>
        </p:nvSpPr>
        <p:spPr>
          <a:xfrm>
            <a:off x="3589561" y="3807730"/>
            <a:ext cx="55544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hydrolysis per se usually accomplishes nothing but the liberation of heat, which cannot drive a chemical process in an isothermal system. </a:t>
            </a:r>
          </a:p>
          <a:p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ATP is the source 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energy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conformational changes 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produce muscle contraction. 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ATP hydrolysis but the transfer of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phosphoryl,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pyrophosphoryl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adenylyl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from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to a substrate or enzyme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 that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couples the energy of ATP breakdown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endergonic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 of substrates.</a:t>
            </a:r>
          </a:p>
        </p:txBody>
      </p:sp>
      <p:sp>
        <p:nvSpPr>
          <p:cNvPr id="13" name="矩形 26"/>
          <p:cNvSpPr/>
          <p:nvPr/>
        </p:nvSpPr>
        <p:spPr>
          <a:xfrm>
            <a:off x="3882200" y="6396658"/>
            <a:ext cx="5260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explain the chemical basis for the large free-energy change associated with ATP hydrolysis.</a:t>
            </a:r>
          </a:p>
        </p:txBody>
      </p:sp>
    </p:spTree>
    <p:extLst>
      <p:ext uri="{BB962C8B-B14F-4D97-AF65-F5344CB8AC3E}">
        <p14:creationId xmlns:p14="http://schemas.microsoft.com/office/powerpoint/2010/main" val="33444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9561" y="-29724"/>
            <a:ext cx="195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Bioenergetics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provides energy by group transfers in living cells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803398"/>
            <a:ext cx="8522084" cy="6055713"/>
            <a:chOff x="0" y="803398"/>
            <a:chExt cx="8522084" cy="605571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897" y="4950883"/>
              <a:ext cx="4167187" cy="1197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03398"/>
              <a:ext cx="4267200" cy="6055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矩形 3"/>
          <p:cNvSpPr/>
          <p:nvPr/>
        </p:nvSpPr>
        <p:spPr>
          <a:xfrm>
            <a:off x="4344571" y="807627"/>
            <a:ext cx="4799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hydrolysis per se usually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accomplishes nothing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liberation of heat, which cannot drive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chemical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process. </a:t>
            </a:r>
          </a:p>
        </p:txBody>
      </p:sp>
      <p:sp>
        <p:nvSpPr>
          <p:cNvPr id="14" name="矩形 4"/>
          <p:cNvSpPr/>
          <p:nvPr/>
        </p:nvSpPr>
        <p:spPr>
          <a:xfrm>
            <a:off x="4354897" y="1638624"/>
            <a:ext cx="4724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arrow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that in Figure 13–8a almost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invariably represents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two-step process (Fig. 13–8b)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the ATP molecule, a phosphoryl or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pyrophosphoryl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the adenylate moiety (AMP),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transferred to a substrate molecule or to an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residue in an enzyme, becoming covalently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attached to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substrate or the enzyme and raising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free-energy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content. Then, in a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step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phosphate-</a:t>
            </a:r>
          </a:p>
          <a:p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containing moiety transferred in the first step is</a:t>
            </a:r>
          </a:p>
          <a:p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displaced, generating P</a:t>
            </a:r>
            <a:r>
              <a:rPr lang="en-US" sz="16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PPi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AMP. Thus ATP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participates </a:t>
            </a:r>
            <a:r>
              <a:rPr lang="en-US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covalently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enzyme-catalyzed reaction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which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contributes free energy.</a:t>
            </a:r>
            <a:endParaRPr lang="en-US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8"/>
          <p:cNvSpPr/>
          <p:nvPr/>
        </p:nvSpPr>
        <p:spPr>
          <a:xfrm>
            <a:off x="4419600" y="6395023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explain how ATP provides energy by group transfers in living cells. </a:t>
            </a:r>
          </a:p>
        </p:txBody>
      </p:sp>
    </p:spTree>
    <p:extLst>
      <p:ext uri="{BB962C8B-B14F-4D97-AF65-F5344CB8AC3E}">
        <p14:creationId xmlns:p14="http://schemas.microsoft.com/office/powerpoint/2010/main" val="20922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9561" y="-29724"/>
            <a:ext cx="195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Bioenergetics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oxidation-reduction reactions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807735"/>
            <a:ext cx="9166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biological oxidation reactions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dehydrogenations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one or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hydrogen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(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+e</a:t>
            </a:r>
            <a:r>
              <a:rPr lang="en-US" sz="24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transferred from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substrate to a hydrogen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acceptor. Oxidation-reduction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in living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involve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 electron carriers.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11137" y="2743200"/>
            <a:ext cx="9166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types of coenzymes and proteins serve as universal electron carriers. The reduction of  these carriers in catabolic processes results in the conservation of free energy released by substrate oxidation.  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"/>
          <p:cNvSpPr/>
          <p:nvPr/>
        </p:nvSpPr>
        <p:spPr>
          <a:xfrm>
            <a:off x="-17585" y="4800600"/>
            <a:ext cx="9132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NAD, NADP, FMN,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FAD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water-soluble coenzymes that undergo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reversible oxidation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reduction in many of the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transfer reactions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metabolism.</a:t>
            </a:r>
          </a:p>
        </p:txBody>
      </p:sp>
      <p:sp>
        <p:nvSpPr>
          <p:cNvPr id="30" name="矩形 18"/>
          <p:cNvSpPr/>
          <p:nvPr/>
        </p:nvSpPr>
        <p:spPr>
          <a:xfrm>
            <a:off x="2743200" y="6566933"/>
            <a:ext cx="6371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importance of dehydrogenation reactions in biology with respect to energy?</a:t>
            </a:r>
          </a:p>
        </p:txBody>
      </p:sp>
    </p:spTree>
    <p:extLst>
      <p:ext uri="{BB962C8B-B14F-4D97-AF65-F5344CB8AC3E}">
        <p14:creationId xmlns:p14="http://schemas.microsoft.com/office/powerpoint/2010/main" val="16331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9561" y="-29724"/>
            <a:ext cx="195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Bioenergetics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oxidation-reduction reactions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793874"/>
            <a:ext cx="9143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nucleotides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 and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NADP move readily from one enzyme to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another.  NAD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NADP are the freely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diffusible coenzymes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many dehydrogenases.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NAD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NADP accept two electrons and one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proton. the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flavin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nucleotides FMN and FAD are usually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tightly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 to the enzymes, called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flavoproteins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which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serve as prosthetic groups.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575" y="2514600"/>
            <a:ext cx="4478776" cy="3475265"/>
            <a:chOff x="28575" y="2925535"/>
            <a:chExt cx="4478776" cy="3475265"/>
          </a:xfrm>
        </p:grpSpPr>
        <p:grpSp>
          <p:nvGrpSpPr>
            <p:cNvPr id="12" name="Group 11"/>
            <p:cNvGrpSpPr/>
            <p:nvPr/>
          </p:nvGrpSpPr>
          <p:grpSpPr>
            <a:xfrm>
              <a:off x="28575" y="3278949"/>
              <a:ext cx="4478776" cy="3121851"/>
              <a:chOff x="28575" y="3126549"/>
              <a:chExt cx="4478776" cy="312185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73" y="3136074"/>
                <a:ext cx="4476578" cy="2895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8575" y="3126549"/>
                <a:ext cx="4473061" cy="31218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80391" y="2925535"/>
              <a:ext cx="1512277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NAD</a:t>
              </a:r>
              <a:r>
                <a:rPr lang="en-US" sz="16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/NADH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83722" y="2514600"/>
            <a:ext cx="4545038" cy="3477282"/>
            <a:chOff x="4583722" y="2908658"/>
            <a:chExt cx="4545038" cy="3477282"/>
          </a:xfrm>
        </p:grpSpPr>
        <p:grpSp>
          <p:nvGrpSpPr>
            <p:cNvPr id="25" name="Group 24"/>
            <p:cNvGrpSpPr/>
            <p:nvPr/>
          </p:nvGrpSpPr>
          <p:grpSpPr>
            <a:xfrm>
              <a:off x="4583722" y="3264089"/>
              <a:ext cx="4545038" cy="3121851"/>
              <a:chOff x="4583722" y="3111689"/>
              <a:chExt cx="4545038" cy="3121851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583722" y="3543767"/>
                <a:ext cx="4545038" cy="2479112"/>
                <a:chOff x="4583722" y="3543767"/>
                <a:chExt cx="4545038" cy="2479112"/>
              </a:xfrm>
            </p:grpSpPr>
            <p:pic>
              <p:nvPicPr>
                <p:cNvPr id="29" name="Picture 4" descr="http://www.u-helmich.de/bio/stoffwechsel/reihe4/reihe42/neueBilder/bild42-03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3722" y="3543767"/>
                  <a:ext cx="4545038" cy="24791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Rectangle 29"/>
                <p:cNvSpPr/>
                <p:nvPr/>
              </p:nvSpPr>
              <p:spPr>
                <a:xfrm>
                  <a:off x="6172200" y="4343400"/>
                  <a:ext cx="1295400" cy="76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1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87440" y="4559826"/>
                  <a:ext cx="962025" cy="3099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8" name="Rectangle 27"/>
              <p:cNvSpPr/>
              <p:nvPr/>
            </p:nvSpPr>
            <p:spPr>
              <a:xfrm>
                <a:off x="4583722" y="3111689"/>
                <a:ext cx="4473061" cy="31218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035979" y="2908658"/>
              <a:ext cx="1660221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NADP</a:t>
              </a:r>
              <a:r>
                <a:rPr lang="en-US" sz="16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/NADPH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矩形 18"/>
          <p:cNvSpPr/>
          <p:nvPr/>
        </p:nvSpPr>
        <p:spPr>
          <a:xfrm>
            <a:off x="4876800" y="6566933"/>
            <a:ext cx="4237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Draw the structures of NAD</a:t>
            </a:r>
            <a:r>
              <a:rPr lang="en-US" sz="1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NADH, NADP</a:t>
            </a:r>
            <a:r>
              <a:rPr lang="en-US" sz="1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NADPH.</a:t>
            </a:r>
          </a:p>
        </p:txBody>
      </p:sp>
    </p:spTree>
    <p:extLst>
      <p:ext uri="{BB962C8B-B14F-4D97-AF65-F5344CB8AC3E}">
        <p14:creationId xmlns:p14="http://schemas.microsoft.com/office/powerpoint/2010/main" val="7632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4821</TotalTime>
  <Words>1208</Words>
  <Application>Microsoft Office PowerPoint</Application>
  <PresentationFormat>On-screen Show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宋体</vt:lpstr>
      <vt:lpstr>Arial</vt:lpstr>
      <vt:lpstr>Calibri</vt:lpstr>
      <vt:lpstr>Gulim</vt:lpstr>
      <vt:lpstr>Times New Roman</vt:lpstr>
      <vt:lpstr>Office 主题​​</vt:lpstr>
      <vt:lpstr>  Introduction to  Biochemistry &amp; Biotechnology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Lecture:  Overview of Metabolic Pathways-I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HP</cp:lastModifiedBy>
  <cp:revision>592</cp:revision>
  <dcterms:created xsi:type="dcterms:W3CDTF">2017-01-10T13:47:40Z</dcterms:created>
  <dcterms:modified xsi:type="dcterms:W3CDTF">2018-07-22T08:17:22Z</dcterms:modified>
</cp:coreProperties>
</file>