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16" r:id="rId3"/>
    <p:sldId id="414" r:id="rId4"/>
    <p:sldId id="331" r:id="rId5"/>
    <p:sldId id="445" r:id="rId6"/>
    <p:sldId id="455" r:id="rId7"/>
    <p:sldId id="457" r:id="rId8"/>
    <p:sldId id="456" r:id="rId9"/>
    <p:sldId id="446" r:id="rId10"/>
    <p:sldId id="416" r:id="rId11"/>
    <p:sldId id="448" r:id="rId12"/>
    <p:sldId id="449" r:id="rId13"/>
    <p:sldId id="444" r:id="rId14"/>
    <p:sldId id="417" r:id="rId15"/>
    <p:sldId id="418" r:id="rId16"/>
    <p:sldId id="419" r:id="rId17"/>
    <p:sldId id="450" r:id="rId18"/>
    <p:sldId id="420" r:id="rId19"/>
    <p:sldId id="451" r:id="rId20"/>
    <p:sldId id="421" r:id="rId21"/>
    <p:sldId id="425" r:id="rId22"/>
    <p:sldId id="422" r:id="rId23"/>
    <p:sldId id="423" r:id="rId24"/>
    <p:sldId id="452" r:id="rId25"/>
    <p:sldId id="424" r:id="rId26"/>
    <p:sldId id="427" r:id="rId27"/>
    <p:sldId id="453" r:id="rId28"/>
    <p:sldId id="429" r:id="rId29"/>
    <p:sldId id="431" r:id="rId30"/>
    <p:sldId id="454" r:id="rId31"/>
    <p:sldId id="430" r:id="rId32"/>
    <p:sldId id="413"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8130"/>
    <a:srgbClr val="754C2B"/>
    <a:srgbClr val="FF00FF"/>
    <a:srgbClr val="1FB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9263" autoAdjust="0"/>
  </p:normalViewPr>
  <p:slideViewPr>
    <p:cSldViewPr>
      <p:cViewPr varScale="1">
        <p:scale>
          <a:sx n="74" d="100"/>
          <a:sy n="74" d="100"/>
        </p:scale>
        <p:origin x="1284" y="90"/>
      </p:cViewPr>
      <p:guideLst>
        <p:guide orient="horz" pos="2160"/>
        <p:guide pos="2880"/>
      </p:guideLst>
    </p:cSldViewPr>
  </p:slid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EF744D82-A43D-4056-B8AD-5685043508D3}" type="datetimeFigureOut">
              <a:rPr lang="en-US" smtClean="0"/>
              <a:t>14-Jul-18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325ADECF-38EF-4877-8247-3DBBB41BD889}" type="slidenum">
              <a:rPr lang="en-US" smtClean="0"/>
              <a:t>‹#›</a:t>
            </a:fld>
            <a:endParaRPr lang="en-US"/>
          </a:p>
        </p:txBody>
      </p:sp>
    </p:spTree>
    <p:extLst>
      <p:ext uri="{BB962C8B-B14F-4D97-AF65-F5344CB8AC3E}">
        <p14:creationId xmlns:p14="http://schemas.microsoft.com/office/powerpoint/2010/main" val="313153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日期占位符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9A58912-6797-492A-8053-CF5D87B4DD5D}" type="datetimeFigureOut">
              <a:rPr lang="en-US" smtClean="0"/>
              <a:t>14-Jul-18</a:t>
            </a:fld>
            <a:endParaRPr lang="en-US"/>
          </a:p>
        </p:txBody>
      </p:sp>
      <p:sp>
        <p:nvSpPr>
          <p:cNvPr id="4" name="幻灯片图像占位符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备注占位符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灯片编号占位符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69D9AAB-7849-4BBF-8FA4-88DF66EDCBCA}" type="slidenum">
              <a:rPr lang="en-US" smtClean="0"/>
              <a:t>‹#›</a:t>
            </a:fld>
            <a:endParaRPr lang="en-US"/>
          </a:p>
        </p:txBody>
      </p:sp>
    </p:spTree>
    <p:extLst>
      <p:ext uri="{BB962C8B-B14F-4D97-AF65-F5344CB8AC3E}">
        <p14:creationId xmlns:p14="http://schemas.microsoft.com/office/powerpoint/2010/main"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18</a:t>
            </a:fld>
            <a:endParaRPr lang="en-US"/>
          </a:p>
        </p:txBody>
      </p:sp>
    </p:spTree>
    <p:extLst>
      <p:ext uri="{BB962C8B-B14F-4D97-AF65-F5344CB8AC3E}">
        <p14:creationId xmlns:p14="http://schemas.microsoft.com/office/powerpoint/2010/main" val="159859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37C7081E-470D-403E-A44C-F5DA8DD429AB}" type="datetimeFigureOut">
              <a:rPr lang="en-US" smtClean="0"/>
              <a:t>14-Jul-18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37C7081E-470D-403E-A44C-F5DA8DD429AB}" type="datetimeFigureOut">
              <a:rPr lang="en-US" smtClean="0"/>
              <a:t>14-Jul-18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37C7081E-470D-403E-A44C-F5DA8DD429AB}" type="datetimeFigureOut">
              <a:rPr lang="en-US" smtClean="0"/>
              <a:t>14-Jul-18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7081E-470D-403E-A44C-F5DA8DD429AB}" type="datetimeFigureOut">
              <a:rPr lang="en-US" smtClean="0"/>
              <a:t>14-Jul-18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14-Jul-18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14-Jul-18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081E-470D-403E-A44C-F5DA8DD429AB}" type="datetimeFigureOut">
              <a:rPr lang="en-US" smtClean="0"/>
              <a:t>14-Jul-18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t>‹#›</a:t>
            </a:fld>
            <a:endParaRPr lang="en-US"/>
          </a:p>
        </p:txBody>
      </p:sp>
    </p:spTree>
    <p:extLst>
      <p:ext uri="{BB962C8B-B14F-4D97-AF65-F5344CB8AC3E}">
        <p14:creationId xmlns:p14="http://schemas.microsoft.com/office/powerpoint/2010/main"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3600"/>
            <a:ext cx="7772400" cy="1470025"/>
          </a:xfrm>
        </p:spPr>
        <p:txBody>
          <a:bodyPr>
            <a:normAutofit fontScale="90000"/>
          </a:bodyPr>
          <a:lstStyle/>
          <a:p>
            <a:pPr lvl="0"/>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Introduction to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Biochemistry &amp; Biotechnology</a:t>
            </a: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2905125" y="4419600"/>
            <a:ext cx="3810000" cy="1905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Times New Roman" panose="02020603050405020304" pitchFamily="18" charset="0"/>
                <a:cs typeface="Times New Roman" panose="02020603050405020304" pitchFamily="18" charset="0"/>
              </a:rPr>
              <a:t>Lecture #11</a:t>
            </a:r>
          </a:p>
        </p:txBody>
      </p:sp>
    </p:spTree>
    <p:extLst>
      <p:ext uri="{BB962C8B-B14F-4D97-AF65-F5344CB8AC3E}">
        <p14:creationId xmlns:p14="http://schemas.microsoft.com/office/powerpoint/2010/main" val="102940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13" name="矩形 12"/>
          <p:cNvSpPr/>
          <p:nvPr/>
        </p:nvSpPr>
        <p:spPr>
          <a:xfrm>
            <a:off x="-5939" y="990600"/>
            <a:ext cx="9122779" cy="5078313"/>
          </a:xfrm>
          <a:prstGeom prst="rect">
            <a:avLst/>
          </a:prstGeom>
        </p:spPr>
        <p:txBody>
          <a:bodyPr wrap="square">
            <a:spAutoFit/>
          </a:bodyPr>
          <a:lstStyle/>
          <a:p>
            <a:r>
              <a:rPr lang="en-US" b="1" dirty="0" smtClean="0">
                <a:latin typeface="Times New Roman" pitchFamily="18" charset="0"/>
                <a:cs typeface="Times New Roman" pitchFamily="18" charset="0"/>
              </a:rPr>
              <a:t>Eukaryotic cells have six different types of signaling mechanisms: </a:t>
            </a:r>
          </a:p>
          <a:p>
            <a:endParaRPr lang="en-US" b="1" dirty="0" smtClean="0">
              <a:solidFill>
                <a:srgbClr val="C00000"/>
              </a:solidFill>
              <a:latin typeface="Times New Roman" pitchFamily="18" charset="0"/>
              <a:cs typeface="Times New Roman" pitchFamily="18" charset="0"/>
            </a:endParaRPr>
          </a:p>
          <a:p>
            <a:pPr marL="342900" indent="-342900">
              <a:buAutoNum type="arabicPeriod"/>
            </a:pPr>
            <a:r>
              <a:rPr lang="en-US" b="1" dirty="0" smtClean="0">
                <a:solidFill>
                  <a:srgbClr val="7030A0"/>
                </a:solidFill>
                <a:latin typeface="Times New Roman" pitchFamily="18" charset="0"/>
                <a:cs typeface="Times New Roman" pitchFamily="18" charset="0"/>
              </a:rPr>
              <a:t>Gated ion channels of the plasma membrane open and close (hence the term “gating”) in response to the binding of chemical ligands or changes in </a:t>
            </a:r>
            <a:r>
              <a:rPr lang="en-US" b="1" dirty="0" err="1" smtClean="0">
                <a:solidFill>
                  <a:srgbClr val="7030A0"/>
                </a:solidFill>
                <a:latin typeface="Times New Roman" pitchFamily="18" charset="0"/>
                <a:cs typeface="Times New Roman" pitchFamily="18" charset="0"/>
              </a:rPr>
              <a:t>transmembrane</a:t>
            </a:r>
            <a:r>
              <a:rPr lang="en-US" b="1" dirty="0" smtClean="0">
                <a:solidFill>
                  <a:srgbClr val="7030A0"/>
                </a:solidFill>
                <a:latin typeface="Times New Roman" pitchFamily="18" charset="0"/>
                <a:cs typeface="Times New Roman" pitchFamily="18" charset="0"/>
              </a:rPr>
              <a:t> potential (</a:t>
            </a:r>
            <a:r>
              <a:rPr lang="en-US" b="1" i="1" u="sng" dirty="0" smtClean="0">
                <a:solidFill>
                  <a:srgbClr val="7030A0"/>
                </a:solidFill>
                <a:latin typeface="Times New Roman" pitchFamily="18" charset="0"/>
                <a:cs typeface="Times New Roman" pitchFamily="18" charset="0"/>
              </a:rPr>
              <a:t>example: </a:t>
            </a:r>
            <a:r>
              <a:rPr lang="en-US" b="1" i="1" u="sng" dirty="0" smtClean="0">
                <a:solidFill>
                  <a:srgbClr val="FF0000"/>
                </a:solidFill>
                <a:latin typeface="Times New Roman" pitchFamily="18" charset="0"/>
                <a:cs typeface="Times New Roman" pitchFamily="18" charset="0"/>
              </a:rPr>
              <a:t>signaling by the acetylcholine receptor ion channel</a:t>
            </a:r>
            <a:r>
              <a:rPr lang="en-US" b="1" dirty="0" smtClean="0">
                <a:solidFill>
                  <a:srgbClr val="7030A0"/>
                </a:solidFill>
                <a:latin typeface="Times New Roman" pitchFamily="18" charset="0"/>
                <a:cs typeface="Times New Roman" pitchFamily="18" charset="0"/>
              </a:rPr>
              <a:t>); </a:t>
            </a:r>
          </a:p>
          <a:p>
            <a:pPr marL="342900" indent="-342900">
              <a:buAutoNum type="arabicPeriod"/>
            </a:pPr>
            <a:r>
              <a:rPr lang="en-US" b="1" dirty="0" smtClean="0">
                <a:solidFill>
                  <a:srgbClr val="00B050"/>
                </a:solidFill>
                <a:latin typeface="Times New Roman" pitchFamily="18" charset="0"/>
                <a:cs typeface="Times New Roman" pitchFamily="18" charset="0"/>
              </a:rPr>
              <a:t>Receptor enzymes are plasma </a:t>
            </a:r>
            <a:r>
              <a:rPr lang="en-US" b="1" dirty="0">
                <a:solidFill>
                  <a:srgbClr val="00B050"/>
                </a:solidFill>
                <a:latin typeface="Times New Roman" panose="02020603050405020304" pitchFamily="18" charset="0"/>
                <a:cs typeface="Times New Roman" panose="02020603050405020304" pitchFamily="18" charset="0"/>
              </a:rPr>
              <a:t>membrane </a:t>
            </a:r>
            <a:r>
              <a:rPr lang="en-US" b="1" dirty="0" smtClean="0">
                <a:solidFill>
                  <a:srgbClr val="00B050"/>
                </a:solidFill>
                <a:latin typeface="Times New Roman" panose="02020603050405020304" pitchFamily="18" charset="0"/>
                <a:cs typeface="Times New Roman" panose="02020603050405020304" pitchFamily="18" charset="0"/>
              </a:rPr>
              <a:t>receptors that </a:t>
            </a:r>
            <a:r>
              <a:rPr lang="en-US" b="1" dirty="0">
                <a:solidFill>
                  <a:srgbClr val="00B050"/>
                </a:solidFill>
                <a:latin typeface="Times New Roman" panose="02020603050405020304" pitchFamily="18" charset="0"/>
                <a:cs typeface="Times New Roman" panose="02020603050405020304" pitchFamily="18" charset="0"/>
              </a:rPr>
              <a:t>are also </a:t>
            </a:r>
            <a:r>
              <a:rPr lang="en-US" b="1" dirty="0" smtClean="0">
                <a:solidFill>
                  <a:srgbClr val="00B050"/>
                </a:solidFill>
                <a:latin typeface="Times New Roman" panose="02020603050405020304" pitchFamily="18" charset="0"/>
                <a:cs typeface="Times New Roman" panose="02020603050405020304" pitchFamily="18" charset="0"/>
              </a:rPr>
              <a:t>enzymes (</a:t>
            </a:r>
            <a:r>
              <a:rPr lang="en-US" b="1" i="1" u="sng" dirty="0" smtClean="0">
                <a:solidFill>
                  <a:srgbClr val="00B050"/>
                </a:solidFill>
                <a:latin typeface="Times New Roman" pitchFamily="18" charset="0"/>
                <a:cs typeface="Times New Roman" pitchFamily="18" charset="0"/>
              </a:rPr>
              <a:t>example: </a:t>
            </a:r>
            <a:r>
              <a:rPr lang="en-US" b="1" i="1" u="sng" dirty="0" smtClean="0">
                <a:solidFill>
                  <a:srgbClr val="FF0000"/>
                </a:solidFill>
                <a:latin typeface="Times New Roman" pitchFamily="18" charset="0"/>
                <a:cs typeface="Times New Roman" pitchFamily="18" charset="0"/>
              </a:rPr>
              <a:t>signaling by the insulin receptor</a:t>
            </a:r>
            <a:r>
              <a:rPr lang="en-US" b="1" dirty="0" smtClean="0">
                <a:solidFill>
                  <a:srgbClr val="00B050"/>
                </a:solidFill>
                <a:latin typeface="Times New Roman" pitchFamily="18" charset="0"/>
                <a:cs typeface="Times New Roman" pitchFamily="18" charset="0"/>
              </a:rPr>
              <a:t>); </a:t>
            </a:r>
          </a:p>
          <a:p>
            <a:pPr marL="342900" indent="-342900">
              <a:buAutoNum type="arabicPeriod"/>
            </a:pPr>
            <a:r>
              <a:rPr lang="en-US" b="1" dirty="0" smtClean="0">
                <a:solidFill>
                  <a:srgbClr val="7030A0"/>
                </a:solidFill>
                <a:latin typeface="Times New Roman" panose="02020603050405020304" pitchFamily="18" charset="0"/>
                <a:cs typeface="Times New Roman" panose="02020603050405020304" pitchFamily="18" charset="0"/>
              </a:rPr>
              <a:t>Serpentine receptor proteins </a:t>
            </a:r>
            <a:r>
              <a:rPr lang="en-US" b="1" i="1" dirty="0" smtClean="0">
                <a:solidFill>
                  <a:srgbClr val="7030A0"/>
                </a:solidFill>
                <a:latin typeface="Times New Roman" panose="02020603050405020304" pitchFamily="18" charset="0"/>
                <a:cs typeface="Times New Roman" panose="02020603050405020304" pitchFamily="18" charset="0"/>
              </a:rPr>
              <a:t>indirectly </a:t>
            </a:r>
            <a:r>
              <a:rPr lang="en-US" b="1" dirty="0">
                <a:solidFill>
                  <a:srgbClr val="7030A0"/>
                </a:solidFill>
                <a:latin typeface="Times New Roman" panose="02020603050405020304" pitchFamily="18" charset="0"/>
                <a:cs typeface="Times New Roman" panose="02020603050405020304" pitchFamily="18" charset="0"/>
              </a:rPr>
              <a:t>activate (through </a:t>
            </a:r>
            <a:r>
              <a:rPr lang="en-US" b="1" dirty="0" smtClean="0">
                <a:solidFill>
                  <a:srgbClr val="7030A0"/>
                </a:solidFill>
                <a:latin typeface="Times New Roman" panose="02020603050405020304" pitchFamily="18" charset="0"/>
                <a:cs typeface="Times New Roman" panose="02020603050405020304" pitchFamily="18" charset="0"/>
              </a:rPr>
              <a:t>GTP-binding proteins</a:t>
            </a:r>
            <a:r>
              <a:rPr lang="en-US" b="1" dirty="0">
                <a:solidFill>
                  <a:srgbClr val="7030A0"/>
                </a:solidFill>
                <a:latin typeface="Times New Roman" panose="02020603050405020304" pitchFamily="18" charset="0"/>
                <a:cs typeface="Times New Roman" panose="02020603050405020304" pitchFamily="18" charset="0"/>
              </a:rPr>
              <a:t>, or G proteins) enzymes that </a:t>
            </a:r>
            <a:r>
              <a:rPr lang="en-US" b="1" dirty="0" smtClean="0">
                <a:solidFill>
                  <a:srgbClr val="7030A0"/>
                </a:solidFill>
                <a:latin typeface="Times New Roman" panose="02020603050405020304" pitchFamily="18" charset="0"/>
                <a:cs typeface="Times New Roman" panose="02020603050405020304" pitchFamily="18" charset="0"/>
              </a:rPr>
              <a:t>generate intracellular second messengers</a:t>
            </a:r>
            <a:r>
              <a:rPr lang="en-US" b="1" dirty="0">
                <a:solidFill>
                  <a:srgbClr val="7030A0"/>
                </a:solidFill>
                <a:latin typeface="Times New Roman" panose="02020603050405020304" pitchFamily="18" charset="0"/>
                <a:cs typeface="Times New Roman" panose="02020603050405020304" pitchFamily="18" charset="0"/>
              </a:rPr>
              <a:t> </a:t>
            </a:r>
            <a:r>
              <a:rPr lang="en-US" b="1" dirty="0" smtClean="0">
                <a:solidFill>
                  <a:srgbClr val="7030A0"/>
                </a:solidFill>
                <a:latin typeface="Times New Roman" panose="02020603050405020304" pitchFamily="18" charset="0"/>
                <a:cs typeface="Times New Roman" panose="02020603050405020304" pitchFamily="18" charset="0"/>
              </a:rPr>
              <a:t>(</a:t>
            </a:r>
            <a:r>
              <a:rPr lang="en-US" b="1" i="1" u="sng" dirty="0" smtClean="0">
                <a:solidFill>
                  <a:srgbClr val="7030A0"/>
                </a:solidFill>
                <a:latin typeface="Times New Roman" panose="02020603050405020304" pitchFamily="18" charset="0"/>
                <a:cs typeface="Times New Roman" panose="02020603050405020304" pitchFamily="18" charset="0"/>
              </a:rPr>
              <a:t>example: </a:t>
            </a:r>
            <a:r>
              <a:rPr lang="en-US" b="1" i="1" u="sng" dirty="0" smtClean="0">
                <a:solidFill>
                  <a:srgbClr val="FF0000"/>
                </a:solidFill>
                <a:latin typeface="Times New Roman" panose="02020603050405020304" pitchFamily="18" charset="0"/>
                <a:cs typeface="Times New Roman" panose="02020603050405020304" pitchFamily="18" charset="0"/>
              </a:rPr>
              <a:t>signaling by </a:t>
            </a:r>
            <a:r>
              <a:rPr lang="el-GR" b="1" i="1" u="sng" dirty="0" smtClean="0">
                <a:solidFill>
                  <a:srgbClr val="FF0000"/>
                </a:solidFill>
                <a:latin typeface="Times New Roman" pitchFamily="18" charset="0"/>
                <a:cs typeface="Times New Roman" pitchFamily="18" charset="0"/>
              </a:rPr>
              <a:t>β</a:t>
            </a:r>
            <a:r>
              <a:rPr lang="en-US" b="1" i="1" u="sng" dirty="0" smtClean="0">
                <a:solidFill>
                  <a:srgbClr val="FF0000"/>
                </a:solidFill>
                <a:latin typeface="Times New Roman" pitchFamily="18" charset="0"/>
                <a:cs typeface="Times New Roman" pitchFamily="18" charset="0"/>
              </a:rPr>
              <a:t>-adrenergic receptor system</a:t>
            </a:r>
            <a:r>
              <a:rPr lang="en-US" b="1" dirty="0" smtClean="0">
                <a:solidFill>
                  <a:srgbClr val="7030A0"/>
                </a:solidFill>
                <a:latin typeface="Times New Roman" pitchFamily="18" charset="0"/>
                <a:cs typeface="Times New Roman" pitchFamily="18" charset="0"/>
              </a:rPr>
              <a:t>); </a:t>
            </a:r>
          </a:p>
          <a:p>
            <a:pPr marL="342900" indent="-342900">
              <a:buAutoNum type="arabicPeriod"/>
            </a:pPr>
            <a:r>
              <a:rPr lang="en-US" b="1" dirty="0" smtClean="0">
                <a:solidFill>
                  <a:srgbClr val="00B050"/>
                </a:solidFill>
                <a:latin typeface="Times New Roman" panose="02020603050405020304" pitchFamily="18" charset="0"/>
                <a:cs typeface="Times New Roman" panose="02020603050405020304" pitchFamily="18" charset="0"/>
              </a:rPr>
              <a:t>Nuclear </a:t>
            </a:r>
            <a:r>
              <a:rPr lang="en-US" b="1" dirty="0">
                <a:solidFill>
                  <a:srgbClr val="00B050"/>
                </a:solidFill>
                <a:latin typeface="Times New Roman" panose="02020603050405020304" pitchFamily="18" charset="0"/>
                <a:cs typeface="Times New Roman" panose="02020603050405020304" pitchFamily="18" charset="0"/>
              </a:rPr>
              <a:t>receptors (steroid receptors</a:t>
            </a:r>
            <a:r>
              <a:rPr lang="en-US" b="1" dirty="0" smtClean="0">
                <a:solidFill>
                  <a:srgbClr val="00B050"/>
                </a:solidFill>
                <a:latin typeface="Times New Roman" panose="02020603050405020304" pitchFamily="18" charset="0"/>
                <a:cs typeface="Times New Roman" panose="02020603050405020304" pitchFamily="18" charset="0"/>
              </a:rPr>
              <a:t>), when bound </a:t>
            </a:r>
            <a:r>
              <a:rPr lang="en-US" b="1" dirty="0">
                <a:solidFill>
                  <a:srgbClr val="00B050"/>
                </a:solidFill>
                <a:latin typeface="Times New Roman" panose="02020603050405020304" pitchFamily="18" charset="0"/>
                <a:cs typeface="Times New Roman" panose="02020603050405020304" pitchFamily="18" charset="0"/>
              </a:rPr>
              <a:t>to their specific ligand (such as </a:t>
            </a:r>
            <a:r>
              <a:rPr lang="en-US" b="1" dirty="0" smtClean="0">
                <a:solidFill>
                  <a:srgbClr val="00B050"/>
                </a:solidFill>
                <a:latin typeface="Times New Roman" panose="02020603050405020304" pitchFamily="18" charset="0"/>
                <a:cs typeface="Times New Roman" panose="02020603050405020304" pitchFamily="18" charset="0"/>
              </a:rPr>
              <a:t>the hormone </a:t>
            </a:r>
            <a:r>
              <a:rPr lang="en-US" b="1" dirty="0">
                <a:solidFill>
                  <a:srgbClr val="00B050"/>
                </a:solidFill>
                <a:latin typeface="Times New Roman" panose="02020603050405020304" pitchFamily="18" charset="0"/>
                <a:cs typeface="Times New Roman" panose="02020603050405020304" pitchFamily="18" charset="0"/>
              </a:rPr>
              <a:t>estrogen), alter the rate at which </a:t>
            </a:r>
            <a:r>
              <a:rPr lang="en-US" b="1" dirty="0" smtClean="0">
                <a:solidFill>
                  <a:srgbClr val="00B050"/>
                </a:solidFill>
                <a:latin typeface="Times New Roman" panose="02020603050405020304" pitchFamily="18" charset="0"/>
                <a:cs typeface="Times New Roman" panose="02020603050405020304" pitchFamily="18" charset="0"/>
              </a:rPr>
              <a:t>specific genes </a:t>
            </a:r>
            <a:r>
              <a:rPr lang="en-US" b="1" dirty="0">
                <a:solidFill>
                  <a:srgbClr val="00B050"/>
                </a:solidFill>
                <a:latin typeface="Times New Roman" panose="02020603050405020304" pitchFamily="18" charset="0"/>
                <a:cs typeface="Times New Roman" panose="02020603050405020304" pitchFamily="18" charset="0"/>
              </a:rPr>
              <a:t>are transcribed and translated into </a:t>
            </a:r>
            <a:r>
              <a:rPr lang="en-US" b="1" dirty="0" smtClean="0">
                <a:solidFill>
                  <a:srgbClr val="00B050"/>
                </a:solidFill>
                <a:latin typeface="Times New Roman" panose="02020603050405020304" pitchFamily="18" charset="0"/>
                <a:cs typeface="Times New Roman" panose="02020603050405020304" pitchFamily="18" charset="0"/>
              </a:rPr>
              <a:t>cellular proteins</a:t>
            </a:r>
            <a:r>
              <a:rPr lang="en-US" b="1" dirty="0">
                <a:solidFill>
                  <a:srgbClr val="00B050"/>
                </a:solidFill>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itchFamily="18" charset="0"/>
                <a:cs typeface="Times New Roman" pitchFamily="18" charset="0"/>
              </a:rPr>
              <a:t>Nuclear proteins that bind steroids and act as transcription factors (</a:t>
            </a:r>
            <a:r>
              <a:rPr lang="en-US" b="1" i="1" u="sng" dirty="0" smtClean="0">
                <a:solidFill>
                  <a:srgbClr val="00B050"/>
                </a:solidFill>
                <a:latin typeface="Times New Roman" pitchFamily="18" charset="0"/>
                <a:cs typeface="Times New Roman" pitchFamily="18" charset="0"/>
              </a:rPr>
              <a:t>example: </a:t>
            </a:r>
            <a:r>
              <a:rPr lang="en-US" b="1" i="1" u="sng" dirty="0" smtClean="0">
                <a:solidFill>
                  <a:srgbClr val="FF0000"/>
                </a:solidFill>
                <a:latin typeface="Times New Roman" pitchFamily="18" charset="0"/>
                <a:cs typeface="Times New Roman" pitchFamily="18" charset="0"/>
              </a:rPr>
              <a:t>signaling by sex hormones-testosterone and estradiol</a:t>
            </a:r>
            <a:r>
              <a:rPr lang="en-US" b="1" dirty="0" smtClean="0">
                <a:solidFill>
                  <a:srgbClr val="00B050"/>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 </a:t>
            </a:r>
          </a:p>
          <a:p>
            <a:pPr marL="342900" indent="-342900">
              <a:buAutoNum type="arabicPeriod"/>
            </a:pPr>
            <a:r>
              <a:rPr lang="en-US" b="1" dirty="0" smtClean="0">
                <a:solidFill>
                  <a:srgbClr val="7030A0"/>
                </a:solidFill>
                <a:latin typeface="Times New Roman" pitchFamily="18" charset="0"/>
                <a:cs typeface="Times New Roman" pitchFamily="18" charset="0"/>
              </a:rPr>
              <a:t>Membrane proteins that attract and activate soluble protein kinases (</a:t>
            </a:r>
            <a:r>
              <a:rPr lang="en-US" b="1" i="1" u="sng" dirty="0" smtClean="0">
                <a:solidFill>
                  <a:srgbClr val="7030A0"/>
                </a:solidFill>
                <a:latin typeface="Times New Roman" pitchFamily="18" charset="0"/>
                <a:cs typeface="Times New Roman" pitchFamily="18" charset="0"/>
              </a:rPr>
              <a:t>example: </a:t>
            </a:r>
            <a:r>
              <a:rPr lang="en-US" b="1" i="1" u="sng" dirty="0" smtClean="0">
                <a:solidFill>
                  <a:srgbClr val="FF0000"/>
                </a:solidFill>
                <a:latin typeface="Times New Roman" pitchFamily="18" charset="0"/>
                <a:cs typeface="Times New Roman" pitchFamily="18" charset="0"/>
              </a:rPr>
              <a:t>signaling by the JAK-STAT pathway</a:t>
            </a:r>
            <a:r>
              <a:rPr lang="en-US" b="1" dirty="0" smtClean="0">
                <a:solidFill>
                  <a:srgbClr val="7030A0"/>
                </a:solidFill>
                <a:latin typeface="Times New Roman" pitchFamily="18" charset="0"/>
                <a:cs typeface="Times New Roman" pitchFamily="18" charset="0"/>
              </a:rPr>
              <a:t>); </a:t>
            </a:r>
          </a:p>
          <a:p>
            <a:pPr marL="342900" indent="-342900">
              <a:buAutoNum type="arabicPeriod"/>
            </a:pPr>
            <a:r>
              <a:rPr lang="en-US" b="1" dirty="0" smtClean="0">
                <a:solidFill>
                  <a:srgbClr val="00B050"/>
                </a:solidFill>
                <a:latin typeface="Times New Roman" pitchFamily="18" charset="0"/>
                <a:cs typeface="Times New Roman" pitchFamily="18" charset="0"/>
              </a:rPr>
              <a:t>Adhesion receptors that carry information between the extracellular matrix and the cytoskeleton (</a:t>
            </a:r>
            <a:r>
              <a:rPr lang="en-US" b="1" i="1" u="sng" dirty="0" smtClean="0">
                <a:solidFill>
                  <a:srgbClr val="00B050"/>
                </a:solidFill>
                <a:latin typeface="Times New Roman" pitchFamily="18" charset="0"/>
                <a:cs typeface="Times New Roman" pitchFamily="18" charset="0"/>
              </a:rPr>
              <a:t>example:</a:t>
            </a:r>
            <a:r>
              <a:rPr lang="en-US" b="1" i="1" u="sng" dirty="0" smtClean="0">
                <a:solidFill>
                  <a:srgbClr val="C00000"/>
                </a:solidFill>
                <a:latin typeface="Times New Roman" pitchFamily="18" charset="0"/>
                <a:cs typeface="Times New Roman" pitchFamily="18" charset="0"/>
              </a:rPr>
              <a:t> </a:t>
            </a:r>
            <a:r>
              <a:rPr lang="en-US" b="1" i="1" u="sng" dirty="0" smtClean="0">
                <a:solidFill>
                  <a:srgbClr val="FF0000"/>
                </a:solidFill>
                <a:latin typeface="Times New Roman" pitchFamily="18" charset="0"/>
                <a:cs typeface="Times New Roman" pitchFamily="18" charset="0"/>
              </a:rPr>
              <a:t>signaling by integral membrane proteins, integrin</a:t>
            </a:r>
            <a:r>
              <a:rPr lang="en-US" b="1" dirty="0" smtClean="0">
                <a:solidFill>
                  <a:srgbClr val="00B050"/>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 </a:t>
            </a:r>
            <a:endParaRPr lang="en-US" b="1" dirty="0">
              <a:solidFill>
                <a:srgbClr val="C00000"/>
              </a:solidFill>
              <a:latin typeface="Times New Roman" pitchFamily="18" charset="0"/>
              <a:cs typeface="Times New Roman"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sp>
        <p:nvSpPr>
          <p:cNvPr id="22" name="矩形 17"/>
          <p:cNvSpPr/>
          <p:nvPr/>
        </p:nvSpPr>
        <p:spPr>
          <a:xfrm>
            <a:off x="5763491" y="6368625"/>
            <a:ext cx="33528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Give one example of each of the six different types of signaling mechanisms of eukaryotes</a:t>
            </a:r>
            <a:r>
              <a:rPr lang="en-US" sz="1200" b="1" dirty="0">
                <a:latin typeface="Times New Roman" panose="02020603050405020304" pitchFamily="18" charset="0"/>
                <a:cs typeface="Times New Roman" panose="02020603050405020304" pitchFamily="18" charset="0"/>
              </a:rPr>
              <a:t>.</a:t>
            </a:r>
            <a:endParaRPr lang="en-US" sz="1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9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58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525" y="822449"/>
            <a:ext cx="1981200" cy="1187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09750" y="3476625"/>
            <a:ext cx="16764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48050" y="920812"/>
            <a:ext cx="1905000" cy="1365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600" y="920812"/>
            <a:ext cx="1981200" cy="1365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00550" y="5003437"/>
            <a:ext cx="1466850" cy="1168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48600" y="3734635"/>
            <a:ext cx="1143000" cy="14469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17"/>
          <p:cNvSpPr/>
          <p:nvPr/>
        </p:nvSpPr>
        <p:spPr>
          <a:xfrm>
            <a:off x="3886200" y="6581001"/>
            <a:ext cx="5257800"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Diagrammatically show the six different signal transducers in eukaryotes</a:t>
            </a:r>
            <a:r>
              <a:rPr lang="en-US" sz="1200" b="1" dirty="0">
                <a:latin typeface="Times New Roman" panose="02020603050405020304" pitchFamily="18" charset="0"/>
                <a:cs typeface="Times New Roman" panose="02020603050405020304" pitchFamily="18" charset="0"/>
              </a:rPr>
              <a:t>.</a:t>
            </a:r>
            <a:endParaRPr lang="en-US" sz="1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36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grpSp>
        <p:nvGrpSpPr>
          <p:cNvPr id="3" name="Group 2"/>
          <p:cNvGrpSpPr/>
          <p:nvPr/>
        </p:nvGrpSpPr>
        <p:grpSpPr>
          <a:xfrm>
            <a:off x="0" y="793874"/>
            <a:ext cx="9144000" cy="5881522"/>
            <a:chOff x="0" y="793874"/>
            <a:chExt cx="9144000" cy="588152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58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525" y="914400"/>
              <a:ext cx="1895475" cy="3124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9464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1. Signaling by Gated ion channels due to charge imbalance across the cell membrane</a:t>
            </a:r>
          </a:p>
        </p:txBody>
      </p:sp>
      <p:sp>
        <p:nvSpPr>
          <p:cNvPr id="2" name="Rectangle 1"/>
          <p:cNvSpPr/>
          <p:nvPr/>
        </p:nvSpPr>
        <p:spPr>
          <a:xfrm>
            <a:off x="-7260" y="795839"/>
            <a:ext cx="9151259" cy="2031325"/>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All cells under resting conditions have an electrical potential difference across the plasma membrane such that the inside of the cell is negatively charged with respect to the </a:t>
            </a:r>
            <a:r>
              <a:rPr lang="en-US" b="1" dirty="0" smtClean="0">
                <a:solidFill>
                  <a:srgbClr val="0070C0"/>
                </a:solidFill>
                <a:latin typeface="Times New Roman" pitchFamily="18" charset="0"/>
                <a:cs typeface="Times New Roman" pitchFamily="18" charset="0"/>
              </a:rPr>
              <a:t>outside and it is known as the </a:t>
            </a:r>
            <a:r>
              <a:rPr lang="en-US" b="1" i="1" u="sng" dirty="0" smtClean="0">
                <a:solidFill>
                  <a:srgbClr val="0070C0"/>
                </a:solidFill>
                <a:latin typeface="Times New Roman" pitchFamily="18" charset="0"/>
                <a:cs typeface="Times New Roman" pitchFamily="18" charset="0"/>
              </a:rPr>
              <a:t>resting membrane potential</a:t>
            </a:r>
            <a:r>
              <a:rPr lang="en-US" b="1" dirty="0" smtClean="0">
                <a:solidFill>
                  <a:srgbClr val="0070C0"/>
                </a:solidFill>
                <a:latin typeface="Times New Roman" pitchFamily="18" charset="0"/>
                <a:cs typeface="Times New Roman" pitchFamily="18" charset="0"/>
              </a:rPr>
              <a:t>. </a:t>
            </a:r>
          </a:p>
          <a:p>
            <a:r>
              <a:rPr lang="en-US" b="1" dirty="0" smtClean="0">
                <a:solidFill>
                  <a:srgbClr val="C00000"/>
                </a:solidFill>
                <a:latin typeface="Times New Roman" pitchFamily="18" charset="0"/>
                <a:cs typeface="Times New Roman" pitchFamily="18" charset="0"/>
              </a:rPr>
              <a:t>The magnitude of the resting membrane potential depends </a:t>
            </a:r>
            <a:r>
              <a:rPr lang="en-US" b="1" dirty="0">
                <a:solidFill>
                  <a:srgbClr val="C00000"/>
                </a:solidFill>
                <a:latin typeface="Times New Roman" pitchFamily="18" charset="0"/>
                <a:cs typeface="Times New Roman" pitchFamily="18" charset="0"/>
              </a:rPr>
              <a:t>on the type of cell, but usually ranges between -60 and -90 mV. By convention the polarity (positive or negative) of the membrane potential is stated in terms of the sign of the excess charge on the inside of the </a:t>
            </a:r>
            <a:r>
              <a:rPr lang="en-US" b="1" dirty="0" smtClean="0">
                <a:solidFill>
                  <a:srgbClr val="C00000"/>
                </a:solidFill>
                <a:latin typeface="Times New Roman" pitchFamily="18" charset="0"/>
                <a:cs typeface="Times New Roman" pitchFamily="18" charset="0"/>
              </a:rPr>
              <a:t>cell.</a:t>
            </a:r>
            <a:endParaRPr lang="en-US" b="1" dirty="0">
              <a:solidFill>
                <a:srgbClr val="C00000"/>
              </a:solidFill>
              <a:latin typeface="Times New Roman" pitchFamily="18" charset="0"/>
              <a:cs typeface="Times New Roman" pitchFamily="18" charset="0"/>
            </a:endParaRPr>
          </a:p>
        </p:txBody>
      </p:sp>
      <p:grpSp>
        <p:nvGrpSpPr>
          <p:cNvPr id="25" name="Group 24"/>
          <p:cNvGrpSpPr/>
          <p:nvPr/>
        </p:nvGrpSpPr>
        <p:grpSpPr>
          <a:xfrm>
            <a:off x="338137" y="2667000"/>
            <a:ext cx="4572000" cy="4108647"/>
            <a:chOff x="338137" y="2667000"/>
            <a:chExt cx="4572000" cy="4108647"/>
          </a:xfrm>
        </p:grpSpPr>
        <p:pic>
          <p:nvPicPr>
            <p:cNvPr id="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3724275" cy="379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338137" y="6590981"/>
              <a:ext cx="4572000" cy="184666"/>
            </a:xfrm>
            <a:prstGeom prst="rect">
              <a:avLst/>
            </a:prstGeom>
          </p:spPr>
          <p:txBody>
            <a:bodyPr>
              <a:spAutoFit/>
            </a:bodyPr>
            <a:lstStyle/>
            <a:p>
              <a:r>
                <a:rPr lang="en-US" sz="600" dirty="0">
                  <a:latin typeface="Times New Roman" pitchFamily="18" charset="0"/>
                  <a:cs typeface="Times New Roman" pitchFamily="18" charset="0"/>
                </a:rPr>
                <a:t>http://droualb.faculty.mjc.edu/Course%20Materials/Physiology%20101/Chapter%20Notes/chapter_4_with%20figures.htm</a:t>
              </a:r>
            </a:p>
          </p:txBody>
        </p:sp>
      </p:grpSp>
      <p:grpSp>
        <p:nvGrpSpPr>
          <p:cNvPr id="28" name="Group 27"/>
          <p:cNvGrpSpPr/>
          <p:nvPr/>
        </p:nvGrpSpPr>
        <p:grpSpPr>
          <a:xfrm>
            <a:off x="5029200" y="3048000"/>
            <a:ext cx="3686207" cy="3157240"/>
            <a:chOff x="28575" y="4876800"/>
            <a:chExt cx="3686207" cy="3157240"/>
          </a:xfrm>
        </p:grpSpPr>
        <p:pic>
          <p:nvPicPr>
            <p:cNvPr id="29" name="Picture 4" descr="http://bodhi.name/wp-content/uploads/2015/04/%D0%BF%D0%BE%D1%82%D0%B5%D0%BD%D1%86%D0%B8%D0%B0%D0%BB-%D0%BF%D0%BE%D0%BA%D0%BE%D1%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4876800"/>
              <a:ext cx="3686207" cy="28956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733582" y="7849374"/>
              <a:ext cx="1981200" cy="184666"/>
            </a:xfrm>
            <a:prstGeom prst="rect">
              <a:avLst/>
            </a:prstGeom>
          </p:spPr>
          <p:txBody>
            <a:bodyPr wrap="square">
              <a:spAutoFit/>
            </a:bodyPr>
            <a:lstStyle/>
            <a:p>
              <a:r>
                <a:rPr lang="en-US" sz="600" dirty="0">
                  <a:latin typeface="Times New Roman" pitchFamily="18" charset="0"/>
                  <a:cs typeface="Times New Roman" pitchFamily="18" charset="0"/>
                </a:rPr>
                <a:t>http://bodhi.name/ru/zhivomordnost/potencial-dejstviya1/</a:t>
              </a:r>
            </a:p>
          </p:txBody>
        </p:sp>
      </p:grpSp>
      <p:sp>
        <p:nvSpPr>
          <p:cNvPr id="31" name="矩形 17"/>
          <p:cNvSpPr/>
          <p:nvPr/>
        </p:nvSpPr>
        <p:spPr>
          <a:xfrm>
            <a:off x="5791200" y="6396335"/>
            <a:ext cx="33528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resting membrane potential?</a:t>
            </a:r>
          </a:p>
          <a:p>
            <a:r>
              <a:rPr lang="en-US" sz="1200" b="1" dirty="0" smtClean="0">
                <a:solidFill>
                  <a:srgbClr val="FF0000"/>
                </a:solidFill>
                <a:latin typeface="Times New Roman" panose="02020603050405020304" pitchFamily="18" charset="0"/>
                <a:cs typeface="Times New Roman" panose="02020603050405020304" pitchFamily="18" charset="0"/>
              </a:rPr>
              <a:t>No question on the images of this slide in exam. </a:t>
            </a:r>
          </a:p>
        </p:txBody>
      </p:sp>
    </p:spTree>
    <p:extLst>
      <p:ext uri="{BB962C8B-B14F-4D97-AF65-F5344CB8AC3E}">
        <p14:creationId xmlns:p14="http://schemas.microsoft.com/office/powerpoint/2010/main" val="36663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13" name="矩形 12"/>
          <p:cNvSpPr/>
          <p:nvPr/>
        </p:nvSpPr>
        <p:spPr>
          <a:xfrm>
            <a:off x="-33648" y="796636"/>
            <a:ext cx="4453248" cy="830997"/>
          </a:xfrm>
          <a:prstGeom prst="rect">
            <a:avLst/>
          </a:prstGeom>
        </p:spPr>
        <p:txBody>
          <a:bodyPr wrap="square">
            <a:spAutoFit/>
          </a:bodyPr>
          <a:lstStyle/>
          <a:p>
            <a:r>
              <a:rPr lang="en-US" sz="1600" b="1" dirty="0">
                <a:solidFill>
                  <a:srgbClr val="C00000"/>
                </a:solidFill>
                <a:latin typeface="Times New Roman" panose="02020603050405020304" pitchFamily="18" charset="0"/>
                <a:cs typeface="Times New Roman" panose="02020603050405020304" pitchFamily="18" charset="0"/>
              </a:rPr>
              <a:t>Ion channels gated by ligands or </a:t>
            </a:r>
            <a:r>
              <a:rPr lang="en-US" sz="1600" b="1" dirty="0" smtClean="0">
                <a:solidFill>
                  <a:srgbClr val="C00000"/>
                </a:solidFill>
                <a:latin typeface="Times New Roman" panose="02020603050405020304" pitchFamily="18" charset="0"/>
                <a:cs typeface="Times New Roman" panose="02020603050405020304" pitchFamily="18" charset="0"/>
              </a:rPr>
              <a:t>membrane potential (voltage) are </a:t>
            </a:r>
            <a:r>
              <a:rPr lang="en-US" sz="1600" b="1" dirty="0">
                <a:solidFill>
                  <a:srgbClr val="C00000"/>
                </a:solidFill>
                <a:latin typeface="Times New Roman" panose="02020603050405020304" pitchFamily="18" charset="0"/>
                <a:cs typeface="Times New Roman" panose="02020603050405020304" pitchFamily="18" charset="0"/>
              </a:rPr>
              <a:t>central to signaling in </a:t>
            </a:r>
            <a:r>
              <a:rPr lang="en-US" sz="1600" b="1" dirty="0" smtClean="0">
                <a:solidFill>
                  <a:srgbClr val="C00000"/>
                </a:solidFill>
                <a:latin typeface="Times New Roman" panose="02020603050405020304" pitchFamily="18" charset="0"/>
                <a:cs typeface="Times New Roman" panose="02020603050405020304" pitchFamily="18" charset="0"/>
              </a:rPr>
              <a:t>neurons and </a:t>
            </a:r>
            <a:r>
              <a:rPr lang="en-US" sz="1600" b="1" dirty="0">
                <a:solidFill>
                  <a:srgbClr val="C00000"/>
                </a:solidFill>
                <a:latin typeface="Times New Roman" panose="02020603050405020304" pitchFamily="18" charset="0"/>
                <a:cs typeface="Times New Roman" panose="02020603050405020304" pitchFamily="18" charset="0"/>
              </a:rPr>
              <a:t>other cells.</a:t>
            </a:r>
            <a:endParaRPr lang="en-US" sz="1600" b="1" dirty="0" smtClean="0">
              <a:solidFill>
                <a:srgbClr val="C00000"/>
              </a:solidFill>
              <a:latin typeface="Times New Roman" pitchFamily="18" charset="0"/>
              <a:cs typeface="Times New Roman"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1. Signaling by Gated ion channels due to charge imbalance across the cell membrane</a:t>
            </a:r>
          </a:p>
        </p:txBody>
      </p:sp>
      <p:sp>
        <p:nvSpPr>
          <p:cNvPr id="3" name="矩形 2"/>
          <p:cNvSpPr/>
          <p:nvPr/>
        </p:nvSpPr>
        <p:spPr>
          <a:xfrm>
            <a:off x="0" y="1828800"/>
            <a:ext cx="3969659" cy="1569660"/>
          </a:xfrm>
          <a:prstGeom prst="rect">
            <a:avLst/>
          </a:prstGeom>
        </p:spPr>
        <p:txBody>
          <a:bodyPr wrap="square">
            <a:spAutoFit/>
          </a:bodyPr>
          <a:lstStyle/>
          <a:p>
            <a:r>
              <a:rPr lang="en-US" sz="1600" b="1" dirty="0">
                <a:solidFill>
                  <a:srgbClr val="0070C0"/>
                </a:solidFill>
                <a:latin typeface="Times New Roman" panose="02020603050405020304" pitchFamily="18" charset="0"/>
                <a:cs typeface="Times New Roman" panose="02020603050405020304" pitchFamily="18" charset="0"/>
              </a:rPr>
              <a:t>The </a:t>
            </a:r>
            <a:r>
              <a:rPr lang="en-US" sz="1600" b="1" dirty="0" err="1" smtClean="0">
                <a:solidFill>
                  <a:srgbClr val="0070C0"/>
                </a:solidFill>
                <a:latin typeface="Times New Roman" panose="02020603050405020304" pitchFamily="18" charset="0"/>
                <a:cs typeface="Times New Roman" panose="02020603050405020304" pitchFamily="18" charset="0"/>
              </a:rPr>
              <a:t>Na</a:t>
            </a:r>
            <a:r>
              <a:rPr lang="en-US" sz="1600" b="1" baseline="30000" dirty="0" err="1" smtClean="0">
                <a:solidFill>
                  <a:srgbClr val="0070C0"/>
                </a:solidFill>
                <a:latin typeface="Times New Roman" panose="02020603050405020304" pitchFamily="18" charset="0"/>
                <a:cs typeface="Times New Roman" panose="02020603050405020304" pitchFamily="18" charset="0"/>
              </a:rPr>
              <a:t>+</a:t>
            </a:r>
            <a:r>
              <a:rPr lang="en-US" sz="1600" b="1" dirty="0" err="1" smtClean="0">
                <a:solidFill>
                  <a:srgbClr val="0070C0"/>
                </a:solidFill>
                <a:latin typeface="Times New Roman" panose="02020603050405020304" pitchFamily="18" charset="0"/>
                <a:cs typeface="Times New Roman" panose="02020603050405020304" pitchFamily="18" charset="0"/>
              </a:rPr>
              <a:t>K</a:t>
            </a:r>
            <a:r>
              <a:rPr lang="en-US" sz="1600" b="1" baseline="30000" dirty="0" smtClean="0">
                <a:solidFill>
                  <a:srgbClr val="0070C0"/>
                </a:solidFill>
                <a:latin typeface="Times New Roman" panose="02020603050405020304" pitchFamily="18" charset="0"/>
                <a:cs typeface="Times New Roman" panose="02020603050405020304" pitchFamily="18" charset="0"/>
              </a:rPr>
              <a:t>+</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a:solidFill>
                  <a:srgbClr val="0070C0"/>
                </a:solidFill>
                <a:latin typeface="Times New Roman" panose="02020603050405020304" pitchFamily="18" charset="0"/>
                <a:cs typeface="Times New Roman" panose="02020603050405020304" pitchFamily="18" charset="0"/>
              </a:rPr>
              <a:t>ATPase creates a charge imbalance </a:t>
            </a:r>
            <a:r>
              <a:rPr lang="en-US" sz="1600" b="1" dirty="0" smtClean="0">
                <a:solidFill>
                  <a:srgbClr val="0070C0"/>
                </a:solidFill>
                <a:latin typeface="Times New Roman" panose="02020603050405020304" pitchFamily="18" charset="0"/>
                <a:cs typeface="Times New Roman" panose="02020603050405020304" pitchFamily="18" charset="0"/>
              </a:rPr>
              <a:t>across </a:t>
            </a:r>
            <a:r>
              <a:rPr lang="en-US" sz="1600" b="1" dirty="0">
                <a:solidFill>
                  <a:srgbClr val="0070C0"/>
                </a:solidFill>
                <a:latin typeface="Times New Roman" panose="02020603050405020304" pitchFamily="18" charset="0"/>
                <a:cs typeface="Times New Roman" panose="02020603050405020304" pitchFamily="18" charset="0"/>
              </a:rPr>
              <a:t>the plasma membrane by carrying 3 </a:t>
            </a:r>
            <a:r>
              <a:rPr lang="en-US" sz="1600" b="1" dirty="0" smtClean="0">
                <a:solidFill>
                  <a:srgbClr val="0070C0"/>
                </a:solidFill>
                <a:latin typeface="Times New Roman" panose="02020603050405020304" pitchFamily="18" charset="0"/>
                <a:cs typeface="Times New Roman" panose="02020603050405020304" pitchFamily="18" charset="0"/>
              </a:rPr>
              <a:t>Na</a:t>
            </a:r>
            <a:r>
              <a:rPr lang="en-US" sz="1600" b="1" baseline="30000" dirty="0">
                <a:solidFill>
                  <a:srgbClr val="0070C0"/>
                </a:solidFill>
                <a:latin typeface="Times New Roman" panose="02020603050405020304" pitchFamily="18" charset="0"/>
                <a:cs typeface="Times New Roman" panose="02020603050405020304" pitchFamily="18" charset="0"/>
              </a:rPr>
              <a:t>+</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a:solidFill>
                  <a:srgbClr val="0070C0"/>
                </a:solidFill>
                <a:latin typeface="Times New Roman" panose="02020603050405020304" pitchFamily="18" charset="0"/>
                <a:cs typeface="Times New Roman" panose="02020603050405020304" pitchFamily="18" charset="0"/>
              </a:rPr>
              <a:t>out of the </a:t>
            </a:r>
            <a:r>
              <a:rPr lang="en-US" sz="1600" b="1" dirty="0" smtClean="0">
                <a:solidFill>
                  <a:srgbClr val="0070C0"/>
                </a:solidFill>
                <a:latin typeface="Times New Roman" panose="02020603050405020304" pitchFamily="18" charset="0"/>
                <a:cs typeface="Times New Roman" panose="02020603050405020304" pitchFamily="18" charset="0"/>
              </a:rPr>
              <a:t>cell for </a:t>
            </a:r>
            <a:r>
              <a:rPr lang="en-US" sz="1600" b="1" dirty="0">
                <a:solidFill>
                  <a:srgbClr val="0070C0"/>
                </a:solidFill>
                <a:latin typeface="Times New Roman" panose="02020603050405020304" pitchFamily="18" charset="0"/>
                <a:cs typeface="Times New Roman" panose="02020603050405020304" pitchFamily="18" charset="0"/>
              </a:rPr>
              <a:t>every 2 </a:t>
            </a:r>
            <a:r>
              <a:rPr lang="en-US" sz="1600" b="1" dirty="0" smtClean="0">
                <a:solidFill>
                  <a:srgbClr val="0070C0"/>
                </a:solidFill>
                <a:latin typeface="Times New Roman" panose="02020603050405020304" pitchFamily="18" charset="0"/>
                <a:cs typeface="Times New Roman" panose="02020603050405020304" pitchFamily="18" charset="0"/>
              </a:rPr>
              <a:t>K</a:t>
            </a:r>
            <a:r>
              <a:rPr lang="en-US" sz="1600" b="1" baseline="30000" dirty="0" smtClean="0">
                <a:solidFill>
                  <a:srgbClr val="0070C0"/>
                </a:solidFill>
                <a:latin typeface="Times New Roman" panose="02020603050405020304" pitchFamily="18" charset="0"/>
                <a:cs typeface="Times New Roman" panose="02020603050405020304" pitchFamily="18" charset="0"/>
              </a:rPr>
              <a:t>+</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a:solidFill>
                  <a:srgbClr val="0070C0"/>
                </a:solidFill>
                <a:latin typeface="Times New Roman" panose="02020603050405020304" pitchFamily="18" charset="0"/>
                <a:cs typeface="Times New Roman" panose="02020603050405020304" pitchFamily="18" charset="0"/>
              </a:rPr>
              <a:t>carried in (Fig. 12–3a), making the </a:t>
            </a:r>
            <a:r>
              <a:rPr lang="en-US" sz="1600" b="1" dirty="0" smtClean="0">
                <a:solidFill>
                  <a:srgbClr val="0070C0"/>
                </a:solidFill>
                <a:latin typeface="Times New Roman" panose="02020603050405020304" pitchFamily="18" charset="0"/>
                <a:cs typeface="Times New Roman" panose="02020603050405020304" pitchFamily="18" charset="0"/>
              </a:rPr>
              <a:t>inside negative </a:t>
            </a:r>
            <a:r>
              <a:rPr lang="en-US" sz="1600" b="1" dirty="0">
                <a:solidFill>
                  <a:srgbClr val="0070C0"/>
                </a:solidFill>
                <a:latin typeface="Times New Roman" panose="02020603050405020304" pitchFamily="18" charset="0"/>
                <a:cs typeface="Times New Roman" panose="02020603050405020304" pitchFamily="18" charset="0"/>
              </a:rPr>
              <a:t>relative to the outside. The membrane </a:t>
            </a:r>
            <a:r>
              <a:rPr lang="en-US" sz="1600" b="1" dirty="0" smtClean="0">
                <a:solidFill>
                  <a:srgbClr val="0070C0"/>
                </a:solidFill>
                <a:latin typeface="Times New Roman" panose="02020603050405020304" pitchFamily="18" charset="0"/>
                <a:cs typeface="Times New Roman" panose="02020603050405020304" pitchFamily="18" charset="0"/>
              </a:rPr>
              <a:t>is said </a:t>
            </a:r>
            <a:r>
              <a:rPr lang="en-US" sz="1600" b="1" dirty="0">
                <a:solidFill>
                  <a:srgbClr val="0070C0"/>
                </a:solidFill>
                <a:latin typeface="Times New Roman" panose="02020603050405020304" pitchFamily="18" charset="0"/>
                <a:cs typeface="Times New Roman" panose="02020603050405020304" pitchFamily="18" charset="0"/>
              </a:rPr>
              <a:t>to be polarized.</a:t>
            </a:r>
          </a:p>
        </p:txBody>
      </p:sp>
      <p:grpSp>
        <p:nvGrpSpPr>
          <p:cNvPr id="5" name="Group 4"/>
          <p:cNvGrpSpPr/>
          <p:nvPr/>
        </p:nvGrpSpPr>
        <p:grpSpPr>
          <a:xfrm>
            <a:off x="29685" y="793874"/>
            <a:ext cx="8810733" cy="5802167"/>
            <a:chOff x="29685" y="793874"/>
            <a:chExt cx="8810733" cy="5802167"/>
          </a:xfrm>
        </p:grpSpPr>
        <p:grpSp>
          <p:nvGrpSpPr>
            <p:cNvPr id="2" name="Group 1"/>
            <p:cNvGrpSpPr/>
            <p:nvPr/>
          </p:nvGrpSpPr>
          <p:grpSpPr>
            <a:xfrm>
              <a:off x="4724400" y="793874"/>
              <a:ext cx="4116018" cy="5581747"/>
              <a:chOff x="4724400" y="793874"/>
              <a:chExt cx="4116018" cy="5581747"/>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793874"/>
                <a:ext cx="4116018" cy="468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493164"/>
                <a:ext cx="1771650" cy="8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5" y="4614841"/>
              <a:ext cx="453505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矩形 17"/>
          <p:cNvSpPr/>
          <p:nvPr/>
        </p:nvSpPr>
        <p:spPr>
          <a:xfrm>
            <a:off x="3343275" y="6596041"/>
            <a:ext cx="5791200"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Discuss how transmembrane electric potential is maintained by Na</a:t>
            </a:r>
            <a:r>
              <a:rPr lang="en-US" sz="1200" b="1" baseline="30000"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-K</a:t>
            </a:r>
            <a:r>
              <a:rPr lang="en-US" sz="1200" b="1" baseline="30000"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-ATPase.</a:t>
            </a:r>
          </a:p>
        </p:txBody>
      </p:sp>
    </p:spTree>
    <p:extLst>
      <p:ext uri="{BB962C8B-B14F-4D97-AF65-F5344CB8AC3E}">
        <p14:creationId xmlns:p14="http://schemas.microsoft.com/office/powerpoint/2010/main" val="214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1. Signaling by Gated ion channels: Acetylcholine is a neurotransmitter</a:t>
            </a:r>
          </a:p>
        </p:txBody>
      </p:sp>
      <p:sp>
        <p:nvSpPr>
          <p:cNvPr id="5" name="矩形 4"/>
          <p:cNvSpPr/>
          <p:nvPr/>
        </p:nvSpPr>
        <p:spPr>
          <a:xfrm>
            <a:off x="28943" y="775854"/>
            <a:ext cx="9130391" cy="830997"/>
          </a:xfrm>
          <a:prstGeom prst="rect">
            <a:avLst/>
          </a:prstGeom>
        </p:spPr>
        <p:txBody>
          <a:bodyPr wrap="square">
            <a:spAutoFit/>
          </a:bodyPr>
          <a:lstStyle/>
          <a:p>
            <a:r>
              <a:rPr lang="en-US" sz="1600" b="1" dirty="0" smtClean="0">
                <a:solidFill>
                  <a:srgbClr val="7030A0"/>
                </a:solidFill>
                <a:latin typeface="Times New Roman" panose="02020603050405020304" pitchFamily="18" charset="0"/>
                <a:cs typeface="Times New Roman" panose="02020603050405020304" pitchFamily="18" charset="0"/>
              </a:rPr>
              <a:t>Neurotransmitters: These are </a:t>
            </a:r>
            <a:r>
              <a:rPr lang="en-US" sz="1600" b="1" dirty="0">
                <a:solidFill>
                  <a:srgbClr val="7030A0"/>
                </a:solidFill>
                <a:latin typeface="Times New Roman" panose="02020603050405020304" pitchFamily="18" charset="0"/>
                <a:cs typeface="Times New Roman" panose="02020603050405020304" pitchFamily="18" charset="0"/>
              </a:rPr>
              <a:t>the </a:t>
            </a:r>
            <a:r>
              <a:rPr lang="en-US" sz="1600" b="1" i="1" u="sng" dirty="0">
                <a:solidFill>
                  <a:srgbClr val="FF0000"/>
                </a:solidFill>
                <a:latin typeface="Times New Roman" panose="02020603050405020304" pitchFamily="18" charset="0"/>
                <a:cs typeface="Times New Roman" panose="02020603050405020304" pitchFamily="18" charset="0"/>
              </a:rPr>
              <a:t>brain chemicals </a:t>
            </a:r>
            <a:r>
              <a:rPr lang="en-US" sz="1600" b="1" dirty="0">
                <a:solidFill>
                  <a:srgbClr val="7030A0"/>
                </a:solidFill>
                <a:latin typeface="Times New Roman" panose="02020603050405020304" pitchFamily="18" charset="0"/>
                <a:cs typeface="Times New Roman" panose="02020603050405020304" pitchFamily="18" charset="0"/>
              </a:rPr>
              <a:t>that communicate information throughout our brain and body. They relay signals between nerve cells, called “neurons.” The brain uses </a:t>
            </a:r>
            <a:r>
              <a:rPr lang="en-US" sz="1600" b="1" dirty="0" smtClean="0">
                <a:solidFill>
                  <a:srgbClr val="7030A0"/>
                </a:solidFill>
                <a:latin typeface="Times New Roman" panose="02020603050405020304" pitchFamily="18" charset="0"/>
                <a:cs typeface="Times New Roman" panose="02020603050405020304" pitchFamily="18" charset="0"/>
              </a:rPr>
              <a:t>neurotransmitters to </a:t>
            </a:r>
            <a:r>
              <a:rPr lang="en-US" sz="1600" b="1" dirty="0">
                <a:solidFill>
                  <a:srgbClr val="7030A0"/>
                </a:solidFill>
                <a:latin typeface="Times New Roman" panose="02020603050405020304" pitchFamily="18" charset="0"/>
                <a:cs typeface="Times New Roman" panose="02020603050405020304" pitchFamily="18" charset="0"/>
              </a:rPr>
              <a:t>tell your heart to beat, your lungs to breathe, and your stomach to </a:t>
            </a:r>
            <a:r>
              <a:rPr lang="en-US" sz="1600" b="1" dirty="0" smtClean="0">
                <a:solidFill>
                  <a:srgbClr val="7030A0"/>
                </a:solidFill>
                <a:latin typeface="Times New Roman" panose="02020603050405020304" pitchFamily="18" charset="0"/>
                <a:cs typeface="Times New Roman" panose="02020603050405020304" pitchFamily="18" charset="0"/>
              </a:rPr>
              <a:t>digest. </a:t>
            </a:r>
            <a:endParaRPr lang="en-US" sz="1600" b="1" dirty="0">
              <a:solidFill>
                <a:srgbClr val="7030A0"/>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169088" y="1700645"/>
            <a:ext cx="3498605" cy="1309584"/>
            <a:chOff x="169088" y="1700645"/>
            <a:chExt cx="3498605" cy="1309584"/>
          </a:xfrm>
        </p:grpSpPr>
        <p:sp>
          <p:nvSpPr>
            <p:cNvPr id="26" name="矩形 13"/>
            <p:cNvSpPr/>
            <p:nvPr/>
          </p:nvSpPr>
          <p:spPr>
            <a:xfrm>
              <a:off x="169088" y="1700645"/>
              <a:ext cx="3498605" cy="338554"/>
            </a:xfrm>
            <a:prstGeom prst="rect">
              <a:avLst/>
            </a:prstGeom>
            <a:solidFill>
              <a:srgbClr val="FFFF00"/>
            </a:solidFill>
          </p:spPr>
          <p:txBody>
            <a:bodyPr wrap="square">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Acetylcholine is a neurotransmitter. </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63" y="2119642"/>
              <a:ext cx="173005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a:off x="-1" y="3217935"/>
            <a:ext cx="4953001" cy="3428967"/>
            <a:chOff x="-1" y="3217935"/>
            <a:chExt cx="4953001" cy="3428967"/>
          </a:xfrm>
        </p:grpSpPr>
        <p:sp>
          <p:nvSpPr>
            <p:cNvPr id="35" name="矩形 14"/>
            <p:cNvSpPr/>
            <p:nvPr/>
          </p:nvSpPr>
          <p:spPr>
            <a:xfrm>
              <a:off x="0" y="3217935"/>
              <a:ext cx="4876800" cy="830997"/>
            </a:xfrm>
            <a:prstGeom prst="rect">
              <a:avLst/>
            </a:prstGeom>
          </p:spPr>
          <p:txBody>
            <a:bodyPr wrap="square">
              <a:spAutoFit/>
            </a:bodyPr>
            <a:lstStyle/>
            <a:p>
              <a:r>
                <a:rPr lang="en-US" sz="1600" b="1" dirty="0" smtClean="0">
                  <a:solidFill>
                    <a:schemeClr val="accent2">
                      <a:lumMod val="75000"/>
                    </a:schemeClr>
                  </a:solidFill>
                  <a:latin typeface="Times New Roman" panose="02020603050405020304" pitchFamily="18" charset="0"/>
                  <a:cs typeface="Times New Roman" panose="02020603050405020304" pitchFamily="18" charset="0"/>
                </a:rPr>
                <a:t>The </a:t>
              </a:r>
              <a:r>
                <a:rPr lang="en-US" sz="1600" b="1" dirty="0">
                  <a:solidFill>
                    <a:schemeClr val="accent2">
                      <a:lumMod val="75000"/>
                    </a:schemeClr>
                  </a:solidFill>
                  <a:latin typeface="Times New Roman" panose="02020603050405020304" pitchFamily="18" charset="0"/>
                  <a:cs typeface="Times New Roman" panose="02020603050405020304" pitchFamily="18" charset="0"/>
                </a:rPr>
                <a:t>acetylcholine receptor of neurons </a:t>
              </a:r>
              <a:r>
                <a:rPr lang="en-US" sz="1600" b="1" dirty="0" smtClean="0">
                  <a:solidFill>
                    <a:schemeClr val="accent2">
                      <a:lumMod val="75000"/>
                    </a:schemeClr>
                  </a:solidFill>
                  <a:latin typeface="Times New Roman" panose="02020603050405020304" pitchFamily="18" charset="0"/>
                  <a:cs typeface="Times New Roman" panose="02020603050405020304" pitchFamily="18" charset="0"/>
                </a:rPr>
                <a:t>(nerve cells) and myocytes (muscle cells) is </a:t>
              </a:r>
              <a:r>
                <a:rPr lang="en-US" sz="1600" b="1" dirty="0">
                  <a:solidFill>
                    <a:schemeClr val="accent2">
                      <a:lumMod val="75000"/>
                    </a:schemeClr>
                  </a:solidFill>
                  <a:latin typeface="Times New Roman" panose="02020603050405020304" pitchFamily="18" charset="0"/>
                  <a:cs typeface="Times New Roman" panose="02020603050405020304" pitchFamily="18" charset="0"/>
                </a:rPr>
                <a:t>a ligand-gated ion channel.</a:t>
              </a:r>
            </a:p>
          </p:txBody>
        </p:sp>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48932"/>
              <a:ext cx="4953001" cy="259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组合 9"/>
          <p:cNvGrpSpPr/>
          <p:nvPr/>
        </p:nvGrpSpPr>
        <p:grpSpPr>
          <a:xfrm>
            <a:off x="4700382" y="1616376"/>
            <a:ext cx="4430377" cy="3287419"/>
            <a:chOff x="67306" y="3283803"/>
            <a:chExt cx="3971294" cy="3287419"/>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6" y="4132822"/>
              <a:ext cx="394668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矩形 19"/>
            <p:cNvSpPr/>
            <p:nvPr/>
          </p:nvSpPr>
          <p:spPr>
            <a:xfrm>
              <a:off x="83128" y="3283803"/>
              <a:ext cx="3955472" cy="830997"/>
            </a:xfrm>
            <a:prstGeom prst="rect">
              <a:avLst/>
            </a:prstGeom>
            <a:solidFill>
              <a:srgbClr val="FFFF00"/>
            </a:solidFill>
          </p:spPr>
          <p:txBody>
            <a:bodyPr wrap="square">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Both voltage-gated Na</a:t>
              </a:r>
              <a:r>
                <a:rPr lang="en-US" sz="1600" b="1" baseline="30000" dirty="0" smtClean="0">
                  <a:solidFill>
                    <a:srgbClr val="FF0000"/>
                  </a:solidFill>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and K</a:t>
              </a:r>
              <a:r>
                <a:rPr lang="en-US" sz="1600" b="1" baseline="30000" dirty="0" smtClean="0">
                  <a:solidFill>
                    <a:srgbClr val="FF0000"/>
                  </a:solidFill>
                  <a:latin typeface="Times New Roman" panose="02020603050405020304" pitchFamily="18" charset="0"/>
                  <a:cs typeface="Times New Roman" panose="02020603050405020304" pitchFamily="18" charset="0"/>
                </a:rPr>
                <a:t>+</a:t>
              </a:r>
              <a:r>
                <a:rPr lang="en-US" sz="1600" b="1" dirty="0" smtClean="0">
                  <a:solidFill>
                    <a:srgbClr val="FF0000"/>
                  </a:solidFill>
                  <a:latin typeface="Times New Roman" panose="02020603050405020304" pitchFamily="18" charset="0"/>
                  <a:cs typeface="Times New Roman" panose="02020603050405020304" pitchFamily="18" charset="0"/>
                </a:rPr>
                <a:t> ion channels and ligand-gated Ach receptor ion channels are required for neurotransmission.</a:t>
              </a:r>
              <a:endParaRPr lang="en-US" sz="1600" b="1" dirty="0">
                <a:solidFill>
                  <a:srgbClr val="FF0000"/>
                </a:solidFill>
                <a:latin typeface="Times New Roman" panose="02020603050405020304" pitchFamily="18" charset="0"/>
                <a:cs typeface="Times New Roman" panose="02020603050405020304" pitchFamily="18" charset="0"/>
              </a:endParaRPr>
            </a:p>
          </p:txBody>
        </p:sp>
      </p:grpSp>
      <p:sp>
        <p:nvSpPr>
          <p:cNvPr id="41" name="矩形 23"/>
          <p:cNvSpPr/>
          <p:nvPr/>
        </p:nvSpPr>
        <p:spPr>
          <a:xfrm>
            <a:off x="5118641" y="5838646"/>
            <a:ext cx="4025359" cy="1015663"/>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neurotransmitters? </a:t>
            </a:r>
          </a:p>
          <a:p>
            <a:r>
              <a:rPr lang="en-US" sz="1200" b="1" dirty="0" smtClean="0">
                <a:latin typeface="Times New Roman" panose="02020603050405020304" pitchFamily="18" charset="0"/>
                <a:cs typeface="Times New Roman" panose="02020603050405020304" pitchFamily="18" charset="0"/>
              </a:rPr>
              <a:t>Q2. What is acetylcholine? Draw its structure. </a:t>
            </a:r>
          </a:p>
          <a:p>
            <a:r>
              <a:rPr lang="en-US" sz="1200" b="1" dirty="0" smtClean="0">
                <a:latin typeface="Times New Roman" panose="02020603050405020304" pitchFamily="18" charset="0"/>
                <a:cs typeface="Times New Roman" panose="02020603050405020304" pitchFamily="18" charset="0"/>
              </a:rPr>
              <a:t>Q3. Discuss the three states of the acetylcholine receptor. </a:t>
            </a:r>
          </a:p>
          <a:p>
            <a:r>
              <a:rPr lang="en-US" sz="1200" b="1" dirty="0" smtClean="0">
                <a:latin typeface="Times New Roman" panose="02020603050405020304" pitchFamily="18" charset="0"/>
                <a:cs typeface="Times New Roman" panose="02020603050405020304" pitchFamily="18" charset="0"/>
              </a:rPr>
              <a:t>Q4. What is the role of voltage-gated and ligand-gated ion channels in neurotransmission? </a:t>
            </a:r>
          </a:p>
        </p:txBody>
      </p:sp>
    </p:spTree>
    <p:extLst>
      <p:ext uri="{BB962C8B-B14F-4D97-AF65-F5344CB8AC3E}">
        <p14:creationId xmlns:p14="http://schemas.microsoft.com/office/powerpoint/2010/main" val="27507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1. Signaling by Gated ion channels: Neurotransmission</a:t>
            </a:r>
          </a:p>
        </p:txBody>
      </p:sp>
      <p:sp>
        <p:nvSpPr>
          <p:cNvPr id="2" name="矩形 1"/>
          <p:cNvSpPr/>
          <p:nvPr/>
        </p:nvSpPr>
        <p:spPr>
          <a:xfrm>
            <a:off x="2819400" y="1219200"/>
            <a:ext cx="6272212" cy="4955203"/>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FIGURE 12–5 </a:t>
            </a:r>
            <a:r>
              <a:rPr lang="en-US" sz="1400" b="1" dirty="0" smtClean="0">
                <a:latin typeface="Times New Roman" panose="02020603050405020304" pitchFamily="18" charset="0"/>
                <a:cs typeface="Times New Roman" panose="02020603050405020304" pitchFamily="18" charset="0"/>
              </a:rPr>
              <a:t> </a:t>
            </a:r>
          </a:p>
          <a:p>
            <a:r>
              <a:rPr lang="en-US" b="1" i="1" u="sng" dirty="0" smtClean="0">
                <a:solidFill>
                  <a:srgbClr val="FF0000"/>
                </a:solidFill>
                <a:latin typeface="Times New Roman" panose="02020603050405020304" pitchFamily="18" charset="0"/>
                <a:cs typeface="Times New Roman" panose="02020603050405020304" pitchFamily="18" charset="0"/>
              </a:rPr>
              <a:t>Role </a:t>
            </a:r>
            <a:r>
              <a:rPr lang="en-US" b="1" i="1" u="sng" dirty="0">
                <a:solidFill>
                  <a:srgbClr val="FF0000"/>
                </a:solidFill>
                <a:latin typeface="Times New Roman" panose="02020603050405020304" pitchFamily="18" charset="0"/>
                <a:cs typeface="Times New Roman" panose="02020603050405020304" pitchFamily="18" charset="0"/>
              </a:rPr>
              <a:t>of voltage-gated and ligand-gated ion </a:t>
            </a:r>
            <a:r>
              <a:rPr lang="en-US" b="1" i="1" u="sng" dirty="0" smtClean="0">
                <a:solidFill>
                  <a:srgbClr val="FF0000"/>
                </a:solidFill>
                <a:latin typeface="Times New Roman" panose="02020603050405020304" pitchFamily="18" charset="0"/>
                <a:cs typeface="Times New Roman" panose="02020603050405020304" pitchFamily="18" charset="0"/>
              </a:rPr>
              <a:t>channels in </a:t>
            </a:r>
            <a:r>
              <a:rPr lang="en-US" b="1" i="1" u="sng" dirty="0">
                <a:solidFill>
                  <a:srgbClr val="FF0000"/>
                </a:solidFill>
                <a:latin typeface="Times New Roman" panose="02020603050405020304" pitchFamily="18" charset="0"/>
                <a:cs typeface="Times New Roman" panose="02020603050405020304" pitchFamily="18" charset="0"/>
              </a:rPr>
              <a:t>neural transmission. </a:t>
            </a:r>
            <a:endParaRPr lang="en-US" sz="1400" b="1" i="1" u="sng" dirty="0">
              <a:solidFill>
                <a:srgbClr val="FF0000"/>
              </a:solidFill>
              <a:latin typeface="Times New Roman" panose="02020603050405020304" pitchFamily="18" charset="0"/>
              <a:cs typeface="Times New Roman" panose="02020603050405020304" pitchFamily="18" charset="0"/>
            </a:endParaRPr>
          </a:p>
          <a:p>
            <a:r>
              <a:rPr lang="en-US" sz="1400" b="1" dirty="0" smtClean="0">
                <a:solidFill>
                  <a:schemeClr val="bg2">
                    <a:lumMod val="25000"/>
                  </a:schemeClr>
                </a:solidFill>
                <a:latin typeface="Times New Roman" panose="02020603050405020304" pitchFamily="18" charset="0"/>
                <a:cs typeface="Times New Roman" panose="02020603050405020304" pitchFamily="18" charset="0"/>
              </a:rPr>
              <a:t>Initially</a:t>
            </a:r>
            <a:r>
              <a:rPr lang="en-US" sz="1400" b="1" dirty="0">
                <a:solidFill>
                  <a:schemeClr val="bg2">
                    <a:lumMod val="25000"/>
                  </a:schemeClr>
                </a:solidFill>
                <a:latin typeface="Times New Roman" panose="02020603050405020304" pitchFamily="18" charset="0"/>
                <a:cs typeface="Times New Roman" panose="02020603050405020304" pitchFamily="18" charset="0"/>
              </a:rPr>
              <a:t>, the plasma membrane of the </a:t>
            </a:r>
            <a:r>
              <a:rPr lang="en-US" sz="1400" b="1" dirty="0" smtClean="0">
                <a:solidFill>
                  <a:schemeClr val="bg2">
                    <a:lumMod val="25000"/>
                  </a:schemeClr>
                </a:solidFill>
                <a:latin typeface="Times New Roman" panose="02020603050405020304" pitchFamily="18" charset="0"/>
                <a:cs typeface="Times New Roman" panose="02020603050405020304" pitchFamily="18" charset="0"/>
              </a:rPr>
              <a:t>presynaptic neuron </a:t>
            </a:r>
            <a:r>
              <a:rPr lang="en-US" sz="1400" b="1" dirty="0">
                <a:solidFill>
                  <a:schemeClr val="bg2">
                    <a:lumMod val="25000"/>
                  </a:schemeClr>
                </a:solidFill>
                <a:latin typeface="Times New Roman" panose="02020603050405020304" pitchFamily="18" charset="0"/>
                <a:cs typeface="Times New Roman" panose="02020603050405020304" pitchFamily="18" charset="0"/>
              </a:rPr>
              <a:t>is polarized (inside negative) through the action </a:t>
            </a:r>
            <a:r>
              <a:rPr lang="en-US" sz="1400" b="1" dirty="0" smtClean="0">
                <a:solidFill>
                  <a:schemeClr val="bg2">
                    <a:lumMod val="25000"/>
                  </a:schemeClr>
                </a:solidFill>
                <a:latin typeface="Times New Roman" panose="02020603050405020304" pitchFamily="18" charset="0"/>
                <a:cs typeface="Times New Roman" panose="02020603050405020304" pitchFamily="18" charset="0"/>
              </a:rPr>
              <a:t>of the </a:t>
            </a:r>
            <a:r>
              <a:rPr lang="en-US" sz="1400" b="1" dirty="0" err="1">
                <a:solidFill>
                  <a:schemeClr val="bg2">
                    <a:lumMod val="25000"/>
                  </a:schemeClr>
                </a:solidFill>
                <a:latin typeface="Times New Roman" panose="02020603050405020304" pitchFamily="18" charset="0"/>
                <a:cs typeface="Times New Roman" panose="02020603050405020304" pitchFamily="18" charset="0"/>
              </a:rPr>
              <a:t>electrogenic</a:t>
            </a:r>
            <a:r>
              <a:rPr lang="en-US" sz="1400" b="1" dirty="0">
                <a:solidFill>
                  <a:schemeClr val="bg2">
                    <a:lumMod val="25000"/>
                  </a:schemeClr>
                </a:solidFill>
                <a:latin typeface="Times New Roman" panose="02020603050405020304" pitchFamily="18" charset="0"/>
                <a:cs typeface="Times New Roman" panose="02020603050405020304" pitchFamily="18" charset="0"/>
              </a:rPr>
              <a:t> </a:t>
            </a:r>
            <a:r>
              <a:rPr lang="en-US" sz="1400" b="1" dirty="0" err="1" smtClean="0">
                <a:solidFill>
                  <a:schemeClr val="bg2">
                    <a:lumMod val="25000"/>
                  </a:schemeClr>
                </a:solidFill>
                <a:latin typeface="Times New Roman" panose="02020603050405020304" pitchFamily="18" charset="0"/>
                <a:cs typeface="Times New Roman" panose="02020603050405020304" pitchFamily="18" charset="0"/>
              </a:rPr>
              <a:t>Na</a:t>
            </a:r>
            <a:r>
              <a:rPr lang="en-US" sz="1400" b="1" baseline="30000" dirty="0" err="1" smtClean="0">
                <a:solidFill>
                  <a:schemeClr val="bg2">
                    <a:lumMod val="25000"/>
                  </a:schemeClr>
                </a:solidFill>
                <a:latin typeface="Times New Roman" panose="02020603050405020304" pitchFamily="18" charset="0"/>
                <a:cs typeface="Times New Roman" panose="02020603050405020304" pitchFamily="18" charset="0"/>
              </a:rPr>
              <a:t>+</a:t>
            </a:r>
            <a:r>
              <a:rPr lang="en-US" sz="1400" b="1" dirty="0" err="1" smtClean="0">
                <a:solidFill>
                  <a:schemeClr val="bg2">
                    <a:lumMod val="25000"/>
                  </a:schemeClr>
                </a:solidFill>
                <a:latin typeface="Times New Roman" panose="02020603050405020304" pitchFamily="18" charset="0"/>
                <a:cs typeface="Times New Roman" panose="02020603050405020304" pitchFamily="18" charset="0"/>
              </a:rPr>
              <a:t>K</a:t>
            </a:r>
            <a:r>
              <a:rPr lang="en-US" sz="1400" b="1" baseline="30000" dirty="0" smtClean="0">
                <a:solidFill>
                  <a:schemeClr val="bg2">
                    <a:lumMod val="25000"/>
                  </a:schemeClr>
                </a:solidFill>
                <a:latin typeface="Times New Roman" panose="02020603050405020304" pitchFamily="18" charset="0"/>
                <a:cs typeface="Times New Roman" panose="02020603050405020304" pitchFamily="18" charset="0"/>
              </a:rPr>
              <a:t>+</a:t>
            </a:r>
            <a:r>
              <a:rPr lang="en-US" sz="1400" b="1" dirty="0" smtClean="0">
                <a:solidFill>
                  <a:schemeClr val="bg2">
                    <a:lumMod val="25000"/>
                  </a:schemeClr>
                </a:solidFill>
                <a:latin typeface="Times New Roman" panose="02020603050405020304" pitchFamily="18" charset="0"/>
                <a:cs typeface="Times New Roman" panose="02020603050405020304" pitchFamily="18" charset="0"/>
              </a:rPr>
              <a:t>-ATPase</a:t>
            </a:r>
            <a:r>
              <a:rPr lang="en-US" sz="1400" b="1" dirty="0">
                <a:solidFill>
                  <a:schemeClr val="bg2">
                    <a:lumMod val="25000"/>
                  </a:schemeClr>
                </a:solidFill>
                <a:latin typeface="Times New Roman" panose="02020603050405020304" pitchFamily="18" charset="0"/>
                <a:cs typeface="Times New Roman" panose="02020603050405020304" pitchFamily="18" charset="0"/>
              </a:rPr>
              <a:t>, which pumps 3 </a:t>
            </a:r>
            <a:r>
              <a:rPr lang="en-US" sz="1400" b="1" dirty="0" smtClean="0">
                <a:solidFill>
                  <a:schemeClr val="bg2">
                    <a:lumMod val="25000"/>
                  </a:schemeClr>
                </a:solidFill>
                <a:latin typeface="Times New Roman" panose="02020603050405020304" pitchFamily="18" charset="0"/>
                <a:cs typeface="Times New Roman" panose="02020603050405020304" pitchFamily="18" charset="0"/>
              </a:rPr>
              <a:t>Na</a:t>
            </a:r>
            <a:r>
              <a:rPr lang="en-US" sz="1400" b="1" baseline="30000" dirty="0" smtClean="0">
                <a:solidFill>
                  <a:schemeClr val="bg2">
                    <a:lumMod val="25000"/>
                  </a:schemeClr>
                </a:solidFill>
                <a:latin typeface="Times New Roman" panose="02020603050405020304" pitchFamily="18" charset="0"/>
                <a:cs typeface="Times New Roman" panose="02020603050405020304" pitchFamily="18" charset="0"/>
              </a:rPr>
              <a:t>+</a:t>
            </a:r>
            <a:r>
              <a:rPr lang="en-US" sz="1400" b="1" dirty="0" smtClean="0">
                <a:solidFill>
                  <a:schemeClr val="bg2">
                    <a:lumMod val="25000"/>
                  </a:schemeClr>
                </a:solidFill>
                <a:latin typeface="Times New Roman" panose="02020603050405020304" pitchFamily="18" charset="0"/>
                <a:cs typeface="Times New Roman" panose="02020603050405020304" pitchFamily="18" charset="0"/>
              </a:rPr>
              <a:t> </a:t>
            </a:r>
            <a:r>
              <a:rPr lang="en-US" sz="1400" b="1" dirty="0">
                <a:solidFill>
                  <a:schemeClr val="bg2">
                    <a:lumMod val="25000"/>
                  </a:schemeClr>
                </a:solidFill>
                <a:latin typeface="Times New Roman" panose="02020603050405020304" pitchFamily="18" charset="0"/>
                <a:cs typeface="Times New Roman" panose="02020603050405020304" pitchFamily="18" charset="0"/>
              </a:rPr>
              <a:t>out for every </a:t>
            </a:r>
            <a:r>
              <a:rPr lang="en-US" sz="1400" b="1" dirty="0" smtClean="0">
                <a:solidFill>
                  <a:schemeClr val="bg2">
                    <a:lumMod val="25000"/>
                  </a:schemeClr>
                </a:solidFill>
                <a:latin typeface="Times New Roman" panose="02020603050405020304" pitchFamily="18" charset="0"/>
                <a:cs typeface="Times New Roman" panose="02020603050405020304" pitchFamily="18" charset="0"/>
              </a:rPr>
              <a:t>2 K</a:t>
            </a:r>
            <a:r>
              <a:rPr lang="en-US" sz="1400" b="1" baseline="30000" dirty="0" smtClean="0">
                <a:solidFill>
                  <a:schemeClr val="bg2">
                    <a:lumMod val="25000"/>
                  </a:schemeClr>
                </a:solidFill>
                <a:latin typeface="Times New Roman" panose="02020603050405020304" pitchFamily="18" charset="0"/>
                <a:cs typeface="Times New Roman" panose="02020603050405020304" pitchFamily="18" charset="0"/>
              </a:rPr>
              <a:t>+</a:t>
            </a:r>
            <a:r>
              <a:rPr lang="en-US" sz="1400" b="1" dirty="0">
                <a:solidFill>
                  <a:schemeClr val="bg2">
                    <a:lumMod val="25000"/>
                  </a:schemeClr>
                </a:solidFill>
                <a:latin typeface="Times New Roman" panose="02020603050405020304" pitchFamily="18" charset="0"/>
                <a:cs typeface="Times New Roman" panose="02020603050405020304" pitchFamily="18" charset="0"/>
              </a:rPr>
              <a:t> </a:t>
            </a:r>
            <a:r>
              <a:rPr lang="en-US" sz="1400" b="1" dirty="0" smtClean="0">
                <a:solidFill>
                  <a:schemeClr val="bg2">
                    <a:lumMod val="25000"/>
                  </a:schemeClr>
                </a:solidFill>
                <a:latin typeface="Times New Roman" panose="02020603050405020304" pitchFamily="18" charset="0"/>
                <a:cs typeface="Times New Roman" panose="02020603050405020304" pitchFamily="18" charset="0"/>
              </a:rPr>
              <a:t>pumped </a:t>
            </a:r>
            <a:r>
              <a:rPr lang="en-US" sz="1400" b="1" dirty="0">
                <a:solidFill>
                  <a:schemeClr val="bg2">
                    <a:lumMod val="25000"/>
                  </a:schemeClr>
                </a:solidFill>
                <a:latin typeface="Times New Roman" panose="02020603050405020304" pitchFamily="18" charset="0"/>
                <a:cs typeface="Times New Roman" panose="02020603050405020304" pitchFamily="18" charset="0"/>
              </a:rPr>
              <a:t>into the neuron (see Fig. 12–3). </a:t>
            </a:r>
            <a:endParaRPr lang="en-US" sz="1400" b="1" dirty="0" smtClean="0">
              <a:solidFill>
                <a:schemeClr val="bg2">
                  <a:lumMod val="25000"/>
                </a:schemeClr>
              </a:solidFill>
              <a:latin typeface="Times New Roman" panose="02020603050405020304" pitchFamily="18" charset="0"/>
              <a:cs typeface="Times New Roman" panose="02020603050405020304" pitchFamily="18" charset="0"/>
            </a:endParaRPr>
          </a:p>
          <a:p>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(1) </a:t>
            </a:r>
            <a:r>
              <a:rPr lang="en-US" sz="1400" b="1" dirty="0">
                <a:solidFill>
                  <a:schemeClr val="accent6">
                    <a:lumMod val="50000"/>
                  </a:schemeClr>
                </a:solidFill>
                <a:latin typeface="Times New Roman" panose="02020603050405020304" pitchFamily="18" charset="0"/>
                <a:cs typeface="Times New Roman" panose="02020603050405020304" pitchFamily="18" charset="0"/>
              </a:rPr>
              <a:t>A stimulus to this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neuron causes </a:t>
            </a:r>
            <a:r>
              <a:rPr lang="en-US" sz="1400" b="1" dirty="0">
                <a:solidFill>
                  <a:schemeClr val="accent6">
                    <a:lumMod val="50000"/>
                  </a:schemeClr>
                </a:solidFill>
                <a:latin typeface="Times New Roman" panose="02020603050405020304" pitchFamily="18" charset="0"/>
                <a:cs typeface="Times New Roman" panose="02020603050405020304" pitchFamily="18" charset="0"/>
              </a:rPr>
              <a:t>an action potential to move along the axon (white arrow</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 away </a:t>
            </a:r>
            <a:r>
              <a:rPr lang="en-US" sz="1400" b="1" dirty="0">
                <a:solidFill>
                  <a:schemeClr val="accent6">
                    <a:lumMod val="50000"/>
                  </a:schemeClr>
                </a:solidFill>
                <a:latin typeface="Times New Roman" panose="02020603050405020304" pitchFamily="18" charset="0"/>
                <a:cs typeface="Times New Roman" panose="02020603050405020304" pitchFamily="18" charset="0"/>
              </a:rPr>
              <a:t>from the cell body. The opening of one voltage-gated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Na</a:t>
            </a:r>
            <a:r>
              <a:rPr lang="en-US" sz="1400" b="1" baseline="30000" dirty="0">
                <a:solidFill>
                  <a:srgbClr val="7030A0"/>
                </a:solidFill>
                <a:latin typeface="Times New Roman" panose="02020603050405020304" pitchFamily="18" charset="0"/>
                <a:cs typeface="Times New Roman" panose="02020603050405020304" pitchFamily="18" charset="0"/>
              </a:rPr>
              <a:t>+</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 channel allows Na</a:t>
            </a:r>
            <a:r>
              <a:rPr lang="en-US" sz="1400" b="1" baseline="30000" dirty="0">
                <a:solidFill>
                  <a:srgbClr val="7030A0"/>
                </a:solidFill>
                <a:latin typeface="Times New Roman" panose="02020603050405020304" pitchFamily="18" charset="0"/>
                <a:cs typeface="Times New Roman" panose="02020603050405020304" pitchFamily="18" charset="0"/>
              </a:rPr>
              <a:t>+</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1400" b="1" dirty="0">
                <a:solidFill>
                  <a:schemeClr val="accent6">
                    <a:lumMod val="50000"/>
                  </a:schemeClr>
                </a:solidFill>
                <a:latin typeface="Times New Roman" panose="02020603050405020304" pitchFamily="18" charset="0"/>
                <a:cs typeface="Times New Roman" panose="02020603050405020304" pitchFamily="18" charset="0"/>
              </a:rPr>
              <a:t>entry, and the resulting local depolarization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causes the </a:t>
            </a:r>
            <a:r>
              <a:rPr lang="en-US" sz="1400" b="1" dirty="0">
                <a:solidFill>
                  <a:schemeClr val="accent6">
                    <a:lumMod val="50000"/>
                  </a:schemeClr>
                </a:solidFill>
                <a:latin typeface="Times New Roman" panose="02020603050405020304" pitchFamily="18" charset="0"/>
                <a:cs typeface="Times New Roman" panose="02020603050405020304" pitchFamily="18" charset="0"/>
              </a:rPr>
              <a:t>adjacent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Na</a:t>
            </a:r>
            <a:r>
              <a:rPr lang="en-US" sz="1400" b="1" baseline="30000" dirty="0">
                <a:solidFill>
                  <a:srgbClr val="7030A0"/>
                </a:solidFill>
                <a:latin typeface="Times New Roman" panose="02020603050405020304" pitchFamily="18" charset="0"/>
                <a:cs typeface="Times New Roman" panose="02020603050405020304" pitchFamily="18" charset="0"/>
              </a:rPr>
              <a:t>+</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1400" b="1" dirty="0">
                <a:solidFill>
                  <a:schemeClr val="accent6">
                    <a:lumMod val="50000"/>
                  </a:schemeClr>
                </a:solidFill>
                <a:latin typeface="Times New Roman" panose="02020603050405020304" pitchFamily="18" charset="0"/>
                <a:cs typeface="Times New Roman" panose="02020603050405020304" pitchFamily="18" charset="0"/>
              </a:rPr>
              <a:t>channel to open, and so on. The directionality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of movement </a:t>
            </a:r>
            <a:r>
              <a:rPr lang="en-US" sz="1400" b="1" dirty="0">
                <a:solidFill>
                  <a:schemeClr val="accent6">
                    <a:lumMod val="50000"/>
                  </a:schemeClr>
                </a:solidFill>
                <a:latin typeface="Times New Roman" panose="02020603050405020304" pitchFamily="18" charset="0"/>
                <a:cs typeface="Times New Roman" panose="02020603050405020304" pitchFamily="18" charset="0"/>
              </a:rPr>
              <a:t>of the action potential is ensured by the brief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refractory period </a:t>
            </a:r>
            <a:r>
              <a:rPr lang="en-US" sz="1400" b="1" dirty="0">
                <a:solidFill>
                  <a:schemeClr val="accent6">
                    <a:lumMod val="50000"/>
                  </a:schemeClr>
                </a:solidFill>
                <a:latin typeface="Times New Roman" panose="02020603050405020304" pitchFamily="18" charset="0"/>
                <a:cs typeface="Times New Roman" panose="02020603050405020304" pitchFamily="18" charset="0"/>
              </a:rPr>
              <a:t>that follows the opening of each voltage-gated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Na</a:t>
            </a:r>
            <a:r>
              <a:rPr lang="en-US" sz="1400" b="1" baseline="30000" dirty="0">
                <a:solidFill>
                  <a:srgbClr val="7030A0"/>
                </a:solidFill>
                <a:latin typeface="Times New Roman" panose="02020603050405020304" pitchFamily="18" charset="0"/>
                <a:cs typeface="Times New Roman" panose="02020603050405020304" pitchFamily="18" charset="0"/>
              </a:rPr>
              <a:t>+</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1400" b="1" dirty="0">
                <a:solidFill>
                  <a:schemeClr val="accent6">
                    <a:lumMod val="50000"/>
                  </a:schemeClr>
                </a:solidFill>
                <a:latin typeface="Times New Roman" panose="02020603050405020304" pitchFamily="18" charset="0"/>
                <a:cs typeface="Times New Roman" panose="02020603050405020304" pitchFamily="18" charset="0"/>
              </a:rPr>
              <a:t>channel.</a:t>
            </a:r>
          </a:p>
          <a:p>
            <a:r>
              <a:rPr lang="en-US" sz="1400" b="1" dirty="0" smtClean="0">
                <a:solidFill>
                  <a:srgbClr val="0070C0"/>
                </a:solidFill>
                <a:latin typeface="Times New Roman" panose="02020603050405020304" pitchFamily="18" charset="0"/>
                <a:cs typeface="Times New Roman" panose="02020603050405020304" pitchFamily="18" charset="0"/>
              </a:rPr>
              <a:t>(2) </a:t>
            </a:r>
            <a:r>
              <a:rPr lang="en-US" sz="1400" b="1" dirty="0">
                <a:solidFill>
                  <a:srgbClr val="0070C0"/>
                </a:solidFill>
                <a:latin typeface="Times New Roman" panose="02020603050405020304" pitchFamily="18" charset="0"/>
                <a:cs typeface="Times New Roman" panose="02020603050405020304" pitchFamily="18" charset="0"/>
              </a:rPr>
              <a:t>When the wave of depolarization reaches the axon tip, </a:t>
            </a:r>
            <a:r>
              <a:rPr lang="en-US" sz="1400" b="1" dirty="0" smtClean="0">
                <a:solidFill>
                  <a:srgbClr val="0070C0"/>
                </a:solidFill>
                <a:latin typeface="Times New Roman" panose="02020603050405020304" pitchFamily="18" charset="0"/>
                <a:cs typeface="Times New Roman" panose="02020603050405020304" pitchFamily="18" charset="0"/>
              </a:rPr>
              <a:t>voltage-gated</a:t>
            </a: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Ca</a:t>
            </a:r>
            <a:r>
              <a:rPr lang="en-US" sz="1400" b="1" baseline="30000" dirty="0" smtClean="0">
                <a:solidFill>
                  <a:srgbClr val="0070C0"/>
                </a:solidFill>
                <a:latin typeface="Times New Roman" panose="02020603050405020304" pitchFamily="18" charset="0"/>
                <a:cs typeface="Times New Roman" panose="02020603050405020304" pitchFamily="18" charset="0"/>
              </a:rPr>
              <a:t>2</a:t>
            </a:r>
            <a:r>
              <a:rPr lang="en-US" sz="1400" b="1" baseline="30000" dirty="0">
                <a:solidFill>
                  <a:srgbClr val="0070C0"/>
                </a:solidFill>
                <a:latin typeface="Times New Roman" panose="02020603050405020304" pitchFamily="18" charset="0"/>
                <a:cs typeface="Times New Roman" panose="02020603050405020304" pitchFamily="18" charset="0"/>
              </a:rPr>
              <a:t>+</a:t>
            </a:r>
            <a:r>
              <a:rPr lang="en-US" sz="1400" b="1" dirty="0" smtClean="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channels open, allowing Ca</a:t>
            </a:r>
            <a:r>
              <a:rPr lang="en-US" sz="1400" b="1" baseline="30000" dirty="0">
                <a:solidFill>
                  <a:srgbClr val="0070C0"/>
                </a:solidFill>
                <a:latin typeface="Times New Roman" panose="02020603050405020304" pitchFamily="18" charset="0"/>
                <a:cs typeface="Times New Roman" panose="02020603050405020304" pitchFamily="18" charset="0"/>
              </a:rPr>
              <a:t>2+</a:t>
            </a:r>
            <a:r>
              <a:rPr lang="en-US" sz="1400" b="1" dirty="0" smtClean="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entry into the </a:t>
            </a:r>
            <a:r>
              <a:rPr lang="en-US" sz="1400" b="1" dirty="0" smtClean="0">
                <a:solidFill>
                  <a:srgbClr val="0070C0"/>
                </a:solidFill>
                <a:latin typeface="Times New Roman" panose="02020603050405020304" pitchFamily="18" charset="0"/>
                <a:cs typeface="Times New Roman" panose="02020603050405020304" pitchFamily="18" charset="0"/>
              </a:rPr>
              <a:t>presynaptic neuron</a:t>
            </a:r>
            <a:r>
              <a:rPr lang="en-US" sz="1400" b="1" dirty="0">
                <a:solidFill>
                  <a:srgbClr val="0070C0"/>
                </a:solidFill>
                <a:latin typeface="Times New Roman" panose="02020603050405020304" pitchFamily="18" charset="0"/>
                <a:cs typeface="Times New Roman" panose="02020603050405020304" pitchFamily="18" charset="0"/>
              </a:rPr>
              <a:t>. </a:t>
            </a:r>
            <a:endParaRPr lang="en-US" sz="1400" b="1" dirty="0" smtClean="0">
              <a:solidFill>
                <a:srgbClr val="0070C0"/>
              </a:solidFill>
              <a:latin typeface="Times New Roman" panose="02020603050405020304" pitchFamily="18" charset="0"/>
              <a:cs typeface="Times New Roman" panose="02020603050405020304" pitchFamily="18" charset="0"/>
            </a:endParaRPr>
          </a:p>
          <a:p>
            <a:r>
              <a:rPr lang="en-US" sz="1400" b="1" dirty="0">
                <a:solidFill>
                  <a:schemeClr val="accent3">
                    <a:lumMod val="50000"/>
                  </a:schemeClr>
                </a:solidFill>
                <a:latin typeface="Times New Roman" panose="02020603050405020304" pitchFamily="18" charset="0"/>
                <a:cs typeface="Times New Roman" panose="02020603050405020304" pitchFamily="18" charset="0"/>
              </a:rPr>
              <a:t>(</a:t>
            </a:r>
            <a:r>
              <a:rPr lang="en-US" sz="1400" b="1" dirty="0" smtClean="0">
                <a:solidFill>
                  <a:schemeClr val="accent3">
                    <a:lumMod val="50000"/>
                  </a:schemeClr>
                </a:solidFill>
                <a:latin typeface="Times New Roman" panose="02020603050405020304" pitchFamily="18" charset="0"/>
                <a:cs typeface="Times New Roman" panose="02020603050405020304" pitchFamily="18" charset="0"/>
              </a:rPr>
              <a:t>3) </a:t>
            </a:r>
            <a:r>
              <a:rPr lang="en-US" sz="1400" b="1" dirty="0">
                <a:solidFill>
                  <a:schemeClr val="accent3">
                    <a:lumMod val="50000"/>
                  </a:schemeClr>
                </a:solidFill>
                <a:latin typeface="Times New Roman" panose="02020603050405020304" pitchFamily="18" charset="0"/>
                <a:cs typeface="Times New Roman" panose="02020603050405020304" pitchFamily="18" charset="0"/>
              </a:rPr>
              <a:t>The resulting increase in internal </a:t>
            </a:r>
            <a:r>
              <a:rPr lang="en-US" sz="1400" b="1" dirty="0" smtClean="0">
                <a:solidFill>
                  <a:schemeClr val="accent3">
                    <a:lumMod val="50000"/>
                  </a:schemeClr>
                </a:solidFill>
                <a:latin typeface="Times New Roman" panose="02020603050405020304" pitchFamily="18" charset="0"/>
                <a:cs typeface="Times New Roman" panose="02020603050405020304" pitchFamily="18" charset="0"/>
              </a:rPr>
              <a:t>[</a:t>
            </a:r>
            <a:r>
              <a:rPr lang="en-US" sz="1400" b="1" dirty="0">
                <a:solidFill>
                  <a:schemeClr val="accent3">
                    <a:lumMod val="50000"/>
                  </a:schemeClr>
                </a:solidFill>
                <a:latin typeface="Times New Roman" panose="02020603050405020304" pitchFamily="18" charset="0"/>
                <a:cs typeface="Times New Roman" panose="02020603050405020304" pitchFamily="18" charset="0"/>
              </a:rPr>
              <a:t>Ca</a:t>
            </a:r>
            <a:r>
              <a:rPr lang="en-US" sz="1400" b="1" baseline="30000" dirty="0">
                <a:solidFill>
                  <a:schemeClr val="accent3">
                    <a:lumMod val="50000"/>
                  </a:schemeClr>
                </a:solidFill>
                <a:latin typeface="Times New Roman" panose="02020603050405020304" pitchFamily="18" charset="0"/>
                <a:cs typeface="Times New Roman" panose="02020603050405020304" pitchFamily="18" charset="0"/>
              </a:rPr>
              <a:t>2+</a:t>
            </a:r>
            <a:r>
              <a:rPr lang="en-US" sz="1400" b="1" dirty="0">
                <a:solidFill>
                  <a:schemeClr val="accent3">
                    <a:lumMod val="50000"/>
                  </a:schemeClr>
                </a:solidFill>
                <a:latin typeface="Times New Roman" panose="02020603050405020304" pitchFamily="18" charset="0"/>
                <a:cs typeface="Times New Roman" panose="02020603050405020304" pitchFamily="18" charset="0"/>
              </a:rPr>
              <a:t> </a:t>
            </a:r>
            <a:r>
              <a:rPr lang="en-US" sz="14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1400" b="1" dirty="0">
                <a:solidFill>
                  <a:schemeClr val="accent3">
                    <a:lumMod val="50000"/>
                  </a:schemeClr>
                </a:solidFill>
                <a:latin typeface="Times New Roman" panose="02020603050405020304" pitchFamily="18" charset="0"/>
                <a:cs typeface="Times New Roman" panose="02020603050405020304" pitchFamily="18" charset="0"/>
              </a:rPr>
              <a:t>triggers </a:t>
            </a:r>
            <a:r>
              <a:rPr lang="en-US" sz="1400" b="1" dirty="0" err="1" smtClean="0">
                <a:solidFill>
                  <a:schemeClr val="accent3">
                    <a:lumMod val="50000"/>
                  </a:schemeClr>
                </a:solidFill>
                <a:latin typeface="Times New Roman" panose="02020603050405020304" pitchFamily="18" charset="0"/>
                <a:cs typeface="Times New Roman" panose="02020603050405020304" pitchFamily="18" charset="0"/>
              </a:rPr>
              <a:t>exocytic</a:t>
            </a:r>
            <a:r>
              <a:rPr lang="en-US" sz="1400" b="1" dirty="0">
                <a:solidFill>
                  <a:schemeClr val="accent3">
                    <a:lumMod val="50000"/>
                  </a:schemeClr>
                </a:solidFill>
                <a:latin typeface="Times New Roman" panose="02020603050405020304" pitchFamily="18" charset="0"/>
                <a:cs typeface="Times New Roman" panose="02020603050405020304" pitchFamily="18" charset="0"/>
              </a:rPr>
              <a:t> </a:t>
            </a:r>
            <a:r>
              <a:rPr lang="en-US" sz="1400" b="1" dirty="0" smtClean="0">
                <a:solidFill>
                  <a:schemeClr val="accent3">
                    <a:lumMod val="50000"/>
                  </a:schemeClr>
                </a:solidFill>
                <a:latin typeface="Times New Roman" panose="02020603050405020304" pitchFamily="18" charset="0"/>
                <a:cs typeface="Times New Roman" panose="02020603050405020304" pitchFamily="18" charset="0"/>
              </a:rPr>
              <a:t>release </a:t>
            </a:r>
            <a:r>
              <a:rPr lang="en-US" sz="1400" b="1" dirty="0">
                <a:solidFill>
                  <a:schemeClr val="accent3">
                    <a:lumMod val="50000"/>
                  </a:schemeClr>
                </a:solidFill>
                <a:latin typeface="Times New Roman" panose="02020603050405020304" pitchFamily="18" charset="0"/>
                <a:cs typeface="Times New Roman" panose="02020603050405020304" pitchFamily="18" charset="0"/>
              </a:rPr>
              <a:t>of the neurotransmitter acetylcholine into the synaptic cleft.</a:t>
            </a:r>
          </a:p>
          <a:p>
            <a:r>
              <a:rPr lang="en-US" sz="1400" b="1" dirty="0" smtClean="0">
                <a:solidFill>
                  <a:srgbClr val="7030A0"/>
                </a:solidFill>
                <a:latin typeface="Times New Roman" panose="02020603050405020304" pitchFamily="18" charset="0"/>
                <a:cs typeface="Times New Roman" panose="02020603050405020304" pitchFamily="18" charset="0"/>
              </a:rPr>
              <a:t>(4) </a:t>
            </a:r>
            <a:r>
              <a:rPr lang="en-US" sz="1400" b="1" dirty="0">
                <a:solidFill>
                  <a:srgbClr val="7030A0"/>
                </a:solidFill>
                <a:latin typeface="Times New Roman" panose="02020603050405020304" pitchFamily="18" charset="0"/>
                <a:cs typeface="Times New Roman" panose="02020603050405020304" pitchFamily="18" charset="0"/>
              </a:rPr>
              <a:t>Acetylcholine binds to a receptor on the postsynaptic neuron, causing</a:t>
            </a:r>
          </a:p>
          <a:p>
            <a:r>
              <a:rPr lang="en-US" sz="1400" b="1" dirty="0">
                <a:solidFill>
                  <a:srgbClr val="7030A0"/>
                </a:solidFill>
                <a:latin typeface="Times New Roman" panose="02020603050405020304" pitchFamily="18" charset="0"/>
                <a:cs typeface="Times New Roman" panose="02020603050405020304" pitchFamily="18" charset="0"/>
              </a:rPr>
              <a:t>its ligand-gated ion channel to open. </a:t>
            </a:r>
            <a:endParaRPr lang="en-US" sz="1400" b="1" dirty="0" smtClean="0">
              <a:solidFill>
                <a:srgbClr val="7030A0"/>
              </a:solidFill>
              <a:latin typeface="Times New Roman" panose="02020603050405020304" pitchFamily="18" charset="0"/>
              <a:cs typeface="Times New Roman" panose="02020603050405020304" pitchFamily="18" charset="0"/>
            </a:endParaRPr>
          </a:p>
          <a:p>
            <a:r>
              <a:rPr lang="en-US" sz="1400" b="1" dirty="0">
                <a:solidFill>
                  <a:srgbClr val="00B050"/>
                </a:solidFill>
                <a:latin typeface="Times New Roman" panose="02020603050405020304" pitchFamily="18" charset="0"/>
                <a:cs typeface="Times New Roman" panose="02020603050405020304" pitchFamily="18" charset="0"/>
              </a:rPr>
              <a:t>(</a:t>
            </a:r>
            <a:r>
              <a:rPr lang="en-US" sz="1400" b="1" dirty="0" smtClean="0">
                <a:solidFill>
                  <a:srgbClr val="00B050"/>
                </a:solidFill>
                <a:latin typeface="Times New Roman" panose="02020603050405020304" pitchFamily="18" charset="0"/>
                <a:cs typeface="Times New Roman" panose="02020603050405020304" pitchFamily="18" charset="0"/>
              </a:rPr>
              <a:t>5) </a:t>
            </a:r>
            <a:r>
              <a:rPr lang="en-US" sz="1400" b="1" dirty="0">
                <a:solidFill>
                  <a:srgbClr val="00B050"/>
                </a:solidFill>
                <a:latin typeface="Times New Roman" panose="02020603050405020304" pitchFamily="18" charset="0"/>
                <a:cs typeface="Times New Roman" panose="02020603050405020304" pitchFamily="18" charset="0"/>
              </a:rPr>
              <a:t>Extracellular </a:t>
            </a:r>
            <a:r>
              <a:rPr lang="en-US" sz="1400" b="1" dirty="0" smtClean="0">
                <a:solidFill>
                  <a:srgbClr val="00B050"/>
                </a:solidFill>
                <a:latin typeface="Times New Roman" panose="02020603050405020304" pitchFamily="18" charset="0"/>
                <a:cs typeface="Times New Roman" panose="02020603050405020304" pitchFamily="18" charset="0"/>
              </a:rPr>
              <a:t>Na</a:t>
            </a:r>
            <a:r>
              <a:rPr lang="en-US" sz="1400" b="1" baseline="30000" dirty="0" smtClean="0">
                <a:solidFill>
                  <a:srgbClr val="00B050"/>
                </a:solidFill>
                <a:latin typeface="Times New Roman" panose="02020603050405020304" pitchFamily="18" charset="0"/>
                <a:cs typeface="Times New Roman" panose="02020603050405020304" pitchFamily="18" charset="0"/>
              </a:rPr>
              <a:t>+</a:t>
            </a:r>
            <a:r>
              <a:rPr lang="en-US" sz="1400" b="1" dirty="0" smtClean="0">
                <a:solidFill>
                  <a:srgbClr val="00B050"/>
                </a:solidFill>
                <a:latin typeface="Times New Roman" panose="02020603050405020304" pitchFamily="18" charset="0"/>
                <a:cs typeface="Times New Roman" panose="02020603050405020304" pitchFamily="18" charset="0"/>
              </a:rPr>
              <a:t> and Ca</a:t>
            </a:r>
            <a:r>
              <a:rPr lang="en-US" sz="1400" b="1" baseline="30000" dirty="0" smtClean="0">
                <a:solidFill>
                  <a:srgbClr val="00B050"/>
                </a:solidFill>
                <a:latin typeface="Times New Roman" panose="02020603050405020304" pitchFamily="18" charset="0"/>
                <a:cs typeface="Times New Roman" panose="02020603050405020304" pitchFamily="18" charset="0"/>
              </a:rPr>
              <a:t>2</a:t>
            </a:r>
            <a:r>
              <a:rPr lang="en-US" sz="1400" b="1" baseline="30000" dirty="0">
                <a:solidFill>
                  <a:srgbClr val="00B050"/>
                </a:solidFill>
                <a:latin typeface="Times New Roman" panose="02020603050405020304" pitchFamily="18" charset="0"/>
                <a:cs typeface="Times New Roman" panose="02020603050405020304" pitchFamily="18" charset="0"/>
              </a:rPr>
              <a:t>+</a:t>
            </a:r>
            <a:r>
              <a:rPr lang="en-US" sz="1400" b="1" dirty="0" smtClean="0">
                <a:solidFill>
                  <a:srgbClr val="00B050"/>
                </a:solidFill>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enter through this channel, depolarizing the postsynaptic cell</a:t>
            </a:r>
            <a:r>
              <a:rPr lang="en-US" sz="1400" b="1" dirty="0" smtClean="0">
                <a:solidFill>
                  <a:srgbClr val="00B050"/>
                </a:solidFill>
                <a:latin typeface="Times New Roman" panose="02020603050405020304" pitchFamily="18" charset="0"/>
                <a:cs typeface="Times New Roman" panose="02020603050405020304" pitchFamily="18" charset="0"/>
              </a:rPr>
              <a:t>.</a:t>
            </a:r>
          </a:p>
          <a:p>
            <a:r>
              <a:rPr lang="en-US" sz="1400" b="1" dirty="0" smtClean="0">
                <a:latin typeface="Times New Roman" panose="02020603050405020304" pitchFamily="18" charset="0"/>
                <a:cs typeface="Times New Roman" panose="02020603050405020304" pitchFamily="18" charset="0"/>
              </a:rPr>
              <a:t>The electrical signal has thus passed to the cell body of the postsynaptic neuron and will move along its axon to a third neuron by this same sequence of events.</a:t>
            </a:r>
            <a:endParaRPr lang="en-US" sz="14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 y="793874"/>
            <a:ext cx="2830415" cy="606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18"/>
          <p:cNvSpPr/>
          <p:nvPr/>
        </p:nvSpPr>
        <p:spPr>
          <a:xfrm>
            <a:off x="4594613" y="6396744"/>
            <a:ext cx="4540726"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Discuss how voltage-gated and ligand-gated ion channels work together in neural transmission. </a:t>
            </a:r>
          </a:p>
        </p:txBody>
      </p:sp>
    </p:spTree>
    <p:extLst>
      <p:ext uri="{BB962C8B-B14F-4D97-AF65-F5344CB8AC3E}">
        <p14:creationId xmlns:p14="http://schemas.microsoft.com/office/powerpoint/2010/main" val="13440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grpSp>
        <p:nvGrpSpPr>
          <p:cNvPr id="3" name="Group 2"/>
          <p:cNvGrpSpPr/>
          <p:nvPr/>
        </p:nvGrpSpPr>
        <p:grpSpPr>
          <a:xfrm>
            <a:off x="0" y="793874"/>
            <a:ext cx="9144000" cy="5881522"/>
            <a:chOff x="0" y="793874"/>
            <a:chExt cx="9144000" cy="588152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58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0" y="2200276"/>
              <a:ext cx="1562100" cy="228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5314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2. Signaling by Receptor Enzymes: Insulin Receptor is a Protein Kinase</a:t>
            </a:r>
          </a:p>
        </p:txBody>
      </p:sp>
      <p:sp>
        <p:nvSpPr>
          <p:cNvPr id="5" name="矩形 4"/>
          <p:cNvSpPr/>
          <p:nvPr/>
        </p:nvSpPr>
        <p:spPr>
          <a:xfrm>
            <a:off x="-21113" y="810632"/>
            <a:ext cx="9130391" cy="1077218"/>
          </a:xfrm>
          <a:prstGeom prst="rect">
            <a:avLst/>
          </a:prstGeom>
        </p:spPr>
        <p:txBody>
          <a:bodyPr wrap="square">
            <a:spAutoFit/>
          </a:bodyPr>
          <a:lstStyle/>
          <a:p>
            <a:r>
              <a:rPr lang="en-US" sz="1600" b="1" dirty="0" smtClean="0">
                <a:solidFill>
                  <a:srgbClr val="7030A0"/>
                </a:solidFill>
                <a:latin typeface="Times New Roman" panose="02020603050405020304" pitchFamily="18" charset="0"/>
                <a:cs typeface="Times New Roman" panose="02020603050405020304" pitchFamily="18" charset="0"/>
              </a:rPr>
              <a:t>Insulin receptor is a tyrosine-specific protein kinase, i.e. after the binding of insulin with the insulin receptor, the tyrosine kinase domain of the receptor phosphorylates downstream cellular proteins to relay the signal inside the cell. </a:t>
            </a:r>
          </a:p>
          <a:p>
            <a:r>
              <a:rPr lang="en-US" sz="1600" b="1" dirty="0">
                <a:solidFill>
                  <a:srgbClr val="FF0000"/>
                </a:solidFill>
                <a:latin typeface="Times New Roman" panose="02020603050405020304" pitchFamily="18" charset="0"/>
                <a:cs typeface="Times New Roman" panose="02020603050405020304" pitchFamily="18" charset="0"/>
              </a:rPr>
              <a:t>-</a:t>
            </a:r>
            <a:r>
              <a:rPr lang="en-US" sz="1600" b="1" dirty="0" smtClean="0">
                <a:solidFill>
                  <a:srgbClr val="FF0000"/>
                </a:solidFill>
                <a:latin typeface="Times New Roman" panose="02020603050405020304" pitchFamily="18" charset="0"/>
                <a:cs typeface="Times New Roman" panose="02020603050405020304" pitchFamily="18" charset="0"/>
              </a:rPr>
              <a:t>Insulin promotes glucose-uptake, syntheses of glycogen, lipids, proteins.  </a:t>
            </a:r>
            <a:endParaRPr lang="en-US" sz="1600" b="1" dirty="0">
              <a:solidFill>
                <a:srgbClr val="FF0000"/>
              </a:solidFill>
              <a:latin typeface="Times New Roman" panose="02020603050405020304" pitchFamily="18" charset="0"/>
              <a:cs typeface="Times New Roman" panose="02020603050405020304" pitchFamily="18" charset="0"/>
            </a:endParaRPr>
          </a:p>
        </p:txBody>
      </p:sp>
      <p:grpSp>
        <p:nvGrpSpPr>
          <p:cNvPr id="33" name="组合 11"/>
          <p:cNvGrpSpPr/>
          <p:nvPr/>
        </p:nvGrpSpPr>
        <p:grpSpPr>
          <a:xfrm>
            <a:off x="27492" y="1939967"/>
            <a:ext cx="3596910" cy="4344144"/>
            <a:chOff x="5539921" y="1676400"/>
            <a:chExt cx="3596910" cy="4344144"/>
          </a:xfrm>
        </p:grpSpPr>
        <p:grpSp>
          <p:nvGrpSpPr>
            <p:cNvPr id="37" name="组合 58"/>
            <p:cNvGrpSpPr/>
            <p:nvPr/>
          </p:nvGrpSpPr>
          <p:grpSpPr>
            <a:xfrm>
              <a:off x="5604481" y="1905000"/>
              <a:ext cx="3532350" cy="4115544"/>
              <a:chOff x="2339257" y="2571090"/>
              <a:chExt cx="3532350" cy="4115544"/>
            </a:xfrm>
          </p:grpSpPr>
          <p:grpSp>
            <p:nvGrpSpPr>
              <p:cNvPr id="39" name="组合 59"/>
              <p:cNvGrpSpPr/>
              <p:nvPr/>
            </p:nvGrpSpPr>
            <p:grpSpPr>
              <a:xfrm>
                <a:off x="2339257" y="2571090"/>
                <a:ext cx="3532350" cy="3945665"/>
                <a:chOff x="2339257" y="2571090"/>
                <a:chExt cx="3532350" cy="3945665"/>
              </a:xfrm>
            </p:grpSpPr>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257" y="2571090"/>
                  <a:ext cx="3522775" cy="245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2" name="直接箭头连接符 62"/>
                <p:cNvCxnSpPr/>
                <p:nvPr/>
              </p:nvCxnSpPr>
              <p:spPr>
                <a:xfrm>
                  <a:off x="3589561" y="5022274"/>
                  <a:ext cx="0" cy="3117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63"/>
                <p:cNvCxnSpPr/>
                <p:nvPr/>
              </p:nvCxnSpPr>
              <p:spPr>
                <a:xfrm>
                  <a:off x="3590795" y="5361710"/>
                  <a:ext cx="0" cy="3117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64"/>
                <p:cNvCxnSpPr/>
                <p:nvPr/>
              </p:nvCxnSpPr>
              <p:spPr>
                <a:xfrm>
                  <a:off x="3589561" y="5708074"/>
                  <a:ext cx="0" cy="3117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矩形 65"/>
                <p:cNvSpPr/>
                <p:nvPr/>
              </p:nvSpPr>
              <p:spPr>
                <a:xfrm>
                  <a:off x="2514600" y="5993535"/>
                  <a:ext cx="3357007" cy="523220"/>
                </a:xfrm>
                <a:prstGeom prst="rect">
                  <a:avLst/>
                </a:prstGeom>
              </p:spPr>
              <p:txBody>
                <a:bodyPr wrap="square">
                  <a:spAutoFit/>
                </a:bodyPr>
                <a:lstStyle/>
                <a:p>
                  <a:r>
                    <a:rPr lang="en-US" sz="1400" b="1" dirty="0" smtClean="0">
                      <a:latin typeface="Times New Roman" panose="02020603050405020304" pitchFamily="18" charset="0"/>
                      <a:cs typeface="Times New Roman" panose="02020603050405020304" pitchFamily="18" charset="0"/>
                    </a:rPr>
                    <a:t>Increased glucose uptake</a:t>
                  </a:r>
                </a:p>
                <a:p>
                  <a:r>
                    <a:rPr lang="en-US" sz="1400" b="1" dirty="0" smtClean="0">
                      <a:latin typeface="Times New Roman" panose="02020603050405020304" pitchFamily="18" charset="0"/>
                      <a:cs typeface="Times New Roman" panose="02020603050405020304" pitchFamily="18" charset="0"/>
                    </a:rPr>
                    <a:t>Increased glycogen/lipid/protein synthesis</a:t>
                  </a:r>
                </a:p>
              </p:txBody>
            </p:sp>
          </p:grpSp>
          <p:sp>
            <p:nvSpPr>
              <p:cNvPr id="40" name="矩形 60"/>
              <p:cNvSpPr/>
              <p:nvPr/>
            </p:nvSpPr>
            <p:spPr>
              <a:xfrm>
                <a:off x="3843910" y="6532746"/>
                <a:ext cx="2008597" cy="153888"/>
              </a:xfrm>
              <a:prstGeom prst="rect">
                <a:avLst/>
              </a:prstGeom>
            </p:spPr>
            <p:txBody>
              <a:bodyPr wrap="square">
                <a:spAutoFit/>
              </a:bodyPr>
              <a:lstStyle/>
              <a:p>
                <a:r>
                  <a:rPr lang="en-US" sz="400" dirty="0">
                    <a:latin typeface="Times New Roman" panose="02020603050405020304" pitchFamily="18" charset="0"/>
                    <a:cs typeface="Times New Roman" panose="02020603050405020304" pitchFamily="18" charset="0"/>
                  </a:rPr>
                  <a:t>https://www.slideshare.net/VIJAYFARMAC/pharmacodynamics-24831593</a:t>
                </a:r>
              </a:p>
            </p:txBody>
          </p:sp>
        </p:grpSp>
        <p:sp>
          <p:nvSpPr>
            <p:cNvPr id="38" name="矩形 2"/>
            <p:cNvSpPr/>
            <p:nvPr/>
          </p:nvSpPr>
          <p:spPr>
            <a:xfrm>
              <a:off x="5539921" y="1676400"/>
              <a:ext cx="3569357" cy="4174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组合 9"/>
          <p:cNvGrpSpPr/>
          <p:nvPr/>
        </p:nvGrpSpPr>
        <p:grpSpPr>
          <a:xfrm>
            <a:off x="3709336" y="2168567"/>
            <a:ext cx="5399942" cy="2670792"/>
            <a:chOff x="28943" y="4152430"/>
            <a:chExt cx="5399942" cy="2670792"/>
          </a:xfrm>
        </p:grpSpPr>
        <p:grpSp>
          <p:nvGrpSpPr>
            <p:cNvPr id="47" name="组合 66"/>
            <p:cNvGrpSpPr/>
            <p:nvPr/>
          </p:nvGrpSpPr>
          <p:grpSpPr>
            <a:xfrm>
              <a:off x="54681" y="4322477"/>
              <a:ext cx="5146704" cy="2366718"/>
              <a:chOff x="54681" y="4322477"/>
              <a:chExt cx="5146704" cy="2366718"/>
            </a:xfrm>
          </p:grpSpPr>
          <p:pic>
            <p:nvPicPr>
              <p:cNvPr id="49" name="Picture 10" descr="http://dolcera.com/wiki/images/Image1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184" y="4322477"/>
                <a:ext cx="4123201" cy="2366718"/>
              </a:xfrm>
              <a:prstGeom prst="rect">
                <a:avLst/>
              </a:prstGeom>
              <a:noFill/>
              <a:extLst>
                <a:ext uri="{909E8E84-426E-40DD-AFC4-6F175D3DCCD1}">
                  <a14:hiddenFill xmlns:a14="http://schemas.microsoft.com/office/drawing/2010/main">
                    <a:solidFill>
                      <a:srgbClr val="FFFFFF"/>
                    </a:solidFill>
                  </a14:hiddenFill>
                </a:ext>
              </a:extLst>
            </p:spPr>
          </p:pic>
          <p:sp>
            <p:nvSpPr>
              <p:cNvPr id="50" name="矩形 68"/>
              <p:cNvSpPr/>
              <p:nvPr/>
            </p:nvSpPr>
            <p:spPr>
              <a:xfrm>
                <a:off x="54681" y="4891471"/>
                <a:ext cx="990600" cy="1046440"/>
              </a:xfrm>
              <a:prstGeom prst="rect">
                <a:avLst/>
              </a:prstGeom>
            </p:spPr>
            <p:txBody>
              <a:bodyPr wrap="square">
                <a:spAutoFit/>
              </a:bodyPr>
              <a:lstStyle/>
              <a:p>
                <a:r>
                  <a:rPr lang="en-US" sz="1600" b="1" dirty="0" smtClean="0">
                    <a:solidFill>
                      <a:srgbClr val="7030A0"/>
                    </a:solidFill>
                    <a:latin typeface="Times New Roman" panose="02020603050405020304" pitchFamily="18" charset="0"/>
                    <a:cs typeface="Times New Roman" panose="02020603050405020304" pitchFamily="18" charset="0"/>
                  </a:rPr>
                  <a:t>Insulin </a:t>
                </a:r>
              </a:p>
              <a:p>
                <a:r>
                  <a:rPr lang="en-US" sz="1600" b="1" dirty="0" smtClean="0">
                    <a:solidFill>
                      <a:srgbClr val="7030A0"/>
                    </a:solidFill>
                    <a:latin typeface="Times New Roman" panose="02020603050405020304" pitchFamily="18" charset="0"/>
                    <a:cs typeface="Times New Roman" panose="02020603050405020304" pitchFamily="18" charset="0"/>
                  </a:rPr>
                  <a:t>action:</a:t>
                </a:r>
              </a:p>
              <a:p>
                <a:r>
                  <a:rPr lang="en-US" sz="1000" b="1" dirty="0" smtClean="0">
                    <a:solidFill>
                      <a:srgbClr val="7030A0"/>
                    </a:solidFill>
                    <a:latin typeface="Times New Roman" panose="02020603050405020304" pitchFamily="18" charset="0"/>
                    <a:cs typeface="Times New Roman" panose="02020603050405020304" pitchFamily="18" charset="0"/>
                  </a:rPr>
                  <a:t>(GLUT4</a:t>
                </a:r>
              </a:p>
              <a:p>
                <a:r>
                  <a:rPr lang="en-US" sz="1000" b="1" dirty="0">
                    <a:solidFill>
                      <a:srgbClr val="7030A0"/>
                    </a:solidFill>
                    <a:latin typeface="Times New Roman" panose="02020603050405020304" pitchFamily="18" charset="0"/>
                    <a:cs typeface="Times New Roman" panose="02020603050405020304" pitchFamily="18" charset="0"/>
                  </a:rPr>
                  <a:t>i</a:t>
                </a:r>
                <a:r>
                  <a:rPr lang="en-US" sz="1000" b="1" dirty="0" smtClean="0">
                    <a:solidFill>
                      <a:srgbClr val="7030A0"/>
                    </a:solidFill>
                    <a:latin typeface="Times New Roman" panose="02020603050405020304" pitchFamily="18" charset="0"/>
                    <a:cs typeface="Times New Roman" panose="02020603050405020304" pitchFamily="18" charset="0"/>
                  </a:rPr>
                  <a:t>s glucose</a:t>
                </a:r>
              </a:p>
              <a:p>
                <a:r>
                  <a:rPr lang="en-US" sz="1000" b="1" dirty="0">
                    <a:solidFill>
                      <a:srgbClr val="7030A0"/>
                    </a:solidFill>
                    <a:latin typeface="Times New Roman" panose="02020603050405020304" pitchFamily="18" charset="0"/>
                    <a:cs typeface="Times New Roman" panose="02020603050405020304" pitchFamily="18" charset="0"/>
                  </a:rPr>
                  <a:t>t</a:t>
                </a:r>
                <a:r>
                  <a:rPr lang="en-US" sz="1000" b="1" dirty="0" smtClean="0">
                    <a:solidFill>
                      <a:srgbClr val="7030A0"/>
                    </a:solidFill>
                    <a:latin typeface="Times New Roman" panose="02020603050405020304" pitchFamily="18" charset="0"/>
                    <a:cs typeface="Times New Roman" panose="02020603050405020304" pitchFamily="18" charset="0"/>
                  </a:rPr>
                  <a:t>ransporter)</a:t>
                </a:r>
                <a:endParaRPr lang="en-US" sz="1000" b="1" dirty="0">
                  <a:solidFill>
                    <a:srgbClr val="7030A0"/>
                  </a:solidFill>
                  <a:latin typeface="Times New Roman" panose="02020603050405020304" pitchFamily="18" charset="0"/>
                  <a:cs typeface="Times New Roman" panose="02020603050405020304" pitchFamily="18" charset="0"/>
                </a:endParaRPr>
              </a:p>
            </p:txBody>
          </p:sp>
        </p:grpSp>
        <p:sp>
          <p:nvSpPr>
            <p:cNvPr id="48" name="矩形 8"/>
            <p:cNvSpPr/>
            <p:nvPr/>
          </p:nvSpPr>
          <p:spPr>
            <a:xfrm>
              <a:off x="28943" y="4152430"/>
              <a:ext cx="5399942" cy="2670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矩形 35"/>
          <p:cNvSpPr/>
          <p:nvPr/>
        </p:nvSpPr>
        <p:spPr>
          <a:xfrm>
            <a:off x="3631571" y="6207167"/>
            <a:ext cx="5512429"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Draw the structure of insulin receptor. </a:t>
            </a:r>
          </a:p>
          <a:p>
            <a:r>
              <a:rPr lang="en-US" sz="1200" b="1" dirty="0" smtClean="0">
                <a:latin typeface="Times New Roman" panose="02020603050405020304" pitchFamily="18" charset="0"/>
                <a:cs typeface="Times New Roman" panose="02020603050405020304" pitchFamily="18" charset="0"/>
              </a:rPr>
              <a:t>Q2. </a:t>
            </a:r>
            <a:r>
              <a:rPr lang="en-US" sz="1200" b="1" dirty="0">
                <a:latin typeface="Times New Roman" panose="02020603050405020304" pitchFamily="18" charset="0"/>
                <a:cs typeface="Times New Roman" panose="02020603050405020304" pitchFamily="18" charset="0"/>
              </a:rPr>
              <a:t>Show how insulin causes intracellular changes after binding with its receptor. </a:t>
            </a:r>
          </a:p>
          <a:p>
            <a:r>
              <a:rPr lang="en-US" sz="1200" b="1" dirty="0" smtClean="0">
                <a:latin typeface="Times New Roman" panose="02020603050405020304" pitchFamily="18" charset="0"/>
                <a:cs typeface="Times New Roman" panose="02020603050405020304" pitchFamily="18" charset="0"/>
              </a:rPr>
              <a:t>Q3. </a:t>
            </a:r>
            <a:r>
              <a:rPr lang="en-US" sz="1200" b="1" dirty="0">
                <a:latin typeface="Times New Roman" panose="02020603050405020304" pitchFamily="18" charset="0"/>
                <a:cs typeface="Times New Roman" panose="02020603050405020304" pitchFamily="18" charset="0"/>
              </a:rPr>
              <a:t>Show insulin action with a diagram. </a:t>
            </a:r>
          </a:p>
        </p:txBody>
      </p:sp>
    </p:spTree>
    <p:extLst>
      <p:ext uri="{BB962C8B-B14F-4D97-AF65-F5344CB8AC3E}">
        <p14:creationId xmlns:p14="http://schemas.microsoft.com/office/powerpoint/2010/main" val="2888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grpSp>
        <p:nvGrpSpPr>
          <p:cNvPr id="3" name="Group 2"/>
          <p:cNvGrpSpPr/>
          <p:nvPr/>
        </p:nvGrpSpPr>
        <p:grpSpPr>
          <a:xfrm>
            <a:off x="0" y="793874"/>
            <a:ext cx="9144000" cy="5881522"/>
            <a:chOff x="0" y="793874"/>
            <a:chExt cx="9144000" cy="588152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58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57574" y="914400"/>
              <a:ext cx="2181225"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606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1828800"/>
            <a:ext cx="8305800" cy="2308324"/>
          </a:xfrm>
          <a:prstGeom prst="rect">
            <a:avLst/>
          </a:prstGeom>
        </p:spPr>
        <p:txBody>
          <a:bodyPr wrap="square">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Lehninger</a:t>
            </a:r>
            <a:r>
              <a:rPr lang="en-US" sz="3600" b="1" dirty="0" smtClean="0">
                <a:solidFill>
                  <a:srgbClr val="FF0000"/>
                </a:solidFill>
                <a:latin typeface="Times New Roman" panose="02020603050405020304" pitchFamily="18" charset="0"/>
                <a:cs typeface="Times New Roman" panose="02020603050405020304" pitchFamily="18" charset="0"/>
              </a:rPr>
              <a:t> </a:t>
            </a:r>
          </a:p>
          <a:p>
            <a:r>
              <a:rPr lang="en-US" sz="3600" b="1" dirty="0" smtClean="0">
                <a:solidFill>
                  <a:srgbClr val="FF0000"/>
                </a:solidFill>
                <a:latin typeface="Times New Roman" panose="02020603050405020304" pitchFamily="18" charset="0"/>
                <a:cs typeface="Times New Roman" panose="02020603050405020304" pitchFamily="18" charset="0"/>
              </a:rPr>
              <a:t>Principles of Biochemistry</a:t>
            </a:r>
          </a:p>
          <a:p>
            <a:r>
              <a:rPr lang="en-US" sz="3600" b="1" dirty="0" smtClean="0">
                <a:solidFill>
                  <a:srgbClr val="7030A0"/>
                </a:solidFill>
                <a:latin typeface="Times New Roman" panose="02020603050405020304" pitchFamily="18" charset="0"/>
                <a:cs typeface="Times New Roman" panose="02020603050405020304" pitchFamily="18" charset="0"/>
              </a:rPr>
              <a:t>Chapter 12</a:t>
            </a:r>
          </a:p>
          <a:p>
            <a:r>
              <a:rPr lang="en-US" sz="3600" b="1" dirty="0" smtClean="0">
                <a:solidFill>
                  <a:srgbClr val="00B050"/>
                </a:solidFill>
                <a:latin typeface="Times New Roman" panose="02020603050405020304" pitchFamily="18" charset="0"/>
                <a:cs typeface="Times New Roman" panose="02020603050405020304" pitchFamily="18" charset="0"/>
              </a:rPr>
              <a:t>Bio-signaling</a:t>
            </a:r>
          </a:p>
        </p:txBody>
      </p:sp>
    </p:spTree>
    <p:extLst>
      <p:ext uri="{BB962C8B-B14F-4D97-AF65-F5344CB8AC3E}">
        <p14:creationId xmlns:p14="http://schemas.microsoft.com/office/powerpoint/2010/main" val="336035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3. Signaling by Membrane receptors that act through G proteins</a:t>
            </a:r>
          </a:p>
        </p:txBody>
      </p:sp>
      <p:sp>
        <p:nvSpPr>
          <p:cNvPr id="5" name="矩形 4"/>
          <p:cNvSpPr/>
          <p:nvPr/>
        </p:nvSpPr>
        <p:spPr>
          <a:xfrm>
            <a:off x="28943" y="775854"/>
            <a:ext cx="9130391" cy="1323439"/>
          </a:xfrm>
          <a:prstGeom prst="rect">
            <a:avLst/>
          </a:prstGeom>
        </p:spPr>
        <p:txBody>
          <a:bodyPr wrap="square">
            <a:spAutoFit/>
          </a:bodyPr>
          <a:lstStyle/>
          <a:p>
            <a:r>
              <a:rPr lang="en-US" sz="1600" b="1" i="1" u="sng" dirty="0" smtClean="0">
                <a:solidFill>
                  <a:srgbClr val="FF0000"/>
                </a:solidFill>
                <a:latin typeface="Times New Roman" panose="02020603050405020304" pitchFamily="18" charset="0"/>
                <a:cs typeface="Times New Roman" panose="02020603050405020304" pitchFamily="18" charset="0"/>
              </a:rPr>
              <a:t>Signaling through membrane proteins that act through G proteins (G protein-coupled receptors or GPCR) is defined by </a:t>
            </a:r>
            <a:r>
              <a:rPr lang="en-US" sz="1600" b="1" i="1" u="sng" dirty="0">
                <a:solidFill>
                  <a:srgbClr val="FF0000"/>
                </a:solidFill>
                <a:latin typeface="Times New Roman" panose="02020603050405020304" pitchFamily="18" charset="0"/>
                <a:cs typeface="Times New Roman" panose="02020603050405020304" pitchFamily="18" charset="0"/>
              </a:rPr>
              <a:t>three essential components</a:t>
            </a:r>
            <a:r>
              <a:rPr lang="en-US" sz="1600" b="1" dirty="0">
                <a:solidFill>
                  <a:srgbClr val="7030A0"/>
                </a:solidFill>
                <a:latin typeface="Times New Roman" panose="02020603050405020304" pitchFamily="18" charset="0"/>
                <a:cs typeface="Times New Roman" panose="02020603050405020304" pitchFamily="18" charset="0"/>
              </a:rPr>
              <a:t>: </a:t>
            </a:r>
            <a:endParaRPr lang="en-US" sz="1600" b="1" dirty="0" smtClean="0">
              <a:solidFill>
                <a:srgbClr val="7030A0"/>
              </a:solidFill>
              <a:latin typeface="Times New Roman" panose="02020603050405020304" pitchFamily="18" charset="0"/>
              <a:cs typeface="Times New Roman" panose="02020603050405020304" pitchFamily="18" charset="0"/>
            </a:endParaRPr>
          </a:p>
          <a:p>
            <a:pPr marL="342900" indent="-342900">
              <a:buAutoNum type="arabicParenBoth"/>
            </a:pPr>
            <a:r>
              <a:rPr lang="en-US" sz="1600" b="1" dirty="0" smtClean="0">
                <a:solidFill>
                  <a:srgbClr val="7030A0"/>
                </a:solidFill>
                <a:latin typeface="Times New Roman" panose="02020603050405020304" pitchFamily="18" charset="0"/>
                <a:cs typeface="Times New Roman" panose="02020603050405020304" pitchFamily="18" charset="0"/>
              </a:rPr>
              <a:t>a </a:t>
            </a:r>
            <a:r>
              <a:rPr lang="en-US" sz="1600" b="1" dirty="0">
                <a:solidFill>
                  <a:srgbClr val="7030A0"/>
                </a:solidFill>
                <a:latin typeface="Times New Roman" panose="02020603050405020304" pitchFamily="18" charset="0"/>
                <a:cs typeface="Times New Roman" panose="02020603050405020304" pitchFamily="18" charset="0"/>
              </a:rPr>
              <a:t>plasma </a:t>
            </a:r>
            <a:r>
              <a:rPr lang="en-US" sz="1600" b="1" dirty="0" smtClean="0">
                <a:solidFill>
                  <a:srgbClr val="7030A0"/>
                </a:solidFill>
                <a:latin typeface="Times New Roman" panose="02020603050405020304" pitchFamily="18" charset="0"/>
                <a:cs typeface="Times New Roman" panose="02020603050405020304" pitchFamily="18" charset="0"/>
              </a:rPr>
              <a:t>membrane receptor </a:t>
            </a:r>
            <a:r>
              <a:rPr lang="en-US" sz="1600" b="1" dirty="0">
                <a:solidFill>
                  <a:srgbClr val="7030A0"/>
                </a:solidFill>
                <a:latin typeface="Times New Roman" panose="02020603050405020304" pitchFamily="18" charset="0"/>
                <a:cs typeface="Times New Roman" panose="02020603050405020304" pitchFamily="18" charset="0"/>
              </a:rPr>
              <a:t>with seven transmembrane helical </a:t>
            </a:r>
            <a:r>
              <a:rPr lang="en-US" sz="1600" b="1" dirty="0" smtClean="0">
                <a:solidFill>
                  <a:srgbClr val="7030A0"/>
                </a:solidFill>
                <a:latin typeface="Times New Roman" panose="02020603050405020304" pitchFamily="18" charset="0"/>
                <a:cs typeface="Times New Roman" panose="02020603050405020304" pitchFamily="18" charset="0"/>
              </a:rPr>
              <a:t>segments</a:t>
            </a:r>
            <a:r>
              <a:rPr lang="en-US" sz="1600" b="1" dirty="0">
                <a:solidFill>
                  <a:srgbClr val="7030A0"/>
                </a:solidFill>
                <a:latin typeface="Times New Roman" panose="02020603050405020304" pitchFamily="18" charset="0"/>
                <a:cs typeface="Times New Roman" panose="02020603050405020304" pitchFamily="18" charset="0"/>
              </a:rPr>
              <a:t>;</a:t>
            </a:r>
            <a:endParaRPr lang="en-US" sz="1600" b="1" dirty="0" smtClean="0">
              <a:solidFill>
                <a:srgbClr val="7030A0"/>
              </a:solidFill>
              <a:latin typeface="Times New Roman" panose="02020603050405020304" pitchFamily="18" charset="0"/>
              <a:cs typeface="Times New Roman" panose="02020603050405020304" pitchFamily="18" charset="0"/>
            </a:endParaRPr>
          </a:p>
          <a:p>
            <a:pPr marL="342900" indent="-342900">
              <a:buFontTx/>
              <a:buAutoNum type="arabicParenBoth"/>
            </a:pPr>
            <a:r>
              <a:rPr lang="en-US" sz="1600" b="1" dirty="0">
                <a:solidFill>
                  <a:srgbClr val="7030A0"/>
                </a:solidFill>
                <a:latin typeface="Times New Roman" panose="02020603050405020304" pitchFamily="18" charset="0"/>
                <a:cs typeface="Times New Roman" panose="02020603050405020304" pitchFamily="18" charset="0"/>
              </a:rPr>
              <a:t>a </a:t>
            </a:r>
            <a:r>
              <a:rPr lang="en-US" sz="1600" b="1" dirty="0" err="1">
                <a:solidFill>
                  <a:srgbClr val="7030A0"/>
                </a:solidFill>
                <a:latin typeface="Times New Roman" panose="02020603050405020304" pitchFamily="18" charset="0"/>
                <a:cs typeface="Times New Roman" panose="02020603050405020304" pitchFamily="18" charset="0"/>
              </a:rPr>
              <a:t>guanosine</a:t>
            </a:r>
            <a:r>
              <a:rPr lang="en-US" sz="1600" b="1" dirty="0">
                <a:solidFill>
                  <a:srgbClr val="7030A0"/>
                </a:solidFill>
                <a:latin typeface="Times New Roman" panose="02020603050405020304" pitchFamily="18" charset="0"/>
                <a:cs typeface="Times New Roman" panose="02020603050405020304" pitchFamily="18" charset="0"/>
              </a:rPr>
              <a:t> nucleotide–binding protein (G protein</a:t>
            </a:r>
            <a:r>
              <a:rPr lang="en-US" sz="1600" b="1" dirty="0" smtClean="0">
                <a:solidFill>
                  <a:srgbClr val="7030A0"/>
                </a:solidFill>
                <a:latin typeface="Times New Roman" panose="02020603050405020304" pitchFamily="18" charset="0"/>
                <a:cs typeface="Times New Roman" panose="02020603050405020304" pitchFamily="18" charset="0"/>
              </a:rPr>
              <a:t>);</a:t>
            </a:r>
            <a:endParaRPr lang="en-US" sz="1600" b="1" dirty="0">
              <a:solidFill>
                <a:srgbClr val="7030A0"/>
              </a:solidFill>
              <a:latin typeface="Times New Roman" panose="02020603050405020304" pitchFamily="18" charset="0"/>
              <a:cs typeface="Times New Roman" panose="02020603050405020304" pitchFamily="18" charset="0"/>
            </a:endParaRPr>
          </a:p>
          <a:p>
            <a:pPr marL="342900" indent="-342900">
              <a:buAutoNum type="arabicParenBoth"/>
            </a:pPr>
            <a:r>
              <a:rPr lang="en-US" sz="1600" b="1" dirty="0" smtClean="0">
                <a:solidFill>
                  <a:srgbClr val="7030A0"/>
                </a:solidFill>
                <a:latin typeface="Times New Roman" panose="02020603050405020304" pitchFamily="18" charset="0"/>
                <a:cs typeface="Times New Roman" panose="02020603050405020304" pitchFamily="18" charset="0"/>
              </a:rPr>
              <a:t>an </a:t>
            </a:r>
            <a:r>
              <a:rPr lang="en-US" sz="1600" b="1" dirty="0">
                <a:solidFill>
                  <a:srgbClr val="7030A0"/>
                </a:solidFill>
                <a:latin typeface="Times New Roman" panose="02020603050405020304" pitchFamily="18" charset="0"/>
                <a:cs typeface="Times New Roman" panose="02020603050405020304" pitchFamily="18" charset="0"/>
              </a:rPr>
              <a:t>enzyme in the plasma membrane that </a:t>
            </a:r>
            <a:r>
              <a:rPr lang="en-US" sz="1600" b="1" dirty="0" smtClean="0">
                <a:solidFill>
                  <a:srgbClr val="7030A0"/>
                </a:solidFill>
                <a:latin typeface="Times New Roman" panose="02020603050405020304" pitchFamily="18" charset="0"/>
                <a:cs typeface="Times New Roman" panose="02020603050405020304" pitchFamily="18" charset="0"/>
              </a:rPr>
              <a:t>generates an </a:t>
            </a:r>
            <a:r>
              <a:rPr lang="en-US" sz="1600" b="1" dirty="0">
                <a:solidFill>
                  <a:srgbClr val="7030A0"/>
                </a:solidFill>
                <a:latin typeface="Times New Roman" panose="02020603050405020304" pitchFamily="18" charset="0"/>
                <a:cs typeface="Times New Roman" panose="02020603050405020304" pitchFamily="18" charset="0"/>
              </a:rPr>
              <a:t>intracellular second </a:t>
            </a:r>
            <a:r>
              <a:rPr lang="en-US" sz="1600" b="1" dirty="0" smtClean="0">
                <a:solidFill>
                  <a:srgbClr val="7030A0"/>
                </a:solidFill>
                <a:latin typeface="Times New Roman" panose="02020603050405020304" pitchFamily="18" charset="0"/>
                <a:cs typeface="Times New Roman" panose="02020603050405020304" pitchFamily="18" charset="0"/>
              </a:rPr>
              <a:t>messenger</a:t>
            </a:r>
            <a:r>
              <a:rPr lang="en-US" sz="1600" b="1" dirty="0">
                <a:solidFill>
                  <a:srgbClr val="7030A0"/>
                </a:solidFill>
                <a:latin typeface="Times New Roman" panose="02020603050405020304" pitchFamily="18" charset="0"/>
                <a:cs typeface="Times New Roman" panose="02020603050405020304" pitchFamily="18" charset="0"/>
              </a:rPr>
              <a:t>.</a:t>
            </a:r>
            <a:endParaRPr lang="en-US" sz="1600" b="1" dirty="0" smtClean="0">
              <a:solidFill>
                <a:srgbClr val="7030A0"/>
              </a:solidFill>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20450" y="2101894"/>
            <a:ext cx="9123550" cy="3497437"/>
            <a:chOff x="20450" y="2101894"/>
            <a:chExt cx="9123550" cy="3497437"/>
          </a:xfrm>
        </p:grpSpPr>
        <p:sp>
          <p:nvSpPr>
            <p:cNvPr id="2" name="矩形 1"/>
            <p:cNvSpPr/>
            <p:nvPr/>
          </p:nvSpPr>
          <p:spPr>
            <a:xfrm>
              <a:off x="20450" y="2101894"/>
              <a:ext cx="9123550" cy="923330"/>
            </a:xfrm>
            <a:prstGeom prst="rect">
              <a:avLst/>
            </a:prstGeom>
          </p:spPr>
          <p:txBody>
            <a:bodyPr wrap="square">
              <a:spAutoFit/>
            </a:bodyPr>
            <a:lstStyle/>
            <a:p>
              <a:r>
                <a:rPr lang="en-US" b="1" dirty="0">
                  <a:solidFill>
                    <a:srgbClr val="C00000"/>
                  </a:solidFill>
                  <a:latin typeface="Times New Roman" panose="02020603050405020304" pitchFamily="18" charset="0"/>
                  <a:cs typeface="Times New Roman" panose="02020603050405020304" pitchFamily="18" charset="0"/>
                </a:rPr>
                <a:t>The </a:t>
              </a:r>
              <a:r>
                <a:rPr lang="el-GR" b="1" dirty="0" smtClean="0">
                  <a:solidFill>
                    <a:srgbClr val="C00000"/>
                  </a:solidFill>
                  <a:latin typeface="Times New Roman" panose="02020603050405020304" pitchFamily="18" charset="0"/>
                  <a:cs typeface="Times New Roman" panose="02020603050405020304" pitchFamily="18" charset="0"/>
                </a:rPr>
                <a:t>β</a:t>
              </a:r>
              <a:r>
                <a:rPr lang="en-US" b="1" dirty="0" smtClean="0">
                  <a:solidFill>
                    <a:srgbClr val="C00000"/>
                  </a:solidFill>
                  <a:latin typeface="Times New Roman" panose="02020603050405020304" pitchFamily="18" charset="0"/>
                  <a:cs typeface="Times New Roman" panose="02020603050405020304" pitchFamily="18" charset="0"/>
                </a:rPr>
                <a:t>-adrenergic receptor which </a:t>
              </a:r>
              <a:r>
                <a:rPr lang="en-US" b="1" dirty="0">
                  <a:solidFill>
                    <a:srgbClr val="C00000"/>
                  </a:solidFill>
                  <a:latin typeface="Times New Roman" panose="02020603050405020304" pitchFamily="18" charset="0"/>
                  <a:cs typeface="Times New Roman" panose="02020603050405020304" pitchFamily="18" charset="0"/>
                </a:rPr>
                <a:t>mediates the effects of epinephrine (</a:t>
              </a:r>
              <a:r>
                <a:rPr lang="en-US" b="1" dirty="0" smtClean="0">
                  <a:solidFill>
                    <a:srgbClr val="C00000"/>
                  </a:solidFill>
                  <a:latin typeface="Times New Roman" panose="02020603050405020304" pitchFamily="18" charset="0"/>
                  <a:cs typeface="Times New Roman" panose="02020603050405020304" pitchFamily="18" charset="0"/>
                </a:rPr>
                <a:t>adrenaline) on many tissues</a:t>
              </a:r>
              <a:r>
                <a:rPr lang="en-US" b="1" dirty="0">
                  <a:solidFill>
                    <a:srgbClr val="C00000"/>
                  </a:solidFill>
                  <a:latin typeface="Times New Roman" panose="02020603050405020304" pitchFamily="18" charset="0"/>
                  <a:cs typeface="Times New Roman" panose="02020603050405020304" pitchFamily="18" charset="0"/>
                </a:rPr>
                <a:t>, is the prototype for this type of </a:t>
              </a:r>
              <a:r>
                <a:rPr lang="en-US" b="1" dirty="0" smtClean="0">
                  <a:solidFill>
                    <a:srgbClr val="C00000"/>
                  </a:solidFill>
                  <a:latin typeface="Times New Roman" panose="02020603050405020304" pitchFamily="18" charset="0"/>
                  <a:cs typeface="Times New Roman" panose="02020603050405020304" pitchFamily="18" charset="0"/>
                </a:rPr>
                <a:t>transducing system. Epinephrine is known as the “fight or flight hormone”. </a:t>
              </a:r>
              <a:endParaRPr lang="en-US" b="1" dirty="0">
                <a:solidFill>
                  <a:srgbClr val="C00000"/>
                </a:solidFill>
                <a:latin typeface="Times New Roman" panose="02020603050405020304" pitchFamily="18" charset="0"/>
                <a:cs typeface="Times New Roman" panose="02020603050405020304" pitchFamily="18" charset="0"/>
              </a:endParaRPr>
            </a:p>
          </p:txBody>
        </p:sp>
        <p:grpSp>
          <p:nvGrpSpPr>
            <p:cNvPr id="23" name="组合 22"/>
            <p:cNvGrpSpPr/>
            <p:nvPr/>
          </p:nvGrpSpPr>
          <p:grpSpPr>
            <a:xfrm>
              <a:off x="2323089" y="2984307"/>
              <a:ext cx="3245407" cy="2615024"/>
              <a:chOff x="-759382" y="3354006"/>
              <a:chExt cx="3245407" cy="2615024"/>
            </a:xfrm>
          </p:grpSpPr>
          <p:pic>
            <p:nvPicPr>
              <p:cNvPr id="26" name="Picture 2" descr="https://sites.psu.edu/siowfa16/files/2016/10/Fight-Or-Flight-xgl3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382" y="3354006"/>
                <a:ext cx="3245407" cy="2442026"/>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31836" y="5784364"/>
                <a:ext cx="2057400"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https://sites.psu.edu/siowfa16/2016/10/17/fight-or-flight/</a:t>
                </a:r>
              </a:p>
            </p:txBody>
          </p:sp>
        </p:grpSp>
      </p:grpSp>
      <p:grpSp>
        <p:nvGrpSpPr>
          <p:cNvPr id="8" name="组合 7"/>
          <p:cNvGrpSpPr/>
          <p:nvPr/>
        </p:nvGrpSpPr>
        <p:grpSpPr>
          <a:xfrm>
            <a:off x="5636793" y="2761343"/>
            <a:ext cx="3507300" cy="3200974"/>
            <a:chOff x="5636793" y="2761343"/>
            <a:chExt cx="3507300" cy="3200974"/>
          </a:xfrm>
        </p:grpSpPr>
        <p:grpSp>
          <p:nvGrpSpPr>
            <p:cNvPr id="46" name="组合 45"/>
            <p:cNvGrpSpPr/>
            <p:nvPr/>
          </p:nvGrpSpPr>
          <p:grpSpPr>
            <a:xfrm>
              <a:off x="5636793" y="2770042"/>
              <a:ext cx="3507300" cy="3192275"/>
              <a:chOff x="4552956" y="2942081"/>
              <a:chExt cx="4286244" cy="3214683"/>
            </a:xfrm>
          </p:grpSpPr>
          <p:pic>
            <p:nvPicPr>
              <p:cNvPr id="47" name="Picture 5" descr="http://images.slideplayer.com/35/10288273/slides/slide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6" y="2942081"/>
                <a:ext cx="4286244" cy="3214683"/>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47"/>
              <p:cNvSpPr/>
              <p:nvPr/>
            </p:nvSpPr>
            <p:spPr>
              <a:xfrm>
                <a:off x="6852684" y="5972098"/>
                <a:ext cx="1366080" cy="184666"/>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http://slideplayer.com/slide/10288273/</a:t>
                </a:r>
              </a:p>
            </p:txBody>
          </p:sp>
        </p:grpSp>
        <p:sp>
          <p:nvSpPr>
            <p:cNvPr id="4" name="矩形 3"/>
            <p:cNvSpPr/>
            <p:nvPr/>
          </p:nvSpPr>
          <p:spPr>
            <a:xfrm>
              <a:off x="5716510" y="2761343"/>
              <a:ext cx="3275090" cy="3200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矩形 20"/>
          <p:cNvSpPr/>
          <p:nvPr/>
        </p:nvSpPr>
        <p:spPr>
          <a:xfrm>
            <a:off x="5272400" y="6171509"/>
            <a:ext cx="3850084"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G protein-coupled receptors (GPCRs)?</a:t>
            </a:r>
          </a:p>
          <a:p>
            <a:r>
              <a:rPr lang="en-US" sz="1200" b="1" dirty="0" smtClean="0">
                <a:latin typeface="Times New Roman" panose="02020603050405020304" pitchFamily="18" charset="0"/>
                <a:cs typeface="Times New Roman" panose="02020603050405020304" pitchFamily="18" charset="0"/>
              </a:rPr>
              <a:t>Q2. </a:t>
            </a:r>
            <a:r>
              <a:rPr lang="en-US" sz="1200" b="1" dirty="0">
                <a:latin typeface="Times New Roman" panose="02020603050405020304" pitchFamily="18" charset="0"/>
                <a:cs typeface="Times New Roman" panose="02020603050405020304" pitchFamily="18" charset="0"/>
              </a:rPr>
              <a:t>What is the “fight or flight” hormone? Draw its structure. Why is it important</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38101" y="5506998"/>
            <a:ext cx="2476500" cy="1264676"/>
            <a:chOff x="0" y="3080075"/>
            <a:chExt cx="3076207" cy="1610609"/>
          </a:xfrm>
        </p:grpSpPr>
        <p:pic>
          <p:nvPicPr>
            <p:cNvPr id="5122" name="Picture 2" descr="https://www.worldofmolecules.com/emotions/Epinephr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80075"/>
              <a:ext cx="3076207" cy="128175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4"/>
            <p:cNvSpPr/>
            <p:nvPr/>
          </p:nvSpPr>
          <p:spPr>
            <a:xfrm>
              <a:off x="304800" y="4337916"/>
              <a:ext cx="2590800" cy="352768"/>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Epinephrine (Adrenaline)</a:t>
              </a:r>
              <a:endParaRPr lang="en-US" sz="1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27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3. Signaling by Membrane receptors that act through G proteins</a:t>
            </a:r>
          </a:p>
        </p:txBody>
      </p:sp>
      <p:sp>
        <p:nvSpPr>
          <p:cNvPr id="22" name="矩形 21"/>
          <p:cNvSpPr/>
          <p:nvPr/>
        </p:nvSpPr>
        <p:spPr>
          <a:xfrm>
            <a:off x="6310991" y="6581001"/>
            <a:ext cx="2819400" cy="276999"/>
          </a:xfrm>
          <a:prstGeom prst="rect">
            <a:avLst/>
          </a:prstGeom>
          <a:solidFill>
            <a:srgbClr val="FFFF00"/>
          </a:solidFill>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No question in the exam from this slide. </a:t>
            </a:r>
          </a:p>
        </p:txBody>
      </p:sp>
      <p:grpSp>
        <p:nvGrpSpPr>
          <p:cNvPr id="9" name="Group 8"/>
          <p:cNvGrpSpPr/>
          <p:nvPr/>
        </p:nvGrpSpPr>
        <p:grpSpPr>
          <a:xfrm>
            <a:off x="761999" y="932374"/>
            <a:ext cx="7847383" cy="5629577"/>
            <a:chOff x="762000" y="793874"/>
            <a:chExt cx="7847383" cy="5629577"/>
          </a:xfrm>
        </p:grpSpPr>
        <p:pic>
          <p:nvPicPr>
            <p:cNvPr id="9221" name="Picture 5" descr="https://i.ytimg.com/vi/uO_XnmH40m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93874"/>
              <a:ext cx="7847383" cy="5454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4383" y="6238785"/>
              <a:ext cx="1905000" cy="184666"/>
            </a:xfrm>
            <a:prstGeom prst="rect">
              <a:avLst/>
            </a:prstGeom>
          </p:spPr>
          <p:txBody>
            <a:bodyPr wrap="square">
              <a:spAutoFit/>
            </a:bodyPr>
            <a:lstStyle/>
            <a:p>
              <a:r>
                <a:rPr lang="en-US" sz="600" dirty="0">
                  <a:latin typeface="Times New Roman" pitchFamily="18" charset="0"/>
                  <a:cs typeface="Times New Roman" pitchFamily="18" charset="0"/>
                </a:rPr>
                <a:t>https://www.youtube.com/watch?v=uO_XnmH40mk</a:t>
              </a:r>
            </a:p>
          </p:txBody>
        </p:sp>
      </p:grpSp>
    </p:spTree>
    <p:extLst>
      <p:ext uri="{BB962C8B-B14F-4D97-AF65-F5344CB8AC3E}">
        <p14:creationId xmlns:p14="http://schemas.microsoft.com/office/powerpoint/2010/main" val="1209108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3. Signaling by Membrane receptors that act through G proteins</a:t>
            </a:r>
          </a:p>
        </p:txBody>
      </p:sp>
      <p:sp>
        <p:nvSpPr>
          <p:cNvPr id="5" name="矩形 4"/>
          <p:cNvSpPr/>
          <p:nvPr/>
        </p:nvSpPr>
        <p:spPr>
          <a:xfrm>
            <a:off x="28943" y="775854"/>
            <a:ext cx="9130391" cy="338554"/>
          </a:xfrm>
          <a:prstGeom prst="rect">
            <a:avLst/>
          </a:prstGeom>
        </p:spPr>
        <p:txBody>
          <a:bodyPr wrap="square">
            <a:spAutoFit/>
          </a:bodyPr>
          <a:lstStyle/>
          <a:p>
            <a:pPr algn="ctr"/>
            <a:r>
              <a:rPr lang="en-US" sz="1600" b="1" dirty="0" smtClean="0">
                <a:solidFill>
                  <a:srgbClr val="7030A0"/>
                </a:solidFill>
                <a:latin typeface="Times New Roman" panose="02020603050405020304" pitchFamily="18" charset="0"/>
                <a:cs typeface="Times New Roman" panose="02020603050405020304" pitchFamily="18" charset="0"/>
              </a:rPr>
              <a:t>Transduction of the epinephrine (adrenaline) signal </a:t>
            </a:r>
          </a:p>
        </p:txBody>
      </p:sp>
      <p:sp>
        <p:nvSpPr>
          <p:cNvPr id="19" name="矩形 18"/>
          <p:cNvSpPr/>
          <p:nvPr/>
        </p:nvSpPr>
        <p:spPr>
          <a:xfrm>
            <a:off x="2819764" y="6580375"/>
            <a:ext cx="6324234"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Diagrammatically show how signal is transduced from the cell membrane by epinephrine. </a:t>
            </a:r>
          </a:p>
        </p:txBody>
      </p:sp>
      <p:grpSp>
        <p:nvGrpSpPr>
          <p:cNvPr id="2" name="Group 1"/>
          <p:cNvGrpSpPr/>
          <p:nvPr/>
        </p:nvGrpSpPr>
        <p:grpSpPr>
          <a:xfrm>
            <a:off x="616115" y="1098791"/>
            <a:ext cx="8527883" cy="5010555"/>
            <a:chOff x="616115" y="1098791"/>
            <a:chExt cx="8527883" cy="5010555"/>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15" y="1098791"/>
              <a:ext cx="7918285" cy="501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3" y="4457699"/>
              <a:ext cx="2124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826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3. Signaling by </a:t>
            </a:r>
            <a:r>
              <a:rPr lang="en-US" b="1" dirty="0">
                <a:solidFill>
                  <a:srgbClr val="FFFF00"/>
                </a:solidFill>
                <a:latin typeface="Times New Roman" panose="02020603050405020304" pitchFamily="18" charset="0"/>
                <a:cs typeface="Times New Roman" panose="02020603050405020304" pitchFamily="18" charset="0"/>
              </a:rPr>
              <a:t>M</a:t>
            </a:r>
            <a:r>
              <a:rPr lang="en-US" b="1" dirty="0" smtClean="0">
                <a:solidFill>
                  <a:srgbClr val="FFFF00"/>
                </a:solidFill>
                <a:latin typeface="Times New Roman" panose="02020603050405020304" pitchFamily="18" charset="0"/>
                <a:cs typeface="Times New Roman" panose="02020603050405020304" pitchFamily="18" charset="0"/>
              </a:rPr>
              <a:t>embrane receptors that act through G proteins: Second messengers</a:t>
            </a:r>
          </a:p>
        </p:txBody>
      </p:sp>
      <p:sp>
        <p:nvSpPr>
          <p:cNvPr id="5" name="矩形 4"/>
          <p:cNvSpPr/>
          <p:nvPr/>
        </p:nvSpPr>
        <p:spPr>
          <a:xfrm>
            <a:off x="0" y="793874"/>
            <a:ext cx="9130391" cy="1077218"/>
          </a:xfrm>
          <a:prstGeom prst="rect">
            <a:avLst/>
          </a:prstGeom>
        </p:spPr>
        <p:txBody>
          <a:bodyPr wrap="square">
            <a:spAutoFit/>
          </a:bodyPr>
          <a:lstStyle/>
          <a:p>
            <a:r>
              <a:rPr lang="en-US" sz="1600" b="1" dirty="0" smtClean="0">
                <a:solidFill>
                  <a:srgbClr val="C00000"/>
                </a:solidFill>
                <a:latin typeface="Times New Roman" panose="02020603050405020304" pitchFamily="18" charset="0"/>
                <a:cs typeface="Times New Roman" panose="02020603050405020304" pitchFamily="18" charset="0"/>
              </a:rPr>
              <a:t>Second messenger: </a:t>
            </a:r>
            <a:r>
              <a:rPr lang="en-US" sz="1600" b="1" dirty="0">
                <a:solidFill>
                  <a:srgbClr val="C00000"/>
                </a:solidFill>
                <a:latin typeface="Times New Roman" panose="02020603050405020304" pitchFamily="18" charset="0"/>
                <a:cs typeface="Times New Roman" panose="02020603050405020304" pitchFamily="18" charset="0"/>
              </a:rPr>
              <a:t>Second messengers are molecules that relay signals received at receptors on the cell surface — such as the arrival of protein hormones, growth factors, etc. — to target molecules in the cytosol and/or nucleus.</a:t>
            </a:r>
            <a:r>
              <a:rPr lang="en-US" sz="1600" b="1" dirty="0" smtClean="0">
                <a:solidFill>
                  <a:srgbClr val="C00000"/>
                </a:solidFill>
                <a:latin typeface="Times New Roman" panose="02020603050405020304" pitchFamily="18" charset="0"/>
                <a:cs typeface="Times New Roman" panose="02020603050405020304" pitchFamily="18" charset="0"/>
              </a:rPr>
              <a:t> For example, cyclic AMP (produced by the enzyme, adenylyl cyclase from ATP) is a second messenger. </a:t>
            </a:r>
          </a:p>
        </p:txBody>
      </p:sp>
      <p:grpSp>
        <p:nvGrpSpPr>
          <p:cNvPr id="12" name="组合 11"/>
          <p:cNvGrpSpPr/>
          <p:nvPr/>
        </p:nvGrpSpPr>
        <p:grpSpPr>
          <a:xfrm>
            <a:off x="-12247" y="1600200"/>
            <a:ext cx="4576987" cy="5114524"/>
            <a:chOff x="-12247" y="1600200"/>
            <a:chExt cx="4576987" cy="5114524"/>
          </a:xfrm>
        </p:grpSpPr>
        <p:grpSp>
          <p:nvGrpSpPr>
            <p:cNvPr id="10" name="组合 9"/>
            <p:cNvGrpSpPr/>
            <p:nvPr/>
          </p:nvGrpSpPr>
          <p:grpSpPr>
            <a:xfrm>
              <a:off x="-12247" y="1600200"/>
              <a:ext cx="4576987" cy="4659552"/>
              <a:chOff x="-12247" y="1600200"/>
              <a:chExt cx="4576987" cy="4659552"/>
            </a:xfrm>
          </p:grpSpPr>
          <p:grpSp>
            <p:nvGrpSpPr>
              <p:cNvPr id="8" name="组合 7"/>
              <p:cNvGrpSpPr/>
              <p:nvPr/>
            </p:nvGrpSpPr>
            <p:grpSpPr>
              <a:xfrm>
                <a:off x="37230" y="1600200"/>
                <a:ext cx="4527510" cy="3336113"/>
                <a:chOff x="37230" y="1600200"/>
                <a:chExt cx="4527510" cy="3336113"/>
              </a:xfrm>
            </p:grpSpPr>
            <p:grpSp>
              <p:nvGrpSpPr>
                <p:cNvPr id="3" name="组合 2"/>
                <p:cNvGrpSpPr/>
                <p:nvPr/>
              </p:nvGrpSpPr>
              <p:grpSpPr>
                <a:xfrm>
                  <a:off x="37230" y="1600200"/>
                  <a:ext cx="4527510" cy="1838787"/>
                  <a:chOff x="762001" y="1357080"/>
                  <a:chExt cx="4527510" cy="1838787"/>
                </a:xfrm>
              </p:grpSpPr>
              <p:grpSp>
                <p:nvGrpSpPr>
                  <p:cNvPr id="2" name="组合 1"/>
                  <p:cNvGrpSpPr/>
                  <p:nvPr/>
                </p:nvGrpSpPr>
                <p:grpSpPr>
                  <a:xfrm>
                    <a:off x="762001" y="1357080"/>
                    <a:ext cx="4527510" cy="1838787"/>
                    <a:chOff x="762001" y="1357080"/>
                    <a:chExt cx="4527510" cy="1838787"/>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600200"/>
                      <a:ext cx="1986456" cy="125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099218" y="1666386"/>
                      <a:ext cx="510047" cy="58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498" y="1357080"/>
                      <a:ext cx="1221013" cy="183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矩形 10"/>
                  <p:cNvSpPr/>
                  <p:nvPr/>
                </p:nvSpPr>
                <p:spPr>
                  <a:xfrm>
                    <a:off x="2378112" y="2197742"/>
                    <a:ext cx="1952258" cy="461665"/>
                  </a:xfrm>
                  <a:prstGeom prst="rect">
                    <a:avLst/>
                  </a:prstGeom>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Adenylyl cyclase </a:t>
                    </a:r>
                  </a:p>
                  <a:p>
                    <a:pPr algn="ctr"/>
                    <a:r>
                      <a:rPr lang="en-US" sz="1200" b="1" dirty="0" smtClean="0">
                        <a:latin typeface="Times New Roman" panose="02020603050405020304" pitchFamily="18" charset="0"/>
                        <a:cs typeface="Times New Roman" panose="02020603050405020304" pitchFamily="18" charset="0"/>
                      </a:rPr>
                      <a:t>(membrane-bound)</a:t>
                    </a:r>
                  </a:p>
                </p:txBody>
              </p:sp>
            </p:grpSp>
            <p:grpSp>
              <p:nvGrpSpPr>
                <p:cNvPr id="4" name="组合 3"/>
                <p:cNvGrpSpPr/>
                <p:nvPr/>
              </p:nvGrpSpPr>
              <p:grpSpPr>
                <a:xfrm>
                  <a:off x="750047" y="3352801"/>
                  <a:ext cx="3745753" cy="1583512"/>
                  <a:chOff x="5054777" y="1296137"/>
                  <a:chExt cx="3745753" cy="1583512"/>
                </a:xfrm>
              </p:grpSpPr>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777" y="1296137"/>
                    <a:ext cx="1065368" cy="148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459079" y="1612647"/>
                    <a:ext cx="5715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6317" y="1389907"/>
                    <a:ext cx="1584213" cy="148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5768700" y="2138753"/>
                    <a:ext cx="1952258" cy="646331"/>
                  </a:xfrm>
                  <a:prstGeom prst="rect">
                    <a:avLst/>
                  </a:prstGeom>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Cyclic nucleotide phosphodiesterase</a:t>
                    </a:r>
                  </a:p>
                  <a:p>
                    <a:pPr algn="ctr"/>
                    <a:r>
                      <a:rPr lang="en-US" sz="1200" b="1" dirty="0" smtClean="0">
                        <a:latin typeface="Times New Roman" panose="02020603050405020304" pitchFamily="18" charset="0"/>
                        <a:cs typeface="Times New Roman" panose="02020603050405020304" pitchFamily="18" charset="0"/>
                      </a:rPr>
                      <a:t>(in cytosol)</a:t>
                    </a:r>
                  </a:p>
                </p:txBody>
              </p:sp>
            </p:grpSp>
          </p:grpSp>
          <p:sp>
            <p:nvSpPr>
              <p:cNvPr id="9" name="矩形 8"/>
              <p:cNvSpPr/>
              <p:nvPr/>
            </p:nvSpPr>
            <p:spPr>
              <a:xfrm>
                <a:off x="-12247" y="4936313"/>
                <a:ext cx="4527097" cy="1323439"/>
              </a:xfrm>
              <a:prstGeom prst="rect">
                <a:avLst/>
              </a:prstGeom>
            </p:spPr>
            <p:txBody>
              <a:bodyPr wrap="square">
                <a:spAutoFit/>
              </a:bodyPr>
              <a:lstStyle/>
              <a:p>
                <a:r>
                  <a:rPr lang="en-US" sz="1600" b="1" dirty="0">
                    <a:solidFill>
                      <a:srgbClr val="7030A0"/>
                    </a:solidFill>
                    <a:latin typeface="Times New Roman" panose="02020603050405020304" pitchFamily="18" charset="0"/>
                    <a:cs typeface="Times New Roman" panose="02020603050405020304" pitchFamily="18" charset="0"/>
                  </a:rPr>
                  <a:t>Cyclic AMP, the intracellular second messenger </a:t>
                </a:r>
                <a:r>
                  <a:rPr lang="en-US" sz="1600" b="1" dirty="0" smtClean="0">
                    <a:solidFill>
                      <a:srgbClr val="7030A0"/>
                    </a:solidFill>
                    <a:latin typeface="Times New Roman" panose="02020603050405020304" pitchFamily="18" charset="0"/>
                    <a:cs typeface="Times New Roman" panose="02020603050405020304" pitchFamily="18" charset="0"/>
                  </a:rPr>
                  <a:t>in the signaling of epinephrine </a:t>
                </a:r>
                <a:r>
                  <a:rPr lang="en-US" sz="1600" b="1" dirty="0">
                    <a:solidFill>
                      <a:srgbClr val="7030A0"/>
                    </a:solidFill>
                    <a:latin typeface="Times New Roman" panose="02020603050405020304" pitchFamily="18" charset="0"/>
                    <a:cs typeface="Times New Roman" panose="02020603050405020304" pitchFamily="18" charset="0"/>
                  </a:rPr>
                  <a:t>system, is short-lived. It is quickly degraded </a:t>
                </a:r>
                <a:r>
                  <a:rPr lang="en-US" sz="1600" b="1" dirty="0" smtClean="0">
                    <a:solidFill>
                      <a:srgbClr val="7030A0"/>
                    </a:solidFill>
                    <a:latin typeface="Times New Roman" panose="02020603050405020304" pitchFamily="18" charset="0"/>
                    <a:cs typeface="Times New Roman" panose="02020603050405020304" pitchFamily="18" charset="0"/>
                  </a:rPr>
                  <a:t>by cyclic </a:t>
                </a:r>
                <a:r>
                  <a:rPr lang="en-US" sz="1600" b="1" dirty="0">
                    <a:solidFill>
                      <a:srgbClr val="7030A0"/>
                    </a:solidFill>
                    <a:latin typeface="Times New Roman" panose="02020603050405020304" pitchFamily="18" charset="0"/>
                    <a:cs typeface="Times New Roman" panose="02020603050405020304" pitchFamily="18" charset="0"/>
                  </a:rPr>
                  <a:t>nucleotide phosphodiesterase to </a:t>
                </a:r>
                <a:r>
                  <a:rPr lang="en-US" sz="1600" b="1" dirty="0" smtClean="0">
                    <a:solidFill>
                      <a:srgbClr val="7030A0"/>
                    </a:solidFill>
                    <a:latin typeface="Times New Roman" panose="02020603050405020304" pitchFamily="18" charset="0"/>
                    <a:cs typeface="Times New Roman" panose="02020603050405020304" pitchFamily="18" charset="0"/>
                  </a:rPr>
                  <a:t>5’-AMP which </a:t>
                </a:r>
                <a:r>
                  <a:rPr lang="en-US" sz="1600" b="1" dirty="0">
                    <a:solidFill>
                      <a:srgbClr val="7030A0"/>
                    </a:solidFill>
                    <a:latin typeface="Times New Roman" panose="02020603050405020304" pitchFamily="18" charset="0"/>
                    <a:cs typeface="Times New Roman" panose="02020603050405020304" pitchFamily="18" charset="0"/>
                  </a:rPr>
                  <a:t>is not active as </a:t>
                </a:r>
                <a:r>
                  <a:rPr lang="en-US" sz="1600" b="1" dirty="0" smtClean="0">
                    <a:solidFill>
                      <a:srgbClr val="7030A0"/>
                    </a:solidFill>
                    <a:latin typeface="Times New Roman" panose="02020603050405020304" pitchFamily="18" charset="0"/>
                    <a:cs typeface="Times New Roman" panose="02020603050405020304" pitchFamily="18" charset="0"/>
                  </a:rPr>
                  <a:t>a second</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messenger.</a:t>
                </a:r>
                <a:endParaRPr lang="en-US" sz="1600" b="1" dirty="0">
                  <a:solidFill>
                    <a:srgbClr val="7030A0"/>
                  </a:solidFill>
                  <a:latin typeface="Times New Roman" panose="02020603050405020304" pitchFamily="18" charset="0"/>
                  <a:cs typeface="Times New Roman" panose="02020603050405020304" pitchFamily="18" charset="0"/>
                </a:endParaRPr>
              </a:p>
            </p:txBody>
          </p:sp>
        </p:grpSp>
        <p:sp>
          <p:nvSpPr>
            <p:cNvPr id="27" name="矩形 26"/>
            <p:cNvSpPr/>
            <p:nvPr/>
          </p:nvSpPr>
          <p:spPr>
            <a:xfrm>
              <a:off x="0" y="6191504"/>
              <a:ext cx="4527097" cy="523220"/>
            </a:xfrm>
            <a:prstGeom prst="rect">
              <a:avLst/>
            </a:prstGeom>
          </p:spPr>
          <p:txBody>
            <a:bodyPr wrap="square">
              <a:spAutoFit/>
            </a:bodyPr>
            <a:lstStyle/>
            <a:p>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Other second messengers include diacylglycerol, inositol-1,4,5-tris phosphate (IP</a:t>
              </a:r>
              <a:r>
                <a:rPr lang="en-US" sz="1400" b="1" baseline="-25000" dirty="0" smtClean="0">
                  <a:solidFill>
                    <a:schemeClr val="accent6">
                      <a:lumMod val="50000"/>
                    </a:schemeClr>
                  </a:solidFill>
                  <a:latin typeface="Times New Roman" panose="02020603050405020304" pitchFamily="18" charset="0"/>
                  <a:cs typeface="Times New Roman" panose="02020603050405020304" pitchFamily="18" charset="0"/>
                </a:rPr>
                <a:t>3</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 cGMP, Ca</a:t>
              </a:r>
              <a:r>
                <a:rPr lang="en-US" sz="1400" b="1" baseline="30000" dirty="0" smtClean="0">
                  <a:solidFill>
                    <a:schemeClr val="accent6">
                      <a:lumMod val="50000"/>
                    </a:schemeClr>
                  </a:solidFill>
                  <a:latin typeface="Times New Roman" panose="02020603050405020304" pitchFamily="18" charset="0"/>
                  <a:cs typeface="Times New Roman" panose="02020603050405020304" pitchFamily="18" charset="0"/>
                </a:rPr>
                <a:t>2+</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 ion. </a:t>
              </a:r>
              <a:endParaRPr lang="en-US" sz="1400" b="1" dirty="0">
                <a:solidFill>
                  <a:schemeClr val="accent6">
                    <a:lumMod val="50000"/>
                  </a:schemeClr>
                </a:solidFill>
                <a:latin typeface="Times New Roman" panose="02020603050405020304" pitchFamily="18" charset="0"/>
                <a:cs typeface="Times New Roman" panose="02020603050405020304" pitchFamily="18" charset="0"/>
              </a:endParaRPr>
            </a:p>
          </p:txBody>
        </p:sp>
      </p:grpSp>
      <p:pic>
        <p:nvPicPr>
          <p:cNvPr id="3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709028"/>
            <a:ext cx="3810000" cy="438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4531677" y="6211669"/>
            <a:ext cx="4627657"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second messengers? Give four examples. </a:t>
            </a:r>
          </a:p>
          <a:p>
            <a:r>
              <a:rPr lang="en-US" sz="1200" b="1" dirty="0" smtClean="0">
                <a:latin typeface="Times New Roman" panose="02020603050405020304" pitchFamily="18" charset="0"/>
                <a:cs typeface="Times New Roman" panose="02020603050405020304" pitchFamily="18" charset="0"/>
              </a:rPr>
              <a:t>Q2. Discuss the formation and degradation of </a:t>
            </a:r>
            <a:r>
              <a:rPr lang="en-US" sz="1200" b="1" dirty="0" err="1" smtClean="0">
                <a:latin typeface="Times New Roman" panose="02020603050405020304" pitchFamily="18" charset="0"/>
                <a:cs typeface="Times New Roman" panose="02020603050405020304" pitchFamily="18" charset="0"/>
              </a:rPr>
              <a:t>cAMP</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Q3. Mention three signals where </a:t>
            </a:r>
            <a:r>
              <a:rPr lang="en-US" sz="1200" b="1" dirty="0" err="1" smtClean="0">
                <a:latin typeface="Times New Roman" panose="02020603050405020304" pitchFamily="18" charset="0"/>
                <a:cs typeface="Times New Roman" panose="02020603050405020304" pitchFamily="18" charset="0"/>
              </a:rPr>
              <a:t>cAMP</a:t>
            </a:r>
            <a:r>
              <a:rPr lang="en-US" sz="1200" b="1" dirty="0" smtClean="0">
                <a:latin typeface="Times New Roman" panose="02020603050405020304" pitchFamily="18" charset="0"/>
                <a:cs typeface="Times New Roman" panose="02020603050405020304" pitchFamily="18" charset="0"/>
              </a:rPr>
              <a:t> acts as a second messenger. </a:t>
            </a:r>
          </a:p>
        </p:txBody>
      </p:sp>
    </p:spTree>
    <p:extLst>
      <p:ext uri="{BB962C8B-B14F-4D97-AF65-F5344CB8AC3E}">
        <p14:creationId xmlns:p14="http://schemas.microsoft.com/office/powerpoint/2010/main" val="19027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grpSp>
        <p:nvGrpSpPr>
          <p:cNvPr id="3" name="Group 2"/>
          <p:cNvGrpSpPr/>
          <p:nvPr/>
        </p:nvGrpSpPr>
        <p:grpSpPr>
          <a:xfrm>
            <a:off x="0" y="793874"/>
            <a:ext cx="9144000" cy="5881522"/>
            <a:chOff x="0" y="793874"/>
            <a:chExt cx="9144000" cy="588152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58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19601" y="4991100"/>
              <a:ext cx="14478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5539920" y="2057400"/>
            <a:ext cx="35605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125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4. Signaling by Nuclear</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proteins that bind steroids</a:t>
            </a:r>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7729"/>
            <a:ext cx="4572000" cy="18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1" y="2895600"/>
            <a:ext cx="2601374" cy="2308324"/>
          </a:xfrm>
          <a:prstGeom prst="rect">
            <a:avLst/>
          </a:prstGeom>
          <a:solidFill>
            <a:srgbClr val="FFFF00"/>
          </a:solidFill>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Steroid hormone, any of a </a:t>
            </a:r>
            <a:r>
              <a:rPr lang="en-US" b="1" dirty="0" smtClean="0">
                <a:solidFill>
                  <a:srgbClr val="FF0000"/>
                </a:solidFill>
                <a:latin typeface="Times New Roman" panose="02020603050405020304" pitchFamily="18" charset="0"/>
                <a:cs typeface="Times New Roman" panose="02020603050405020304" pitchFamily="18" charset="0"/>
              </a:rPr>
              <a:t>group of hormones that </a:t>
            </a:r>
            <a:r>
              <a:rPr lang="en-US" b="1" dirty="0">
                <a:solidFill>
                  <a:srgbClr val="FF0000"/>
                </a:solidFill>
                <a:latin typeface="Times New Roman" panose="02020603050405020304" pitchFamily="18" charset="0"/>
                <a:cs typeface="Times New Roman" panose="02020603050405020304" pitchFamily="18" charset="0"/>
              </a:rPr>
              <a:t>belong to the class of chemical compounds known </a:t>
            </a:r>
            <a:r>
              <a:rPr lang="en-US" b="1" dirty="0" smtClean="0">
                <a:solidFill>
                  <a:srgbClr val="FF0000"/>
                </a:solidFill>
                <a:latin typeface="Times New Roman" panose="02020603050405020304" pitchFamily="18" charset="0"/>
                <a:cs typeface="Times New Roman" panose="02020603050405020304" pitchFamily="18" charset="0"/>
              </a:rPr>
              <a:t>as steroids.</a:t>
            </a:r>
          </a:p>
          <a:p>
            <a:r>
              <a:rPr lang="en-US" b="1" dirty="0" smtClean="0">
                <a:solidFill>
                  <a:srgbClr val="FF0000"/>
                </a:solidFill>
                <a:latin typeface="Times New Roman" panose="02020603050405020304" pitchFamily="18" charset="0"/>
                <a:cs typeface="Times New Roman" panose="02020603050405020304" pitchFamily="18" charset="0"/>
              </a:rPr>
              <a:t>Examples include sex hormones, cortisol, vitamin D metabolites.</a:t>
            </a:r>
            <a:endParaRPr lang="en-US" b="1" dirty="0">
              <a:solidFill>
                <a:srgbClr val="FF0000"/>
              </a:solidFill>
              <a:latin typeface="Times New Roman" panose="02020603050405020304" pitchFamily="18" charset="0"/>
              <a:cs typeface="Times New Roman" panose="02020603050405020304" pitchFamily="18" charset="0"/>
            </a:endParaRPr>
          </a:p>
        </p:txBody>
      </p:sp>
      <p:grpSp>
        <p:nvGrpSpPr>
          <p:cNvPr id="30" name="组合 29"/>
          <p:cNvGrpSpPr/>
          <p:nvPr/>
        </p:nvGrpSpPr>
        <p:grpSpPr>
          <a:xfrm>
            <a:off x="2601375" y="828511"/>
            <a:ext cx="6321408" cy="6001779"/>
            <a:chOff x="2601375" y="828511"/>
            <a:chExt cx="6321408" cy="6001779"/>
          </a:xfrm>
        </p:grpSpPr>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994" y="828511"/>
              <a:ext cx="2983449" cy="475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375" y="2613386"/>
              <a:ext cx="2730119" cy="42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272" y="5548745"/>
              <a:ext cx="3328511" cy="855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矩形 33"/>
          <p:cNvSpPr/>
          <p:nvPr/>
        </p:nvSpPr>
        <p:spPr>
          <a:xfrm>
            <a:off x="5386912" y="6396334"/>
            <a:ext cx="3743233"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Discuss the general mechanism of steroid hormone action. </a:t>
            </a:r>
          </a:p>
        </p:txBody>
      </p:sp>
    </p:spTree>
    <p:extLst>
      <p:ext uri="{BB962C8B-B14F-4D97-AF65-F5344CB8AC3E}">
        <p14:creationId xmlns:p14="http://schemas.microsoft.com/office/powerpoint/2010/main" val="29686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ppt_x"/>
                                          </p:val>
                                        </p:tav>
                                        <p:tav tm="100000">
                                          <p:val>
                                            <p:strVal val="#ppt_x"/>
                                          </p:val>
                                        </p:tav>
                                      </p:tavLst>
                                    </p:anim>
                                    <p:anim calcmode="lin" valueType="num">
                                      <p:cBhvr additive="base">
                                        <p:cTn id="8" dur="500" fill="hold"/>
                                        <p:tgtEl>
                                          <p:spTgt spid="102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4. Signaling by Nuclear proteins that bind steroids: Tamoxifen as anticancer drug</a:t>
            </a:r>
          </a:p>
        </p:txBody>
      </p:sp>
      <p:grpSp>
        <p:nvGrpSpPr>
          <p:cNvPr id="9" name="组合 8"/>
          <p:cNvGrpSpPr/>
          <p:nvPr/>
        </p:nvGrpSpPr>
        <p:grpSpPr>
          <a:xfrm>
            <a:off x="151227" y="990600"/>
            <a:ext cx="2527327" cy="2130472"/>
            <a:chOff x="4122411" y="1091577"/>
            <a:chExt cx="2527327" cy="2130472"/>
          </a:xfrm>
        </p:grpSpPr>
        <p:sp>
          <p:nvSpPr>
            <p:cNvPr id="20" name="矩形 19"/>
            <p:cNvSpPr/>
            <p:nvPr/>
          </p:nvSpPr>
          <p:spPr>
            <a:xfrm>
              <a:off x="4142340" y="1091577"/>
              <a:ext cx="2507398" cy="523220"/>
            </a:xfrm>
            <a:prstGeom prst="rect">
              <a:avLst/>
            </a:prstGeom>
          </p:spPr>
          <p:txBody>
            <a:bodyPr wrap="square">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High estrogen level can cause breast cancer:</a:t>
              </a:r>
            </a:p>
          </p:txBody>
        </p:sp>
        <p:pic>
          <p:nvPicPr>
            <p:cNvPr id="13326" name="Picture 14" descr="http://www.planbwellness.com/wp-content/uploads/2014/04/breast-cancer-and-estrog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411" y="1738430"/>
              <a:ext cx="2527327" cy="1483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2971800" y="990600"/>
            <a:ext cx="5957069" cy="2558196"/>
            <a:chOff x="3443830" y="2226833"/>
            <a:chExt cx="5957069" cy="2558196"/>
          </a:xfrm>
        </p:grpSpPr>
        <p:grpSp>
          <p:nvGrpSpPr>
            <p:cNvPr id="3" name="组合 2"/>
            <p:cNvGrpSpPr/>
            <p:nvPr/>
          </p:nvGrpSpPr>
          <p:grpSpPr>
            <a:xfrm>
              <a:off x="3443830" y="2226833"/>
              <a:ext cx="4666747" cy="2558196"/>
              <a:chOff x="5859496" y="953437"/>
              <a:chExt cx="4666747" cy="2558196"/>
            </a:xfrm>
          </p:grpSpPr>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284" y="1418431"/>
                <a:ext cx="1629078" cy="190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descr="http://oregonstate.edu/instruct/bb451/winter14/stryer7/CH32/unnumbered_32_p946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496" y="2076520"/>
                <a:ext cx="1590296" cy="143511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7193250" y="953437"/>
                <a:ext cx="3332993" cy="307777"/>
              </a:xfrm>
              <a:prstGeom prst="rect">
                <a:avLst/>
              </a:prstGeom>
            </p:spPr>
            <p:txBody>
              <a:bodyPr wrap="square">
                <a:spAutoFit/>
              </a:bodyPr>
              <a:lstStyle/>
              <a:p>
                <a:pPr algn="ctr"/>
                <a:r>
                  <a:rPr lang="en-US" sz="1400" b="1" dirty="0" smtClean="0">
                    <a:solidFill>
                      <a:srgbClr val="C00000"/>
                    </a:solidFill>
                    <a:latin typeface="Times New Roman" panose="02020603050405020304" pitchFamily="18" charset="0"/>
                    <a:cs typeface="Times New Roman" panose="02020603050405020304" pitchFamily="18" charset="0"/>
                  </a:rPr>
                  <a:t>Tamoxifen is an antagonist of estrogens</a:t>
                </a:r>
              </a:p>
            </p:txBody>
          </p:sp>
        </p:grpSp>
        <p:sp>
          <p:nvSpPr>
            <p:cNvPr id="10" name="矩形 9"/>
            <p:cNvSpPr/>
            <p:nvPr/>
          </p:nvSpPr>
          <p:spPr>
            <a:xfrm>
              <a:off x="7114899" y="2815276"/>
              <a:ext cx="2286000" cy="1384995"/>
            </a:xfrm>
            <a:prstGeom prst="rect">
              <a:avLst/>
            </a:prstGeom>
            <a:solidFill>
              <a:srgbClr val="FFFF00"/>
            </a:solidFill>
          </p:spPr>
          <p:txBody>
            <a:bodyPr wrap="square">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Tamoxifen </a:t>
              </a:r>
              <a:r>
                <a:rPr lang="en-US" sz="1400" b="1" dirty="0">
                  <a:solidFill>
                    <a:srgbClr val="FF0000"/>
                  </a:solidFill>
                  <a:latin typeface="Times New Roman" panose="02020603050405020304" pitchFamily="18" charset="0"/>
                  <a:cs typeface="Times New Roman" panose="02020603050405020304" pitchFamily="18" charset="0"/>
                </a:rPr>
                <a:t>administered</a:t>
              </a:r>
            </a:p>
            <a:p>
              <a:r>
                <a:rPr lang="en-US" sz="1400" b="1" dirty="0">
                  <a:solidFill>
                    <a:srgbClr val="FF0000"/>
                  </a:solidFill>
                  <a:latin typeface="Times New Roman" panose="02020603050405020304" pitchFamily="18" charset="0"/>
                  <a:cs typeface="Times New Roman" panose="02020603050405020304" pitchFamily="18" charset="0"/>
                </a:rPr>
                <a:t>after surgery or during chemotherapy </a:t>
              </a:r>
              <a:r>
                <a:rPr lang="en-US" sz="1400" b="1" dirty="0" smtClean="0">
                  <a:solidFill>
                    <a:srgbClr val="FF0000"/>
                  </a:solidFill>
                  <a:latin typeface="Times New Roman" panose="02020603050405020304" pitchFamily="18" charset="0"/>
                  <a:cs typeface="Times New Roman" panose="02020603050405020304" pitchFamily="18" charset="0"/>
                </a:rPr>
                <a:t>slows </a:t>
              </a:r>
              <a:r>
                <a:rPr lang="en-US" sz="1400" b="1" dirty="0">
                  <a:solidFill>
                    <a:srgbClr val="FF0000"/>
                  </a:solidFill>
                  <a:latin typeface="Times New Roman" panose="02020603050405020304" pitchFamily="18" charset="0"/>
                  <a:cs typeface="Times New Roman" panose="02020603050405020304" pitchFamily="18" charset="0"/>
                </a:rPr>
                <a:t>or stops the growth </a:t>
              </a:r>
              <a:r>
                <a:rPr lang="en-US" sz="1400" b="1" dirty="0" smtClean="0">
                  <a:solidFill>
                    <a:srgbClr val="FF0000"/>
                  </a:solidFill>
                  <a:latin typeface="Times New Roman" panose="02020603050405020304" pitchFamily="18" charset="0"/>
                  <a:cs typeface="Times New Roman" panose="02020603050405020304" pitchFamily="18" charset="0"/>
                </a:rPr>
                <a:t>of remaining </a:t>
              </a:r>
              <a:r>
                <a:rPr lang="en-US" sz="1400" b="1" dirty="0">
                  <a:solidFill>
                    <a:srgbClr val="FF0000"/>
                  </a:solidFill>
                  <a:latin typeface="Times New Roman" panose="02020603050405020304" pitchFamily="18" charset="0"/>
                  <a:cs typeface="Times New Roman" panose="02020603050405020304" pitchFamily="18" charset="0"/>
                </a:rPr>
                <a:t>cancerous </a:t>
              </a:r>
              <a:r>
                <a:rPr lang="en-US" sz="1400" b="1" dirty="0" smtClean="0">
                  <a:solidFill>
                    <a:srgbClr val="FF0000"/>
                  </a:solidFill>
                  <a:latin typeface="Times New Roman" panose="02020603050405020304" pitchFamily="18" charset="0"/>
                  <a:cs typeface="Times New Roman" panose="02020603050405020304" pitchFamily="18" charset="0"/>
                </a:rPr>
                <a:t>cells in breast cancer.</a:t>
              </a:r>
              <a:endParaRPr lang="en-US" sz="1400" b="1" dirty="0">
                <a:solidFill>
                  <a:srgbClr val="FF0000"/>
                </a:solidFill>
                <a:latin typeface="Times New Roman" panose="02020603050405020304" pitchFamily="18" charset="0"/>
                <a:cs typeface="Times New Roman" panose="02020603050405020304" pitchFamily="18" charset="0"/>
              </a:endParaRPr>
            </a:p>
          </p:txBody>
        </p:sp>
      </p:grpSp>
      <p:grpSp>
        <p:nvGrpSpPr>
          <p:cNvPr id="32" name="组合 31"/>
          <p:cNvGrpSpPr/>
          <p:nvPr/>
        </p:nvGrpSpPr>
        <p:grpSpPr>
          <a:xfrm>
            <a:off x="34636" y="4044349"/>
            <a:ext cx="8654504" cy="2613611"/>
            <a:chOff x="34636" y="4013555"/>
            <a:chExt cx="8654504" cy="2613611"/>
          </a:xfrm>
        </p:grpSpPr>
        <p:grpSp>
          <p:nvGrpSpPr>
            <p:cNvPr id="33" name="组合 32"/>
            <p:cNvGrpSpPr/>
            <p:nvPr/>
          </p:nvGrpSpPr>
          <p:grpSpPr>
            <a:xfrm>
              <a:off x="34636" y="4013555"/>
              <a:ext cx="8654504" cy="2385864"/>
              <a:chOff x="34636" y="4013555"/>
              <a:chExt cx="8654504" cy="2385864"/>
            </a:xfrm>
          </p:grpSpPr>
          <p:pic>
            <p:nvPicPr>
              <p:cNvPr id="35" name="Picture 10" descr="http://www.drpasswater.com/nutrition_library/gordon_2(1)_files/image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6" y="4016640"/>
                <a:ext cx="3165929" cy="23827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http://www.drpasswater.com/nutrition_library/gordon_2(1)_files/image0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4870" y="4013555"/>
                <a:ext cx="3177436" cy="2385864"/>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6452666" y="4016640"/>
                <a:ext cx="2236474" cy="1815882"/>
              </a:xfrm>
              <a:prstGeom prst="rect">
                <a:avLst/>
              </a:prstGeom>
            </p:spPr>
            <p:txBody>
              <a:bodyPr wrap="square">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Tamoxifen binds to the estrogen receptor but does not activate downstream gene expression resulting in the reduction of the expression of genes involved in cancer progression. </a:t>
                </a:r>
              </a:p>
            </p:txBody>
          </p:sp>
        </p:grpSp>
        <p:sp>
          <p:nvSpPr>
            <p:cNvPr id="34" name="矩形 33"/>
            <p:cNvSpPr/>
            <p:nvPr/>
          </p:nvSpPr>
          <p:spPr>
            <a:xfrm>
              <a:off x="2095575" y="6442500"/>
              <a:ext cx="2209979"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http://www.drpasswater.com/nutrition_library/gordon_2(1).htm</a:t>
              </a:r>
            </a:p>
          </p:txBody>
        </p:sp>
      </p:grpSp>
      <p:sp>
        <p:nvSpPr>
          <p:cNvPr id="38" name="矩形 37"/>
          <p:cNvSpPr/>
          <p:nvPr/>
        </p:nvSpPr>
        <p:spPr>
          <a:xfrm>
            <a:off x="6412306" y="5995496"/>
            <a:ext cx="2731694" cy="861774"/>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Name a drug that can be used as an anticancer agent to treat breast cancer. </a:t>
            </a:r>
          </a:p>
          <a:p>
            <a:r>
              <a:rPr lang="en-US" sz="1000" b="1" dirty="0" smtClean="0">
                <a:solidFill>
                  <a:srgbClr val="FF0000"/>
                </a:solidFill>
                <a:latin typeface="Times New Roman" panose="02020603050405020304" pitchFamily="18" charset="0"/>
                <a:cs typeface="Times New Roman" panose="02020603050405020304" pitchFamily="18" charset="0"/>
              </a:rPr>
              <a:t>No question on the structure of </a:t>
            </a:r>
            <a:r>
              <a:rPr lang="en-US" sz="1000" b="1" dirty="0" err="1" smtClean="0">
                <a:solidFill>
                  <a:srgbClr val="FF0000"/>
                </a:solidFill>
                <a:latin typeface="Times New Roman" panose="02020603050405020304" pitchFamily="18" charset="0"/>
                <a:cs typeface="Times New Roman" panose="02020603050405020304" pitchFamily="18" charset="0"/>
              </a:rPr>
              <a:t>tamoxifen</a:t>
            </a:r>
            <a:r>
              <a:rPr lang="en-US" sz="1000" b="1" dirty="0" smtClean="0">
                <a:solidFill>
                  <a:srgbClr val="FF0000"/>
                </a:solidFill>
                <a:latin typeface="Times New Roman" panose="02020603050405020304" pitchFamily="18" charset="0"/>
                <a:cs typeface="Times New Roman" panose="02020603050405020304" pitchFamily="18" charset="0"/>
              </a:rPr>
              <a:t>.</a:t>
            </a:r>
          </a:p>
          <a:p>
            <a:r>
              <a:rPr lang="en-US" sz="1000" b="1" dirty="0" smtClean="0">
                <a:solidFill>
                  <a:srgbClr val="FF0000"/>
                </a:solidFill>
                <a:latin typeface="Times New Roman" panose="02020603050405020304" pitchFamily="18" charset="0"/>
                <a:cs typeface="Times New Roman" panose="02020603050405020304" pitchFamily="18" charset="0"/>
              </a:rPr>
              <a:t>No question on the images of this slide in exam. </a:t>
            </a:r>
          </a:p>
        </p:txBody>
      </p:sp>
    </p:spTree>
    <p:extLst>
      <p:ext uri="{BB962C8B-B14F-4D97-AF65-F5344CB8AC3E}">
        <p14:creationId xmlns:p14="http://schemas.microsoft.com/office/powerpoint/2010/main" val="40977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grpSp>
        <p:nvGrpSpPr>
          <p:cNvPr id="3" name="Group 2"/>
          <p:cNvGrpSpPr/>
          <p:nvPr/>
        </p:nvGrpSpPr>
        <p:grpSpPr>
          <a:xfrm>
            <a:off x="9525" y="793874"/>
            <a:ext cx="9144000" cy="5881522"/>
            <a:chOff x="0" y="793874"/>
            <a:chExt cx="9144000" cy="588152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58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24551" y="885825"/>
              <a:ext cx="1981200" cy="1476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2125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5. Membrane proteins that attract and activate soluble protein kinases</a:t>
            </a:r>
          </a:p>
        </p:txBody>
      </p:sp>
      <p:sp>
        <p:nvSpPr>
          <p:cNvPr id="5" name="矩形 4"/>
          <p:cNvSpPr/>
          <p:nvPr/>
        </p:nvSpPr>
        <p:spPr>
          <a:xfrm>
            <a:off x="7793" y="804264"/>
            <a:ext cx="4897582" cy="5724644"/>
          </a:xfrm>
          <a:prstGeom prst="rect">
            <a:avLst/>
          </a:prstGeom>
        </p:spPr>
        <p:txBody>
          <a:bodyPr wrap="square">
            <a:spAutoFit/>
          </a:bodyPr>
          <a:lstStyle/>
          <a:p>
            <a:r>
              <a:rPr lang="en-US" sz="1600" b="1" dirty="0">
                <a:solidFill>
                  <a:srgbClr val="7030A0"/>
                </a:solidFill>
                <a:latin typeface="Times New Roman" panose="02020603050405020304" pitchFamily="18" charset="0"/>
                <a:cs typeface="Times New Roman" panose="02020603050405020304" pitchFamily="18" charset="0"/>
              </a:rPr>
              <a:t>A variation on the basic theme of receptor </a:t>
            </a:r>
            <a:r>
              <a:rPr lang="en-US" sz="1600" b="1" dirty="0" smtClean="0">
                <a:solidFill>
                  <a:srgbClr val="7030A0"/>
                </a:solidFill>
                <a:latin typeface="Times New Roman" panose="02020603050405020304" pitchFamily="18" charset="0"/>
                <a:cs typeface="Times New Roman" panose="02020603050405020304" pitchFamily="18" charset="0"/>
              </a:rPr>
              <a:t>Tyrosine kinases is </a:t>
            </a:r>
            <a:r>
              <a:rPr lang="en-US" sz="1600" b="1" dirty="0">
                <a:solidFill>
                  <a:srgbClr val="7030A0"/>
                </a:solidFill>
                <a:latin typeface="Times New Roman" panose="02020603050405020304" pitchFamily="18" charset="0"/>
                <a:cs typeface="Times New Roman" panose="02020603050405020304" pitchFamily="18" charset="0"/>
              </a:rPr>
              <a:t>seen in receptors that have no intrinsic </a:t>
            </a:r>
            <a:r>
              <a:rPr lang="en-US" sz="1600" b="1" dirty="0" smtClean="0">
                <a:solidFill>
                  <a:srgbClr val="7030A0"/>
                </a:solidFill>
                <a:latin typeface="Times New Roman" panose="02020603050405020304" pitchFamily="18" charset="0"/>
                <a:cs typeface="Times New Roman" panose="02020603050405020304" pitchFamily="18" charset="0"/>
              </a:rPr>
              <a:t>protein kinase </a:t>
            </a:r>
            <a:r>
              <a:rPr lang="en-US" sz="1600" b="1" dirty="0">
                <a:solidFill>
                  <a:srgbClr val="7030A0"/>
                </a:solidFill>
                <a:latin typeface="Times New Roman" panose="02020603050405020304" pitchFamily="18" charset="0"/>
                <a:cs typeface="Times New Roman" panose="02020603050405020304" pitchFamily="18" charset="0"/>
              </a:rPr>
              <a:t>activity but, when occupied by their ligand, </a:t>
            </a:r>
            <a:r>
              <a:rPr lang="en-US" sz="1600" b="1" dirty="0" smtClean="0">
                <a:solidFill>
                  <a:srgbClr val="7030A0"/>
                </a:solidFill>
                <a:latin typeface="Times New Roman" panose="02020603050405020304" pitchFamily="18" charset="0"/>
                <a:cs typeface="Times New Roman" panose="02020603050405020304" pitchFamily="18" charset="0"/>
              </a:rPr>
              <a:t>bind a </a:t>
            </a:r>
            <a:r>
              <a:rPr lang="en-US" sz="1600" b="1" i="1" dirty="0">
                <a:solidFill>
                  <a:srgbClr val="7030A0"/>
                </a:solidFill>
                <a:latin typeface="Times New Roman" panose="02020603050405020304" pitchFamily="18" charset="0"/>
                <a:cs typeface="Times New Roman" panose="02020603050405020304" pitchFamily="18" charset="0"/>
              </a:rPr>
              <a:t>soluble </a:t>
            </a:r>
            <a:r>
              <a:rPr lang="en-US" sz="1600" b="1" dirty="0" smtClean="0">
                <a:solidFill>
                  <a:srgbClr val="7030A0"/>
                </a:solidFill>
                <a:latin typeface="Times New Roman" panose="02020603050405020304" pitchFamily="18" charset="0"/>
                <a:cs typeface="Times New Roman" panose="02020603050405020304" pitchFamily="18" charset="0"/>
              </a:rPr>
              <a:t>Tyrosine </a:t>
            </a:r>
            <a:r>
              <a:rPr lang="en-US" sz="1600" b="1" dirty="0">
                <a:solidFill>
                  <a:srgbClr val="7030A0"/>
                </a:solidFill>
                <a:latin typeface="Times New Roman" panose="02020603050405020304" pitchFamily="18" charset="0"/>
                <a:cs typeface="Times New Roman" panose="02020603050405020304" pitchFamily="18" charset="0"/>
              </a:rPr>
              <a:t>kinase. One example is the system </a:t>
            </a:r>
            <a:r>
              <a:rPr lang="en-US" sz="1600" b="1" dirty="0" smtClean="0">
                <a:solidFill>
                  <a:srgbClr val="7030A0"/>
                </a:solidFill>
                <a:latin typeface="Times New Roman" panose="02020603050405020304" pitchFamily="18" charset="0"/>
                <a:cs typeface="Times New Roman" panose="02020603050405020304" pitchFamily="18" charset="0"/>
              </a:rPr>
              <a:t>that regulates </a:t>
            </a:r>
            <a:r>
              <a:rPr lang="en-US" sz="1600" b="1" dirty="0">
                <a:solidFill>
                  <a:srgbClr val="7030A0"/>
                </a:solidFill>
                <a:latin typeface="Times New Roman" panose="02020603050405020304" pitchFamily="18" charset="0"/>
                <a:cs typeface="Times New Roman" panose="02020603050405020304" pitchFamily="18" charset="0"/>
              </a:rPr>
              <a:t>the formation of erythrocytes in </a:t>
            </a:r>
            <a:r>
              <a:rPr lang="en-US" sz="1600" b="1" dirty="0" smtClean="0">
                <a:solidFill>
                  <a:srgbClr val="7030A0"/>
                </a:solidFill>
                <a:latin typeface="Times New Roman" panose="02020603050405020304" pitchFamily="18" charset="0"/>
                <a:cs typeface="Times New Roman" panose="02020603050405020304" pitchFamily="18" charset="0"/>
              </a:rPr>
              <a:t>mammals. </a:t>
            </a:r>
          </a:p>
          <a:p>
            <a:r>
              <a:rPr lang="en-US" sz="1400" b="1" dirty="0" smtClean="0">
                <a:solidFill>
                  <a:srgbClr val="C00000"/>
                </a:solidFill>
                <a:latin typeface="Times New Roman" panose="02020603050405020304" pitchFamily="18" charset="0"/>
                <a:cs typeface="Times New Roman" panose="02020603050405020304" pitchFamily="18" charset="0"/>
              </a:rPr>
              <a:t>The </a:t>
            </a:r>
            <a:r>
              <a:rPr lang="en-US" sz="1400" b="1" dirty="0">
                <a:solidFill>
                  <a:srgbClr val="C00000"/>
                </a:solidFill>
                <a:latin typeface="Times New Roman" panose="02020603050405020304" pitchFamily="18" charset="0"/>
                <a:cs typeface="Times New Roman" panose="02020603050405020304" pitchFamily="18" charset="0"/>
              </a:rPr>
              <a:t>cytokine (developmental signal) for this system </a:t>
            </a:r>
            <a:r>
              <a:rPr lang="en-US" sz="1400" b="1" dirty="0" smtClean="0">
                <a:solidFill>
                  <a:srgbClr val="C00000"/>
                </a:solidFill>
                <a:latin typeface="Times New Roman" panose="02020603050405020304" pitchFamily="18" charset="0"/>
                <a:cs typeface="Times New Roman" panose="02020603050405020304" pitchFamily="18" charset="0"/>
              </a:rPr>
              <a:t>is erythropoietin </a:t>
            </a:r>
            <a:r>
              <a:rPr lang="en-US" sz="1400" b="1" dirty="0">
                <a:solidFill>
                  <a:srgbClr val="C00000"/>
                </a:solidFill>
                <a:latin typeface="Times New Roman" panose="02020603050405020304" pitchFamily="18" charset="0"/>
                <a:cs typeface="Times New Roman" panose="02020603050405020304" pitchFamily="18" charset="0"/>
              </a:rPr>
              <a:t>(EPO), a 165 amino acid protein </a:t>
            </a:r>
            <a:r>
              <a:rPr lang="en-US" sz="1400" b="1" dirty="0" smtClean="0">
                <a:solidFill>
                  <a:srgbClr val="C00000"/>
                </a:solidFill>
                <a:latin typeface="Times New Roman" panose="02020603050405020304" pitchFamily="18" charset="0"/>
                <a:cs typeface="Times New Roman" panose="02020603050405020304" pitchFamily="18" charset="0"/>
              </a:rPr>
              <a:t>produced in </a:t>
            </a:r>
            <a:r>
              <a:rPr lang="en-US" sz="1400" b="1" dirty="0">
                <a:solidFill>
                  <a:srgbClr val="C00000"/>
                </a:solidFill>
                <a:latin typeface="Times New Roman" panose="02020603050405020304" pitchFamily="18" charset="0"/>
                <a:cs typeface="Times New Roman" panose="02020603050405020304" pitchFamily="18" charset="0"/>
              </a:rPr>
              <a:t>the kidneys. </a:t>
            </a:r>
            <a:endParaRPr lang="en-US" sz="1400" b="1" dirty="0" smtClean="0">
              <a:solidFill>
                <a:srgbClr val="C00000"/>
              </a:solidFill>
              <a:latin typeface="Times New Roman" panose="02020603050405020304" pitchFamily="18" charset="0"/>
              <a:cs typeface="Times New Roman" panose="02020603050405020304" pitchFamily="18" charset="0"/>
            </a:endParaRPr>
          </a:p>
          <a:p>
            <a:r>
              <a:rPr lang="en-US" sz="1400" b="1" dirty="0" smtClean="0">
                <a:solidFill>
                  <a:srgbClr val="0070C0"/>
                </a:solidFill>
                <a:latin typeface="Times New Roman" panose="02020603050405020304" pitchFamily="18" charset="0"/>
                <a:cs typeface="Times New Roman" panose="02020603050405020304" pitchFamily="18" charset="0"/>
              </a:rPr>
              <a:t>When </a:t>
            </a:r>
            <a:r>
              <a:rPr lang="en-US" sz="1400" b="1" dirty="0">
                <a:solidFill>
                  <a:srgbClr val="0070C0"/>
                </a:solidFill>
                <a:latin typeface="Times New Roman" panose="02020603050405020304" pitchFamily="18" charset="0"/>
                <a:cs typeface="Times New Roman" panose="02020603050405020304" pitchFamily="18" charset="0"/>
              </a:rPr>
              <a:t>EPO binds to its </a:t>
            </a:r>
            <a:r>
              <a:rPr lang="en-US" sz="1400" b="1" dirty="0" smtClean="0">
                <a:solidFill>
                  <a:srgbClr val="0070C0"/>
                </a:solidFill>
                <a:latin typeface="Times New Roman" panose="02020603050405020304" pitchFamily="18" charset="0"/>
                <a:cs typeface="Times New Roman" panose="02020603050405020304" pitchFamily="18" charset="0"/>
              </a:rPr>
              <a:t>plasma membrane </a:t>
            </a:r>
            <a:r>
              <a:rPr lang="en-US" sz="1400" b="1" dirty="0">
                <a:solidFill>
                  <a:srgbClr val="0070C0"/>
                </a:solidFill>
                <a:latin typeface="Times New Roman" panose="02020603050405020304" pitchFamily="18" charset="0"/>
                <a:cs typeface="Times New Roman" panose="02020603050405020304" pitchFamily="18" charset="0"/>
              </a:rPr>
              <a:t>receptor (Fig. 12–9), the receptor </a:t>
            </a:r>
            <a:r>
              <a:rPr lang="en-US" sz="1400" b="1" dirty="0" smtClean="0">
                <a:solidFill>
                  <a:srgbClr val="0070C0"/>
                </a:solidFill>
                <a:latin typeface="Times New Roman" panose="02020603050405020304" pitchFamily="18" charset="0"/>
                <a:cs typeface="Times New Roman" panose="02020603050405020304" pitchFamily="18" charset="0"/>
              </a:rPr>
              <a:t>dimerizes and </a:t>
            </a:r>
            <a:r>
              <a:rPr lang="en-US" sz="1400" b="1" dirty="0">
                <a:solidFill>
                  <a:srgbClr val="0070C0"/>
                </a:solidFill>
                <a:latin typeface="Times New Roman" panose="02020603050405020304" pitchFamily="18" charset="0"/>
                <a:cs typeface="Times New Roman" panose="02020603050405020304" pitchFamily="18" charset="0"/>
              </a:rPr>
              <a:t>can now bind the soluble protein kinase </a:t>
            </a:r>
            <a:r>
              <a:rPr lang="en-US" sz="1600" b="1" u="sng" dirty="0">
                <a:solidFill>
                  <a:srgbClr val="0070C0"/>
                </a:solidFill>
                <a:latin typeface="Times New Roman" panose="02020603050405020304" pitchFamily="18" charset="0"/>
                <a:cs typeface="Times New Roman" panose="02020603050405020304" pitchFamily="18" charset="0"/>
              </a:rPr>
              <a:t>JAK (</a:t>
            </a:r>
            <a:r>
              <a:rPr lang="en-US" sz="1600" b="1" i="1" u="sng" dirty="0" smtClean="0">
                <a:solidFill>
                  <a:srgbClr val="0070C0"/>
                </a:solidFill>
                <a:latin typeface="Times New Roman" panose="02020603050405020304" pitchFamily="18" charset="0"/>
                <a:cs typeface="Times New Roman" panose="02020603050405020304" pitchFamily="18" charset="0"/>
              </a:rPr>
              <a:t>Ja</a:t>
            </a:r>
            <a:r>
              <a:rPr lang="en-US" sz="1600" b="1" u="sng" dirty="0" smtClean="0">
                <a:solidFill>
                  <a:srgbClr val="0070C0"/>
                </a:solidFill>
                <a:latin typeface="Times New Roman" panose="02020603050405020304" pitchFamily="18" charset="0"/>
                <a:cs typeface="Times New Roman" panose="02020603050405020304" pitchFamily="18" charset="0"/>
              </a:rPr>
              <a:t>nus </a:t>
            </a:r>
            <a:r>
              <a:rPr lang="en-US" sz="1600" b="1" i="1" u="sng" dirty="0" smtClean="0">
                <a:solidFill>
                  <a:srgbClr val="0070C0"/>
                </a:solidFill>
                <a:latin typeface="Times New Roman" panose="02020603050405020304" pitchFamily="18" charset="0"/>
                <a:cs typeface="Times New Roman" panose="02020603050405020304" pitchFamily="18" charset="0"/>
              </a:rPr>
              <a:t>k</a:t>
            </a:r>
            <a:r>
              <a:rPr lang="en-US" sz="1600" b="1" u="sng" dirty="0" smtClean="0">
                <a:solidFill>
                  <a:srgbClr val="0070C0"/>
                </a:solidFill>
                <a:latin typeface="Times New Roman" panose="02020603050405020304" pitchFamily="18" charset="0"/>
                <a:cs typeface="Times New Roman" panose="02020603050405020304" pitchFamily="18" charset="0"/>
              </a:rPr>
              <a:t>inase</a:t>
            </a:r>
            <a:r>
              <a:rPr lang="en-US" sz="1400" b="1" dirty="0">
                <a:solidFill>
                  <a:srgbClr val="0070C0"/>
                </a:solidFill>
                <a:latin typeface="Times New Roman" panose="02020603050405020304" pitchFamily="18" charset="0"/>
                <a:cs typeface="Times New Roman" panose="02020603050405020304" pitchFamily="18" charset="0"/>
              </a:rPr>
              <a:t>). This binding activates JAK, which </a:t>
            </a:r>
            <a:r>
              <a:rPr lang="en-US" sz="1400" b="1" dirty="0" smtClean="0">
                <a:solidFill>
                  <a:srgbClr val="0070C0"/>
                </a:solidFill>
                <a:latin typeface="Times New Roman" panose="02020603050405020304" pitchFamily="18" charset="0"/>
                <a:cs typeface="Times New Roman" panose="02020603050405020304" pitchFamily="18" charset="0"/>
              </a:rPr>
              <a:t>phosphorylates several </a:t>
            </a:r>
            <a:r>
              <a:rPr lang="en-US" sz="1400" b="1" dirty="0">
                <a:solidFill>
                  <a:srgbClr val="0070C0"/>
                </a:solidFill>
                <a:latin typeface="Times New Roman" panose="02020603050405020304" pitchFamily="18" charset="0"/>
                <a:cs typeface="Times New Roman" panose="02020603050405020304" pitchFamily="18" charset="0"/>
              </a:rPr>
              <a:t>Tyr residues in the cytoplasmic domain </a:t>
            </a:r>
            <a:r>
              <a:rPr lang="en-US" sz="1400" b="1" dirty="0" smtClean="0">
                <a:solidFill>
                  <a:srgbClr val="0070C0"/>
                </a:solidFill>
                <a:latin typeface="Times New Roman" panose="02020603050405020304" pitchFamily="18" charset="0"/>
                <a:cs typeface="Times New Roman" panose="02020603050405020304" pitchFamily="18" charset="0"/>
              </a:rPr>
              <a:t>of the </a:t>
            </a:r>
            <a:r>
              <a:rPr lang="en-US" sz="1400" b="1" dirty="0">
                <a:solidFill>
                  <a:srgbClr val="0070C0"/>
                </a:solidFill>
                <a:latin typeface="Times New Roman" panose="02020603050405020304" pitchFamily="18" charset="0"/>
                <a:cs typeface="Times New Roman" panose="02020603050405020304" pitchFamily="18" charset="0"/>
              </a:rPr>
              <a:t>EPO receptor. </a:t>
            </a:r>
            <a:r>
              <a:rPr lang="en-US" sz="1400" b="1" i="1" u="sng" dirty="0" smtClean="0">
                <a:solidFill>
                  <a:srgbClr val="FF0000"/>
                </a:solidFill>
                <a:latin typeface="Times New Roman" panose="02020603050405020304" pitchFamily="18" charset="0"/>
                <a:cs typeface="Times New Roman" panose="02020603050405020304" pitchFamily="18" charset="0"/>
              </a:rPr>
              <a:t>JAK-STAT pathway is an example of non-receptor tyrosine kinase.</a:t>
            </a:r>
          </a:p>
          <a:p>
            <a:r>
              <a:rPr lang="en-US" sz="1400" b="1" dirty="0" smtClean="0">
                <a:solidFill>
                  <a:srgbClr val="00B050"/>
                </a:solidFill>
                <a:latin typeface="Times New Roman" panose="02020603050405020304" pitchFamily="18" charset="0"/>
                <a:cs typeface="Times New Roman" panose="02020603050405020304" pitchFamily="18" charset="0"/>
              </a:rPr>
              <a:t>A family of transcription factors, collectively called </a:t>
            </a:r>
            <a:r>
              <a:rPr lang="en-US" sz="1600" b="1" u="sng" dirty="0" smtClean="0">
                <a:solidFill>
                  <a:srgbClr val="00B050"/>
                </a:solidFill>
                <a:latin typeface="Times New Roman" panose="02020603050405020304" pitchFamily="18" charset="0"/>
                <a:cs typeface="Times New Roman" panose="02020603050405020304" pitchFamily="18" charset="0"/>
              </a:rPr>
              <a:t>STATs </a:t>
            </a:r>
            <a:r>
              <a:rPr lang="en-US" sz="1400" b="1" u="sng" dirty="0" smtClean="0">
                <a:solidFill>
                  <a:srgbClr val="00B050"/>
                </a:solidFill>
                <a:latin typeface="Times New Roman" panose="02020603050405020304" pitchFamily="18" charset="0"/>
                <a:cs typeface="Times New Roman" panose="02020603050405020304" pitchFamily="18" charset="0"/>
              </a:rPr>
              <a:t>(</a:t>
            </a:r>
            <a:r>
              <a:rPr lang="en-US" sz="1400" b="1" i="1" u="sng" dirty="0" smtClean="0">
                <a:solidFill>
                  <a:srgbClr val="00B050"/>
                </a:solidFill>
                <a:latin typeface="Times New Roman" panose="02020603050405020304" pitchFamily="18" charset="0"/>
                <a:cs typeface="Times New Roman" panose="02020603050405020304" pitchFamily="18" charset="0"/>
              </a:rPr>
              <a:t>s</a:t>
            </a:r>
            <a:r>
              <a:rPr lang="en-US" sz="1400" b="1" u="sng" dirty="0" smtClean="0">
                <a:solidFill>
                  <a:srgbClr val="00B050"/>
                </a:solidFill>
                <a:latin typeface="Times New Roman" panose="02020603050405020304" pitchFamily="18" charset="0"/>
                <a:cs typeface="Times New Roman" panose="02020603050405020304" pitchFamily="18" charset="0"/>
              </a:rPr>
              <a:t>ignal </a:t>
            </a:r>
            <a:r>
              <a:rPr lang="en-US" sz="1400" b="1" i="1" u="sng" dirty="0" smtClean="0">
                <a:solidFill>
                  <a:srgbClr val="00B050"/>
                </a:solidFill>
                <a:latin typeface="Times New Roman" panose="02020603050405020304" pitchFamily="18" charset="0"/>
                <a:cs typeface="Times New Roman" panose="02020603050405020304" pitchFamily="18" charset="0"/>
              </a:rPr>
              <a:t>t</a:t>
            </a:r>
            <a:r>
              <a:rPr lang="en-US" sz="1400" b="1" u="sng" dirty="0" smtClean="0">
                <a:solidFill>
                  <a:srgbClr val="00B050"/>
                </a:solidFill>
                <a:latin typeface="Times New Roman" panose="02020603050405020304" pitchFamily="18" charset="0"/>
                <a:cs typeface="Times New Roman" panose="02020603050405020304" pitchFamily="18" charset="0"/>
              </a:rPr>
              <a:t>ransducers and </a:t>
            </a:r>
            <a:r>
              <a:rPr lang="en-US" sz="1400" b="1" i="1" u="sng" dirty="0" smtClean="0">
                <a:solidFill>
                  <a:srgbClr val="00B050"/>
                </a:solidFill>
                <a:latin typeface="Times New Roman" panose="02020603050405020304" pitchFamily="18" charset="0"/>
                <a:cs typeface="Times New Roman" panose="02020603050405020304" pitchFamily="18" charset="0"/>
              </a:rPr>
              <a:t>a</a:t>
            </a:r>
            <a:r>
              <a:rPr lang="en-US" sz="1400" b="1" u="sng" dirty="0" smtClean="0">
                <a:solidFill>
                  <a:srgbClr val="00B050"/>
                </a:solidFill>
                <a:latin typeface="Times New Roman" panose="02020603050405020304" pitchFamily="18" charset="0"/>
                <a:cs typeface="Times New Roman" panose="02020603050405020304" pitchFamily="18" charset="0"/>
              </a:rPr>
              <a:t>ctivators of </a:t>
            </a:r>
            <a:r>
              <a:rPr lang="en-US" sz="1400" b="1" i="1" u="sng" dirty="0" smtClean="0">
                <a:solidFill>
                  <a:srgbClr val="00B050"/>
                </a:solidFill>
                <a:latin typeface="Times New Roman" panose="02020603050405020304" pitchFamily="18" charset="0"/>
                <a:cs typeface="Times New Roman" panose="02020603050405020304" pitchFamily="18" charset="0"/>
              </a:rPr>
              <a:t>t</a:t>
            </a:r>
            <a:r>
              <a:rPr lang="en-US" sz="1400" b="1" u="sng" dirty="0" smtClean="0">
                <a:solidFill>
                  <a:srgbClr val="00B050"/>
                </a:solidFill>
                <a:latin typeface="Times New Roman" panose="02020603050405020304" pitchFamily="18" charset="0"/>
                <a:cs typeface="Times New Roman" panose="02020603050405020304" pitchFamily="18" charset="0"/>
              </a:rPr>
              <a:t>ranscription)</a:t>
            </a:r>
            <a:r>
              <a:rPr lang="en-US" sz="1400" b="1" dirty="0" smtClean="0">
                <a:solidFill>
                  <a:srgbClr val="00B050"/>
                </a:solidFill>
                <a:latin typeface="Times New Roman" panose="02020603050405020304" pitchFamily="18" charset="0"/>
                <a:cs typeface="Times New Roman" panose="02020603050405020304" pitchFamily="18" charset="0"/>
              </a:rPr>
              <a:t>, are also targets of the JAK kinase activity.</a:t>
            </a:r>
            <a:r>
              <a:rPr lang="en-US" sz="1400" dirty="0" smtClean="0">
                <a:solidFill>
                  <a:srgbClr val="00B050"/>
                </a:solidFill>
              </a:rPr>
              <a:t> </a:t>
            </a:r>
            <a:r>
              <a:rPr lang="en-US" sz="1400" b="1" dirty="0" smtClean="0">
                <a:solidFill>
                  <a:srgbClr val="00B050"/>
                </a:solidFill>
                <a:latin typeface="Times New Roman" panose="02020603050405020304" pitchFamily="18" charset="0"/>
                <a:cs typeface="Times New Roman" panose="02020603050405020304" pitchFamily="18" charset="0"/>
              </a:rPr>
              <a:t>An SH2 domain in STAT5 binds P –Tyr residues in the EPO receptor, positioning it for this phosphorylation by JAK. </a:t>
            </a:r>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When STAT5 </a:t>
            </a:r>
            <a:r>
              <a:rPr lang="en-US" sz="1400" b="1" dirty="0">
                <a:solidFill>
                  <a:schemeClr val="accent2">
                    <a:lumMod val="75000"/>
                  </a:schemeClr>
                </a:solidFill>
                <a:latin typeface="Times New Roman" panose="02020603050405020304" pitchFamily="18" charset="0"/>
                <a:cs typeface="Times New Roman" panose="02020603050405020304" pitchFamily="18" charset="0"/>
              </a:rPr>
              <a:t>is phosphorylated in </a:t>
            </a:r>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response to </a:t>
            </a:r>
            <a:r>
              <a:rPr lang="en-US" sz="1400" b="1" dirty="0">
                <a:solidFill>
                  <a:schemeClr val="accent2">
                    <a:lumMod val="75000"/>
                  </a:schemeClr>
                </a:solidFill>
                <a:latin typeface="Times New Roman" panose="02020603050405020304" pitchFamily="18" charset="0"/>
                <a:cs typeface="Times New Roman" panose="02020603050405020304" pitchFamily="18" charset="0"/>
              </a:rPr>
              <a:t>EPO, it forms dimers, exposing a signal for its</a:t>
            </a:r>
          </a:p>
          <a:p>
            <a:r>
              <a:rPr lang="en-US" sz="1400" b="1" dirty="0">
                <a:solidFill>
                  <a:schemeClr val="accent2">
                    <a:lumMod val="75000"/>
                  </a:schemeClr>
                </a:solidFill>
                <a:latin typeface="Times New Roman" panose="02020603050405020304" pitchFamily="18" charset="0"/>
                <a:cs typeface="Times New Roman" panose="02020603050405020304" pitchFamily="18" charset="0"/>
              </a:rPr>
              <a:t>transport into the nucleus. There, STAT5 causes the </a:t>
            </a:r>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expression (transcription</a:t>
            </a:r>
            <a:r>
              <a:rPr lang="en-US" sz="1400" b="1" dirty="0">
                <a:solidFill>
                  <a:schemeClr val="accent2">
                    <a:lumMod val="75000"/>
                  </a:schemeClr>
                </a:solidFill>
                <a:latin typeface="Times New Roman" panose="02020603050405020304" pitchFamily="18" charset="0"/>
                <a:cs typeface="Times New Roman" panose="02020603050405020304" pitchFamily="18" charset="0"/>
              </a:rPr>
              <a:t>) of specific genes essential for</a:t>
            </a:r>
          </a:p>
          <a:p>
            <a:r>
              <a:rPr lang="en-US" sz="1400" b="1" dirty="0">
                <a:solidFill>
                  <a:schemeClr val="accent2">
                    <a:lumMod val="75000"/>
                  </a:schemeClr>
                </a:solidFill>
                <a:latin typeface="Times New Roman" panose="02020603050405020304" pitchFamily="18" charset="0"/>
                <a:cs typeface="Times New Roman" panose="02020603050405020304" pitchFamily="18" charset="0"/>
              </a:rPr>
              <a:t>erythrocyte maturation.</a:t>
            </a:r>
          </a:p>
        </p:txBody>
      </p:sp>
      <p:sp>
        <p:nvSpPr>
          <p:cNvPr id="20" name="矩形 19"/>
          <p:cNvSpPr/>
          <p:nvPr/>
        </p:nvSpPr>
        <p:spPr>
          <a:xfrm>
            <a:off x="-9525" y="6221565"/>
            <a:ext cx="5038725" cy="646331"/>
          </a:xfrm>
          <a:prstGeom prst="rect">
            <a:avLst/>
          </a:prstGeom>
        </p:spPr>
        <p:txBody>
          <a:bodyPr wrap="square">
            <a:spAutoFit/>
          </a:bodyPr>
          <a:lstStyle/>
          <a:p>
            <a:r>
              <a:rPr lang="en-US" sz="900" b="1" dirty="0" smtClean="0">
                <a:latin typeface="Times New Roman" panose="02020603050405020304" pitchFamily="18" charset="0"/>
                <a:cs typeface="Times New Roman" panose="02020603050405020304" pitchFamily="18" charset="0"/>
              </a:rPr>
              <a:t>Q1. Give an example of signaling pathway that uses non-receptor tyrosine kinase. </a:t>
            </a:r>
          </a:p>
          <a:p>
            <a:r>
              <a:rPr lang="en-US" sz="900" b="1" dirty="0" smtClean="0">
                <a:latin typeface="Times New Roman" panose="02020603050405020304" pitchFamily="18" charset="0"/>
                <a:cs typeface="Times New Roman" panose="02020603050405020304" pitchFamily="18" charset="0"/>
              </a:rPr>
              <a:t>Q2. What is JAK-STAT signaling? Give an example. </a:t>
            </a:r>
          </a:p>
          <a:p>
            <a:r>
              <a:rPr lang="en-US" sz="900" b="1" dirty="0" smtClean="0">
                <a:latin typeface="Times New Roman" panose="02020603050405020304" pitchFamily="18" charset="0"/>
                <a:cs typeface="Times New Roman" panose="02020603050405020304" pitchFamily="18" charset="0"/>
              </a:rPr>
              <a:t>Q3. Diagrammatically show the JAK-STAT transduction mechanism for the erythropoietin receptor. </a:t>
            </a:r>
          </a:p>
        </p:txBody>
      </p:sp>
      <p:grpSp>
        <p:nvGrpSpPr>
          <p:cNvPr id="2" name="Group 1"/>
          <p:cNvGrpSpPr/>
          <p:nvPr/>
        </p:nvGrpSpPr>
        <p:grpSpPr>
          <a:xfrm>
            <a:off x="5133973" y="793874"/>
            <a:ext cx="3845059" cy="5942277"/>
            <a:chOff x="5133973" y="793874"/>
            <a:chExt cx="3845059" cy="5942277"/>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3" y="793874"/>
              <a:ext cx="3705226" cy="322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3" y="4016764"/>
              <a:ext cx="3845059"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129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5. Membrane proteins that attract and activate soluble protein kinases: JAK-STAT</a:t>
            </a:r>
          </a:p>
        </p:txBody>
      </p:sp>
      <p:grpSp>
        <p:nvGrpSpPr>
          <p:cNvPr id="4" name="组合 3"/>
          <p:cNvGrpSpPr/>
          <p:nvPr/>
        </p:nvGrpSpPr>
        <p:grpSpPr>
          <a:xfrm>
            <a:off x="3005063" y="1283952"/>
            <a:ext cx="5924741" cy="5060649"/>
            <a:chOff x="5912505" y="1814774"/>
            <a:chExt cx="7033298" cy="5364005"/>
          </a:xfrm>
        </p:grpSpPr>
        <p:grpSp>
          <p:nvGrpSpPr>
            <p:cNvPr id="3" name="组合 2"/>
            <p:cNvGrpSpPr/>
            <p:nvPr/>
          </p:nvGrpSpPr>
          <p:grpSpPr>
            <a:xfrm>
              <a:off x="5912505" y="1814774"/>
              <a:ext cx="7033298" cy="5364005"/>
              <a:chOff x="1492905" y="2348175"/>
              <a:chExt cx="7033298" cy="5364005"/>
            </a:xfrm>
          </p:grpSpPr>
          <p:pic>
            <p:nvPicPr>
              <p:cNvPr id="15362" name="Picture 2" descr="http://www.antibodyreview.com/article_images/17118154/BMC%20Neurosci/7-Suppl_1/pS10-1775040/1471-2202-7-S1-S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905" y="2348175"/>
                <a:ext cx="3739631" cy="309766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795378" y="7497211"/>
                <a:ext cx="2730825" cy="214969"/>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http://www.antibodyreview.com/proteins/416/Epor.html</a:t>
                </a:r>
              </a:p>
            </p:txBody>
          </p:sp>
        </p:grpSp>
        <p:sp>
          <p:nvSpPr>
            <p:cNvPr id="14" name="矩形 13"/>
            <p:cNvSpPr/>
            <p:nvPr/>
          </p:nvSpPr>
          <p:spPr>
            <a:xfrm>
              <a:off x="6944834" y="6035570"/>
              <a:ext cx="1638349" cy="880810"/>
            </a:xfrm>
            <a:prstGeom prst="rect">
              <a:avLst/>
            </a:prstGeom>
            <a:solidFill>
              <a:srgbClr val="FFFF00"/>
            </a:solidFill>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Erythrocyte (blood cell) maturation</a:t>
              </a:r>
            </a:p>
          </p:txBody>
        </p:sp>
      </p:grpSp>
      <p:sp>
        <p:nvSpPr>
          <p:cNvPr id="21" name="矩形 20"/>
          <p:cNvSpPr/>
          <p:nvPr/>
        </p:nvSpPr>
        <p:spPr>
          <a:xfrm>
            <a:off x="3650815" y="6584365"/>
            <a:ext cx="5486400"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Schematically show how JAK-STAT pathway affects erythrocyte maturation. </a:t>
            </a:r>
          </a:p>
        </p:txBody>
      </p:sp>
      <p:cxnSp>
        <p:nvCxnSpPr>
          <p:cNvPr id="8" name="Straight Arrow Connector 7"/>
          <p:cNvCxnSpPr/>
          <p:nvPr/>
        </p:nvCxnSpPr>
        <p:spPr>
          <a:xfrm>
            <a:off x="4580166" y="4329112"/>
            <a:ext cx="0" cy="238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80166" y="4619624"/>
            <a:ext cx="0" cy="238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80166" y="4953000"/>
            <a:ext cx="0" cy="238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0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4200" y="2971800"/>
            <a:ext cx="2819400" cy="646331"/>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Bio-signaling</a:t>
            </a:r>
          </a:p>
        </p:txBody>
      </p:sp>
    </p:spTree>
    <p:extLst>
      <p:ext uri="{BB962C8B-B14F-4D97-AF65-F5344CB8AC3E}">
        <p14:creationId xmlns:p14="http://schemas.microsoft.com/office/powerpoint/2010/main" val="282081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grpSp>
        <p:nvGrpSpPr>
          <p:cNvPr id="3" name="Group 2"/>
          <p:cNvGrpSpPr/>
          <p:nvPr/>
        </p:nvGrpSpPr>
        <p:grpSpPr>
          <a:xfrm>
            <a:off x="0" y="793874"/>
            <a:ext cx="9144000" cy="5881522"/>
            <a:chOff x="0" y="793874"/>
            <a:chExt cx="9144000" cy="588152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58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15200" y="2514600"/>
              <a:ext cx="1828800" cy="2667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8289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6. Adhesion receptors in the membrane: Example- </a:t>
            </a:r>
            <a:r>
              <a:rPr lang="en-US" b="1" dirty="0" err="1" smtClean="0">
                <a:solidFill>
                  <a:srgbClr val="FFFF00"/>
                </a:solidFill>
                <a:latin typeface="Times New Roman" panose="02020603050405020304" pitchFamily="18" charset="0"/>
                <a:cs typeface="Times New Roman" panose="02020603050405020304" pitchFamily="18" charset="0"/>
              </a:rPr>
              <a:t>Integrins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11" name="矩形 10"/>
          <p:cNvSpPr/>
          <p:nvPr/>
        </p:nvSpPr>
        <p:spPr>
          <a:xfrm>
            <a:off x="-1" y="801637"/>
            <a:ext cx="9130145" cy="1077218"/>
          </a:xfrm>
          <a:prstGeom prst="rect">
            <a:avLst/>
          </a:prstGeom>
        </p:spPr>
        <p:txBody>
          <a:bodyPr wrap="square">
            <a:spAutoFit/>
          </a:bodyPr>
          <a:lstStyle/>
          <a:p>
            <a:r>
              <a:rPr lang="en-US" sz="1600" b="1" dirty="0" err="1">
                <a:solidFill>
                  <a:srgbClr val="C00000"/>
                </a:solidFill>
                <a:latin typeface="Times New Roman" panose="02020603050405020304" pitchFamily="18" charset="0"/>
                <a:cs typeface="Times New Roman" panose="02020603050405020304" pitchFamily="18" charset="0"/>
              </a:rPr>
              <a:t>Integrins</a:t>
            </a:r>
            <a:r>
              <a:rPr lang="en-US" sz="1600" b="1" dirty="0">
                <a:solidFill>
                  <a:srgbClr val="C00000"/>
                </a:solidFill>
                <a:latin typeface="Times New Roman" panose="02020603050405020304" pitchFamily="18" charset="0"/>
                <a:cs typeface="Times New Roman" panose="02020603050405020304" pitchFamily="18" charset="0"/>
              </a:rPr>
              <a:t> are proteins that function mechanically, by attaching the cell cytoskeleton to the extracellular matrix (ECM), and biochemically, by sensing whether adhesion has occurred. </a:t>
            </a:r>
            <a:endParaRPr lang="en-US" sz="1600" b="1" dirty="0" smtClean="0">
              <a:solidFill>
                <a:srgbClr val="C00000"/>
              </a:solidFill>
              <a:latin typeface="Times New Roman" panose="02020603050405020304" pitchFamily="18" charset="0"/>
              <a:cs typeface="Times New Roman" panose="02020603050405020304" pitchFamily="18" charset="0"/>
            </a:endParaRPr>
          </a:p>
          <a:p>
            <a:r>
              <a:rPr lang="en-US" sz="1600" b="1" dirty="0" smtClean="0">
                <a:solidFill>
                  <a:srgbClr val="7030A0"/>
                </a:solidFill>
                <a:latin typeface="Times New Roman" panose="02020603050405020304" pitchFamily="18" charset="0"/>
                <a:cs typeface="Times New Roman" panose="02020603050405020304" pitchFamily="18" charset="0"/>
              </a:rPr>
              <a:t>The</a:t>
            </a:r>
            <a:r>
              <a:rPr lang="en-US" sz="1600" b="1" dirty="0">
                <a:solidFill>
                  <a:srgbClr val="7030A0"/>
                </a:solidFill>
                <a:latin typeface="Times New Roman" panose="02020603050405020304" pitchFamily="18" charset="0"/>
                <a:cs typeface="Times New Roman" panose="02020603050405020304" pitchFamily="18" charset="0"/>
              </a:rPr>
              <a:t> integrin family of proteins consists of alpha and beta subtypes, which form transmembrane heterodimers.</a:t>
            </a:r>
          </a:p>
        </p:txBody>
      </p:sp>
      <p:grpSp>
        <p:nvGrpSpPr>
          <p:cNvPr id="20" name="组合 19"/>
          <p:cNvGrpSpPr/>
          <p:nvPr/>
        </p:nvGrpSpPr>
        <p:grpSpPr>
          <a:xfrm>
            <a:off x="152400" y="1513244"/>
            <a:ext cx="7928810" cy="5298588"/>
            <a:chOff x="152400" y="1513244"/>
            <a:chExt cx="7928810" cy="5298588"/>
          </a:xfrm>
        </p:grpSpPr>
        <p:grpSp>
          <p:nvGrpSpPr>
            <p:cNvPr id="19" name="组合 18"/>
            <p:cNvGrpSpPr/>
            <p:nvPr/>
          </p:nvGrpSpPr>
          <p:grpSpPr>
            <a:xfrm>
              <a:off x="152400" y="1513244"/>
              <a:ext cx="7928810" cy="5298588"/>
              <a:chOff x="152400" y="1513244"/>
              <a:chExt cx="7928810" cy="5298588"/>
            </a:xfrm>
          </p:grpSpPr>
          <p:grpSp>
            <p:nvGrpSpPr>
              <p:cNvPr id="17" name="组合 16"/>
              <p:cNvGrpSpPr/>
              <p:nvPr/>
            </p:nvGrpSpPr>
            <p:grpSpPr>
              <a:xfrm>
                <a:off x="152400" y="1513244"/>
                <a:ext cx="7928810" cy="4887043"/>
                <a:chOff x="152400" y="1513244"/>
                <a:chExt cx="7928810" cy="4887043"/>
              </a:xfrm>
            </p:grpSpPr>
            <p:sp>
              <p:nvSpPr>
                <p:cNvPr id="18" name="TextBox 17"/>
                <p:cNvSpPr txBox="1"/>
                <p:nvPr/>
              </p:nvSpPr>
              <p:spPr>
                <a:xfrm>
                  <a:off x="2699574" y="1513244"/>
                  <a:ext cx="889987" cy="369332"/>
                </a:xfrm>
                <a:prstGeom prst="rect">
                  <a:avLst/>
                </a:prstGeom>
                <a:noFill/>
              </p:spPr>
              <p:txBody>
                <a:bodyPr wrap="none" rtlCol="0">
                  <a:spAutoFit/>
                </a:bodyPr>
                <a:lstStyle/>
                <a:p>
                  <a:r>
                    <a:rPr lang="en-US" b="1" dirty="0" smtClean="0">
                      <a:solidFill>
                        <a:srgbClr val="00B050"/>
                      </a:solidFill>
                      <a:latin typeface="Times New Roman" panose="02020603050405020304" pitchFamily="18" charset="0"/>
                      <a:cs typeface="Times New Roman" panose="02020603050405020304" pitchFamily="18" charset="0"/>
                    </a:rPr>
                    <a:t>Signals</a:t>
                  </a:r>
                  <a:endParaRPr lang="en-US" b="1" dirty="0">
                    <a:solidFill>
                      <a:srgbClr val="00B050"/>
                    </a:solidFill>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152400" y="1846590"/>
                  <a:ext cx="7928810" cy="4553697"/>
                  <a:chOff x="685800" y="1694190"/>
                  <a:chExt cx="7928810" cy="4553697"/>
                </a:xfrm>
              </p:grpSpPr>
              <p:grpSp>
                <p:nvGrpSpPr>
                  <p:cNvPr id="10" name="组合 9"/>
                  <p:cNvGrpSpPr/>
                  <p:nvPr/>
                </p:nvGrpSpPr>
                <p:grpSpPr>
                  <a:xfrm>
                    <a:off x="685800" y="2240722"/>
                    <a:ext cx="7928810" cy="4007165"/>
                    <a:chOff x="1371600" y="2072861"/>
                    <a:chExt cx="7928810" cy="4007165"/>
                  </a:xfrm>
                </p:grpSpPr>
                <p:grpSp>
                  <p:nvGrpSpPr>
                    <p:cNvPr id="8" name="组合 7"/>
                    <p:cNvGrpSpPr/>
                    <p:nvPr/>
                  </p:nvGrpSpPr>
                  <p:grpSpPr>
                    <a:xfrm>
                      <a:off x="1371600" y="2072861"/>
                      <a:ext cx="7642512" cy="4007165"/>
                      <a:chOff x="1773803" y="1143000"/>
                      <a:chExt cx="7642512" cy="4007165"/>
                    </a:xfrm>
                  </p:grpSpPr>
                  <p:grpSp>
                    <p:nvGrpSpPr>
                      <p:cNvPr id="5" name="组合 4"/>
                      <p:cNvGrpSpPr/>
                      <p:nvPr/>
                    </p:nvGrpSpPr>
                    <p:grpSpPr>
                      <a:xfrm>
                        <a:off x="1773803" y="1143000"/>
                        <a:ext cx="7642512" cy="4007165"/>
                        <a:chOff x="1773803" y="1143000"/>
                        <a:chExt cx="7642512" cy="4007165"/>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724400" cy="225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803" y="4721540"/>
                          <a:ext cx="60007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下箭头 2"/>
                        <p:cNvSpPr/>
                        <p:nvPr/>
                      </p:nvSpPr>
                      <p:spPr>
                        <a:xfrm>
                          <a:off x="4400905" y="3575636"/>
                          <a:ext cx="550864" cy="114300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4796" y="2269263"/>
                          <a:ext cx="5081519" cy="369332"/>
                        </a:xfrm>
                        <a:prstGeom prst="rect">
                          <a:avLst/>
                        </a:prstGeom>
                        <a:solidFill>
                          <a:srgbClr val="FFFF00"/>
                        </a:solid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Integrin heterodimer bound to plasma membrane</a:t>
                          </a:r>
                          <a:endParaRPr lang="en-US" b="1" dirty="0">
                            <a:solidFill>
                              <a:srgbClr val="FF0000"/>
                            </a:solidFill>
                            <a:latin typeface="Times New Roman" panose="02020603050405020304" pitchFamily="18" charset="0"/>
                            <a:cs typeface="Times New Roman" panose="02020603050405020304" pitchFamily="18" charset="0"/>
                          </a:endParaRPr>
                        </a:p>
                      </p:txBody>
                    </p:sp>
                  </p:grpSp>
                  <p:sp>
                    <p:nvSpPr>
                      <p:cNvPr id="12" name="TextBox 11"/>
                      <p:cNvSpPr txBox="1"/>
                      <p:nvPr/>
                    </p:nvSpPr>
                    <p:spPr>
                      <a:xfrm>
                        <a:off x="7010400" y="2723003"/>
                        <a:ext cx="187102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plasma membrane</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993984" y="2987947"/>
                        <a:ext cx="11336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cytoplasm</a:t>
                        </a:r>
                        <a:endParaRPr lang="en-US" dirty="0">
                          <a:latin typeface="Times New Roman" panose="02020603050405020304" pitchFamily="18" charset="0"/>
                          <a:cs typeface="Times New Roman" panose="02020603050405020304" pitchFamily="18" charset="0"/>
                        </a:endParaRPr>
                      </a:p>
                    </p:txBody>
                  </p:sp>
                </p:grpSp>
                <p:sp>
                  <p:nvSpPr>
                    <p:cNvPr id="9" name="矩形 8"/>
                    <p:cNvSpPr/>
                    <p:nvPr/>
                  </p:nvSpPr>
                  <p:spPr>
                    <a:xfrm>
                      <a:off x="7158603" y="4799999"/>
                      <a:ext cx="2141807" cy="276999"/>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https://www.mechanobio.info/topics/mechanosignaling/cell-matrix-adhesion/integrin-mediated-signalling-pathway/</a:t>
                      </a:r>
                    </a:p>
                  </p:txBody>
                </p:sp>
              </p:grpSp>
              <p:sp>
                <p:nvSpPr>
                  <p:cNvPr id="14" name="左大括号 13"/>
                  <p:cNvSpPr/>
                  <p:nvPr/>
                </p:nvSpPr>
                <p:spPr>
                  <a:xfrm rot="5400000">
                    <a:off x="3283533" y="-363210"/>
                    <a:ext cx="609602" cy="4724401"/>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 name="TextBox 20"/>
              <p:cNvSpPr txBox="1"/>
              <p:nvPr/>
            </p:nvSpPr>
            <p:spPr>
              <a:xfrm>
                <a:off x="1740977" y="6442500"/>
                <a:ext cx="2807179" cy="369332"/>
              </a:xfrm>
              <a:prstGeom prst="rect">
                <a:avLst/>
              </a:prstGeom>
              <a:noFill/>
            </p:spPr>
            <p:txBody>
              <a:bodyPr wrap="none" rtlCol="0">
                <a:spAutoFit/>
              </a:bodyPr>
              <a:lstStyle/>
              <a:p>
                <a:r>
                  <a:rPr lang="en-US" b="1" dirty="0" smtClean="0">
                    <a:solidFill>
                      <a:schemeClr val="accent2">
                        <a:lumMod val="75000"/>
                      </a:schemeClr>
                    </a:solidFill>
                    <a:latin typeface="Times New Roman" panose="02020603050405020304" pitchFamily="18" charset="0"/>
                    <a:cs typeface="Times New Roman" panose="02020603050405020304" pitchFamily="18" charset="0"/>
                  </a:rPr>
                  <a:t>Effect of integrin signaling</a:t>
                </a:r>
                <a:endParaRPr lang="en-US" b="1" dirty="0">
                  <a:solidFill>
                    <a:schemeClr val="accent2">
                      <a:lumMod val="75000"/>
                    </a:schemeClr>
                  </a:solidFill>
                  <a:latin typeface="Times New Roman" panose="02020603050405020304" pitchFamily="18" charset="0"/>
                  <a:cs typeface="Times New Roman" panose="02020603050405020304" pitchFamily="18" charset="0"/>
                </a:endParaRPr>
              </a:p>
            </p:txBody>
          </p:sp>
        </p:grpSp>
        <p:sp>
          <p:nvSpPr>
            <p:cNvPr id="16" name="右大括号 15"/>
            <p:cNvSpPr/>
            <p:nvPr/>
          </p:nvSpPr>
          <p:spPr>
            <a:xfrm rot="5400000">
              <a:off x="2966379" y="3329288"/>
              <a:ext cx="457200" cy="60007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矩形 25"/>
          <p:cNvSpPr/>
          <p:nvPr/>
        </p:nvSpPr>
        <p:spPr>
          <a:xfrm>
            <a:off x="6507393" y="5814061"/>
            <a:ext cx="2590891" cy="1015663"/>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a:t>
            </a:r>
            <a:r>
              <a:rPr lang="en-US" sz="1200" b="1" dirty="0" err="1" smtClean="0">
                <a:latin typeface="Times New Roman" panose="02020603050405020304" pitchFamily="18" charset="0"/>
                <a:cs typeface="Times New Roman" panose="02020603050405020304" pitchFamily="18" charset="0"/>
              </a:rPr>
              <a:t>integrins</a:t>
            </a:r>
            <a:r>
              <a:rPr lang="en-US" sz="1200" b="1" dirty="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Q2. Write the name of 3 signals that can stimulate integrin signaling.</a:t>
            </a:r>
          </a:p>
          <a:p>
            <a:r>
              <a:rPr lang="en-US" sz="1200" b="1" dirty="0" smtClean="0">
                <a:latin typeface="Times New Roman" panose="02020603050405020304" pitchFamily="18" charset="0"/>
                <a:cs typeface="Times New Roman" panose="02020603050405020304" pitchFamily="18" charset="0"/>
              </a:rPr>
              <a:t>Q3.  Write three effects  of integrin signaling in cells. </a:t>
            </a:r>
          </a:p>
        </p:txBody>
      </p:sp>
    </p:spTree>
    <p:extLst>
      <p:ext uri="{BB962C8B-B14F-4D97-AF65-F5344CB8AC3E}">
        <p14:creationId xmlns:p14="http://schemas.microsoft.com/office/powerpoint/2010/main" val="35963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990600"/>
            <a:ext cx="81534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Bioenergetics</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457200" y="4114800"/>
            <a:ext cx="8153400" cy="2362200"/>
          </a:xfrm>
          <a:prstGeom prst="rect">
            <a:avLst/>
          </a:prstGeom>
          <a:no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a:t>
            </a:r>
          </a:p>
          <a:p>
            <a:r>
              <a:rPr lang="en-US" sz="4000" b="1" dirty="0" smtClean="0">
                <a:solidFill>
                  <a:srgbClr val="7030A0"/>
                </a:solidFill>
                <a:latin typeface="Times New Roman" panose="02020603050405020304" pitchFamily="18" charset="0"/>
                <a:cs typeface="Times New Roman" panose="02020603050405020304" pitchFamily="18" charset="0"/>
              </a:rPr>
              <a:t>Chapters 13</a:t>
            </a: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83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13" name="矩形 12"/>
          <p:cNvSpPr/>
          <p:nvPr/>
        </p:nvSpPr>
        <p:spPr>
          <a:xfrm>
            <a:off x="-4538" y="762000"/>
            <a:ext cx="9148538" cy="707886"/>
          </a:xfrm>
          <a:prstGeom prst="rect">
            <a:avLst/>
          </a:prstGeom>
        </p:spPr>
        <p:txBody>
          <a:bodyPr wrap="square">
            <a:spAutoFit/>
          </a:bodyPr>
          <a:lstStyle/>
          <a:p>
            <a:r>
              <a:rPr lang="en-US" sz="2000" b="1" dirty="0" smtClean="0">
                <a:solidFill>
                  <a:srgbClr val="7030A0"/>
                </a:solidFill>
                <a:latin typeface="Times New Roman" pitchFamily="18" charset="0"/>
                <a:cs typeface="Times New Roman" pitchFamily="18" charset="0"/>
              </a:rPr>
              <a:t>Signal transduction is the process by which a cell converts an extracellular signal into a response. </a:t>
            </a:r>
            <a:endParaRPr lang="en-US" sz="2000" b="1" dirty="0">
              <a:solidFill>
                <a:srgbClr val="7030A0"/>
              </a:solidFill>
              <a:latin typeface="Times New Roman" pitchFamily="18" charset="0"/>
              <a:cs typeface="Times New Roman"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Signal Transduction</a:t>
            </a:r>
          </a:p>
        </p:txBody>
      </p:sp>
      <p:sp>
        <p:nvSpPr>
          <p:cNvPr id="2" name="矩形 1"/>
          <p:cNvSpPr/>
          <p:nvPr/>
        </p:nvSpPr>
        <p:spPr>
          <a:xfrm>
            <a:off x="-4538" y="1524000"/>
            <a:ext cx="9148538" cy="707886"/>
          </a:xfrm>
          <a:prstGeom prst="rect">
            <a:avLst/>
          </a:prstGeom>
        </p:spPr>
        <p:txBody>
          <a:bodyPr wrap="square">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The</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smtClean="0">
                <a:solidFill>
                  <a:srgbClr val="C00000"/>
                </a:solidFill>
                <a:latin typeface="Times New Roman" panose="02020603050405020304" pitchFamily="18" charset="0"/>
                <a:cs typeface="Times New Roman" panose="02020603050405020304" pitchFamily="18" charset="0"/>
              </a:rPr>
              <a:t>signal </a:t>
            </a:r>
            <a:r>
              <a:rPr lang="en-US" sz="2000" b="1" dirty="0">
                <a:solidFill>
                  <a:srgbClr val="C00000"/>
                </a:solidFill>
                <a:latin typeface="Times New Roman" panose="02020603050405020304" pitchFamily="18" charset="0"/>
                <a:cs typeface="Times New Roman" panose="02020603050405020304" pitchFamily="18" charset="0"/>
              </a:rPr>
              <a:t>represents </a:t>
            </a:r>
            <a:r>
              <a:rPr lang="en-US" sz="2000" b="1" i="1" dirty="0">
                <a:solidFill>
                  <a:srgbClr val="C00000"/>
                </a:solidFill>
                <a:latin typeface="Times New Roman" panose="02020603050405020304" pitchFamily="18" charset="0"/>
                <a:cs typeface="Times New Roman" panose="02020603050405020304" pitchFamily="18" charset="0"/>
              </a:rPr>
              <a:t>information </a:t>
            </a:r>
            <a:r>
              <a:rPr lang="en-US" sz="2000" b="1" dirty="0">
                <a:solidFill>
                  <a:srgbClr val="C00000"/>
                </a:solidFill>
                <a:latin typeface="Times New Roman" panose="02020603050405020304" pitchFamily="18" charset="0"/>
                <a:cs typeface="Times New Roman" panose="02020603050405020304" pitchFamily="18" charset="0"/>
              </a:rPr>
              <a:t>that is detected by </a:t>
            </a:r>
            <a:r>
              <a:rPr lang="en-US" sz="2000" b="1" dirty="0" smtClean="0">
                <a:solidFill>
                  <a:srgbClr val="C00000"/>
                </a:solidFill>
                <a:latin typeface="Times New Roman" panose="02020603050405020304" pitchFamily="18" charset="0"/>
                <a:cs typeface="Times New Roman" panose="02020603050405020304" pitchFamily="18" charset="0"/>
              </a:rPr>
              <a:t>specific receptors </a:t>
            </a:r>
            <a:r>
              <a:rPr lang="en-US" sz="2000" b="1" dirty="0">
                <a:solidFill>
                  <a:srgbClr val="C00000"/>
                </a:solidFill>
                <a:latin typeface="Times New Roman" panose="02020603050405020304" pitchFamily="18" charset="0"/>
                <a:cs typeface="Times New Roman" panose="02020603050405020304" pitchFamily="18" charset="0"/>
              </a:rPr>
              <a:t>and converted to a cellular </a:t>
            </a:r>
            <a:r>
              <a:rPr lang="en-US" sz="2000" b="1" dirty="0" smtClean="0">
                <a:solidFill>
                  <a:srgbClr val="C00000"/>
                </a:solidFill>
                <a:latin typeface="Times New Roman" panose="02020603050405020304" pitchFamily="18" charset="0"/>
                <a:cs typeface="Times New Roman" panose="02020603050405020304" pitchFamily="18" charset="0"/>
              </a:rPr>
              <a:t>response, which </a:t>
            </a:r>
            <a:r>
              <a:rPr lang="en-US" sz="2000" b="1" dirty="0">
                <a:solidFill>
                  <a:srgbClr val="C00000"/>
                </a:solidFill>
                <a:latin typeface="Times New Roman" panose="02020603050405020304" pitchFamily="18" charset="0"/>
                <a:cs typeface="Times New Roman" panose="02020603050405020304" pitchFamily="18" charset="0"/>
              </a:rPr>
              <a:t>always involves a </a:t>
            </a:r>
            <a:r>
              <a:rPr lang="en-US" sz="2000" b="1" i="1" dirty="0">
                <a:solidFill>
                  <a:srgbClr val="C00000"/>
                </a:solidFill>
                <a:latin typeface="Times New Roman" panose="02020603050405020304" pitchFamily="18" charset="0"/>
                <a:cs typeface="Times New Roman" panose="02020603050405020304" pitchFamily="18" charset="0"/>
              </a:rPr>
              <a:t>chemical </a:t>
            </a:r>
            <a:r>
              <a:rPr lang="en-US" sz="2000" b="1" dirty="0">
                <a:solidFill>
                  <a:srgbClr val="C00000"/>
                </a:solidFill>
                <a:latin typeface="Times New Roman" panose="02020603050405020304" pitchFamily="18" charset="0"/>
                <a:cs typeface="Times New Roman" panose="02020603050405020304" pitchFamily="18" charset="0"/>
              </a:rPr>
              <a:t>process.</a:t>
            </a:r>
          </a:p>
        </p:txBody>
      </p:sp>
      <p:sp>
        <p:nvSpPr>
          <p:cNvPr id="15" name="矩形 12"/>
          <p:cNvSpPr/>
          <p:nvPr/>
        </p:nvSpPr>
        <p:spPr>
          <a:xfrm>
            <a:off x="-4537" y="2354285"/>
            <a:ext cx="9138556" cy="707886"/>
          </a:xfrm>
          <a:prstGeom prst="rect">
            <a:avLst/>
          </a:prstGeom>
        </p:spPr>
        <p:txBody>
          <a:bodyPr wrap="square">
            <a:spAutoFit/>
          </a:bodyPr>
          <a:lstStyle/>
          <a:p>
            <a:r>
              <a:rPr lang="en-US" sz="2000" b="1" dirty="0" smtClean="0">
                <a:solidFill>
                  <a:srgbClr val="00B050"/>
                </a:solidFill>
                <a:latin typeface="Times New Roman" pitchFamily="18" charset="0"/>
                <a:cs typeface="Times New Roman" pitchFamily="18" charset="0"/>
              </a:rPr>
              <a:t>The importance of signal transduction is signal amplification through a cascade of chemical reactions. </a:t>
            </a:r>
            <a:endParaRPr lang="en-US" sz="2000" b="1" dirty="0">
              <a:solidFill>
                <a:srgbClr val="00B05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541" y="3052646"/>
            <a:ext cx="3962400" cy="326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17"/>
          <p:cNvSpPr/>
          <p:nvPr/>
        </p:nvSpPr>
        <p:spPr>
          <a:xfrm>
            <a:off x="5171620" y="6396335"/>
            <a:ext cx="3962399"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signal transduction? What is its importance?</a:t>
            </a:r>
          </a:p>
          <a:p>
            <a:r>
              <a:rPr lang="en-US" sz="1200" b="1" dirty="0" smtClean="0">
                <a:solidFill>
                  <a:srgbClr val="FF0000"/>
                </a:solidFill>
                <a:latin typeface="Times New Roman" panose="02020603050405020304" pitchFamily="18" charset="0"/>
                <a:cs typeface="Times New Roman" panose="02020603050405020304" pitchFamily="18" charset="0"/>
              </a:rPr>
              <a:t>No question in the exam from the image of this slide.</a:t>
            </a:r>
          </a:p>
        </p:txBody>
      </p:sp>
    </p:spTree>
    <p:extLst>
      <p:ext uri="{BB962C8B-B14F-4D97-AF65-F5344CB8AC3E}">
        <p14:creationId xmlns:p14="http://schemas.microsoft.com/office/powerpoint/2010/main" val="185689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5"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Signal Transduction</a:t>
            </a:r>
          </a:p>
        </p:txBody>
      </p:sp>
      <p:grpSp>
        <p:nvGrpSpPr>
          <p:cNvPr id="11" name="组合 10"/>
          <p:cNvGrpSpPr/>
          <p:nvPr/>
        </p:nvGrpSpPr>
        <p:grpSpPr>
          <a:xfrm>
            <a:off x="103412" y="1347872"/>
            <a:ext cx="5387520" cy="4377216"/>
            <a:chOff x="152400" y="2252184"/>
            <a:chExt cx="5387520" cy="4377216"/>
          </a:xfrm>
        </p:grpSpPr>
        <p:grpSp>
          <p:nvGrpSpPr>
            <p:cNvPr id="16" name="组合 15"/>
            <p:cNvGrpSpPr/>
            <p:nvPr/>
          </p:nvGrpSpPr>
          <p:grpSpPr>
            <a:xfrm>
              <a:off x="302601" y="2252184"/>
              <a:ext cx="5237319" cy="4374818"/>
              <a:chOff x="302601" y="2252184"/>
              <a:chExt cx="5237319" cy="4374818"/>
            </a:xfrm>
          </p:grpSpPr>
          <p:grpSp>
            <p:nvGrpSpPr>
              <p:cNvPr id="17" name="组合 16"/>
              <p:cNvGrpSpPr/>
              <p:nvPr/>
            </p:nvGrpSpPr>
            <p:grpSpPr>
              <a:xfrm>
                <a:off x="302601" y="2252184"/>
                <a:ext cx="5237319" cy="3877270"/>
                <a:chOff x="302601" y="2252184"/>
                <a:chExt cx="5237319" cy="387727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01" y="2621516"/>
                  <a:ext cx="5237319" cy="350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矩形 19"/>
                <p:cNvSpPr/>
                <p:nvPr/>
              </p:nvSpPr>
              <p:spPr>
                <a:xfrm>
                  <a:off x="708473" y="2252184"/>
                  <a:ext cx="2881088" cy="36933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Generic Signaling Pathway</a:t>
                  </a:r>
                  <a:endParaRPr lang="en-US" b="1" dirty="0">
                    <a:latin typeface="Times New Roman" panose="02020603050405020304" pitchFamily="18" charset="0"/>
                    <a:cs typeface="Times New Roman" panose="02020603050405020304" pitchFamily="18" charset="0"/>
                  </a:endParaRPr>
                </a:p>
              </p:txBody>
            </p:sp>
          </p:grpSp>
          <p:sp>
            <p:nvSpPr>
              <p:cNvPr id="18" name="矩形 17"/>
              <p:cNvSpPr/>
              <p:nvPr/>
            </p:nvSpPr>
            <p:spPr>
              <a:xfrm>
                <a:off x="3073660" y="6442336"/>
                <a:ext cx="2286000"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https://www.slideshare.net/deepikatripathi/cancer-signaltransduction</a:t>
                </a:r>
              </a:p>
            </p:txBody>
          </p:sp>
        </p:grpSp>
        <p:sp>
          <p:nvSpPr>
            <p:cNvPr id="9" name="矩形 8"/>
            <p:cNvSpPr/>
            <p:nvPr/>
          </p:nvSpPr>
          <p:spPr>
            <a:xfrm>
              <a:off x="152400" y="2252184"/>
              <a:ext cx="5363265" cy="4377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696" y="2590800"/>
            <a:ext cx="3599304" cy="214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矩形 17"/>
          <p:cNvSpPr/>
          <p:nvPr/>
        </p:nvSpPr>
        <p:spPr>
          <a:xfrm>
            <a:off x="4158147" y="6396335"/>
            <a:ext cx="4985853"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Schematically show the generic signaling pathway with their effects. </a:t>
            </a:r>
          </a:p>
          <a:p>
            <a:r>
              <a:rPr lang="en-US" sz="1200" b="1" dirty="0" smtClean="0">
                <a:latin typeface="Times New Roman" panose="02020603050405020304" pitchFamily="18" charset="0"/>
                <a:cs typeface="Times New Roman" panose="02020603050405020304" pitchFamily="18" charset="0"/>
              </a:rPr>
              <a:t>Q2. Write five different generic signals to which cells respond.  </a:t>
            </a:r>
          </a:p>
        </p:txBody>
      </p:sp>
    </p:spTree>
    <p:extLst>
      <p:ext uri="{BB962C8B-B14F-4D97-AF65-F5344CB8AC3E}">
        <p14:creationId xmlns:p14="http://schemas.microsoft.com/office/powerpoint/2010/main" val="281009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Specificity of Signal-Transducing Systems</a:t>
            </a:r>
          </a:p>
        </p:txBody>
      </p:sp>
      <p:grpSp>
        <p:nvGrpSpPr>
          <p:cNvPr id="33" name="Group 32"/>
          <p:cNvGrpSpPr/>
          <p:nvPr/>
        </p:nvGrpSpPr>
        <p:grpSpPr>
          <a:xfrm>
            <a:off x="1409700" y="793874"/>
            <a:ext cx="6334125" cy="5583247"/>
            <a:chOff x="1409700" y="793874"/>
            <a:chExt cx="6334125" cy="558324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793874"/>
              <a:ext cx="6324600" cy="437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5169638"/>
              <a:ext cx="6324600" cy="12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3810000" y="1409700"/>
              <a:ext cx="3924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09700" y="1733550"/>
              <a:ext cx="632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19225" y="2038350"/>
              <a:ext cx="2009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19225" y="3276600"/>
              <a:ext cx="632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19225" y="2940813"/>
              <a:ext cx="632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19225" y="3581400"/>
              <a:ext cx="632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19225" y="3886200"/>
              <a:ext cx="3162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57700" y="481965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724400" y="3895725"/>
              <a:ext cx="301942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440898" y="4219575"/>
              <a:ext cx="69270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矩形 17"/>
          <p:cNvSpPr/>
          <p:nvPr/>
        </p:nvSpPr>
        <p:spPr>
          <a:xfrm>
            <a:off x="3589561" y="6546398"/>
            <a:ext cx="5539921" cy="338554"/>
          </a:xfrm>
          <a:prstGeom prst="rect">
            <a:avLst/>
          </a:prstGeom>
        </p:spPr>
        <p:txBody>
          <a:bodyPr wrap="square">
            <a:spAutoFit/>
          </a:bodyPr>
          <a:lstStyle/>
          <a:p>
            <a:r>
              <a:rPr lang="en-US" sz="800" b="1" dirty="0" smtClean="0">
                <a:latin typeface="Times New Roman" panose="02020603050405020304" pitchFamily="18" charset="0"/>
                <a:cs typeface="Times New Roman" panose="02020603050405020304" pitchFamily="18" charset="0"/>
              </a:rPr>
              <a:t>Q1. How specificity is achieved between signal and receptor molecules</a:t>
            </a:r>
            <a:r>
              <a:rPr lang="en-US" sz="800" b="1" dirty="0">
                <a:latin typeface="Times New Roman" panose="02020603050405020304" pitchFamily="18" charset="0"/>
                <a:cs typeface="Times New Roman" panose="02020603050405020304" pitchFamily="18" charset="0"/>
              </a:rPr>
              <a:t>?</a:t>
            </a:r>
            <a:r>
              <a:rPr lang="en-US" sz="800" b="1" dirty="0" smtClean="0">
                <a:latin typeface="Times New Roman" panose="02020603050405020304" pitchFamily="18" charset="0"/>
                <a:cs typeface="Times New Roman" panose="02020603050405020304" pitchFamily="18" charset="0"/>
              </a:rPr>
              <a:t> </a:t>
            </a:r>
          </a:p>
          <a:p>
            <a:r>
              <a:rPr lang="en-US" sz="800" b="1" dirty="0" smtClean="0">
                <a:latin typeface="Times New Roman" panose="02020603050405020304" pitchFamily="18" charset="0"/>
                <a:cs typeface="Times New Roman" panose="02020603050405020304" pitchFamily="18" charset="0"/>
              </a:rPr>
              <a:t>Q2. What is the additional level of specificity in multicellular organisms with respect to signal transduction? Give example.   </a:t>
            </a:r>
          </a:p>
        </p:txBody>
      </p:sp>
    </p:spTree>
    <p:extLst>
      <p:ext uri="{BB962C8B-B14F-4D97-AF65-F5344CB8AC3E}">
        <p14:creationId xmlns:p14="http://schemas.microsoft.com/office/powerpoint/2010/main" val="184303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Factors Affecting Sensitivity of Signal Transducing Systems</a:t>
            </a:r>
          </a:p>
        </p:txBody>
      </p:sp>
      <p:sp>
        <p:nvSpPr>
          <p:cNvPr id="2" name="Rectangle 1"/>
          <p:cNvSpPr/>
          <p:nvPr/>
        </p:nvSpPr>
        <p:spPr>
          <a:xfrm>
            <a:off x="-7259" y="773961"/>
            <a:ext cx="9151260" cy="3539430"/>
          </a:xfrm>
          <a:prstGeom prst="rect">
            <a:avLst/>
          </a:prstGeom>
        </p:spPr>
        <p:txBody>
          <a:bodyPr wrap="square">
            <a:spAutoFit/>
          </a:bodyPr>
          <a:lstStyle/>
          <a:p>
            <a:r>
              <a:rPr lang="en-US" sz="3200" b="1" dirty="0">
                <a:latin typeface="Times New Roman" pitchFamily="18" charset="0"/>
                <a:cs typeface="Times New Roman" pitchFamily="18" charset="0"/>
              </a:rPr>
              <a:t>Three factors account for the extraordinary </a:t>
            </a:r>
            <a:r>
              <a:rPr lang="en-US" sz="3200" b="1" dirty="0" smtClean="0">
                <a:latin typeface="Times New Roman" pitchFamily="18" charset="0"/>
                <a:cs typeface="Times New Roman" pitchFamily="18" charset="0"/>
              </a:rPr>
              <a:t>sensitivity </a:t>
            </a:r>
            <a:r>
              <a:rPr lang="en-US" sz="3200" b="1" dirty="0">
                <a:latin typeface="Times New Roman" pitchFamily="18" charset="0"/>
                <a:cs typeface="Times New Roman" pitchFamily="18" charset="0"/>
              </a:rPr>
              <a:t>of signal transducers: </a:t>
            </a:r>
            <a:endParaRPr lang="en-US" sz="3200" b="1" dirty="0" smtClean="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a:p>
            <a:pPr marL="342900" indent="-342900">
              <a:buAutoNum type="arabicPeriod"/>
            </a:pPr>
            <a:r>
              <a:rPr lang="en-US" sz="3200" b="1" i="1" dirty="0" smtClean="0">
                <a:solidFill>
                  <a:srgbClr val="00B050"/>
                </a:solidFill>
                <a:latin typeface="Times New Roman" pitchFamily="18" charset="0"/>
                <a:cs typeface="Times New Roman" pitchFamily="18" charset="0"/>
              </a:rPr>
              <a:t>The </a:t>
            </a:r>
            <a:r>
              <a:rPr lang="en-US" sz="3200" b="1" i="1" dirty="0">
                <a:solidFill>
                  <a:srgbClr val="00B050"/>
                </a:solidFill>
                <a:latin typeface="Times New Roman" pitchFamily="18" charset="0"/>
                <a:cs typeface="Times New Roman" pitchFamily="18" charset="0"/>
              </a:rPr>
              <a:t>high affinity of </a:t>
            </a:r>
            <a:r>
              <a:rPr lang="en-US" sz="3200" b="1" i="1" dirty="0" smtClean="0">
                <a:solidFill>
                  <a:srgbClr val="00B050"/>
                </a:solidFill>
                <a:latin typeface="Times New Roman" pitchFamily="18" charset="0"/>
                <a:cs typeface="Times New Roman" pitchFamily="18" charset="0"/>
              </a:rPr>
              <a:t>receptors </a:t>
            </a:r>
            <a:r>
              <a:rPr lang="en-US" sz="3200" b="1" i="1" dirty="0">
                <a:solidFill>
                  <a:srgbClr val="00B050"/>
                </a:solidFill>
                <a:latin typeface="Times New Roman" pitchFamily="18" charset="0"/>
                <a:cs typeface="Times New Roman" pitchFamily="18" charset="0"/>
              </a:rPr>
              <a:t>for signal molecules, </a:t>
            </a:r>
          </a:p>
          <a:p>
            <a:pPr marL="342900" indent="-342900">
              <a:buAutoNum type="arabicPeriod"/>
            </a:pPr>
            <a:r>
              <a:rPr lang="en-US" sz="3200" b="1" i="1" dirty="0" smtClean="0">
                <a:solidFill>
                  <a:srgbClr val="7030A0"/>
                </a:solidFill>
                <a:latin typeface="Times New Roman" pitchFamily="18" charset="0"/>
                <a:cs typeface="Times New Roman" pitchFamily="18" charset="0"/>
              </a:rPr>
              <a:t>Co-</a:t>
            </a:r>
            <a:r>
              <a:rPr lang="en-US" sz="3200" b="1" i="1" dirty="0" err="1" smtClean="0">
                <a:solidFill>
                  <a:srgbClr val="7030A0"/>
                </a:solidFill>
                <a:latin typeface="Times New Roman" pitchFamily="18" charset="0"/>
                <a:cs typeface="Times New Roman" pitchFamily="18" charset="0"/>
              </a:rPr>
              <a:t>operativity</a:t>
            </a:r>
            <a:r>
              <a:rPr lang="en-US" sz="3200" b="1" i="1" dirty="0" smtClean="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(often but not always) in the ligand-receptor interaction, and </a:t>
            </a:r>
            <a:endParaRPr lang="en-US" sz="3200" b="1" i="1" dirty="0" smtClean="0">
              <a:solidFill>
                <a:srgbClr val="7030A0"/>
              </a:solidFill>
              <a:latin typeface="Times New Roman" pitchFamily="18" charset="0"/>
              <a:cs typeface="Times New Roman" pitchFamily="18" charset="0"/>
            </a:endParaRPr>
          </a:p>
          <a:p>
            <a:pPr marL="342900" indent="-342900">
              <a:buAutoNum type="arabicPeriod"/>
            </a:pPr>
            <a:r>
              <a:rPr lang="en-US" sz="3200" b="1" i="1" dirty="0" smtClean="0">
                <a:solidFill>
                  <a:srgbClr val="C00000"/>
                </a:solidFill>
                <a:latin typeface="Times New Roman" pitchFamily="18" charset="0"/>
                <a:cs typeface="Times New Roman" pitchFamily="18" charset="0"/>
              </a:rPr>
              <a:t>Amplification </a:t>
            </a:r>
            <a:r>
              <a:rPr lang="en-US" sz="3200" b="1" i="1" dirty="0">
                <a:solidFill>
                  <a:srgbClr val="C00000"/>
                </a:solidFill>
                <a:latin typeface="Times New Roman" pitchFamily="18" charset="0"/>
                <a:cs typeface="Times New Roman" pitchFamily="18" charset="0"/>
              </a:rPr>
              <a:t>of the signal by enzyme cascades.</a:t>
            </a:r>
          </a:p>
        </p:txBody>
      </p:sp>
      <p:sp>
        <p:nvSpPr>
          <p:cNvPr id="8" name="矩形 17"/>
          <p:cNvSpPr/>
          <p:nvPr/>
        </p:nvSpPr>
        <p:spPr>
          <a:xfrm>
            <a:off x="3616050" y="6567785"/>
            <a:ext cx="5527951"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Which factors account for the extraordinary sensitivity of signal transducers? </a:t>
            </a:r>
          </a:p>
        </p:txBody>
      </p:sp>
    </p:spTree>
    <p:extLst>
      <p:ext uri="{BB962C8B-B14F-4D97-AF65-F5344CB8AC3E}">
        <p14:creationId xmlns:p14="http://schemas.microsoft.com/office/powerpoint/2010/main" val="155619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Four Features of Signal Transducing Systems</a:t>
            </a:r>
          </a:p>
        </p:txBody>
      </p:sp>
      <p:grpSp>
        <p:nvGrpSpPr>
          <p:cNvPr id="4" name="Group 3"/>
          <p:cNvGrpSpPr/>
          <p:nvPr/>
        </p:nvGrpSpPr>
        <p:grpSpPr>
          <a:xfrm>
            <a:off x="-9526" y="803399"/>
            <a:ext cx="9045729" cy="5483897"/>
            <a:chOff x="-9526" y="803399"/>
            <a:chExt cx="9045729" cy="5483897"/>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 y="803399"/>
              <a:ext cx="4654512" cy="509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986" y="952500"/>
              <a:ext cx="4391217" cy="503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934871"/>
              <a:ext cx="5334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矩形 17"/>
          <p:cNvSpPr/>
          <p:nvPr/>
        </p:nvSpPr>
        <p:spPr>
          <a:xfrm>
            <a:off x="3524530" y="6396335"/>
            <a:ext cx="5604151"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the four major features of signal-transducing systems?  </a:t>
            </a:r>
          </a:p>
          <a:p>
            <a:r>
              <a:rPr lang="en-US" sz="1200" b="1" dirty="0" smtClean="0">
                <a:latin typeface="Times New Roman" panose="02020603050405020304" pitchFamily="18" charset="0"/>
                <a:cs typeface="Times New Roman" panose="02020603050405020304" pitchFamily="18" charset="0"/>
              </a:rPr>
              <a:t>Q2. Diagrammatically show the four major features of signal-transducing systems. </a:t>
            </a:r>
          </a:p>
        </p:txBody>
      </p:sp>
    </p:spTree>
    <p:extLst>
      <p:ext uri="{BB962C8B-B14F-4D97-AF65-F5344CB8AC3E}">
        <p14:creationId xmlns:p14="http://schemas.microsoft.com/office/powerpoint/2010/main" val="338801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89561" y="-29724"/>
            <a:ext cx="19503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Bio-signaling</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Six Different Types of Signal Transduction in Eukaryotes</a:t>
            </a:r>
          </a:p>
        </p:txBody>
      </p:sp>
      <p:grpSp>
        <p:nvGrpSpPr>
          <p:cNvPr id="41" name="Group 40"/>
          <p:cNvGrpSpPr/>
          <p:nvPr/>
        </p:nvGrpSpPr>
        <p:grpSpPr>
          <a:xfrm>
            <a:off x="-74365" y="1371600"/>
            <a:ext cx="9375090" cy="3883644"/>
            <a:chOff x="-361349" y="1079028"/>
            <a:chExt cx="9375090" cy="3883644"/>
          </a:xfrm>
        </p:grpSpPr>
        <p:sp>
          <p:nvSpPr>
            <p:cNvPr id="2" name="Rectangle 1"/>
            <p:cNvSpPr/>
            <p:nvPr/>
          </p:nvSpPr>
          <p:spPr>
            <a:xfrm>
              <a:off x="3380405" y="2659932"/>
              <a:ext cx="1827621" cy="830997"/>
            </a:xfrm>
            <a:prstGeom prst="rect">
              <a:avLst/>
            </a:prstGeom>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Types of Signal </a:t>
              </a:r>
              <a:r>
                <a:rPr lang="en-US" sz="1600" b="1" dirty="0" smtClean="0">
                  <a:solidFill>
                    <a:srgbClr val="FF0000"/>
                  </a:solidFill>
                  <a:latin typeface="Times New Roman" panose="02020603050405020304" pitchFamily="18" charset="0"/>
                  <a:cs typeface="Times New Roman" panose="02020603050405020304" pitchFamily="18" charset="0"/>
                </a:rPr>
                <a:t>Transduction in Eukaryotes</a:t>
              </a:r>
              <a:endParaRPr 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V="1">
              <a:off x="4343399" y="1813141"/>
              <a:ext cx="0" cy="608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376003" y="1079028"/>
              <a:ext cx="3976858" cy="584775"/>
            </a:xfrm>
            <a:prstGeom prst="rect">
              <a:avLst/>
            </a:prstGeom>
          </p:spPr>
          <p:txBody>
            <a:bodyPr wrap="none">
              <a:spAutoFit/>
            </a:bodyPr>
            <a:lstStyle/>
            <a:p>
              <a:pPr algn="ctr"/>
              <a:r>
                <a:rPr lang="en-US" sz="1600" b="1" dirty="0" smtClean="0">
                  <a:solidFill>
                    <a:srgbClr val="7030A0"/>
                  </a:solidFill>
                  <a:latin typeface="Times New Roman" panose="02020603050405020304" pitchFamily="18" charset="0"/>
                  <a:cs typeface="Times New Roman" panose="02020603050405020304" pitchFamily="18" charset="0"/>
                </a:rPr>
                <a:t>(1) Signaling by gated ion channel proteins </a:t>
              </a:r>
            </a:p>
            <a:p>
              <a:pPr algn="ctr"/>
              <a:r>
                <a:rPr lang="en-US" sz="1600" b="1" dirty="0" smtClean="0">
                  <a:solidFill>
                    <a:srgbClr val="7030A0"/>
                  </a:solidFill>
                  <a:latin typeface="Times New Roman" panose="02020603050405020304" pitchFamily="18" charset="0"/>
                  <a:cs typeface="Times New Roman" panose="02020603050405020304" pitchFamily="18" charset="0"/>
                </a:rPr>
                <a:t>in plasma membrane</a:t>
              </a:r>
              <a:endParaRPr lang="en-US" sz="16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476507" y="1863998"/>
              <a:ext cx="3171126" cy="830997"/>
            </a:xfrm>
            <a:prstGeom prst="rect">
              <a:avLst/>
            </a:prstGeom>
          </p:spPr>
          <p:txBody>
            <a:bodyPr wrap="none">
              <a:spAutoFit/>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(2) Signaling by receptor proteins </a:t>
              </a:r>
            </a:p>
            <a:p>
              <a:pPr algn="ctr"/>
              <a:r>
                <a:rPr lang="en-US" sz="1600" b="1" dirty="0" smtClean="0">
                  <a:solidFill>
                    <a:srgbClr val="C00000"/>
                  </a:solidFill>
                  <a:latin typeface="Times New Roman" panose="02020603050405020304" pitchFamily="18" charset="0"/>
                  <a:cs typeface="Times New Roman" panose="02020603050405020304" pitchFamily="18" charset="0"/>
                </a:rPr>
                <a:t>with enzyme activity </a:t>
              </a:r>
            </a:p>
            <a:p>
              <a:pPr algn="ctr"/>
              <a:r>
                <a:rPr lang="en-US" sz="1600" b="1" dirty="0" smtClean="0">
                  <a:solidFill>
                    <a:srgbClr val="C00000"/>
                  </a:solidFill>
                  <a:latin typeface="Times New Roman" panose="02020603050405020304" pitchFamily="18" charset="0"/>
                  <a:cs typeface="Times New Roman" panose="02020603050405020304" pitchFamily="18" charset="0"/>
                </a:rPr>
                <a:t>in plasma membrane</a:t>
              </a:r>
              <a:endParaRPr lang="en-US" sz="1600" b="1" dirty="0">
                <a:solidFill>
                  <a:srgbClr val="C0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5126390" y="2302556"/>
              <a:ext cx="736928" cy="4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44935" y="3877046"/>
              <a:ext cx="3368806" cy="830997"/>
            </a:xfrm>
            <a:prstGeom prst="rect">
              <a:avLst/>
            </a:prstGeom>
          </p:spPr>
          <p:txBody>
            <a:bodyPr wrap="none">
              <a:spAutoFit/>
            </a:bodyPr>
            <a:lstStyle/>
            <a:p>
              <a:pPr algn="ctr"/>
              <a:r>
                <a:rPr lang="en-US" sz="1600" b="1" dirty="0" smtClean="0">
                  <a:solidFill>
                    <a:srgbClr val="0070C0"/>
                  </a:solidFill>
                  <a:latin typeface="Times New Roman" panose="02020603050405020304" pitchFamily="18" charset="0"/>
                  <a:cs typeface="Times New Roman" panose="02020603050405020304" pitchFamily="18" charset="0"/>
                </a:rPr>
                <a:t>(3) Signaling by serpentine receptor </a:t>
              </a:r>
            </a:p>
            <a:p>
              <a:pPr algn="ctr"/>
              <a:r>
                <a:rPr lang="en-US" sz="1600" b="1" dirty="0" smtClean="0">
                  <a:solidFill>
                    <a:srgbClr val="0070C0"/>
                  </a:solidFill>
                  <a:latin typeface="Times New Roman" panose="02020603050405020304" pitchFamily="18" charset="0"/>
                  <a:cs typeface="Times New Roman" panose="02020603050405020304" pitchFamily="18" charset="0"/>
                </a:rPr>
                <a:t>proteins without enzyme activity</a:t>
              </a:r>
            </a:p>
            <a:p>
              <a:pPr algn="ctr"/>
              <a:r>
                <a:rPr lang="en-US" sz="1600" b="1" dirty="0" smtClean="0">
                  <a:solidFill>
                    <a:srgbClr val="0070C0"/>
                  </a:solidFill>
                  <a:latin typeface="Times New Roman" panose="02020603050405020304" pitchFamily="18" charset="0"/>
                  <a:cs typeface="Times New Roman" panose="02020603050405020304" pitchFamily="18" charset="0"/>
                </a:rPr>
                <a:t>in plasma membrane</a:t>
              </a:r>
              <a:endParaRPr lang="en-US" sz="1600" b="1" dirty="0">
                <a:solidFill>
                  <a:srgbClr val="0070C0"/>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5155475" y="3505200"/>
              <a:ext cx="678758"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19768" y="3629064"/>
              <a:ext cx="0" cy="656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828385" y="4377897"/>
              <a:ext cx="3171126" cy="584775"/>
            </a:xfrm>
            <a:prstGeom prst="rect">
              <a:avLst/>
            </a:prstGeom>
          </p:spPr>
          <p:txBody>
            <a:bodyPr wrap="none">
              <a:spAutoFit/>
            </a:bodyPr>
            <a:lstStyle/>
            <a:p>
              <a:pPr algn="ctr"/>
              <a:r>
                <a:rPr lang="en-US" sz="1600" b="1" dirty="0" smtClean="0">
                  <a:solidFill>
                    <a:srgbClr val="1FB161"/>
                  </a:solidFill>
                  <a:latin typeface="Times New Roman" panose="02020603050405020304" pitchFamily="18" charset="0"/>
                  <a:cs typeface="Times New Roman" panose="02020603050405020304" pitchFamily="18" charset="0"/>
                </a:rPr>
                <a:t>(4) Signaling by receptor proteins </a:t>
              </a:r>
            </a:p>
            <a:p>
              <a:pPr algn="ctr"/>
              <a:r>
                <a:rPr lang="en-US" sz="1600" b="1" dirty="0" smtClean="0">
                  <a:solidFill>
                    <a:srgbClr val="1FB161"/>
                  </a:solidFill>
                  <a:latin typeface="Times New Roman" panose="02020603050405020304" pitchFamily="18" charset="0"/>
                  <a:cs typeface="Times New Roman" panose="02020603050405020304" pitchFamily="18" charset="0"/>
                </a:rPr>
                <a:t>in the nucleus</a:t>
              </a:r>
            </a:p>
          </p:txBody>
        </p:sp>
        <p:cxnSp>
          <p:nvCxnSpPr>
            <p:cNvPr id="31" name="Straight Arrow Connector 30"/>
            <p:cNvCxnSpPr/>
            <p:nvPr/>
          </p:nvCxnSpPr>
          <p:spPr>
            <a:xfrm flipH="1">
              <a:off x="2669599" y="3505200"/>
              <a:ext cx="802512" cy="4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160" y="3715836"/>
              <a:ext cx="2603085" cy="1077218"/>
            </a:xfrm>
            <a:prstGeom prst="rect">
              <a:avLst/>
            </a:prstGeom>
          </p:spPr>
          <p:txBody>
            <a:bodyPr wrap="none">
              <a:spAutoFit/>
            </a:bodyPr>
            <a:lstStyle/>
            <a:p>
              <a:pPr algn="ctr"/>
              <a:r>
                <a:rPr lang="en-US" sz="1600" b="1" dirty="0" smtClean="0">
                  <a:solidFill>
                    <a:srgbClr val="FF00FF"/>
                  </a:solidFill>
                  <a:latin typeface="Times New Roman" panose="02020603050405020304" pitchFamily="18" charset="0"/>
                  <a:cs typeface="Times New Roman" panose="02020603050405020304" pitchFamily="18" charset="0"/>
                </a:rPr>
                <a:t>(5) Signaling by proteins </a:t>
              </a:r>
            </a:p>
            <a:p>
              <a:pPr algn="ctr"/>
              <a:r>
                <a:rPr lang="en-US" sz="1600" b="1" dirty="0" smtClean="0">
                  <a:solidFill>
                    <a:srgbClr val="FF00FF"/>
                  </a:solidFill>
                  <a:latin typeface="Times New Roman" panose="02020603050405020304" pitchFamily="18" charset="0"/>
                  <a:cs typeface="Times New Roman" panose="02020603050405020304" pitchFamily="18" charset="0"/>
                </a:rPr>
                <a:t>in plasma membrane </a:t>
              </a:r>
            </a:p>
            <a:p>
              <a:pPr algn="ctr"/>
              <a:r>
                <a:rPr lang="en-US" sz="1600" b="1" dirty="0" smtClean="0">
                  <a:solidFill>
                    <a:srgbClr val="FF00FF"/>
                  </a:solidFill>
                  <a:latin typeface="Times New Roman" panose="02020603050405020304" pitchFamily="18" charset="0"/>
                  <a:cs typeface="Times New Roman" panose="02020603050405020304" pitchFamily="18" charset="0"/>
                </a:rPr>
                <a:t>that attract and activate </a:t>
              </a:r>
            </a:p>
            <a:p>
              <a:pPr algn="ctr"/>
              <a:r>
                <a:rPr lang="en-US" sz="1600" b="1" dirty="0">
                  <a:solidFill>
                    <a:srgbClr val="FF00FF"/>
                  </a:solidFill>
                  <a:latin typeface="Times New Roman" panose="02020603050405020304" pitchFamily="18" charset="0"/>
                  <a:cs typeface="Times New Roman" panose="02020603050405020304" pitchFamily="18" charset="0"/>
                </a:rPr>
                <a:t>c</a:t>
              </a:r>
              <a:r>
                <a:rPr lang="en-US" sz="1600" b="1" dirty="0" smtClean="0">
                  <a:solidFill>
                    <a:srgbClr val="FF00FF"/>
                  </a:solidFill>
                  <a:latin typeface="Times New Roman" panose="02020603050405020304" pitchFamily="18" charset="0"/>
                  <a:cs typeface="Times New Roman" panose="02020603050405020304" pitchFamily="18" charset="0"/>
                </a:rPr>
                <a:t>ytoplasmic protein kinases</a:t>
              </a:r>
              <a:endParaRPr lang="en-US" sz="1600" b="1" dirty="0">
                <a:solidFill>
                  <a:srgbClr val="FF00FF"/>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flipV="1">
              <a:off x="2553476" y="2379653"/>
              <a:ext cx="876113" cy="2960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61349" y="1901295"/>
              <a:ext cx="3998274" cy="584775"/>
            </a:xfrm>
            <a:prstGeom prst="rect">
              <a:avLst/>
            </a:prstGeom>
          </p:spPr>
          <p:txBody>
            <a:bodyPr wrap="none">
              <a:spAutoFit/>
            </a:bodyPr>
            <a:lstStyle/>
            <a:p>
              <a:pPr algn="ct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(6) Signaling by adhesion receptor proteins </a:t>
              </a:r>
            </a:p>
            <a:p>
              <a:pPr algn="ct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in plasma membrane</a:t>
              </a:r>
            </a:p>
          </p:txBody>
        </p:sp>
      </p:grpSp>
      <p:sp>
        <p:nvSpPr>
          <p:cNvPr id="19" name="矩形 17"/>
          <p:cNvSpPr/>
          <p:nvPr/>
        </p:nvSpPr>
        <p:spPr>
          <a:xfrm>
            <a:off x="3991318" y="6581001"/>
            <a:ext cx="5143890"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the six different types of signaling mechanisms of eukaryotes? </a:t>
            </a:r>
          </a:p>
        </p:txBody>
      </p:sp>
    </p:spTree>
    <p:extLst>
      <p:ext uri="{BB962C8B-B14F-4D97-AF65-F5344CB8AC3E}">
        <p14:creationId xmlns:p14="http://schemas.microsoft.com/office/powerpoint/2010/main" val="413305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4861</TotalTime>
  <Words>2308</Words>
  <Application>Microsoft Office PowerPoint</Application>
  <PresentationFormat>On-screen Show (4:3)</PresentationFormat>
  <Paragraphs>217</Paragraphs>
  <Slides>32</Slides>
  <Notes>1</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宋体</vt:lpstr>
      <vt:lpstr>Arial</vt:lpstr>
      <vt:lpstr>Calibri</vt:lpstr>
      <vt:lpstr>Gulim</vt:lpstr>
      <vt:lpstr>Times New Roman</vt:lpstr>
      <vt:lpstr>Office 主题​​</vt:lpstr>
      <vt:lpstr>  Introduction to  Biochemistry &amp; Biotechnology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  Bioenergetics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594</cp:revision>
  <cp:lastPrinted>2018-07-14T10:49:00Z</cp:lastPrinted>
  <dcterms:created xsi:type="dcterms:W3CDTF">2017-01-10T13:47:40Z</dcterms:created>
  <dcterms:modified xsi:type="dcterms:W3CDTF">2018-07-14T10:49:39Z</dcterms:modified>
</cp:coreProperties>
</file>