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16" r:id="rId3"/>
    <p:sldId id="440" r:id="rId4"/>
    <p:sldId id="423" r:id="rId5"/>
    <p:sldId id="424" r:id="rId6"/>
    <p:sldId id="425" r:id="rId7"/>
    <p:sldId id="427" r:id="rId8"/>
    <p:sldId id="429" r:id="rId9"/>
    <p:sldId id="441" r:id="rId10"/>
    <p:sldId id="428" r:id="rId11"/>
    <p:sldId id="430" r:id="rId12"/>
    <p:sldId id="442" r:id="rId13"/>
    <p:sldId id="431" r:id="rId14"/>
    <p:sldId id="433" r:id="rId15"/>
    <p:sldId id="434" r:id="rId16"/>
    <p:sldId id="435" r:id="rId17"/>
    <p:sldId id="437" r:id="rId18"/>
    <p:sldId id="439" r:id="rId19"/>
    <p:sldId id="438" r:id="rId20"/>
    <p:sldId id="41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FB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7790" autoAdjust="0"/>
  </p:normalViewPr>
  <p:slideViewPr>
    <p:cSldViewPr>
      <p:cViewPr varScale="1">
        <p:scale>
          <a:sx n="70" d="100"/>
          <a:sy n="70" d="100"/>
        </p:scale>
        <p:origin x="1392" y="72"/>
      </p:cViewPr>
      <p:guideLst>
        <p:guide orient="horz" pos="2160"/>
        <p:guide pos="2880"/>
      </p:guideLst>
    </p:cSldViewPr>
  </p:slideViewPr>
  <p:notesTextViewPr>
    <p:cViewPr>
      <p:scale>
        <a:sx n="1" d="1"/>
        <a:sy n="1" d="1"/>
      </p:scale>
      <p:origin x="0" y="0"/>
    </p:cViewPr>
  </p:notesTextViewPr>
  <p:sorterViewPr>
    <p:cViewPr>
      <p:scale>
        <a:sx n="53" d="100"/>
        <a:sy n="5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58912-6797-492A-8053-CF5D87B4DD5D}" type="datetimeFigureOut">
              <a:rPr lang="en-US" smtClean="0"/>
              <a:t>14-Jul-18</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9D9AAB-7849-4BBF-8FA4-88DF66EDCBCA}" type="slidenum">
              <a:rPr lang="en-US" smtClean="0"/>
              <a:t>‹#›</a:t>
            </a:fld>
            <a:endParaRPr lang="en-US"/>
          </a:p>
        </p:txBody>
      </p:sp>
    </p:spTree>
    <p:extLst>
      <p:ext uri="{BB962C8B-B14F-4D97-AF65-F5344CB8AC3E}">
        <p14:creationId xmlns:p14="http://schemas.microsoft.com/office/powerpoint/2010/main" val="3751085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3</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12</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13</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14</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15</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16</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17</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18</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19</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4</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5</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6</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7</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8</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9</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10</a:t>
            </a:fld>
            <a:endParaRPr lang="en-US"/>
          </a:p>
        </p:txBody>
      </p:sp>
    </p:spTree>
    <p:extLst>
      <p:ext uri="{BB962C8B-B14F-4D97-AF65-F5344CB8AC3E}">
        <p14:creationId xmlns:p14="http://schemas.microsoft.com/office/powerpoint/2010/main" val="1758756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11</a:t>
            </a:fld>
            <a:endParaRPr lang="en-US"/>
          </a:p>
        </p:txBody>
      </p:sp>
    </p:spTree>
    <p:extLst>
      <p:ext uri="{BB962C8B-B14F-4D97-AF65-F5344CB8AC3E}">
        <p14:creationId xmlns:p14="http://schemas.microsoft.com/office/powerpoint/2010/main" val="1758756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14-Jul-18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09642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14-Jul-18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355336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14-Jul-18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80850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14-Jul-18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25703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7C7081E-470D-403E-A44C-F5DA8DD429AB}" type="datetimeFigureOut">
              <a:rPr lang="en-US" smtClean="0"/>
              <a:t>14-Jul-18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70404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37C7081E-470D-403E-A44C-F5DA8DD429AB}" type="datetimeFigureOut">
              <a:rPr lang="en-US" smtClean="0"/>
              <a:t>14-Jul-18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73203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37C7081E-470D-403E-A44C-F5DA8DD429AB}" type="datetimeFigureOut">
              <a:rPr lang="en-US" smtClean="0"/>
              <a:t>14-Jul-18</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67189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37C7081E-470D-403E-A44C-F5DA8DD429AB}" type="datetimeFigureOut">
              <a:rPr lang="en-US" smtClean="0"/>
              <a:t>14-Jul-18</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41256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C7081E-470D-403E-A44C-F5DA8DD429AB}" type="datetimeFigureOut">
              <a:rPr lang="en-US" smtClean="0"/>
              <a:t>14-Jul-18</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02537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7081E-470D-403E-A44C-F5DA8DD429AB}" type="datetimeFigureOut">
              <a:rPr lang="en-US" smtClean="0"/>
              <a:t>14-Jul-18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66462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7081E-470D-403E-A44C-F5DA8DD429AB}" type="datetimeFigureOut">
              <a:rPr lang="en-US" smtClean="0"/>
              <a:t>14-Jul-18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53842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7081E-470D-403E-A44C-F5DA8DD429AB}" type="datetimeFigureOut">
              <a:rPr lang="en-US" smtClean="0"/>
              <a:t>14-Jul-18</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80F15-2FE9-41FD-A688-0AE151D00CE7}" type="slidenum">
              <a:rPr lang="en-US" smtClean="0"/>
              <a:t>‹#›</a:t>
            </a:fld>
            <a:endParaRPr lang="en-US"/>
          </a:p>
        </p:txBody>
      </p:sp>
    </p:spTree>
    <p:extLst>
      <p:ext uri="{BB962C8B-B14F-4D97-AF65-F5344CB8AC3E}">
        <p14:creationId xmlns:p14="http://schemas.microsoft.com/office/powerpoint/2010/main" val="2933534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3600"/>
            <a:ext cx="7772400" cy="1470025"/>
          </a:xfrm>
        </p:spPr>
        <p:txBody>
          <a:bodyPr>
            <a:normAutofit fontScale="90000"/>
          </a:bodyPr>
          <a:lstStyle/>
          <a:p>
            <a:pPr lvl="0"/>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Introduction to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Biochemistry &amp; Biotechnology</a:t>
            </a:r>
            <a:r>
              <a:rPr lang="en-US" b="1" dirty="0" smtClean="0">
                <a:solidFill>
                  <a:srgbClr val="C00000"/>
                </a:solidFill>
                <a:latin typeface="Times New Roman" panose="02020603050405020304" pitchFamily="18" charset="0"/>
                <a:cs typeface="Times New Roman" panose="02020603050405020304" pitchFamily="18" charset="0"/>
              </a:rPr>
              <a:t/>
            </a:r>
            <a:br>
              <a:rPr lang="en-US" b="1" dirty="0" smtClean="0">
                <a:solidFill>
                  <a:srgbClr val="C00000"/>
                </a:solidFill>
                <a:latin typeface="Times New Roman" panose="02020603050405020304" pitchFamily="18" charset="0"/>
                <a:cs typeface="Times New Roman" panose="02020603050405020304" pitchFamily="18" charset="0"/>
              </a:rPr>
            </a:br>
            <a:r>
              <a:rPr lang="en-US" b="1" dirty="0" smtClean="0">
                <a:solidFill>
                  <a:srgbClr val="C00000"/>
                </a:solidFill>
                <a:latin typeface="Times New Roman" panose="02020603050405020304" pitchFamily="18" charset="0"/>
                <a:cs typeface="Times New Roman" panose="02020603050405020304" pitchFamily="18" charset="0"/>
              </a:rPr>
              <a:t/>
            </a:r>
            <a:br>
              <a:rPr lang="en-US" b="1" dirty="0" smtClean="0">
                <a:solidFill>
                  <a:srgbClr val="C00000"/>
                </a:solidFill>
                <a:latin typeface="Times New Roman" panose="02020603050405020304" pitchFamily="18" charset="0"/>
                <a:cs typeface="Times New Roman" panose="02020603050405020304" pitchFamily="18" charset="0"/>
              </a:rPr>
            </a:b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标题 1"/>
          <p:cNvSpPr txBox="1">
            <a:spLocks/>
          </p:cNvSpPr>
          <p:nvPr/>
        </p:nvSpPr>
        <p:spPr>
          <a:xfrm>
            <a:off x="2895600" y="4252686"/>
            <a:ext cx="3810000" cy="1905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C00000"/>
                </a:solidFill>
                <a:latin typeface="Times New Roman" panose="02020603050405020304" pitchFamily="18" charset="0"/>
                <a:cs typeface="Times New Roman" panose="02020603050405020304" pitchFamily="18" charset="0"/>
              </a:rPr>
              <a:t>Lecture #10</a:t>
            </a:r>
          </a:p>
        </p:txBody>
      </p:sp>
    </p:spTree>
    <p:extLst>
      <p:ext uri="{BB962C8B-B14F-4D97-AF65-F5344CB8AC3E}">
        <p14:creationId xmlns:p14="http://schemas.microsoft.com/office/powerpoint/2010/main" val="1029408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5665" y="13855"/>
            <a:ext cx="315266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Biological Membranes</a:t>
            </a:r>
          </a:p>
        </p:txBody>
      </p:sp>
      <p:sp>
        <p:nvSpPr>
          <p:cNvPr id="37" name="矩形 36"/>
          <p:cNvSpPr/>
          <p:nvPr/>
        </p:nvSpPr>
        <p:spPr>
          <a:xfrm>
            <a:off x="0" y="445796"/>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Membrane Dynamics: Order of Acyl Groups in Bilayer interior</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8" name="矩形 7"/>
          <p:cNvSpPr/>
          <p:nvPr/>
        </p:nvSpPr>
        <p:spPr>
          <a:xfrm>
            <a:off x="-14288" y="815128"/>
            <a:ext cx="9150927" cy="1323439"/>
          </a:xfrm>
          <a:prstGeom prst="rect">
            <a:avLst/>
          </a:prstGeom>
        </p:spPr>
        <p:txBody>
          <a:bodyPr wrap="square">
            <a:spAutoFit/>
          </a:bodyPr>
          <a:lstStyle/>
          <a:p>
            <a:r>
              <a:rPr lang="en-US" sz="2000" b="1" dirty="0">
                <a:solidFill>
                  <a:srgbClr val="002060"/>
                </a:solidFill>
                <a:latin typeface="Times New Roman" panose="02020603050405020304" pitchFamily="18" charset="0"/>
                <a:cs typeface="Times New Roman" panose="02020603050405020304" pitchFamily="18" charset="0"/>
              </a:rPr>
              <a:t>Although the lipid bilayer structure is quite stable, </a:t>
            </a:r>
            <a:r>
              <a:rPr lang="en-US" sz="2000" b="1" dirty="0" smtClean="0">
                <a:solidFill>
                  <a:srgbClr val="002060"/>
                </a:solidFill>
                <a:latin typeface="Times New Roman" panose="02020603050405020304" pitchFamily="18" charset="0"/>
                <a:cs typeface="Times New Roman" panose="02020603050405020304" pitchFamily="18" charset="0"/>
              </a:rPr>
              <a:t>its individual </a:t>
            </a:r>
            <a:r>
              <a:rPr lang="en-US" sz="2000" b="1" dirty="0">
                <a:solidFill>
                  <a:srgbClr val="002060"/>
                </a:solidFill>
                <a:latin typeface="Times New Roman" panose="02020603050405020304" pitchFamily="18" charset="0"/>
                <a:cs typeface="Times New Roman" panose="02020603050405020304" pitchFamily="18" charset="0"/>
              </a:rPr>
              <a:t>phospholipid and sterol molecules have </a:t>
            </a:r>
            <a:r>
              <a:rPr lang="en-US" sz="2000" b="1" dirty="0" smtClean="0">
                <a:solidFill>
                  <a:srgbClr val="002060"/>
                </a:solidFill>
                <a:latin typeface="Times New Roman" panose="02020603050405020304" pitchFamily="18" charset="0"/>
                <a:cs typeface="Times New Roman" panose="02020603050405020304" pitchFamily="18" charset="0"/>
              </a:rPr>
              <a:t>some freedom </a:t>
            </a:r>
            <a:r>
              <a:rPr lang="en-US" sz="2000" b="1" dirty="0">
                <a:solidFill>
                  <a:srgbClr val="002060"/>
                </a:solidFill>
                <a:latin typeface="Times New Roman" panose="02020603050405020304" pitchFamily="18" charset="0"/>
                <a:cs typeface="Times New Roman" panose="02020603050405020304" pitchFamily="18" charset="0"/>
              </a:rPr>
              <a:t>of motion (Fig. 11–15). </a:t>
            </a:r>
            <a:r>
              <a:rPr lang="en-US" sz="2000" b="1" i="1" u="sng" dirty="0">
                <a:solidFill>
                  <a:srgbClr val="FF0000"/>
                </a:solidFill>
                <a:latin typeface="Times New Roman" panose="02020603050405020304" pitchFamily="18" charset="0"/>
                <a:cs typeface="Times New Roman" panose="02020603050405020304" pitchFamily="18" charset="0"/>
              </a:rPr>
              <a:t>The structure and </a:t>
            </a:r>
            <a:r>
              <a:rPr lang="en-US" sz="2000" b="1" i="1" u="sng" dirty="0" smtClean="0">
                <a:solidFill>
                  <a:srgbClr val="FF0000"/>
                </a:solidFill>
                <a:latin typeface="Times New Roman" panose="02020603050405020304" pitchFamily="18" charset="0"/>
                <a:cs typeface="Times New Roman" panose="02020603050405020304" pitchFamily="18" charset="0"/>
              </a:rPr>
              <a:t>flexibility of </a:t>
            </a:r>
            <a:r>
              <a:rPr lang="en-US" sz="2000" b="1" i="1" u="sng" dirty="0">
                <a:solidFill>
                  <a:srgbClr val="FF0000"/>
                </a:solidFill>
                <a:latin typeface="Times New Roman" panose="02020603050405020304" pitchFamily="18" charset="0"/>
                <a:cs typeface="Times New Roman" panose="02020603050405020304" pitchFamily="18" charset="0"/>
              </a:rPr>
              <a:t>the lipid bilayer depend on temperature </a:t>
            </a:r>
            <a:r>
              <a:rPr lang="en-US" sz="2000" b="1" i="1" u="sng" dirty="0" smtClean="0">
                <a:solidFill>
                  <a:srgbClr val="FF0000"/>
                </a:solidFill>
                <a:latin typeface="Times New Roman" panose="02020603050405020304" pitchFamily="18" charset="0"/>
                <a:cs typeface="Times New Roman" panose="02020603050405020304" pitchFamily="18" charset="0"/>
              </a:rPr>
              <a:t>and on </a:t>
            </a:r>
            <a:r>
              <a:rPr lang="en-US" sz="2000" b="1" i="1" u="sng" dirty="0">
                <a:solidFill>
                  <a:srgbClr val="FF0000"/>
                </a:solidFill>
                <a:latin typeface="Times New Roman" panose="02020603050405020304" pitchFamily="18" charset="0"/>
                <a:cs typeface="Times New Roman" panose="02020603050405020304" pitchFamily="18" charset="0"/>
              </a:rPr>
              <a:t>the kinds of lipids present.</a:t>
            </a:r>
          </a:p>
        </p:txBody>
      </p:sp>
      <p:grpSp>
        <p:nvGrpSpPr>
          <p:cNvPr id="50" name="组合 49"/>
          <p:cNvGrpSpPr/>
          <p:nvPr/>
        </p:nvGrpSpPr>
        <p:grpSpPr>
          <a:xfrm>
            <a:off x="13854" y="2097709"/>
            <a:ext cx="2729782" cy="3818963"/>
            <a:chOff x="13854" y="2920004"/>
            <a:chExt cx="2729782" cy="3818963"/>
          </a:xfrm>
        </p:grpSpPr>
        <p:pic>
          <p:nvPicPr>
            <p:cNvPr id="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20004"/>
              <a:ext cx="16002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2" name="组合 51"/>
            <p:cNvGrpSpPr/>
            <p:nvPr/>
          </p:nvGrpSpPr>
          <p:grpSpPr>
            <a:xfrm>
              <a:off x="13854" y="5243452"/>
              <a:ext cx="2729782" cy="1495515"/>
              <a:chOff x="13854" y="5243452"/>
              <a:chExt cx="2729782" cy="1495515"/>
            </a:xfrm>
          </p:grpSpPr>
          <p:pic>
            <p:nvPicPr>
              <p:cNvPr id="5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63" y="5243452"/>
                <a:ext cx="2515473" cy="1172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矩形 53"/>
              <p:cNvSpPr/>
              <p:nvPr/>
            </p:nvSpPr>
            <p:spPr>
              <a:xfrm>
                <a:off x="13854" y="6554301"/>
                <a:ext cx="2592309" cy="184666"/>
              </a:xfrm>
              <a:prstGeom prst="rect">
                <a:avLst/>
              </a:prstGeom>
            </p:spPr>
            <p:txBody>
              <a:bodyPr wrap="square">
                <a:spAutoFit/>
              </a:bodyPr>
              <a:lstStyle/>
              <a:p>
                <a:r>
                  <a:rPr lang="en-US" sz="600" dirty="0">
                    <a:latin typeface="Times New Roman" panose="02020603050405020304" pitchFamily="18" charset="0"/>
                    <a:cs typeface="Times New Roman" panose="02020603050405020304" pitchFamily="18" charset="0"/>
                  </a:rPr>
                  <a:t>http://onlinelibrary.wiley.com/doi/10.1016/0307-4412(91)90103-F/pdf</a:t>
                </a:r>
              </a:p>
            </p:txBody>
          </p:sp>
        </p:grpSp>
      </p:grpSp>
      <p:sp>
        <p:nvSpPr>
          <p:cNvPr id="55" name="矩形 54"/>
          <p:cNvSpPr/>
          <p:nvPr/>
        </p:nvSpPr>
        <p:spPr>
          <a:xfrm>
            <a:off x="2579752" y="5627713"/>
            <a:ext cx="6537837" cy="1200329"/>
          </a:xfrm>
          <a:prstGeom prst="rect">
            <a:avLst/>
          </a:prstGeom>
          <a:solidFill>
            <a:srgbClr val="FFFF00"/>
          </a:solidFill>
        </p:spPr>
        <p:txBody>
          <a:bodyPr wrap="square">
            <a:spAutoFit/>
          </a:bodyPr>
          <a:lstStyle/>
          <a:p>
            <a:r>
              <a:rPr lang="en-US" b="1" i="1" u="sng" dirty="0">
                <a:solidFill>
                  <a:srgbClr val="FF0000"/>
                </a:solidFill>
                <a:latin typeface="Times New Roman" panose="02020603050405020304" pitchFamily="18" charset="0"/>
                <a:cs typeface="Times New Roman" panose="02020603050405020304" pitchFamily="18" charset="0"/>
              </a:rPr>
              <a:t>These differences in bilayer state </a:t>
            </a:r>
            <a:r>
              <a:rPr lang="en-US" b="1" i="1" u="sng" dirty="0" smtClean="0">
                <a:solidFill>
                  <a:srgbClr val="FF0000"/>
                </a:solidFill>
                <a:latin typeface="Times New Roman" panose="02020603050405020304" pitchFamily="18" charset="0"/>
                <a:cs typeface="Times New Roman" panose="02020603050405020304" pitchFamily="18" charset="0"/>
              </a:rPr>
              <a:t>are easily </a:t>
            </a:r>
            <a:r>
              <a:rPr lang="en-US" b="1" i="1" u="sng" dirty="0">
                <a:solidFill>
                  <a:srgbClr val="FF0000"/>
                </a:solidFill>
                <a:latin typeface="Times New Roman" panose="02020603050405020304" pitchFamily="18" charset="0"/>
                <a:cs typeface="Times New Roman" panose="02020603050405020304" pitchFamily="18" charset="0"/>
              </a:rPr>
              <a:t>observed in liposomes composed of a single lipid</a:t>
            </a:r>
            <a:r>
              <a:rPr lang="en-US" b="1" i="1" u="sng" dirty="0" smtClean="0">
                <a:solidFill>
                  <a:srgbClr val="FF0000"/>
                </a:solidFill>
                <a:latin typeface="Times New Roman" panose="02020603050405020304" pitchFamily="18" charset="0"/>
                <a:cs typeface="Times New Roman" panose="02020603050405020304" pitchFamily="18" charset="0"/>
              </a:rPr>
              <a:t>, </a:t>
            </a:r>
            <a:r>
              <a:rPr lang="en-US" b="1" i="1" u="sng" dirty="0">
                <a:solidFill>
                  <a:srgbClr val="FF0000"/>
                </a:solidFill>
                <a:latin typeface="Times New Roman" panose="02020603050405020304" pitchFamily="18" charset="0"/>
                <a:cs typeface="Times New Roman" panose="02020603050405020304" pitchFamily="18" charset="0"/>
              </a:rPr>
              <a:t>but biological membranes contain many lipids with a </a:t>
            </a:r>
            <a:r>
              <a:rPr lang="en-US" b="1" i="1" u="sng" dirty="0" smtClean="0">
                <a:solidFill>
                  <a:srgbClr val="FF0000"/>
                </a:solidFill>
                <a:latin typeface="Times New Roman" panose="02020603050405020304" pitchFamily="18" charset="0"/>
                <a:cs typeface="Times New Roman" panose="02020603050405020304" pitchFamily="18" charset="0"/>
              </a:rPr>
              <a:t>variety of </a:t>
            </a:r>
            <a:r>
              <a:rPr lang="en-US" b="1" i="1" u="sng" dirty="0">
                <a:solidFill>
                  <a:srgbClr val="FF0000"/>
                </a:solidFill>
                <a:latin typeface="Times New Roman" panose="02020603050405020304" pitchFamily="18" charset="0"/>
                <a:cs typeface="Times New Roman" panose="02020603050405020304" pitchFamily="18" charset="0"/>
              </a:rPr>
              <a:t>fatty acyl chains and thus do not show </a:t>
            </a:r>
            <a:r>
              <a:rPr lang="en-US" b="1" i="1" u="sng" dirty="0" smtClean="0">
                <a:solidFill>
                  <a:srgbClr val="FF0000"/>
                </a:solidFill>
                <a:latin typeface="Times New Roman" panose="02020603050405020304" pitchFamily="18" charset="0"/>
                <a:cs typeface="Times New Roman" panose="02020603050405020304" pitchFamily="18" charset="0"/>
              </a:rPr>
              <a:t>sharp phase </a:t>
            </a:r>
            <a:r>
              <a:rPr lang="en-US" b="1" i="1" u="sng" dirty="0">
                <a:solidFill>
                  <a:srgbClr val="FF0000"/>
                </a:solidFill>
                <a:latin typeface="Times New Roman" panose="02020603050405020304" pitchFamily="18" charset="0"/>
                <a:cs typeface="Times New Roman" panose="02020603050405020304" pitchFamily="18" charset="0"/>
              </a:rPr>
              <a:t>changes with temperature.</a:t>
            </a:r>
          </a:p>
        </p:txBody>
      </p:sp>
      <p:grpSp>
        <p:nvGrpSpPr>
          <p:cNvPr id="56" name="组合 55"/>
          <p:cNvGrpSpPr/>
          <p:nvPr/>
        </p:nvGrpSpPr>
        <p:grpSpPr>
          <a:xfrm>
            <a:off x="2929215" y="1913043"/>
            <a:ext cx="6207424" cy="3603724"/>
            <a:chOff x="2932297" y="2590800"/>
            <a:chExt cx="6207424" cy="3603724"/>
          </a:xfrm>
        </p:grpSpPr>
        <p:grpSp>
          <p:nvGrpSpPr>
            <p:cNvPr id="57" name="组合 56"/>
            <p:cNvGrpSpPr/>
            <p:nvPr/>
          </p:nvGrpSpPr>
          <p:grpSpPr>
            <a:xfrm>
              <a:off x="2932297" y="2590800"/>
              <a:ext cx="6207424" cy="3603724"/>
              <a:chOff x="2932297" y="2590800"/>
              <a:chExt cx="6207424" cy="3603724"/>
            </a:xfrm>
          </p:grpSpPr>
          <p:grpSp>
            <p:nvGrpSpPr>
              <p:cNvPr id="62" name="组合 61"/>
              <p:cNvGrpSpPr/>
              <p:nvPr/>
            </p:nvGrpSpPr>
            <p:grpSpPr>
              <a:xfrm>
                <a:off x="2988500" y="2590800"/>
                <a:ext cx="6131509" cy="1439331"/>
                <a:chOff x="2965744" y="2960204"/>
                <a:chExt cx="6131509" cy="1439331"/>
              </a:xfrm>
            </p:grpSpPr>
            <p:sp>
              <p:nvSpPr>
                <p:cNvPr id="66" name="TextBox 65"/>
                <p:cNvSpPr txBox="1"/>
                <p:nvPr/>
              </p:nvSpPr>
              <p:spPr>
                <a:xfrm>
                  <a:off x="5243695" y="2960204"/>
                  <a:ext cx="1473480"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Lipid bilayer</a:t>
                  </a:r>
                  <a:endParaRPr lang="en-US" b="1" dirty="0">
                    <a:latin typeface="Times New Roman" panose="02020603050405020304" pitchFamily="18" charset="0"/>
                    <a:cs typeface="Times New Roman" panose="02020603050405020304" pitchFamily="18" charset="0"/>
                  </a:endParaRPr>
                </a:p>
              </p:txBody>
            </p:sp>
            <p:cxnSp>
              <p:nvCxnSpPr>
                <p:cNvPr id="67" name="直接连接符 66"/>
                <p:cNvCxnSpPr/>
                <p:nvPr/>
              </p:nvCxnSpPr>
              <p:spPr>
                <a:xfrm>
                  <a:off x="5915640" y="3258179"/>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3657600" y="3410579"/>
                  <a:ext cx="449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a:off x="3657600" y="3410579"/>
                  <a:ext cx="0" cy="4657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a:off x="5915390" y="3410579"/>
                  <a:ext cx="250" cy="4657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965744" y="3876315"/>
                  <a:ext cx="1755609" cy="523220"/>
                </a:xfrm>
                <a:prstGeom prst="rect">
                  <a:avLst/>
                </a:prstGeom>
                <a:noFill/>
              </p:spPr>
              <p:txBody>
                <a:bodyPr wrap="none" rtlCol="0">
                  <a:spAutoFit/>
                </a:bodyPr>
                <a:lstStyle/>
                <a:p>
                  <a:r>
                    <a:rPr lang="en-US" sz="1400" b="1" dirty="0" err="1" smtClean="0">
                      <a:solidFill>
                        <a:srgbClr val="FF00FF"/>
                      </a:solidFill>
                      <a:latin typeface="Times New Roman" panose="02020603050405020304" pitchFamily="18" charset="0"/>
                      <a:cs typeface="Times New Roman" panose="02020603050405020304" pitchFamily="18" charset="0"/>
                    </a:rPr>
                    <a:t>Paracrystalline</a:t>
                  </a:r>
                  <a:r>
                    <a:rPr lang="en-US" sz="1400" b="1" dirty="0" smtClean="0">
                      <a:solidFill>
                        <a:srgbClr val="FF00FF"/>
                      </a:solidFill>
                      <a:latin typeface="Times New Roman" panose="02020603050405020304" pitchFamily="18" charset="0"/>
                      <a:cs typeface="Times New Roman" panose="02020603050405020304" pitchFamily="18" charset="0"/>
                    </a:rPr>
                    <a:t> state</a:t>
                  </a:r>
                </a:p>
                <a:p>
                  <a:r>
                    <a:rPr lang="en-US" sz="1400" b="1" dirty="0" smtClean="0">
                      <a:solidFill>
                        <a:srgbClr val="FF00FF"/>
                      </a:solidFill>
                      <a:latin typeface="Times New Roman" panose="02020603050405020304" pitchFamily="18" charset="0"/>
                      <a:cs typeface="Times New Roman" panose="02020603050405020304" pitchFamily="18" charset="0"/>
                    </a:rPr>
                    <a:t>       (</a:t>
                  </a:r>
                  <a:r>
                    <a:rPr lang="en-US" sz="1400" b="1" i="1" u="sng" dirty="0" smtClean="0">
                      <a:solidFill>
                        <a:srgbClr val="FF00FF"/>
                      </a:solidFill>
                      <a:latin typeface="Times New Roman" panose="02020603050405020304" pitchFamily="18" charset="0"/>
                      <a:cs typeface="Times New Roman" panose="02020603050405020304" pitchFamily="18" charset="0"/>
                    </a:rPr>
                    <a:t>gel-phase</a:t>
                  </a:r>
                  <a:r>
                    <a:rPr lang="en-US" sz="1400" b="1" dirty="0" smtClean="0">
                      <a:solidFill>
                        <a:srgbClr val="FF00FF"/>
                      </a:solidFill>
                      <a:latin typeface="Times New Roman" panose="02020603050405020304" pitchFamily="18" charset="0"/>
                      <a:cs typeface="Times New Roman" panose="02020603050405020304" pitchFamily="18" charset="0"/>
                    </a:rPr>
                    <a:t>)</a:t>
                  </a:r>
                </a:p>
              </p:txBody>
            </p:sp>
            <p:sp>
              <p:nvSpPr>
                <p:cNvPr id="72" name="TextBox 71"/>
                <p:cNvSpPr txBox="1"/>
                <p:nvPr/>
              </p:nvSpPr>
              <p:spPr>
                <a:xfrm>
                  <a:off x="5091815" y="3856395"/>
                  <a:ext cx="1991186" cy="523220"/>
                </a:xfrm>
                <a:prstGeom prst="rect">
                  <a:avLst/>
                </a:prstGeom>
                <a:noFill/>
              </p:spPr>
              <p:txBody>
                <a:bodyPr wrap="none" rtlCol="0">
                  <a:spAutoFit/>
                </a:bodyPr>
                <a:lstStyle/>
                <a:p>
                  <a:r>
                    <a:rPr lang="en-US" sz="1400" b="1" dirty="0" smtClean="0">
                      <a:solidFill>
                        <a:srgbClr val="0070C0"/>
                      </a:solidFill>
                      <a:latin typeface="Times New Roman" panose="02020603050405020304" pitchFamily="18" charset="0"/>
                      <a:cs typeface="Times New Roman" panose="02020603050405020304" pitchFamily="18" charset="0"/>
                    </a:rPr>
                    <a:t>Liquid-disordered state</a:t>
                  </a:r>
                </a:p>
                <a:p>
                  <a:r>
                    <a:rPr lang="en-US" sz="1400" b="1" dirty="0" smtClean="0">
                      <a:solidFill>
                        <a:srgbClr val="0070C0"/>
                      </a:solidFill>
                      <a:latin typeface="Times New Roman" panose="02020603050405020304" pitchFamily="18" charset="0"/>
                      <a:cs typeface="Times New Roman" panose="02020603050405020304" pitchFamily="18" charset="0"/>
                    </a:rPr>
                    <a:t>       (</a:t>
                  </a:r>
                  <a:r>
                    <a:rPr lang="en-US" sz="1400" b="1" i="1" u="sng" dirty="0" smtClean="0">
                      <a:solidFill>
                        <a:srgbClr val="0070C0"/>
                      </a:solidFill>
                      <a:latin typeface="Times New Roman" panose="02020603050405020304" pitchFamily="18" charset="0"/>
                      <a:cs typeface="Times New Roman" panose="02020603050405020304" pitchFamily="18" charset="0"/>
                    </a:rPr>
                    <a:t>fluid state</a:t>
                  </a:r>
                  <a:r>
                    <a:rPr lang="en-US" sz="1400" b="1" dirty="0" smtClean="0">
                      <a:solidFill>
                        <a:srgbClr val="0070C0"/>
                      </a:solidFill>
                      <a:latin typeface="Times New Roman" panose="02020603050405020304" pitchFamily="18" charset="0"/>
                      <a:cs typeface="Times New Roman" panose="02020603050405020304" pitchFamily="18" charset="0"/>
                    </a:rPr>
                    <a:t>)</a:t>
                  </a:r>
                </a:p>
              </p:txBody>
            </p:sp>
            <p:sp>
              <p:nvSpPr>
                <p:cNvPr id="73" name="TextBox 72"/>
                <p:cNvSpPr txBox="1"/>
                <p:nvPr/>
              </p:nvSpPr>
              <p:spPr>
                <a:xfrm>
                  <a:off x="7325678" y="3822699"/>
                  <a:ext cx="1771575" cy="523220"/>
                </a:xfrm>
                <a:prstGeom prst="rect">
                  <a:avLst/>
                </a:prstGeom>
                <a:noFill/>
              </p:spPr>
              <p:txBody>
                <a:bodyPr wrap="none" rtlCol="0">
                  <a:spAutoFit/>
                </a:bodyPr>
                <a:lstStyle/>
                <a:p>
                  <a:r>
                    <a:rPr lang="en-US" sz="1400" b="1" dirty="0" smtClean="0">
                      <a:solidFill>
                        <a:schemeClr val="accent3">
                          <a:lumMod val="50000"/>
                        </a:schemeClr>
                      </a:solidFill>
                      <a:latin typeface="Times New Roman" panose="02020603050405020304" pitchFamily="18" charset="0"/>
                      <a:cs typeface="Times New Roman" panose="02020603050405020304" pitchFamily="18" charset="0"/>
                    </a:rPr>
                    <a:t>Liquid-ordered state</a:t>
                  </a:r>
                </a:p>
                <a:p>
                  <a:r>
                    <a:rPr lang="en-US" sz="1400" b="1" dirty="0" smtClean="0">
                      <a:solidFill>
                        <a:schemeClr val="accent3">
                          <a:lumMod val="50000"/>
                        </a:schemeClr>
                      </a:solidFill>
                      <a:latin typeface="Times New Roman" panose="02020603050405020304" pitchFamily="18" charset="0"/>
                      <a:cs typeface="Times New Roman" panose="02020603050405020304" pitchFamily="18" charset="0"/>
                    </a:rPr>
                    <a:t>(</a:t>
                  </a:r>
                  <a:r>
                    <a:rPr lang="en-US" sz="1400" b="1" i="1" u="sng" dirty="0" smtClean="0">
                      <a:solidFill>
                        <a:schemeClr val="accent3">
                          <a:lumMod val="50000"/>
                        </a:schemeClr>
                      </a:solidFill>
                      <a:latin typeface="Times New Roman" panose="02020603050405020304" pitchFamily="18" charset="0"/>
                      <a:cs typeface="Times New Roman" panose="02020603050405020304" pitchFamily="18" charset="0"/>
                    </a:rPr>
                    <a:t>physiological state</a:t>
                  </a:r>
                  <a:r>
                    <a:rPr lang="en-US" sz="1400" b="1" dirty="0" smtClean="0">
                      <a:solidFill>
                        <a:schemeClr val="accent3">
                          <a:lumMod val="50000"/>
                        </a:schemeClr>
                      </a:solidFill>
                      <a:latin typeface="Times New Roman" panose="02020603050405020304" pitchFamily="18" charset="0"/>
                      <a:cs typeface="Times New Roman" panose="02020603050405020304" pitchFamily="18" charset="0"/>
                    </a:rPr>
                    <a:t>)</a:t>
                  </a:r>
                </a:p>
              </p:txBody>
            </p:sp>
          </p:grpSp>
          <p:sp>
            <p:nvSpPr>
              <p:cNvPr id="63" name="矩形 62"/>
              <p:cNvSpPr/>
              <p:nvPr/>
            </p:nvSpPr>
            <p:spPr>
              <a:xfrm>
                <a:off x="2932297" y="3886200"/>
                <a:ext cx="2020703" cy="2308324"/>
              </a:xfrm>
              <a:prstGeom prst="rect">
                <a:avLst/>
              </a:prstGeom>
            </p:spPr>
            <p:txBody>
              <a:bodyPr wrap="square">
                <a:spAutoFit/>
              </a:bodyPr>
              <a:lstStyle/>
              <a:p>
                <a:r>
                  <a:rPr lang="en-US" sz="1200" b="1" dirty="0" smtClean="0">
                    <a:solidFill>
                      <a:srgbClr val="FF00FF"/>
                    </a:solidFill>
                    <a:latin typeface="Times New Roman" panose="02020603050405020304" pitchFamily="18" charset="0"/>
                    <a:cs typeface="Times New Roman" panose="02020603050405020304" pitchFamily="18" charset="0"/>
                  </a:rPr>
                  <a:t>All </a:t>
                </a:r>
                <a:r>
                  <a:rPr lang="en-US" sz="1200" b="1" dirty="0">
                    <a:solidFill>
                      <a:srgbClr val="FF00FF"/>
                    </a:solidFill>
                    <a:latin typeface="Times New Roman" panose="02020603050405020304" pitchFamily="18" charset="0"/>
                    <a:cs typeface="Times New Roman" panose="02020603050405020304" pitchFamily="18" charset="0"/>
                  </a:rPr>
                  <a:t>types of motion of individual lipid </a:t>
                </a:r>
                <a:r>
                  <a:rPr lang="en-US" sz="1200" b="1" dirty="0" smtClean="0">
                    <a:solidFill>
                      <a:srgbClr val="FF00FF"/>
                    </a:solidFill>
                    <a:latin typeface="Times New Roman" panose="02020603050405020304" pitchFamily="18" charset="0"/>
                    <a:cs typeface="Times New Roman" panose="02020603050405020304" pitchFamily="18" charset="0"/>
                  </a:rPr>
                  <a:t>molecules in the bilayer are </a:t>
                </a:r>
                <a:r>
                  <a:rPr lang="en-US" sz="1200" b="1" dirty="0">
                    <a:solidFill>
                      <a:srgbClr val="FF00FF"/>
                    </a:solidFill>
                    <a:latin typeface="Times New Roman" panose="02020603050405020304" pitchFamily="18" charset="0"/>
                    <a:cs typeface="Times New Roman" panose="02020603050405020304" pitchFamily="18" charset="0"/>
                  </a:rPr>
                  <a:t>strongly </a:t>
                </a:r>
                <a:r>
                  <a:rPr lang="en-US" sz="1200" b="1" dirty="0" smtClean="0">
                    <a:solidFill>
                      <a:srgbClr val="FF00FF"/>
                    </a:solidFill>
                    <a:latin typeface="Times New Roman" panose="02020603050405020304" pitchFamily="18" charset="0"/>
                    <a:cs typeface="Times New Roman" panose="02020603050405020304" pitchFamily="18" charset="0"/>
                  </a:rPr>
                  <a:t>constrained, and the interior of the bilayer is more solid than liquid.</a:t>
                </a:r>
              </a:p>
              <a:p>
                <a:r>
                  <a:rPr lang="en-US" sz="1200" b="1" dirty="0">
                    <a:solidFill>
                      <a:srgbClr val="FF00FF"/>
                    </a:solidFill>
                    <a:latin typeface="Times New Roman" panose="02020603050405020304" pitchFamily="18" charset="0"/>
                    <a:cs typeface="Times New Roman" panose="02020603050405020304" pitchFamily="18" charset="0"/>
                  </a:rPr>
                  <a:t>P</a:t>
                </a:r>
                <a:r>
                  <a:rPr lang="en-US" sz="1200" b="1" dirty="0" smtClean="0">
                    <a:solidFill>
                      <a:srgbClr val="FF00FF"/>
                    </a:solidFill>
                    <a:latin typeface="Times New Roman" panose="02020603050405020304" pitchFamily="18" charset="0"/>
                    <a:cs typeface="Times New Roman" panose="02020603050405020304" pitchFamily="18" charset="0"/>
                  </a:rPr>
                  <a:t>olar </a:t>
                </a:r>
                <a:r>
                  <a:rPr lang="en-US" sz="1200" b="1" dirty="0">
                    <a:solidFill>
                      <a:srgbClr val="FF00FF"/>
                    </a:solidFill>
                    <a:latin typeface="Times New Roman" panose="02020603050405020304" pitchFamily="18" charset="0"/>
                    <a:cs typeface="Times New Roman" panose="02020603050405020304" pitchFamily="18" charset="0"/>
                  </a:rPr>
                  <a:t>head groups are uniformly arrayed at the</a:t>
                </a:r>
              </a:p>
              <a:p>
                <a:r>
                  <a:rPr lang="en-US" sz="1200" b="1" dirty="0">
                    <a:solidFill>
                      <a:srgbClr val="FF00FF"/>
                    </a:solidFill>
                    <a:latin typeface="Times New Roman" panose="02020603050405020304" pitchFamily="18" charset="0"/>
                    <a:cs typeface="Times New Roman" panose="02020603050405020304" pitchFamily="18" charset="0"/>
                  </a:rPr>
                  <a:t>surface, and the acyl chains are nearly motionless and packed with</a:t>
                </a:r>
              </a:p>
              <a:p>
                <a:r>
                  <a:rPr lang="en-US" sz="1200" b="1" dirty="0">
                    <a:solidFill>
                      <a:srgbClr val="FF00FF"/>
                    </a:solidFill>
                    <a:latin typeface="Times New Roman" panose="02020603050405020304" pitchFamily="18" charset="0"/>
                    <a:cs typeface="Times New Roman" panose="02020603050405020304" pitchFamily="18" charset="0"/>
                  </a:rPr>
                  <a:t>regular </a:t>
                </a:r>
                <a:r>
                  <a:rPr lang="en-US" sz="1200" b="1" dirty="0" smtClean="0">
                    <a:solidFill>
                      <a:srgbClr val="FF00FF"/>
                    </a:solidFill>
                    <a:latin typeface="Times New Roman" panose="02020603050405020304" pitchFamily="18" charset="0"/>
                    <a:cs typeface="Times New Roman" panose="02020603050405020304" pitchFamily="18" charset="0"/>
                  </a:rPr>
                  <a:t>geometry.</a:t>
                </a:r>
                <a:endParaRPr lang="en-US" sz="1200" b="1" dirty="0">
                  <a:solidFill>
                    <a:srgbClr val="FF00FF"/>
                  </a:solidFill>
                  <a:latin typeface="Times New Roman" panose="02020603050405020304" pitchFamily="18" charset="0"/>
                  <a:cs typeface="Times New Roman" panose="02020603050405020304" pitchFamily="18" charset="0"/>
                </a:endParaRPr>
              </a:p>
            </p:txBody>
          </p:sp>
          <p:sp>
            <p:nvSpPr>
              <p:cNvPr id="64" name="矩形 63"/>
              <p:cNvSpPr/>
              <p:nvPr/>
            </p:nvSpPr>
            <p:spPr>
              <a:xfrm>
                <a:off x="4983214" y="3921290"/>
                <a:ext cx="2020703" cy="1384995"/>
              </a:xfrm>
              <a:prstGeom prst="rect">
                <a:avLst/>
              </a:prstGeom>
            </p:spPr>
            <p:txBody>
              <a:bodyPr wrap="square">
                <a:spAutoFit/>
              </a:bodyPr>
              <a:lstStyle/>
              <a:p>
                <a:r>
                  <a:rPr lang="en-US" sz="1200" b="1" dirty="0" smtClean="0">
                    <a:solidFill>
                      <a:srgbClr val="0070C0"/>
                    </a:solidFill>
                    <a:latin typeface="Times New Roman" panose="02020603050405020304" pitchFamily="18" charset="0"/>
                    <a:cs typeface="Times New Roman" panose="02020603050405020304" pitchFamily="18" charset="0"/>
                  </a:rPr>
                  <a:t>The interior of the bilayer is  more fluid than solid and the bilayer is like a sea of constantly moving lipids. Acyl</a:t>
                </a:r>
                <a:r>
                  <a:rPr lang="en-US" sz="1200" b="1" dirty="0">
                    <a:solidFill>
                      <a:srgbClr val="0070C0"/>
                    </a:solidFill>
                    <a:latin typeface="Times New Roman" panose="02020603050405020304" pitchFamily="18" charset="0"/>
                    <a:cs typeface="Times New Roman" panose="02020603050405020304" pitchFamily="18" charset="0"/>
                  </a:rPr>
                  <a:t> </a:t>
                </a:r>
                <a:r>
                  <a:rPr lang="en-US" sz="1200" b="1" dirty="0" smtClean="0">
                    <a:solidFill>
                      <a:srgbClr val="0070C0"/>
                    </a:solidFill>
                    <a:latin typeface="Times New Roman" panose="02020603050405020304" pitchFamily="18" charset="0"/>
                    <a:cs typeface="Times New Roman" panose="02020603050405020304" pitchFamily="18" charset="0"/>
                  </a:rPr>
                  <a:t>chains </a:t>
                </a:r>
                <a:r>
                  <a:rPr lang="en-US" sz="1200" b="1" dirty="0">
                    <a:solidFill>
                      <a:srgbClr val="0070C0"/>
                    </a:solidFill>
                    <a:latin typeface="Times New Roman" panose="02020603050405020304" pitchFamily="18" charset="0"/>
                    <a:cs typeface="Times New Roman" panose="02020603050405020304" pitchFamily="18" charset="0"/>
                  </a:rPr>
                  <a:t>undergo much thermal motion and have no regular organization.</a:t>
                </a:r>
              </a:p>
            </p:txBody>
          </p:sp>
          <p:sp>
            <p:nvSpPr>
              <p:cNvPr id="65" name="矩形 64"/>
              <p:cNvSpPr/>
              <p:nvPr/>
            </p:nvSpPr>
            <p:spPr>
              <a:xfrm>
                <a:off x="7119018" y="3869867"/>
                <a:ext cx="2020703" cy="1938992"/>
              </a:xfrm>
              <a:prstGeom prst="rect">
                <a:avLst/>
              </a:prstGeom>
            </p:spPr>
            <p:txBody>
              <a:bodyPr wrap="square">
                <a:spAutoFit/>
              </a:bodyPr>
              <a:lstStyle/>
              <a:p>
                <a:r>
                  <a:rPr lang="en-US" sz="1200" b="1" dirty="0" smtClean="0">
                    <a:solidFill>
                      <a:schemeClr val="accent3">
                        <a:lumMod val="50000"/>
                      </a:schemeClr>
                    </a:solidFill>
                    <a:latin typeface="Times New Roman" panose="02020603050405020304" pitchFamily="18" charset="0"/>
                    <a:cs typeface="Times New Roman" panose="02020603050405020304" pitchFamily="18" charset="0"/>
                  </a:rPr>
                  <a:t>Less motion of acyl chains than the fluid state but lateral movement in the plane of the bilayer still takes place. Individual </a:t>
                </a:r>
                <a:r>
                  <a:rPr lang="en-US" sz="1200" b="1" dirty="0">
                    <a:solidFill>
                      <a:schemeClr val="accent3">
                        <a:lumMod val="50000"/>
                      </a:schemeClr>
                    </a:solidFill>
                    <a:latin typeface="Times New Roman" panose="02020603050405020304" pitchFamily="18" charset="0"/>
                    <a:cs typeface="Times New Roman" panose="02020603050405020304" pitchFamily="18" charset="0"/>
                  </a:rPr>
                  <a:t>phospholipid molecules can diffuse laterally but</a:t>
                </a:r>
              </a:p>
              <a:p>
                <a:r>
                  <a:rPr lang="en-US" sz="1200" b="1" dirty="0">
                    <a:solidFill>
                      <a:schemeClr val="accent3">
                        <a:lumMod val="50000"/>
                      </a:schemeClr>
                    </a:solidFill>
                    <a:latin typeface="Times New Roman" panose="02020603050405020304" pitchFamily="18" charset="0"/>
                    <a:cs typeface="Times New Roman" panose="02020603050405020304" pitchFamily="18" charset="0"/>
                  </a:rPr>
                  <a:t>the acyl groups remain extended and more or less ordered.</a:t>
                </a:r>
              </a:p>
            </p:txBody>
          </p:sp>
        </p:grpSp>
        <p:sp>
          <p:nvSpPr>
            <p:cNvPr id="58" name="矩形 57"/>
            <p:cNvSpPr/>
            <p:nvPr/>
          </p:nvSpPr>
          <p:spPr>
            <a:xfrm>
              <a:off x="3726035" y="3061763"/>
              <a:ext cx="1240848" cy="400110"/>
            </a:xfrm>
            <a:prstGeom prst="rect">
              <a:avLst/>
            </a:prstGeom>
            <a:noFill/>
          </p:spPr>
          <p:txBody>
            <a:bodyPr wrap="square">
              <a:spAutoFit/>
            </a:bodyPr>
            <a:lstStyle/>
            <a:p>
              <a:r>
                <a:rPr lang="en-US" sz="1000" b="1" dirty="0" smtClean="0">
                  <a:latin typeface="Times New Roman" panose="02020603050405020304" pitchFamily="18" charset="0"/>
                  <a:cs typeface="Times New Roman" panose="02020603050405020304" pitchFamily="18" charset="0"/>
                </a:rPr>
                <a:t>Low </a:t>
              </a:r>
            </a:p>
            <a:p>
              <a:r>
                <a:rPr lang="en-US" sz="1000" b="1" dirty="0" smtClean="0">
                  <a:latin typeface="Times New Roman" panose="02020603050405020304" pitchFamily="18" charset="0"/>
                  <a:cs typeface="Times New Roman" panose="02020603050405020304" pitchFamily="18" charset="0"/>
                </a:rPr>
                <a:t>temperature</a:t>
              </a:r>
              <a:endParaRPr lang="en-US" sz="1000" b="1" dirty="0">
                <a:latin typeface="Times New Roman" panose="02020603050405020304" pitchFamily="18" charset="0"/>
                <a:cs typeface="Times New Roman" panose="02020603050405020304" pitchFamily="18" charset="0"/>
              </a:endParaRPr>
            </a:p>
          </p:txBody>
        </p:sp>
        <p:sp>
          <p:nvSpPr>
            <p:cNvPr id="59" name="矩形 58"/>
            <p:cNvSpPr/>
            <p:nvPr/>
          </p:nvSpPr>
          <p:spPr>
            <a:xfrm>
              <a:off x="6003191" y="3061762"/>
              <a:ext cx="1240848" cy="400110"/>
            </a:xfrm>
            <a:prstGeom prst="rect">
              <a:avLst/>
            </a:prstGeom>
            <a:noFill/>
          </p:spPr>
          <p:txBody>
            <a:bodyPr wrap="square">
              <a:spAutoFit/>
            </a:bodyPr>
            <a:lstStyle/>
            <a:p>
              <a:r>
                <a:rPr lang="en-US" sz="1000" b="1" dirty="0" smtClean="0">
                  <a:latin typeface="Times New Roman" panose="02020603050405020304" pitchFamily="18" charset="0"/>
                  <a:cs typeface="Times New Roman" panose="02020603050405020304" pitchFamily="18" charset="0"/>
                </a:rPr>
                <a:t>High </a:t>
              </a:r>
            </a:p>
            <a:p>
              <a:r>
                <a:rPr lang="en-US" sz="1000" b="1" dirty="0" smtClean="0">
                  <a:latin typeface="Times New Roman" panose="02020603050405020304" pitchFamily="18" charset="0"/>
                  <a:cs typeface="Times New Roman" panose="02020603050405020304" pitchFamily="18" charset="0"/>
                </a:rPr>
                <a:t>temperature</a:t>
              </a:r>
              <a:endParaRPr lang="en-US" sz="1000" b="1" dirty="0">
                <a:latin typeface="Times New Roman" panose="02020603050405020304" pitchFamily="18" charset="0"/>
                <a:cs typeface="Times New Roman" panose="02020603050405020304" pitchFamily="18" charset="0"/>
              </a:endParaRPr>
            </a:p>
          </p:txBody>
        </p:sp>
        <p:cxnSp>
          <p:nvCxnSpPr>
            <p:cNvPr id="60" name="直接箭头连接符 59"/>
            <p:cNvCxnSpPr/>
            <p:nvPr/>
          </p:nvCxnSpPr>
          <p:spPr>
            <a:xfrm>
              <a:off x="8179976" y="3037484"/>
              <a:ext cx="250" cy="4657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8239090" y="3088822"/>
              <a:ext cx="897549" cy="400110"/>
            </a:xfrm>
            <a:prstGeom prst="rect">
              <a:avLst/>
            </a:prstGeom>
            <a:noFill/>
          </p:spPr>
          <p:txBody>
            <a:bodyPr wrap="square">
              <a:spAutoFit/>
            </a:bodyPr>
            <a:lstStyle/>
            <a:p>
              <a:r>
                <a:rPr lang="en-US" sz="1000" b="1" dirty="0" smtClean="0">
                  <a:latin typeface="Times New Roman" panose="02020603050405020304" pitchFamily="18" charset="0"/>
                  <a:cs typeface="Times New Roman" panose="02020603050405020304" pitchFamily="18" charset="0"/>
                </a:rPr>
                <a:t>Moderate</a:t>
              </a:r>
            </a:p>
            <a:p>
              <a:r>
                <a:rPr lang="en-US" sz="1000" b="1" dirty="0" smtClean="0">
                  <a:latin typeface="Times New Roman" panose="02020603050405020304" pitchFamily="18" charset="0"/>
                  <a:cs typeface="Times New Roman" panose="02020603050405020304" pitchFamily="18" charset="0"/>
                </a:rPr>
                <a:t>temperature</a:t>
              </a:r>
              <a:endParaRPr lang="en-US" sz="1000" b="1" dirty="0">
                <a:latin typeface="Times New Roman" panose="02020603050405020304" pitchFamily="18" charset="0"/>
                <a:cs typeface="Times New Roman" panose="02020603050405020304" pitchFamily="18" charset="0"/>
              </a:endParaRPr>
            </a:p>
          </p:txBody>
        </p:sp>
      </p:grpSp>
      <p:sp>
        <p:nvSpPr>
          <p:cNvPr id="74" name="矩形 17"/>
          <p:cNvSpPr/>
          <p:nvPr/>
        </p:nvSpPr>
        <p:spPr>
          <a:xfrm>
            <a:off x="-14289" y="5908516"/>
            <a:ext cx="2470759" cy="1015663"/>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Discuss different types of lipid bilayers of a liposome with a single lipid.</a:t>
            </a:r>
          </a:p>
          <a:p>
            <a:r>
              <a:rPr lang="en-US" sz="1200" b="1" dirty="0" smtClean="0">
                <a:solidFill>
                  <a:srgbClr val="FF0000"/>
                </a:solidFill>
                <a:latin typeface="Times New Roman" panose="02020603050405020304" pitchFamily="18" charset="0"/>
                <a:cs typeface="Times New Roman" panose="02020603050405020304" pitchFamily="18" charset="0"/>
              </a:rPr>
              <a:t>No question on the image of this slide in exams.</a:t>
            </a:r>
          </a:p>
        </p:txBody>
      </p:sp>
    </p:spTree>
    <p:extLst>
      <p:ext uri="{BB962C8B-B14F-4D97-AF65-F5344CB8AC3E}">
        <p14:creationId xmlns:p14="http://schemas.microsoft.com/office/powerpoint/2010/main" val="181602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ppt_x"/>
                                          </p:val>
                                        </p:tav>
                                        <p:tav tm="100000">
                                          <p:val>
                                            <p:strVal val="#ppt_x"/>
                                          </p:val>
                                        </p:tav>
                                      </p:tavLst>
                                    </p:anim>
                                    <p:anim calcmode="lin" valueType="num">
                                      <p:cBhvr additive="base">
                                        <p:cTn id="2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5" grpId="0" animBg="1"/>
      <p:bldP spid="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5665" y="13855"/>
            <a:ext cx="315266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Biological Membranes</a:t>
            </a:r>
          </a:p>
        </p:txBody>
      </p:sp>
      <p:sp>
        <p:nvSpPr>
          <p:cNvPr id="37" name="矩形 36"/>
          <p:cNvSpPr/>
          <p:nvPr/>
        </p:nvSpPr>
        <p:spPr>
          <a:xfrm>
            <a:off x="0" y="445796"/>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Membrane Dynamics: Factors affecting membrane fluidity</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13" name="矩形 12"/>
          <p:cNvSpPr/>
          <p:nvPr/>
        </p:nvSpPr>
        <p:spPr>
          <a:xfrm>
            <a:off x="-1" y="2920602"/>
            <a:ext cx="4419601" cy="3539430"/>
          </a:xfrm>
          <a:prstGeom prst="rect">
            <a:avLst/>
          </a:prstGeom>
          <a:solidFill>
            <a:schemeClr val="tx2">
              <a:lumMod val="20000"/>
              <a:lumOff val="80000"/>
            </a:schemeClr>
          </a:solidFill>
        </p:spPr>
        <p:txBody>
          <a:bodyPr wrap="square">
            <a:spAutoFit/>
          </a:bodyPr>
          <a:lstStyle/>
          <a:p>
            <a:r>
              <a:rPr lang="en-US" sz="1400" b="1" dirty="0" smtClean="0">
                <a:solidFill>
                  <a:srgbClr val="C00000"/>
                </a:solidFill>
                <a:latin typeface="Times New Roman" panose="02020603050405020304" pitchFamily="18" charset="0"/>
                <a:cs typeface="Times New Roman" panose="02020603050405020304" pitchFamily="18" charset="0"/>
              </a:rPr>
              <a:t>Major factors that can affect membrane fluidity:</a:t>
            </a:r>
          </a:p>
          <a:p>
            <a:pPr marL="342900" indent="-342900">
              <a:buAutoNum type="arabicPeriod"/>
            </a:pPr>
            <a:r>
              <a:rPr lang="en-US" sz="1400" b="1" dirty="0" smtClean="0">
                <a:solidFill>
                  <a:srgbClr val="C00000"/>
                </a:solidFill>
                <a:latin typeface="Times New Roman" panose="02020603050405020304" pitchFamily="18" charset="0"/>
                <a:cs typeface="Times New Roman" panose="02020603050405020304" pitchFamily="18" charset="0"/>
              </a:rPr>
              <a:t>Lipid </a:t>
            </a:r>
            <a:r>
              <a:rPr lang="en-US" sz="1400" b="1" dirty="0">
                <a:solidFill>
                  <a:srgbClr val="C00000"/>
                </a:solidFill>
                <a:latin typeface="Times New Roman" panose="02020603050405020304" pitchFamily="18" charset="0"/>
                <a:cs typeface="Times New Roman" panose="02020603050405020304" pitchFamily="18" charset="0"/>
              </a:rPr>
              <a:t>chains </a:t>
            </a:r>
            <a:r>
              <a:rPr lang="en-US" sz="1400" b="1" dirty="0" smtClean="0">
                <a:solidFill>
                  <a:srgbClr val="C00000"/>
                </a:solidFill>
                <a:latin typeface="Times New Roman" panose="02020603050405020304" pitchFamily="18" charset="0"/>
                <a:cs typeface="Times New Roman" panose="02020603050405020304" pitchFamily="18" charset="0"/>
              </a:rPr>
              <a:t>(acyl tails) with </a:t>
            </a:r>
            <a:r>
              <a:rPr lang="en-US" sz="1400" b="1" dirty="0">
                <a:solidFill>
                  <a:srgbClr val="C00000"/>
                </a:solidFill>
                <a:latin typeface="Times New Roman" panose="02020603050405020304" pitchFamily="18" charset="0"/>
                <a:cs typeface="Times New Roman" panose="02020603050405020304" pitchFamily="18" charset="0"/>
              </a:rPr>
              <a:t>carbon-carbon double bonds (unsaturated) are more fluid </a:t>
            </a:r>
            <a:r>
              <a:rPr lang="en-US" sz="1400" b="1" dirty="0" smtClean="0">
                <a:solidFill>
                  <a:srgbClr val="C00000"/>
                </a:solidFill>
                <a:latin typeface="Times New Roman" panose="02020603050405020304" pitchFamily="18" charset="0"/>
                <a:cs typeface="Times New Roman" panose="02020603050405020304" pitchFamily="18" charset="0"/>
              </a:rPr>
              <a:t>in membranes than </a:t>
            </a:r>
            <a:r>
              <a:rPr lang="en-US" sz="1400" b="1" dirty="0">
                <a:solidFill>
                  <a:srgbClr val="C00000"/>
                </a:solidFill>
                <a:latin typeface="Times New Roman" panose="02020603050405020304" pitchFamily="18" charset="0"/>
                <a:cs typeface="Times New Roman" panose="02020603050405020304" pitchFamily="18" charset="0"/>
              </a:rPr>
              <a:t>lipids that are saturated with hydrogens and thus have only single bonds</a:t>
            </a:r>
            <a:r>
              <a:rPr lang="en-US" sz="1400" b="1" dirty="0" smtClean="0">
                <a:solidFill>
                  <a:srgbClr val="C00000"/>
                </a:solidFill>
                <a:latin typeface="Times New Roman" panose="02020603050405020304" pitchFamily="18" charset="0"/>
                <a:cs typeface="Times New Roman" panose="02020603050405020304" pitchFamily="18" charset="0"/>
              </a:rPr>
              <a:t>. </a:t>
            </a:r>
          </a:p>
          <a:p>
            <a:pPr marL="342900" indent="-342900">
              <a:buAutoNum type="arabicPeriod"/>
            </a:pPr>
            <a:r>
              <a:rPr lang="en-US" sz="1400" b="1" dirty="0" smtClean="0">
                <a:solidFill>
                  <a:srgbClr val="C00000"/>
                </a:solidFill>
                <a:latin typeface="Times New Roman" panose="02020603050405020304" pitchFamily="18" charset="0"/>
                <a:cs typeface="Times New Roman" panose="02020603050405020304" pitchFamily="18" charset="0"/>
              </a:rPr>
              <a:t>Shorter fatty acyl tails are less likely to interact, which makes the membrane more fluid than membranes with long acyl tails. </a:t>
            </a:r>
          </a:p>
          <a:p>
            <a:pPr marL="342900" indent="-342900">
              <a:buAutoNum type="arabicPeriod"/>
            </a:pPr>
            <a:r>
              <a:rPr lang="en-US" sz="1400" b="1" dirty="0">
                <a:solidFill>
                  <a:srgbClr val="C00000"/>
                </a:solidFill>
                <a:latin typeface="Times New Roman" panose="02020603050405020304" pitchFamily="18" charset="0"/>
                <a:cs typeface="Times New Roman" panose="02020603050405020304" pitchFamily="18" charset="0"/>
              </a:rPr>
              <a:t>T</a:t>
            </a:r>
            <a:r>
              <a:rPr lang="en-US" sz="1400" b="1" dirty="0" smtClean="0">
                <a:solidFill>
                  <a:srgbClr val="C00000"/>
                </a:solidFill>
                <a:latin typeface="Times New Roman" panose="02020603050405020304" pitchFamily="18" charset="0"/>
                <a:cs typeface="Times New Roman" panose="02020603050405020304" pitchFamily="18" charset="0"/>
              </a:rPr>
              <a:t>he </a:t>
            </a:r>
            <a:r>
              <a:rPr lang="en-US" sz="1400" b="1" dirty="0">
                <a:solidFill>
                  <a:srgbClr val="C00000"/>
                </a:solidFill>
                <a:latin typeface="Times New Roman" panose="02020603050405020304" pitchFamily="18" charset="0"/>
                <a:cs typeface="Times New Roman" panose="02020603050405020304" pitchFamily="18" charset="0"/>
              </a:rPr>
              <a:t>rigid </a:t>
            </a:r>
            <a:r>
              <a:rPr lang="en-US" sz="1400" b="1" dirty="0" smtClean="0">
                <a:solidFill>
                  <a:srgbClr val="C00000"/>
                </a:solidFill>
                <a:latin typeface="Times New Roman" panose="02020603050405020304" pitchFamily="18" charset="0"/>
                <a:cs typeface="Times New Roman" panose="02020603050405020304" pitchFamily="18" charset="0"/>
              </a:rPr>
              <a:t>planar structure </a:t>
            </a:r>
            <a:r>
              <a:rPr lang="en-US" sz="1400" b="1" dirty="0">
                <a:solidFill>
                  <a:srgbClr val="C00000"/>
                </a:solidFill>
                <a:latin typeface="Times New Roman" panose="02020603050405020304" pitchFamily="18" charset="0"/>
                <a:cs typeface="Times New Roman" panose="02020603050405020304" pitchFamily="18" charset="0"/>
              </a:rPr>
              <a:t>of the steroid </a:t>
            </a:r>
            <a:r>
              <a:rPr lang="en-US" sz="1400" b="1" dirty="0" smtClean="0">
                <a:solidFill>
                  <a:srgbClr val="C00000"/>
                </a:solidFill>
                <a:latin typeface="Times New Roman" panose="02020603050405020304" pitchFamily="18" charset="0"/>
                <a:cs typeface="Times New Roman" panose="02020603050405020304" pitchFamily="18" charset="0"/>
              </a:rPr>
              <a:t>nucleus in sterols like cholesterol, </a:t>
            </a:r>
            <a:r>
              <a:rPr lang="en-US" sz="1400" b="1" dirty="0">
                <a:solidFill>
                  <a:srgbClr val="C00000"/>
                </a:solidFill>
                <a:latin typeface="Times New Roman" panose="02020603050405020304" pitchFamily="18" charset="0"/>
                <a:cs typeface="Times New Roman" panose="02020603050405020304" pitchFamily="18" charset="0"/>
              </a:rPr>
              <a:t>inserted </a:t>
            </a:r>
            <a:r>
              <a:rPr lang="en-US" sz="1400" b="1" dirty="0" smtClean="0">
                <a:solidFill>
                  <a:srgbClr val="C00000"/>
                </a:solidFill>
                <a:latin typeface="Times New Roman" panose="02020603050405020304" pitchFamily="18" charset="0"/>
                <a:cs typeface="Times New Roman" panose="02020603050405020304" pitchFamily="18" charset="0"/>
              </a:rPr>
              <a:t>between fatty </a:t>
            </a:r>
            <a:r>
              <a:rPr lang="en-US" sz="1400" b="1" dirty="0">
                <a:solidFill>
                  <a:srgbClr val="C00000"/>
                </a:solidFill>
                <a:latin typeface="Times New Roman" panose="02020603050405020304" pitchFamily="18" charset="0"/>
                <a:cs typeface="Times New Roman" panose="02020603050405020304" pitchFamily="18" charset="0"/>
              </a:rPr>
              <a:t>acyl side chains, reduces the freedom of </a:t>
            </a:r>
            <a:r>
              <a:rPr lang="en-US" sz="1400" b="1" dirty="0" smtClean="0">
                <a:solidFill>
                  <a:srgbClr val="C00000"/>
                </a:solidFill>
                <a:latin typeface="Times New Roman" panose="02020603050405020304" pitchFamily="18" charset="0"/>
                <a:cs typeface="Times New Roman" panose="02020603050405020304" pitchFamily="18" charset="0"/>
              </a:rPr>
              <a:t>neighboring fatty </a:t>
            </a:r>
            <a:r>
              <a:rPr lang="en-US" sz="1400" b="1" dirty="0">
                <a:solidFill>
                  <a:srgbClr val="C00000"/>
                </a:solidFill>
                <a:latin typeface="Times New Roman" panose="02020603050405020304" pitchFamily="18" charset="0"/>
                <a:cs typeface="Times New Roman" panose="02020603050405020304" pitchFamily="18" charset="0"/>
              </a:rPr>
              <a:t>acyl chains to move by rotation about </a:t>
            </a:r>
            <a:r>
              <a:rPr lang="en-US" sz="1400" b="1" dirty="0" smtClean="0">
                <a:solidFill>
                  <a:srgbClr val="C00000"/>
                </a:solidFill>
                <a:latin typeface="Times New Roman" panose="02020603050405020304" pitchFamily="18" charset="0"/>
                <a:cs typeface="Times New Roman" panose="02020603050405020304" pitchFamily="18" charset="0"/>
              </a:rPr>
              <a:t>their carbon–carbon </a:t>
            </a:r>
            <a:r>
              <a:rPr lang="en-US" sz="1400" b="1" dirty="0">
                <a:solidFill>
                  <a:srgbClr val="C00000"/>
                </a:solidFill>
                <a:latin typeface="Times New Roman" panose="02020603050405020304" pitchFamily="18" charset="0"/>
                <a:cs typeface="Times New Roman" panose="02020603050405020304" pitchFamily="18" charset="0"/>
              </a:rPr>
              <a:t>bonds, forcing acyl chains into their </a:t>
            </a:r>
            <a:r>
              <a:rPr lang="en-US" sz="1400" b="1" dirty="0" smtClean="0">
                <a:solidFill>
                  <a:srgbClr val="C00000"/>
                </a:solidFill>
                <a:latin typeface="Times New Roman" panose="02020603050405020304" pitchFamily="18" charset="0"/>
                <a:cs typeface="Times New Roman" panose="02020603050405020304" pitchFamily="18" charset="0"/>
              </a:rPr>
              <a:t>fully extended </a:t>
            </a:r>
            <a:r>
              <a:rPr lang="en-US" sz="1400" b="1" dirty="0">
                <a:solidFill>
                  <a:srgbClr val="C00000"/>
                </a:solidFill>
                <a:latin typeface="Times New Roman" panose="02020603050405020304" pitchFamily="18" charset="0"/>
                <a:cs typeface="Times New Roman" panose="02020603050405020304" pitchFamily="18" charset="0"/>
              </a:rPr>
              <a:t>conformation. The presence of sterols </a:t>
            </a:r>
            <a:r>
              <a:rPr lang="en-US" sz="1400" b="1" dirty="0" smtClean="0">
                <a:solidFill>
                  <a:srgbClr val="C00000"/>
                </a:solidFill>
                <a:latin typeface="Times New Roman" panose="02020603050405020304" pitchFamily="18" charset="0"/>
                <a:cs typeface="Times New Roman" panose="02020603050405020304" pitchFamily="18" charset="0"/>
              </a:rPr>
              <a:t>therefore reduces </a:t>
            </a:r>
            <a:r>
              <a:rPr lang="en-US" sz="1400" b="1" dirty="0">
                <a:solidFill>
                  <a:srgbClr val="C00000"/>
                </a:solidFill>
                <a:latin typeface="Times New Roman" panose="02020603050405020304" pitchFamily="18" charset="0"/>
                <a:cs typeface="Times New Roman" panose="02020603050405020304" pitchFamily="18" charset="0"/>
              </a:rPr>
              <a:t>the fluidity in the core of the bilayer, </a:t>
            </a:r>
            <a:r>
              <a:rPr lang="en-US" sz="1400" b="1" dirty="0" smtClean="0">
                <a:solidFill>
                  <a:srgbClr val="C00000"/>
                </a:solidFill>
                <a:latin typeface="Times New Roman" panose="02020603050405020304" pitchFamily="18" charset="0"/>
                <a:cs typeface="Times New Roman" panose="02020603050405020304" pitchFamily="18" charset="0"/>
              </a:rPr>
              <a:t>thus favoring </a:t>
            </a:r>
            <a:r>
              <a:rPr lang="en-US" sz="1400" b="1" dirty="0">
                <a:solidFill>
                  <a:srgbClr val="C00000"/>
                </a:solidFill>
                <a:latin typeface="Times New Roman" panose="02020603050405020304" pitchFamily="18" charset="0"/>
                <a:cs typeface="Times New Roman" panose="02020603050405020304" pitchFamily="18" charset="0"/>
              </a:rPr>
              <a:t>the liquid-ordered </a:t>
            </a:r>
            <a:r>
              <a:rPr lang="en-US" sz="1400" b="1" dirty="0" smtClean="0">
                <a:solidFill>
                  <a:srgbClr val="C00000"/>
                </a:solidFill>
                <a:latin typeface="Times New Roman" panose="02020603050405020304" pitchFamily="18" charset="0"/>
                <a:cs typeface="Times New Roman" panose="02020603050405020304" pitchFamily="18" charset="0"/>
              </a:rPr>
              <a:t>phase.</a:t>
            </a:r>
          </a:p>
        </p:txBody>
      </p:sp>
      <p:grpSp>
        <p:nvGrpSpPr>
          <p:cNvPr id="14" name="组合 13"/>
          <p:cNvGrpSpPr/>
          <p:nvPr/>
        </p:nvGrpSpPr>
        <p:grpSpPr>
          <a:xfrm>
            <a:off x="6926" y="815128"/>
            <a:ext cx="9144002" cy="1985330"/>
            <a:chOff x="6926" y="815128"/>
            <a:chExt cx="9144002" cy="1985330"/>
          </a:xfrm>
        </p:grpSpPr>
        <p:grpSp>
          <p:nvGrpSpPr>
            <p:cNvPr id="10" name="组合 9"/>
            <p:cNvGrpSpPr/>
            <p:nvPr/>
          </p:nvGrpSpPr>
          <p:grpSpPr>
            <a:xfrm>
              <a:off x="6926" y="815128"/>
              <a:ext cx="9144002" cy="1948288"/>
              <a:chOff x="6926" y="815128"/>
              <a:chExt cx="9144002" cy="1948288"/>
            </a:xfrm>
          </p:grpSpPr>
          <p:sp>
            <p:nvSpPr>
              <p:cNvPr id="3" name="矩形 2"/>
              <p:cNvSpPr/>
              <p:nvPr/>
            </p:nvSpPr>
            <p:spPr>
              <a:xfrm>
                <a:off x="6926" y="815128"/>
                <a:ext cx="4336473" cy="1815882"/>
              </a:xfrm>
              <a:prstGeom prst="rect">
                <a:avLst/>
              </a:prstGeom>
              <a:solidFill>
                <a:srgbClr val="FFFF00"/>
              </a:solidFill>
            </p:spPr>
            <p:txBody>
              <a:bodyPr wrap="square">
                <a:spAutoFit/>
              </a:bodyPr>
              <a:lstStyle/>
              <a:p>
                <a:r>
                  <a:rPr lang="en-US" sz="1400" b="1" dirty="0">
                    <a:solidFill>
                      <a:srgbClr val="FF0000"/>
                    </a:solidFill>
                    <a:latin typeface="Times New Roman" panose="02020603050405020304" pitchFamily="18" charset="0"/>
                    <a:cs typeface="Times New Roman" panose="02020603050405020304" pitchFamily="18" charset="0"/>
                  </a:rPr>
                  <a:t>Cells regulate their lipid composition to achieve </a:t>
                </a:r>
                <a:r>
                  <a:rPr lang="en-US" sz="1400" b="1" dirty="0" smtClean="0">
                    <a:solidFill>
                      <a:srgbClr val="FF0000"/>
                    </a:solidFill>
                    <a:latin typeface="Times New Roman" panose="02020603050405020304" pitchFamily="18" charset="0"/>
                    <a:cs typeface="Times New Roman" panose="02020603050405020304" pitchFamily="18" charset="0"/>
                  </a:rPr>
                  <a:t>a constant </a:t>
                </a:r>
                <a:r>
                  <a:rPr lang="en-US" sz="1400" b="1" dirty="0">
                    <a:solidFill>
                      <a:srgbClr val="FF0000"/>
                    </a:solidFill>
                    <a:latin typeface="Times New Roman" panose="02020603050405020304" pitchFamily="18" charset="0"/>
                    <a:cs typeface="Times New Roman" panose="02020603050405020304" pitchFamily="18" charset="0"/>
                  </a:rPr>
                  <a:t>membrane fluidity under various </a:t>
                </a:r>
                <a:r>
                  <a:rPr lang="en-US" sz="1400" b="1" dirty="0" smtClean="0">
                    <a:solidFill>
                      <a:srgbClr val="FF0000"/>
                    </a:solidFill>
                    <a:latin typeface="Times New Roman" panose="02020603050405020304" pitchFamily="18" charset="0"/>
                    <a:cs typeface="Times New Roman" panose="02020603050405020304" pitchFamily="18" charset="0"/>
                  </a:rPr>
                  <a:t>growth conditions. </a:t>
                </a:r>
                <a:r>
                  <a:rPr lang="en-US" sz="1400" b="1" dirty="0">
                    <a:solidFill>
                      <a:schemeClr val="accent4">
                        <a:lumMod val="50000"/>
                      </a:schemeClr>
                    </a:solidFill>
                    <a:latin typeface="Times New Roman" panose="02020603050405020304" pitchFamily="18" charset="0"/>
                    <a:cs typeface="Times New Roman" panose="02020603050405020304" pitchFamily="18" charset="0"/>
                  </a:rPr>
                  <a:t>For example, bacteria synthesize more unsaturated fatty acids and fewer saturated ones when </a:t>
                </a:r>
                <a:r>
                  <a:rPr lang="en-US" sz="1400" b="1" dirty="0" smtClean="0">
                    <a:solidFill>
                      <a:schemeClr val="accent4">
                        <a:lumMod val="50000"/>
                      </a:schemeClr>
                    </a:solidFill>
                    <a:latin typeface="Times New Roman" panose="02020603050405020304" pitchFamily="18" charset="0"/>
                    <a:cs typeface="Times New Roman" panose="02020603050405020304" pitchFamily="18" charset="0"/>
                  </a:rPr>
                  <a:t>cultured at </a:t>
                </a:r>
                <a:r>
                  <a:rPr lang="en-US" sz="1400" b="1" dirty="0">
                    <a:solidFill>
                      <a:schemeClr val="accent4">
                        <a:lumMod val="50000"/>
                      </a:schemeClr>
                    </a:solidFill>
                    <a:latin typeface="Times New Roman" panose="02020603050405020304" pitchFamily="18" charset="0"/>
                    <a:cs typeface="Times New Roman" panose="02020603050405020304" pitchFamily="18" charset="0"/>
                  </a:rPr>
                  <a:t>low temperatures than when cultured at higher </a:t>
                </a:r>
                <a:r>
                  <a:rPr lang="en-US" sz="1400" b="1" dirty="0" smtClean="0">
                    <a:solidFill>
                      <a:schemeClr val="accent4">
                        <a:lumMod val="50000"/>
                      </a:schemeClr>
                    </a:solidFill>
                    <a:latin typeface="Times New Roman" panose="02020603050405020304" pitchFamily="18" charset="0"/>
                    <a:cs typeface="Times New Roman" panose="02020603050405020304" pitchFamily="18" charset="0"/>
                  </a:rPr>
                  <a:t>temperatures. At lower temperatures, tails of saturated fatty acids might crystallize and hence behave like a solid (rigid structure). </a:t>
                </a:r>
                <a:endParaRPr lang="en-US" sz="1400" b="1" dirty="0">
                  <a:solidFill>
                    <a:schemeClr val="accent4">
                      <a:lumMod val="50000"/>
                    </a:schemeClr>
                  </a:solidFill>
                  <a:latin typeface="Times New Roman" panose="02020603050405020304" pitchFamily="18" charset="0"/>
                  <a:cs typeface="Times New Roman" panose="02020603050405020304" pitchFamily="18" charset="0"/>
                </a:endParaRPr>
              </a:p>
            </p:txBody>
          </p:sp>
          <p:grpSp>
            <p:nvGrpSpPr>
              <p:cNvPr id="9" name="组合 8"/>
              <p:cNvGrpSpPr/>
              <p:nvPr/>
            </p:nvGrpSpPr>
            <p:grpSpPr>
              <a:xfrm>
                <a:off x="4343401" y="815129"/>
                <a:ext cx="4807527" cy="1948287"/>
                <a:chOff x="4343401" y="815129"/>
                <a:chExt cx="4807527" cy="1948287"/>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1" y="815129"/>
                  <a:ext cx="2596774" cy="1815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6940175" y="824424"/>
                  <a:ext cx="2210753" cy="1938992"/>
                </a:xfrm>
                <a:prstGeom prst="rect">
                  <a:avLst/>
                </a:prstGeom>
              </p:spPr>
              <p:txBody>
                <a:bodyPr wrap="square">
                  <a:spAutoFit/>
                </a:bodyPr>
                <a:lstStyle/>
                <a:p>
                  <a:r>
                    <a:rPr lang="en-US" sz="1200" b="1" dirty="0">
                      <a:solidFill>
                        <a:srgbClr val="7030A0"/>
                      </a:solidFill>
                      <a:latin typeface="Times New Roman" panose="02020603050405020304" pitchFamily="18" charset="0"/>
                      <a:cs typeface="Times New Roman" panose="02020603050405020304" pitchFamily="18" charset="0"/>
                    </a:rPr>
                    <a:t>Diagram showing the effect of unsaturated lipids on a bilayer. The lipids with an unsaturated tail (blue) disrupt the packing of those with only saturated tails (black). The resulting bilayer </a:t>
                  </a:r>
                  <a:r>
                    <a:rPr lang="en-US" sz="1200" b="1" dirty="0" smtClean="0">
                      <a:solidFill>
                        <a:srgbClr val="7030A0"/>
                      </a:solidFill>
                      <a:latin typeface="Times New Roman" panose="02020603050405020304" pitchFamily="18" charset="0"/>
                      <a:cs typeface="Times New Roman" panose="02020603050405020304" pitchFamily="18" charset="0"/>
                    </a:rPr>
                    <a:t>(bottom) has </a:t>
                  </a:r>
                  <a:r>
                    <a:rPr lang="en-US" sz="1200" b="1" dirty="0">
                      <a:solidFill>
                        <a:srgbClr val="7030A0"/>
                      </a:solidFill>
                      <a:latin typeface="Times New Roman" panose="02020603050405020304" pitchFamily="18" charset="0"/>
                      <a:cs typeface="Times New Roman" panose="02020603050405020304" pitchFamily="18" charset="0"/>
                    </a:rPr>
                    <a:t>more </a:t>
                  </a:r>
                  <a:r>
                    <a:rPr lang="en-US" sz="1200" b="1" dirty="0" smtClean="0">
                      <a:solidFill>
                        <a:srgbClr val="7030A0"/>
                      </a:solidFill>
                      <a:latin typeface="Times New Roman" panose="02020603050405020304" pitchFamily="18" charset="0"/>
                      <a:cs typeface="Times New Roman" panose="02020603050405020304" pitchFamily="18" charset="0"/>
                    </a:rPr>
                    <a:t>fluidity at lower temperatures than the one with saturated lipids only (top). </a:t>
                  </a:r>
                  <a:endParaRPr lang="en-US" sz="1200" b="1" dirty="0">
                    <a:solidFill>
                      <a:srgbClr val="7030A0"/>
                    </a:solidFill>
                    <a:latin typeface="Times New Roman" panose="02020603050405020304" pitchFamily="18" charset="0"/>
                    <a:cs typeface="Times New Roman" panose="02020603050405020304" pitchFamily="18" charset="0"/>
                  </a:endParaRPr>
                </a:p>
              </p:txBody>
            </p:sp>
          </p:grpSp>
        </p:grpSp>
        <p:sp>
          <p:nvSpPr>
            <p:cNvPr id="11" name="矩形 10"/>
            <p:cNvSpPr/>
            <p:nvPr/>
          </p:nvSpPr>
          <p:spPr>
            <a:xfrm>
              <a:off x="4772891" y="2615792"/>
              <a:ext cx="1503938" cy="184666"/>
            </a:xfrm>
            <a:prstGeom prst="rect">
              <a:avLst/>
            </a:prstGeom>
          </p:spPr>
          <p:txBody>
            <a:bodyPr wrap="none">
              <a:spAutoFit/>
            </a:bodyPr>
            <a:lstStyle/>
            <a:p>
              <a:r>
                <a:rPr lang="en-US" sz="600" dirty="0">
                  <a:latin typeface="Times New Roman" panose="02020603050405020304" pitchFamily="18" charset="0"/>
                  <a:cs typeface="Times New Roman" panose="02020603050405020304" pitchFamily="18" charset="0"/>
                </a:rPr>
                <a:t>https://en.wikipedia.org/wiki/Lipid_bilayer</a:t>
              </a:r>
            </a:p>
          </p:txBody>
        </p:sp>
      </p:grpSp>
      <p:grpSp>
        <p:nvGrpSpPr>
          <p:cNvPr id="17" name="组合 16"/>
          <p:cNvGrpSpPr/>
          <p:nvPr/>
        </p:nvGrpSpPr>
        <p:grpSpPr>
          <a:xfrm>
            <a:off x="5014392" y="2800459"/>
            <a:ext cx="3851565" cy="2902569"/>
            <a:chOff x="5014392" y="2800459"/>
            <a:chExt cx="3851565" cy="2902569"/>
          </a:xfrm>
        </p:grpSpPr>
        <p:pic>
          <p:nvPicPr>
            <p:cNvPr id="3077" name="Picture 5" descr="https://image.slidesharecdn.com/biol101-chp7-pt1-pp-fall10-101031115829-phpapp01/95/biol-101-chp-7-membrane-structure-and-function-22-638.jpg?cb=14090492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392" y="2800459"/>
              <a:ext cx="3851565" cy="2891694"/>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5380415" y="5518362"/>
              <a:ext cx="2895600" cy="184666"/>
            </a:xfrm>
            <a:prstGeom prst="rect">
              <a:avLst/>
            </a:prstGeom>
          </p:spPr>
          <p:txBody>
            <a:bodyPr wrap="square">
              <a:spAutoFit/>
            </a:bodyPr>
            <a:lstStyle/>
            <a:p>
              <a:r>
                <a:rPr lang="en-US" sz="600" dirty="0">
                  <a:latin typeface="Times New Roman" panose="02020603050405020304" pitchFamily="18" charset="0"/>
                  <a:cs typeface="Times New Roman" panose="02020603050405020304" pitchFamily="18" charset="0"/>
                </a:rPr>
                <a:t>https://www.slideshare.net/robswatski/biol-101-chp-7-membrane-structure-and-function</a:t>
              </a:r>
            </a:p>
          </p:txBody>
        </p:sp>
      </p:grpSp>
      <p:sp>
        <p:nvSpPr>
          <p:cNvPr id="23" name="矩形 17"/>
          <p:cNvSpPr/>
          <p:nvPr/>
        </p:nvSpPr>
        <p:spPr>
          <a:xfrm>
            <a:off x="4487805" y="5766137"/>
            <a:ext cx="4653110" cy="1015663"/>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Give an example of maintaining the degree of fluidity in biological membranes. </a:t>
            </a:r>
          </a:p>
          <a:p>
            <a:r>
              <a:rPr lang="en-US" sz="1200" b="1" dirty="0" smtClean="0">
                <a:latin typeface="Times New Roman" panose="02020603050405020304" pitchFamily="18" charset="0"/>
                <a:cs typeface="Times New Roman" panose="02020603050405020304" pitchFamily="18" charset="0"/>
              </a:rPr>
              <a:t>Q2. Discuss the major factors that can affect membrane fluidity. </a:t>
            </a:r>
          </a:p>
          <a:p>
            <a:r>
              <a:rPr lang="en-US" sz="1200" b="1" dirty="0" smtClean="0">
                <a:latin typeface="Times New Roman" panose="02020603050405020304" pitchFamily="18" charset="0"/>
                <a:cs typeface="Times New Roman" panose="02020603050405020304" pitchFamily="18" charset="0"/>
              </a:rPr>
              <a:t>Q3. Diagrammatically show the role of cholesterol in eukaryotic cell membranes. </a:t>
            </a:r>
          </a:p>
        </p:txBody>
      </p:sp>
    </p:spTree>
    <p:extLst>
      <p:ext uri="{BB962C8B-B14F-4D97-AF65-F5344CB8AC3E}">
        <p14:creationId xmlns:p14="http://schemas.microsoft.com/office/powerpoint/2010/main" val="86318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5665" y="13855"/>
            <a:ext cx="315266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Biological Membranes</a:t>
            </a:r>
          </a:p>
        </p:txBody>
      </p:sp>
      <p:sp>
        <p:nvSpPr>
          <p:cNvPr id="37" name="矩形 36"/>
          <p:cNvSpPr/>
          <p:nvPr/>
        </p:nvSpPr>
        <p:spPr>
          <a:xfrm>
            <a:off x="0" y="445796"/>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Membrane Dynamics: </a:t>
            </a:r>
            <a:r>
              <a:rPr lang="en-US" b="1" dirty="0" err="1" smtClean="0">
                <a:solidFill>
                  <a:srgbClr val="FFFF00"/>
                </a:solidFill>
                <a:latin typeface="Times New Roman" panose="02020603050405020304" pitchFamily="18" charset="0"/>
                <a:cs typeface="Times New Roman" panose="02020603050405020304" pitchFamily="18" charset="0"/>
              </a:rPr>
              <a:t>Transbilayer</a:t>
            </a:r>
            <a:r>
              <a:rPr lang="en-US" b="1" dirty="0" smtClean="0">
                <a:solidFill>
                  <a:srgbClr val="FFFF00"/>
                </a:solidFill>
                <a:latin typeface="Times New Roman" panose="02020603050405020304" pitchFamily="18" charset="0"/>
                <a:cs typeface="Times New Roman" panose="02020603050405020304" pitchFamily="18" charset="0"/>
              </a:rPr>
              <a:t> movement of lipids by enzymes</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13" name="矩形 12"/>
          <p:cNvSpPr/>
          <p:nvPr/>
        </p:nvSpPr>
        <p:spPr>
          <a:xfrm>
            <a:off x="0" y="870546"/>
            <a:ext cx="5791199" cy="5293757"/>
          </a:xfrm>
          <a:prstGeom prst="rect">
            <a:avLst/>
          </a:prstGeom>
          <a:noFill/>
          <a:ln>
            <a:noFill/>
          </a:ln>
        </p:spPr>
        <p:txBody>
          <a:bodyPr wrap="square">
            <a:spAutoFit/>
          </a:bodyPr>
          <a:lstStyle/>
          <a:p>
            <a:r>
              <a:rPr lang="en-US" b="1" dirty="0" err="1" smtClean="0">
                <a:solidFill>
                  <a:srgbClr val="C00000"/>
                </a:solidFill>
                <a:latin typeface="Times New Roman" panose="02020603050405020304" pitchFamily="18" charset="0"/>
                <a:cs typeface="Times New Roman" panose="02020603050405020304" pitchFamily="18" charset="0"/>
              </a:rPr>
              <a:t>Transbilayer</a:t>
            </a:r>
            <a:r>
              <a:rPr lang="en-US" b="1" dirty="0" smtClean="0">
                <a:solidFill>
                  <a:srgbClr val="C00000"/>
                </a:solidFill>
                <a:latin typeface="Times New Roman" panose="02020603050405020304" pitchFamily="18" charset="0"/>
                <a:cs typeface="Times New Roman" panose="02020603050405020304" pitchFamily="18" charset="0"/>
              </a:rPr>
              <a:t> movement (flip-flop) of lipids in membrane:</a:t>
            </a:r>
          </a:p>
          <a:p>
            <a:r>
              <a:rPr lang="en-US" b="1" dirty="0">
                <a:solidFill>
                  <a:srgbClr val="7030A0"/>
                </a:solidFill>
                <a:latin typeface="Times New Roman" panose="02020603050405020304" pitchFamily="18" charset="0"/>
                <a:cs typeface="Times New Roman" panose="02020603050405020304" pitchFamily="18" charset="0"/>
              </a:rPr>
              <a:t>At physiological temperature, </a:t>
            </a:r>
            <a:r>
              <a:rPr lang="en-US" b="1" dirty="0" err="1">
                <a:solidFill>
                  <a:srgbClr val="7030A0"/>
                </a:solidFill>
                <a:latin typeface="Times New Roman" panose="02020603050405020304" pitchFamily="18" charset="0"/>
                <a:cs typeface="Times New Roman" panose="02020603050405020304" pitchFamily="18" charset="0"/>
              </a:rPr>
              <a:t>transbilayer</a:t>
            </a:r>
            <a:r>
              <a:rPr lang="en-US" b="1" dirty="0">
                <a:solidFill>
                  <a:srgbClr val="7030A0"/>
                </a:solidFill>
                <a:latin typeface="Times New Roman" panose="02020603050405020304" pitchFamily="18" charset="0"/>
                <a:cs typeface="Times New Roman" panose="02020603050405020304" pitchFamily="18" charset="0"/>
              </a:rPr>
              <a:t>—or “</a:t>
            </a:r>
            <a:r>
              <a:rPr lang="en-US" b="1" dirty="0" err="1">
                <a:solidFill>
                  <a:srgbClr val="7030A0"/>
                </a:solidFill>
                <a:latin typeface="Times New Roman" panose="02020603050405020304" pitchFamily="18" charset="0"/>
                <a:cs typeface="Times New Roman" panose="02020603050405020304" pitchFamily="18" charset="0"/>
              </a:rPr>
              <a:t>flipflop</a:t>
            </a:r>
            <a:r>
              <a:rPr lang="en-US" b="1" dirty="0" smtClean="0">
                <a:solidFill>
                  <a:srgbClr val="7030A0"/>
                </a:solidFill>
                <a:latin typeface="Times New Roman" panose="02020603050405020304" pitchFamily="18" charset="0"/>
                <a:cs typeface="Times New Roman" panose="02020603050405020304" pitchFamily="18" charset="0"/>
              </a:rPr>
              <a:t>”—diffusion </a:t>
            </a:r>
            <a:r>
              <a:rPr lang="en-US" b="1" dirty="0">
                <a:solidFill>
                  <a:srgbClr val="7030A0"/>
                </a:solidFill>
                <a:latin typeface="Times New Roman" panose="02020603050405020304" pitchFamily="18" charset="0"/>
                <a:cs typeface="Times New Roman" panose="02020603050405020304" pitchFamily="18" charset="0"/>
              </a:rPr>
              <a:t>of a lipid molecule from one leaflet </a:t>
            </a:r>
            <a:r>
              <a:rPr lang="en-US" b="1" dirty="0" smtClean="0">
                <a:solidFill>
                  <a:srgbClr val="7030A0"/>
                </a:solidFill>
                <a:latin typeface="Times New Roman" panose="02020603050405020304" pitchFamily="18" charset="0"/>
                <a:cs typeface="Times New Roman" panose="02020603050405020304" pitchFamily="18" charset="0"/>
              </a:rPr>
              <a:t>of the </a:t>
            </a:r>
            <a:r>
              <a:rPr lang="en-US" b="1" dirty="0">
                <a:solidFill>
                  <a:srgbClr val="7030A0"/>
                </a:solidFill>
                <a:latin typeface="Times New Roman" panose="02020603050405020304" pitchFamily="18" charset="0"/>
                <a:cs typeface="Times New Roman" panose="02020603050405020304" pitchFamily="18" charset="0"/>
              </a:rPr>
              <a:t>bilayer to the other (Fig. 11–16a) occurs very </a:t>
            </a:r>
            <a:r>
              <a:rPr lang="en-US" b="1" dirty="0" smtClean="0">
                <a:solidFill>
                  <a:srgbClr val="7030A0"/>
                </a:solidFill>
                <a:latin typeface="Times New Roman" panose="02020603050405020304" pitchFamily="18" charset="0"/>
                <a:cs typeface="Times New Roman" panose="02020603050405020304" pitchFamily="18" charset="0"/>
              </a:rPr>
              <a:t>slowly if </a:t>
            </a:r>
            <a:r>
              <a:rPr lang="en-US" b="1" dirty="0">
                <a:solidFill>
                  <a:srgbClr val="7030A0"/>
                </a:solidFill>
                <a:latin typeface="Times New Roman" panose="02020603050405020304" pitchFamily="18" charset="0"/>
                <a:cs typeface="Times New Roman" panose="02020603050405020304" pitchFamily="18" charset="0"/>
              </a:rPr>
              <a:t>at all in most membranes. </a:t>
            </a:r>
            <a:endParaRPr lang="en-US" b="1" dirty="0" smtClean="0">
              <a:solidFill>
                <a:srgbClr val="7030A0"/>
              </a:solidFill>
              <a:latin typeface="Times New Roman" panose="02020603050405020304" pitchFamily="18" charset="0"/>
              <a:cs typeface="Times New Roman" panose="02020603050405020304" pitchFamily="18" charset="0"/>
            </a:endParaRPr>
          </a:p>
          <a:p>
            <a:endParaRPr lang="en-US" sz="1400" b="1" dirty="0" smtClean="0">
              <a:solidFill>
                <a:srgbClr val="7030A0"/>
              </a:solidFill>
              <a:latin typeface="Times New Roman" panose="02020603050405020304" pitchFamily="18" charset="0"/>
              <a:cs typeface="Times New Roman" panose="02020603050405020304" pitchFamily="18" charset="0"/>
            </a:endParaRPr>
          </a:p>
          <a:p>
            <a:r>
              <a:rPr lang="en-US" b="1" dirty="0" err="1" smtClean="0">
                <a:solidFill>
                  <a:srgbClr val="0070C0"/>
                </a:solidFill>
                <a:latin typeface="Times New Roman" panose="02020603050405020304" pitchFamily="18" charset="0"/>
                <a:cs typeface="Times New Roman" panose="02020603050405020304" pitchFamily="18" charset="0"/>
              </a:rPr>
              <a:t>Transbilayer</a:t>
            </a:r>
            <a:r>
              <a:rPr lang="en-US" b="1" dirty="0" smtClean="0">
                <a:solidFill>
                  <a:srgbClr val="0070C0"/>
                </a:solidFill>
                <a:latin typeface="Times New Roman" panose="02020603050405020304" pitchFamily="18" charset="0"/>
                <a:cs typeface="Times New Roman" panose="02020603050405020304" pitchFamily="18" charset="0"/>
              </a:rPr>
              <a:t> movement requires </a:t>
            </a:r>
            <a:r>
              <a:rPr lang="en-US" b="1" dirty="0">
                <a:solidFill>
                  <a:srgbClr val="0070C0"/>
                </a:solidFill>
                <a:latin typeface="Times New Roman" panose="02020603050405020304" pitchFamily="18" charset="0"/>
                <a:cs typeface="Times New Roman" panose="02020603050405020304" pitchFamily="18" charset="0"/>
              </a:rPr>
              <a:t>that a polar or charged head group leave its</a:t>
            </a:r>
            <a:r>
              <a:rPr lang="en-US" b="1" dirty="0" smtClean="0">
                <a:solidFill>
                  <a:srgbClr val="0070C0"/>
                </a:solidFill>
                <a:latin typeface="Times New Roman" panose="02020603050405020304" pitchFamily="18" charset="0"/>
                <a:cs typeface="Times New Roman" panose="02020603050405020304" pitchFamily="18" charset="0"/>
              </a:rPr>
              <a:t> </a:t>
            </a:r>
            <a:r>
              <a:rPr lang="en-US" b="1" dirty="0">
                <a:solidFill>
                  <a:srgbClr val="0070C0"/>
                </a:solidFill>
                <a:latin typeface="Times New Roman" panose="02020603050405020304" pitchFamily="18" charset="0"/>
                <a:cs typeface="Times New Roman" panose="02020603050405020304" pitchFamily="18" charset="0"/>
              </a:rPr>
              <a:t>aqueous environment and move into the </a:t>
            </a:r>
            <a:r>
              <a:rPr lang="en-US" b="1" dirty="0" smtClean="0">
                <a:solidFill>
                  <a:srgbClr val="0070C0"/>
                </a:solidFill>
                <a:latin typeface="Times New Roman" panose="02020603050405020304" pitchFamily="18" charset="0"/>
                <a:cs typeface="Times New Roman" panose="02020603050405020304" pitchFamily="18" charset="0"/>
              </a:rPr>
              <a:t>hydrophobic interior </a:t>
            </a:r>
            <a:r>
              <a:rPr lang="en-US" b="1" dirty="0">
                <a:solidFill>
                  <a:srgbClr val="0070C0"/>
                </a:solidFill>
                <a:latin typeface="Times New Roman" panose="02020603050405020304" pitchFamily="18" charset="0"/>
                <a:cs typeface="Times New Roman" panose="02020603050405020304" pitchFamily="18" charset="0"/>
              </a:rPr>
              <a:t>of the bilayer, a process with a large, </a:t>
            </a:r>
            <a:r>
              <a:rPr lang="en-US" b="1" dirty="0" smtClean="0">
                <a:solidFill>
                  <a:srgbClr val="0070C0"/>
                </a:solidFill>
                <a:latin typeface="Times New Roman" panose="02020603050405020304" pitchFamily="18" charset="0"/>
                <a:cs typeface="Times New Roman" panose="02020603050405020304" pitchFamily="18" charset="0"/>
              </a:rPr>
              <a:t>positive free-energy </a:t>
            </a:r>
            <a:r>
              <a:rPr lang="en-US" b="1" dirty="0">
                <a:solidFill>
                  <a:srgbClr val="0070C0"/>
                </a:solidFill>
                <a:latin typeface="Times New Roman" panose="02020603050405020304" pitchFamily="18" charset="0"/>
                <a:cs typeface="Times New Roman" panose="02020603050405020304" pitchFamily="18" charset="0"/>
              </a:rPr>
              <a:t>change. There are, however, situations </a:t>
            </a:r>
            <a:r>
              <a:rPr lang="en-US" b="1" dirty="0" smtClean="0">
                <a:solidFill>
                  <a:srgbClr val="0070C0"/>
                </a:solidFill>
                <a:latin typeface="Times New Roman" panose="02020603050405020304" pitchFamily="18" charset="0"/>
                <a:cs typeface="Times New Roman" panose="02020603050405020304" pitchFamily="18" charset="0"/>
              </a:rPr>
              <a:t>in which </a:t>
            </a:r>
            <a:r>
              <a:rPr lang="en-US" b="1" dirty="0">
                <a:solidFill>
                  <a:srgbClr val="0070C0"/>
                </a:solidFill>
                <a:latin typeface="Times New Roman" panose="02020603050405020304" pitchFamily="18" charset="0"/>
                <a:cs typeface="Times New Roman" panose="02020603050405020304" pitchFamily="18" charset="0"/>
              </a:rPr>
              <a:t>such movement is essential. </a:t>
            </a:r>
            <a:r>
              <a:rPr lang="en-US" b="1" dirty="0">
                <a:solidFill>
                  <a:schemeClr val="accent6">
                    <a:lumMod val="50000"/>
                  </a:schemeClr>
                </a:solidFill>
                <a:latin typeface="Times New Roman" panose="02020603050405020304" pitchFamily="18" charset="0"/>
                <a:cs typeface="Times New Roman" panose="02020603050405020304" pitchFamily="18" charset="0"/>
              </a:rPr>
              <a:t>For example, </a:t>
            </a:r>
            <a:r>
              <a:rPr lang="en-US" b="1" i="1" dirty="0" smtClean="0">
                <a:solidFill>
                  <a:schemeClr val="accent6">
                    <a:lumMod val="50000"/>
                  </a:schemeClr>
                </a:solidFill>
                <a:latin typeface="Times New Roman" panose="02020603050405020304" pitchFamily="18" charset="0"/>
                <a:cs typeface="Times New Roman" panose="02020603050405020304" pitchFamily="18" charset="0"/>
              </a:rPr>
              <a:t>during synthesis </a:t>
            </a:r>
            <a:r>
              <a:rPr lang="en-US" b="1" i="1" dirty="0">
                <a:solidFill>
                  <a:schemeClr val="accent6">
                    <a:lumMod val="50000"/>
                  </a:schemeClr>
                </a:solidFill>
                <a:latin typeface="Times New Roman" panose="02020603050405020304" pitchFamily="18" charset="0"/>
                <a:cs typeface="Times New Roman" panose="02020603050405020304" pitchFamily="18" charset="0"/>
              </a:rPr>
              <a:t>of the bacterial plasma membrane, </a:t>
            </a:r>
            <a:r>
              <a:rPr lang="en-US" b="1" i="1" dirty="0" smtClean="0">
                <a:solidFill>
                  <a:schemeClr val="accent6">
                    <a:lumMod val="50000"/>
                  </a:schemeClr>
                </a:solidFill>
                <a:latin typeface="Times New Roman" panose="02020603050405020304" pitchFamily="18" charset="0"/>
                <a:cs typeface="Times New Roman" panose="02020603050405020304" pitchFamily="18" charset="0"/>
              </a:rPr>
              <a:t>phospholipids are </a:t>
            </a:r>
            <a:r>
              <a:rPr lang="en-US" b="1" i="1" dirty="0">
                <a:solidFill>
                  <a:schemeClr val="accent6">
                    <a:lumMod val="50000"/>
                  </a:schemeClr>
                </a:solidFill>
                <a:latin typeface="Times New Roman" panose="02020603050405020304" pitchFamily="18" charset="0"/>
                <a:cs typeface="Times New Roman" panose="02020603050405020304" pitchFamily="18" charset="0"/>
              </a:rPr>
              <a:t>produced on the inside surface of the </a:t>
            </a:r>
            <a:r>
              <a:rPr lang="en-US" b="1" i="1" dirty="0" smtClean="0">
                <a:solidFill>
                  <a:schemeClr val="accent6">
                    <a:lumMod val="50000"/>
                  </a:schemeClr>
                </a:solidFill>
                <a:latin typeface="Times New Roman" panose="02020603050405020304" pitchFamily="18" charset="0"/>
                <a:cs typeface="Times New Roman" panose="02020603050405020304" pitchFamily="18" charset="0"/>
              </a:rPr>
              <a:t>membrane and </a:t>
            </a:r>
            <a:r>
              <a:rPr lang="en-US" b="1" i="1" dirty="0">
                <a:solidFill>
                  <a:schemeClr val="accent6">
                    <a:lumMod val="50000"/>
                  </a:schemeClr>
                </a:solidFill>
                <a:latin typeface="Times New Roman" panose="02020603050405020304" pitchFamily="18" charset="0"/>
                <a:cs typeface="Times New Roman" panose="02020603050405020304" pitchFamily="18" charset="0"/>
              </a:rPr>
              <a:t>must undergo flip-flop diffusion to enter </a:t>
            </a:r>
            <a:r>
              <a:rPr lang="en-US" b="1" i="1" dirty="0" smtClean="0">
                <a:solidFill>
                  <a:schemeClr val="accent6">
                    <a:lumMod val="50000"/>
                  </a:schemeClr>
                </a:solidFill>
                <a:latin typeface="Times New Roman" panose="02020603050405020304" pitchFamily="18" charset="0"/>
                <a:cs typeface="Times New Roman" panose="02020603050405020304" pitchFamily="18" charset="0"/>
              </a:rPr>
              <a:t>the outer </a:t>
            </a:r>
            <a:r>
              <a:rPr lang="en-US" b="1" i="1" dirty="0">
                <a:solidFill>
                  <a:schemeClr val="accent6">
                    <a:lumMod val="50000"/>
                  </a:schemeClr>
                </a:solidFill>
                <a:latin typeface="Times New Roman" panose="02020603050405020304" pitchFamily="18" charset="0"/>
                <a:cs typeface="Times New Roman" panose="02020603050405020304" pitchFamily="18" charset="0"/>
              </a:rPr>
              <a:t>leaflet of the bilayer</a:t>
            </a:r>
            <a:r>
              <a:rPr lang="en-US" b="1" dirty="0">
                <a:solidFill>
                  <a:schemeClr val="accent6">
                    <a:lumMod val="50000"/>
                  </a:schemeClr>
                </a:solidFill>
                <a:latin typeface="Times New Roman" panose="02020603050405020304" pitchFamily="18" charset="0"/>
                <a:cs typeface="Times New Roman" panose="02020603050405020304" pitchFamily="18" charset="0"/>
              </a:rPr>
              <a:t>.</a:t>
            </a:r>
            <a:r>
              <a:rPr lang="en-US" b="1" dirty="0">
                <a:solidFill>
                  <a:srgbClr val="0070C0"/>
                </a:solidFill>
                <a:latin typeface="Times New Roman" panose="02020603050405020304" pitchFamily="18" charset="0"/>
                <a:cs typeface="Times New Roman" panose="02020603050405020304" pitchFamily="18" charset="0"/>
              </a:rPr>
              <a:t> </a:t>
            </a:r>
            <a:r>
              <a:rPr lang="en-US" b="1" dirty="0">
                <a:solidFill>
                  <a:srgbClr val="00B050"/>
                </a:solidFill>
                <a:latin typeface="Times New Roman" panose="02020603050405020304" pitchFamily="18" charset="0"/>
                <a:cs typeface="Times New Roman" panose="02020603050405020304" pitchFamily="18" charset="0"/>
              </a:rPr>
              <a:t>Similar </a:t>
            </a:r>
            <a:r>
              <a:rPr lang="en-US" b="1" dirty="0" err="1">
                <a:solidFill>
                  <a:srgbClr val="00B050"/>
                </a:solidFill>
                <a:latin typeface="Times New Roman" panose="02020603050405020304" pitchFamily="18" charset="0"/>
                <a:cs typeface="Times New Roman" panose="02020603050405020304" pitchFamily="18" charset="0"/>
              </a:rPr>
              <a:t>transbilayer</a:t>
            </a:r>
            <a:r>
              <a:rPr lang="en-US" b="1" dirty="0">
                <a:solidFill>
                  <a:srgbClr val="00B050"/>
                </a:solidFill>
                <a:latin typeface="Times New Roman" panose="02020603050405020304" pitchFamily="18" charset="0"/>
                <a:cs typeface="Times New Roman" panose="02020603050405020304" pitchFamily="18" charset="0"/>
              </a:rPr>
              <a:t> </a:t>
            </a:r>
            <a:r>
              <a:rPr lang="en-US" b="1" dirty="0" smtClean="0">
                <a:solidFill>
                  <a:srgbClr val="00B050"/>
                </a:solidFill>
                <a:latin typeface="Times New Roman" panose="02020603050405020304" pitchFamily="18" charset="0"/>
                <a:cs typeface="Times New Roman" panose="02020603050405020304" pitchFamily="18" charset="0"/>
              </a:rPr>
              <a:t>diffusion must </a:t>
            </a:r>
            <a:r>
              <a:rPr lang="en-US" b="1" dirty="0">
                <a:solidFill>
                  <a:srgbClr val="00B050"/>
                </a:solidFill>
                <a:latin typeface="Times New Roman" panose="02020603050405020304" pitchFamily="18" charset="0"/>
                <a:cs typeface="Times New Roman" panose="02020603050405020304" pitchFamily="18" charset="0"/>
              </a:rPr>
              <a:t>also take place </a:t>
            </a:r>
            <a:r>
              <a:rPr lang="en-US" b="1" i="1" dirty="0">
                <a:solidFill>
                  <a:srgbClr val="00B050"/>
                </a:solidFill>
                <a:latin typeface="Times New Roman" panose="02020603050405020304" pitchFamily="18" charset="0"/>
                <a:cs typeface="Times New Roman" panose="02020603050405020304" pitchFamily="18" charset="0"/>
              </a:rPr>
              <a:t>in eukaryotic cells as </a:t>
            </a:r>
            <a:r>
              <a:rPr lang="en-US" b="1" i="1" dirty="0" smtClean="0">
                <a:solidFill>
                  <a:srgbClr val="00B050"/>
                </a:solidFill>
                <a:latin typeface="Times New Roman" panose="02020603050405020304" pitchFamily="18" charset="0"/>
                <a:cs typeface="Times New Roman" panose="02020603050405020304" pitchFamily="18" charset="0"/>
              </a:rPr>
              <a:t>membrane lipids </a:t>
            </a:r>
            <a:r>
              <a:rPr lang="en-US" b="1" i="1" dirty="0">
                <a:solidFill>
                  <a:srgbClr val="00B050"/>
                </a:solidFill>
                <a:latin typeface="Times New Roman" panose="02020603050405020304" pitchFamily="18" charset="0"/>
                <a:cs typeface="Times New Roman" panose="02020603050405020304" pitchFamily="18" charset="0"/>
              </a:rPr>
              <a:t>synthesized in one organelle move from the </a:t>
            </a:r>
            <a:r>
              <a:rPr lang="en-US" b="1" i="1" dirty="0" smtClean="0">
                <a:solidFill>
                  <a:srgbClr val="00B050"/>
                </a:solidFill>
                <a:latin typeface="Times New Roman" panose="02020603050405020304" pitchFamily="18" charset="0"/>
                <a:cs typeface="Times New Roman" panose="02020603050405020304" pitchFamily="18" charset="0"/>
              </a:rPr>
              <a:t>inner to </a:t>
            </a:r>
            <a:r>
              <a:rPr lang="en-US" b="1" i="1" dirty="0">
                <a:solidFill>
                  <a:srgbClr val="00B050"/>
                </a:solidFill>
                <a:latin typeface="Times New Roman" panose="02020603050405020304" pitchFamily="18" charset="0"/>
                <a:cs typeface="Times New Roman" panose="02020603050405020304" pitchFamily="18" charset="0"/>
              </a:rPr>
              <a:t>the outer leaflet and into other organelles</a:t>
            </a:r>
            <a:r>
              <a:rPr lang="en-US" b="1" dirty="0">
                <a:solidFill>
                  <a:srgbClr val="00B050"/>
                </a:solidFill>
                <a:latin typeface="Times New Roman" panose="02020603050405020304" pitchFamily="18" charset="0"/>
                <a:cs typeface="Times New Roman" panose="02020603050405020304" pitchFamily="18" charset="0"/>
              </a:rPr>
              <a:t>. </a:t>
            </a:r>
            <a:endParaRPr lang="en-US" b="1" dirty="0" smtClean="0">
              <a:solidFill>
                <a:srgbClr val="00B050"/>
              </a:solidFill>
              <a:latin typeface="Times New Roman" panose="02020603050405020304" pitchFamily="18" charset="0"/>
              <a:cs typeface="Times New Roman" panose="02020603050405020304" pitchFamily="18" charset="0"/>
            </a:endParaRPr>
          </a:p>
        </p:txBody>
      </p:sp>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838940"/>
            <a:ext cx="3074839" cy="476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矩形 17"/>
          <p:cNvSpPr/>
          <p:nvPr/>
        </p:nvSpPr>
        <p:spPr>
          <a:xfrm>
            <a:off x="5029200" y="5853549"/>
            <a:ext cx="4114800" cy="1015663"/>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is </a:t>
            </a:r>
            <a:r>
              <a:rPr lang="en-US" sz="1200" b="1" dirty="0" err="1" smtClean="0">
                <a:latin typeface="Times New Roman" panose="02020603050405020304" pitchFamily="18" charset="0"/>
                <a:cs typeface="Times New Roman" panose="02020603050405020304" pitchFamily="18" charset="0"/>
              </a:rPr>
              <a:t>transbilayer</a:t>
            </a:r>
            <a:r>
              <a:rPr lang="en-US" sz="1200" b="1" dirty="0" smtClean="0">
                <a:latin typeface="Times New Roman" panose="02020603050405020304" pitchFamily="18" charset="0"/>
                <a:cs typeface="Times New Roman" panose="02020603050405020304" pitchFamily="18" charset="0"/>
              </a:rPr>
              <a:t> movement? Why is it important?</a:t>
            </a:r>
          </a:p>
          <a:p>
            <a:r>
              <a:rPr lang="en-US" sz="1200" b="1" dirty="0" smtClean="0">
                <a:latin typeface="Times New Roman" panose="02020603050405020304" pitchFamily="18" charset="0"/>
                <a:cs typeface="Times New Roman" panose="02020603050405020304" pitchFamily="18" charset="0"/>
              </a:rPr>
              <a:t>Q2. Which enzymes carry out </a:t>
            </a:r>
            <a:r>
              <a:rPr lang="en-US" sz="1200" b="1" dirty="0" err="1" smtClean="0">
                <a:latin typeface="Times New Roman" panose="02020603050405020304" pitchFamily="18" charset="0"/>
                <a:cs typeface="Times New Roman" panose="02020603050405020304" pitchFamily="18" charset="0"/>
              </a:rPr>
              <a:t>transbilayer</a:t>
            </a:r>
            <a:r>
              <a:rPr lang="en-US" sz="1200" b="1" dirty="0" smtClean="0">
                <a:latin typeface="Times New Roman" panose="02020603050405020304" pitchFamily="18" charset="0"/>
                <a:cs typeface="Times New Roman" panose="02020603050405020304" pitchFamily="18" charset="0"/>
              </a:rPr>
              <a:t> movement?</a:t>
            </a:r>
          </a:p>
          <a:p>
            <a:r>
              <a:rPr lang="en-US" sz="1200" b="1" dirty="0" smtClean="0">
                <a:latin typeface="Times New Roman" panose="02020603050405020304" pitchFamily="18" charset="0"/>
                <a:cs typeface="Times New Roman" panose="02020603050405020304" pitchFamily="18" charset="0"/>
              </a:rPr>
              <a:t>Diagrammatically show lateral and transverse diffusions.</a:t>
            </a:r>
          </a:p>
          <a:p>
            <a:r>
              <a:rPr lang="en-US" sz="1200" b="1" dirty="0" smtClean="0">
                <a:latin typeface="Times New Roman" panose="02020603050405020304" pitchFamily="18" charset="0"/>
                <a:cs typeface="Times New Roman" panose="02020603050405020304" pitchFamily="18" charset="0"/>
              </a:rPr>
              <a:t>Q3. Give examples to explain the importance of </a:t>
            </a:r>
            <a:r>
              <a:rPr lang="en-US" sz="1200" b="1" dirty="0" err="1" smtClean="0">
                <a:latin typeface="Times New Roman" panose="02020603050405020304" pitchFamily="18" charset="0"/>
                <a:cs typeface="Times New Roman" panose="02020603050405020304" pitchFamily="18" charset="0"/>
              </a:rPr>
              <a:t>transbilayer</a:t>
            </a:r>
            <a:r>
              <a:rPr lang="en-US" sz="1200" b="1" dirty="0" smtClean="0">
                <a:latin typeface="Times New Roman" panose="02020603050405020304" pitchFamily="18" charset="0"/>
                <a:cs typeface="Times New Roman" panose="02020603050405020304" pitchFamily="18" charset="0"/>
              </a:rPr>
              <a:t> movements in prokaryotic and eukaryotic cells.  </a:t>
            </a:r>
          </a:p>
        </p:txBody>
      </p:sp>
    </p:spTree>
    <p:extLst>
      <p:ext uri="{BB962C8B-B14F-4D97-AF65-F5344CB8AC3E}">
        <p14:creationId xmlns:p14="http://schemas.microsoft.com/office/powerpoint/2010/main" val="409947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4"/>
                                        </p:tgtEl>
                                        <p:attrNameLst>
                                          <p:attrName>style.visibility</p:attrName>
                                        </p:attrNameLst>
                                      </p:cBhvr>
                                      <p:to>
                                        <p:strVal val="visible"/>
                                      </p:to>
                                    </p:set>
                                    <p:anim calcmode="lin" valueType="num">
                                      <p:cBhvr additive="base">
                                        <p:cTn id="13" dur="500" fill="hold"/>
                                        <p:tgtEl>
                                          <p:spTgt spid="4104"/>
                                        </p:tgtEl>
                                        <p:attrNameLst>
                                          <p:attrName>ppt_x</p:attrName>
                                        </p:attrNameLst>
                                      </p:cBhvr>
                                      <p:tavLst>
                                        <p:tav tm="0">
                                          <p:val>
                                            <p:strVal val="#ppt_x"/>
                                          </p:val>
                                        </p:tav>
                                        <p:tav tm="100000">
                                          <p:val>
                                            <p:strVal val="#ppt_x"/>
                                          </p:val>
                                        </p:tav>
                                      </p:tavLst>
                                    </p:anim>
                                    <p:anim calcmode="lin" valueType="num">
                                      <p:cBhvr additive="base">
                                        <p:cTn id="14"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5665" y="13855"/>
            <a:ext cx="315266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Biological Membranes</a:t>
            </a:r>
          </a:p>
        </p:txBody>
      </p:sp>
      <p:sp>
        <p:nvSpPr>
          <p:cNvPr id="37" name="矩形 36"/>
          <p:cNvSpPr/>
          <p:nvPr/>
        </p:nvSpPr>
        <p:spPr>
          <a:xfrm>
            <a:off x="0" y="445796"/>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Membrane Dynamics: </a:t>
            </a:r>
            <a:r>
              <a:rPr lang="en-US" b="1" dirty="0" err="1" smtClean="0">
                <a:solidFill>
                  <a:srgbClr val="FFFF00"/>
                </a:solidFill>
                <a:latin typeface="Times New Roman" panose="02020603050405020304" pitchFamily="18" charset="0"/>
                <a:cs typeface="Times New Roman" panose="02020603050405020304" pitchFamily="18" charset="0"/>
              </a:rPr>
              <a:t>Transbilayer</a:t>
            </a:r>
            <a:r>
              <a:rPr lang="en-US" b="1" dirty="0" smtClean="0">
                <a:solidFill>
                  <a:srgbClr val="FFFF00"/>
                </a:solidFill>
                <a:latin typeface="Times New Roman" panose="02020603050405020304" pitchFamily="18" charset="0"/>
                <a:cs typeface="Times New Roman" panose="02020603050405020304" pitchFamily="18" charset="0"/>
              </a:rPr>
              <a:t> movement of lipids by enzymes</a:t>
            </a:r>
            <a:endParaRPr lang="en-US" b="1" dirty="0">
              <a:solidFill>
                <a:srgbClr val="FFFF00"/>
              </a:solidFill>
              <a:latin typeface="Times New Roman" panose="02020603050405020304" pitchFamily="18" charset="0"/>
              <a:cs typeface="Times New Roman" panose="02020603050405020304" pitchFamily="18" charset="0"/>
            </a:endParaRPr>
          </a:p>
        </p:txBody>
      </p:sp>
      <p:grpSp>
        <p:nvGrpSpPr>
          <p:cNvPr id="18" name="组合 17"/>
          <p:cNvGrpSpPr/>
          <p:nvPr/>
        </p:nvGrpSpPr>
        <p:grpSpPr>
          <a:xfrm>
            <a:off x="0" y="815128"/>
            <a:ext cx="9144000" cy="4811230"/>
            <a:chOff x="-1485899" y="4167928"/>
            <a:chExt cx="9144000" cy="4811230"/>
          </a:xfrm>
        </p:grpSpPr>
        <p:sp>
          <p:nvSpPr>
            <p:cNvPr id="31" name="矩形 30"/>
            <p:cNvSpPr/>
            <p:nvPr/>
          </p:nvSpPr>
          <p:spPr>
            <a:xfrm>
              <a:off x="-1485899" y="4167928"/>
              <a:ext cx="9144000" cy="1200329"/>
            </a:xfrm>
            <a:prstGeom prst="rect">
              <a:avLst/>
            </a:prstGeom>
          </p:spPr>
          <p:txBody>
            <a:bodyPr wrap="square">
              <a:spAutoFit/>
            </a:bodyPr>
            <a:lstStyle/>
            <a:p>
              <a:r>
                <a:rPr lang="en-US" sz="2400" b="1" dirty="0">
                  <a:solidFill>
                    <a:schemeClr val="accent6">
                      <a:lumMod val="50000"/>
                    </a:schemeClr>
                  </a:solidFill>
                  <a:latin typeface="Times New Roman" panose="02020603050405020304" pitchFamily="18" charset="0"/>
                  <a:cs typeface="Times New Roman" panose="02020603050405020304" pitchFamily="18" charset="0"/>
                </a:rPr>
                <a:t>A family of proteins, the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flippases</a:t>
              </a:r>
              <a:r>
                <a:rPr lang="en-US" sz="2400" b="1" dirty="0">
                  <a:solidFill>
                    <a:schemeClr val="accent6">
                      <a:lumMod val="50000"/>
                    </a:schemeClr>
                  </a:solidFill>
                  <a:latin typeface="Times New Roman" panose="02020603050405020304" pitchFamily="18" charset="0"/>
                  <a:cs typeface="Times New Roman" panose="02020603050405020304" pitchFamily="18" charset="0"/>
                </a:rPr>
                <a:t> (Fig. 11–16b), facilitates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flipflop</a:t>
              </a:r>
              <a:r>
                <a:rPr lang="en-US" sz="2400" b="1" dirty="0">
                  <a:solidFill>
                    <a:schemeClr val="accent6">
                      <a:lumMod val="50000"/>
                    </a:schemeClr>
                  </a:solidFill>
                  <a:latin typeface="Times New Roman" panose="02020603050405020304" pitchFamily="18" charset="0"/>
                  <a:cs typeface="Times New Roman" panose="02020603050405020304" pitchFamily="18" charset="0"/>
                </a:rPr>
                <a:t> diffusion, providing a transmembrane path that is energetically more favorable and much faster than the </a:t>
              </a:r>
              <a:r>
                <a:rPr lang="en-US" sz="2400" b="1" dirty="0" err="1">
                  <a:solidFill>
                    <a:schemeClr val="accent6">
                      <a:lumMod val="50000"/>
                    </a:schemeClr>
                  </a:solidFill>
                  <a:latin typeface="Times New Roman" panose="02020603050405020304" pitchFamily="18" charset="0"/>
                  <a:cs typeface="Times New Roman" panose="02020603050405020304" pitchFamily="18" charset="0"/>
                </a:rPr>
                <a:t>uncatalyzed</a:t>
              </a:r>
              <a:r>
                <a:rPr lang="en-US" sz="2400" b="1" dirty="0">
                  <a:solidFill>
                    <a:schemeClr val="accent6">
                      <a:lumMod val="50000"/>
                    </a:schemeClr>
                  </a:solidFill>
                  <a:latin typeface="Times New Roman" panose="02020603050405020304" pitchFamily="18" charset="0"/>
                  <a:cs typeface="Times New Roman" panose="02020603050405020304" pitchFamily="18" charset="0"/>
                </a:rPr>
                <a:t> movement.</a:t>
              </a:r>
            </a:p>
          </p:txBody>
        </p:sp>
        <p:grpSp>
          <p:nvGrpSpPr>
            <p:cNvPr id="16" name="组合 15"/>
            <p:cNvGrpSpPr/>
            <p:nvPr/>
          </p:nvGrpSpPr>
          <p:grpSpPr>
            <a:xfrm>
              <a:off x="1200151" y="5544235"/>
              <a:ext cx="3771900" cy="3434923"/>
              <a:chOff x="1200151" y="5544235"/>
              <a:chExt cx="3771900" cy="3434923"/>
            </a:xfrm>
          </p:grpSpPr>
          <p:pic>
            <p:nvPicPr>
              <p:cNvPr id="410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1" y="5544235"/>
                <a:ext cx="3771900" cy="290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1509766" y="8794492"/>
                <a:ext cx="3200400" cy="184666"/>
              </a:xfrm>
              <a:prstGeom prst="rect">
                <a:avLst/>
              </a:prstGeom>
            </p:spPr>
            <p:txBody>
              <a:bodyPr wrap="square">
                <a:spAutoFit/>
              </a:bodyPr>
              <a:lstStyle/>
              <a:p>
                <a:r>
                  <a:rPr lang="en-US" sz="600" dirty="0">
                    <a:latin typeface="Times New Roman" panose="02020603050405020304" pitchFamily="18" charset="0"/>
                    <a:cs typeface="Times New Roman" panose="02020603050405020304" pitchFamily="18" charset="0"/>
                  </a:rPr>
                  <a:t>http://biochimej.univ-angers.fr/Page2/COURS/Zsuite/7MembraneLipides/1MembraneLipides.htm</a:t>
                </a:r>
              </a:p>
            </p:txBody>
          </p:sp>
        </p:grpSp>
      </p:grpSp>
      <p:sp>
        <p:nvSpPr>
          <p:cNvPr id="41" name="矩形 17"/>
          <p:cNvSpPr/>
          <p:nvPr/>
        </p:nvSpPr>
        <p:spPr>
          <a:xfrm>
            <a:off x="6091090" y="6412012"/>
            <a:ext cx="3052910"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are </a:t>
            </a:r>
            <a:r>
              <a:rPr lang="en-US" sz="1200" b="1" dirty="0" err="1" smtClean="0">
                <a:latin typeface="Times New Roman" panose="02020603050405020304" pitchFamily="18" charset="0"/>
                <a:cs typeface="Times New Roman" panose="02020603050405020304" pitchFamily="18" charset="0"/>
              </a:rPr>
              <a:t>flippases</a:t>
            </a:r>
            <a:r>
              <a:rPr lang="en-US" sz="1200" b="1" dirty="0" smtClean="0">
                <a:latin typeface="Times New Roman" panose="02020603050405020304" pitchFamily="18" charset="0"/>
                <a:cs typeface="Times New Roman" panose="02020603050405020304" pitchFamily="18" charset="0"/>
              </a:rPr>
              <a:t>?</a:t>
            </a:r>
          </a:p>
          <a:p>
            <a:r>
              <a:rPr lang="en-US" sz="1200" b="1" dirty="0" smtClean="0">
                <a:latin typeface="Times New Roman" panose="02020603050405020304" pitchFamily="18" charset="0"/>
                <a:cs typeface="Times New Roman" panose="02020603050405020304" pitchFamily="18" charset="0"/>
              </a:rPr>
              <a:t>Q2. Give an example of a </a:t>
            </a:r>
            <a:r>
              <a:rPr lang="en-US" sz="1200" b="1" dirty="0" err="1" smtClean="0">
                <a:latin typeface="Times New Roman" panose="02020603050405020304" pitchFamily="18" charset="0"/>
                <a:cs typeface="Times New Roman" panose="02020603050405020304" pitchFamily="18" charset="0"/>
              </a:rPr>
              <a:t>flippase</a:t>
            </a:r>
            <a:r>
              <a:rPr lang="en-US" sz="1200" b="1" dirty="0" smtClean="0">
                <a:latin typeface="Times New Roman" panose="02020603050405020304" pitchFamily="18" charset="0"/>
                <a:cs typeface="Times New Roman" panose="02020603050405020304" pitchFamily="18" charset="0"/>
              </a:rPr>
              <a:t> enzyme. </a:t>
            </a:r>
          </a:p>
        </p:txBody>
      </p:sp>
    </p:spTree>
    <p:extLst>
      <p:ext uri="{BB962C8B-B14F-4D97-AF65-F5344CB8AC3E}">
        <p14:creationId xmlns:p14="http://schemas.microsoft.com/office/powerpoint/2010/main" val="73002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5665" y="13855"/>
            <a:ext cx="315266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Biological Membranes</a:t>
            </a:r>
          </a:p>
        </p:txBody>
      </p:sp>
      <p:sp>
        <p:nvSpPr>
          <p:cNvPr id="37" name="矩形 36"/>
          <p:cNvSpPr/>
          <p:nvPr/>
        </p:nvSpPr>
        <p:spPr>
          <a:xfrm>
            <a:off x="0" y="445796"/>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Membrane Dynamics: Certain Integral proteins mediate cell-cell interactions</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13" name="矩形 12"/>
          <p:cNvSpPr/>
          <p:nvPr/>
        </p:nvSpPr>
        <p:spPr>
          <a:xfrm>
            <a:off x="0" y="828981"/>
            <a:ext cx="9102435" cy="584775"/>
          </a:xfrm>
          <a:prstGeom prst="rect">
            <a:avLst/>
          </a:prstGeom>
          <a:noFill/>
          <a:ln>
            <a:noFill/>
          </a:ln>
        </p:spPr>
        <p:txBody>
          <a:bodyPr wrap="square">
            <a:spAutoFit/>
          </a:bodyPr>
          <a:lstStyle/>
          <a:p>
            <a:r>
              <a:rPr lang="en-US" sz="1600" b="1" dirty="0">
                <a:solidFill>
                  <a:srgbClr val="0070C0"/>
                </a:solidFill>
                <a:latin typeface="Times New Roman" panose="02020603050405020304" pitchFamily="18" charset="0"/>
                <a:cs typeface="Times New Roman" panose="02020603050405020304" pitchFamily="18" charset="0"/>
              </a:rPr>
              <a:t>Several families of integral proteins in the plasma </a:t>
            </a:r>
            <a:r>
              <a:rPr lang="en-US" sz="1600" b="1" dirty="0" smtClean="0">
                <a:solidFill>
                  <a:srgbClr val="0070C0"/>
                </a:solidFill>
                <a:latin typeface="Times New Roman" panose="02020603050405020304" pitchFamily="18" charset="0"/>
                <a:cs typeface="Times New Roman" panose="02020603050405020304" pitchFamily="18" charset="0"/>
              </a:rPr>
              <a:t>membrane provide </a:t>
            </a:r>
            <a:r>
              <a:rPr lang="en-US" sz="1600" b="1" dirty="0">
                <a:solidFill>
                  <a:srgbClr val="0070C0"/>
                </a:solidFill>
                <a:latin typeface="Times New Roman" panose="02020603050405020304" pitchFamily="18" charset="0"/>
                <a:cs typeface="Times New Roman" panose="02020603050405020304" pitchFamily="18" charset="0"/>
              </a:rPr>
              <a:t>specific points of attachment </a:t>
            </a:r>
            <a:r>
              <a:rPr lang="en-US" sz="1600" b="1" dirty="0" smtClean="0">
                <a:solidFill>
                  <a:srgbClr val="0070C0"/>
                </a:solidFill>
                <a:latin typeface="Times New Roman" panose="02020603050405020304" pitchFamily="18" charset="0"/>
                <a:cs typeface="Times New Roman" panose="02020603050405020304" pitchFamily="18" charset="0"/>
              </a:rPr>
              <a:t>between cells</a:t>
            </a:r>
            <a:r>
              <a:rPr lang="en-US" sz="1600" b="1" dirty="0">
                <a:solidFill>
                  <a:srgbClr val="0070C0"/>
                </a:solidFill>
                <a:latin typeface="Times New Roman" panose="02020603050405020304" pitchFamily="18" charset="0"/>
                <a:cs typeface="Times New Roman" panose="02020603050405020304" pitchFamily="18" charset="0"/>
              </a:rPr>
              <a:t>, or between a cell and extracellular matrix proteins.</a:t>
            </a:r>
            <a:endParaRPr lang="en-US" sz="1600" b="1" dirty="0" smtClean="0">
              <a:solidFill>
                <a:srgbClr val="0070C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93496" y="1697772"/>
            <a:ext cx="8770545" cy="4169628"/>
            <a:chOff x="193496" y="1697772"/>
            <a:chExt cx="8770545" cy="4169628"/>
          </a:xfrm>
        </p:grpSpPr>
        <p:grpSp>
          <p:nvGrpSpPr>
            <p:cNvPr id="2" name="组合 1"/>
            <p:cNvGrpSpPr/>
            <p:nvPr/>
          </p:nvGrpSpPr>
          <p:grpSpPr>
            <a:xfrm>
              <a:off x="193496" y="1697772"/>
              <a:ext cx="8770545" cy="4169628"/>
              <a:chOff x="264763" y="1386045"/>
              <a:chExt cx="8770545" cy="4169628"/>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63" y="1386045"/>
                <a:ext cx="5918553" cy="416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8334" y="1399901"/>
                <a:ext cx="2886974" cy="4155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4" name="Straight Connector 3"/>
            <p:cNvCxnSpPr/>
            <p:nvPr/>
          </p:nvCxnSpPr>
          <p:spPr>
            <a:xfrm>
              <a:off x="6982444" y="2352675"/>
              <a:ext cx="5095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087344" y="3552825"/>
              <a:ext cx="5095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19975" y="4371975"/>
              <a:ext cx="5095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48334" y="5391150"/>
              <a:ext cx="5572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矩形 17"/>
          <p:cNvSpPr/>
          <p:nvPr/>
        </p:nvSpPr>
        <p:spPr>
          <a:xfrm>
            <a:off x="5486399" y="6027003"/>
            <a:ext cx="3657601" cy="830997"/>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Give four examples of integral proteins that are involved in cell-cell interactions.</a:t>
            </a:r>
          </a:p>
          <a:p>
            <a:r>
              <a:rPr lang="en-US" sz="1200" b="1" dirty="0" smtClean="0">
                <a:latin typeface="Times New Roman" panose="02020603050405020304" pitchFamily="18" charset="0"/>
                <a:cs typeface="Times New Roman" panose="02020603050405020304" pitchFamily="18" charset="0"/>
              </a:rPr>
              <a:t>Q2. Diagrammatically show four different types of integral proteins.  </a:t>
            </a:r>
          </a:p>
        </p:txBody>
      </p:sp>
    </p:spTree>
    <p:extLst>
      <p:ext uri="{BB962C8B-B14F-4D97-AF65-F5344CB8AC3E}">
        <p14:creationId xmlns:p14="http://schemas.microsoft.com/office/powerpoint/2010/main" val="15564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5665" y="13855"/>
            <a:ext cx="315266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Biological Membranes</a:t>
            </a:r>
          </a:p>
        </p:txBody>
      </p:sp>
      <p:sp>
        <p:nvSpPr>
          <p:cNvPr id="37" name="矩形 36"/>
          <p:cNvSpPr/>
          <p:nvPr/>
        </p:nvSpPr>
        <p:spPr>
          <a:xfrm>
            <a:off x="0" y="445796"/>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Membrane Dynamics: Interaction of plasma membranes with ECM</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 name="矩形 2"/>
          <p:cNvSpPr/>
          <p:nvPr/>
        </p:nvSpPr>
        <p:spPr>
          <a:xfrm>
            <a:off x="34636" y="815128"/>
            <a:ext cx="9109364" cy="584775"/>
          </a:xfrm>
          <a:prstGeom prst="rect">
            <a:avLst/>
          </a:prstGeom>
        </p:spPr>
        <p:txBody>
          <a:bodyPr wrap="square">
            <a:spAutoFit/>
          </a:bodyPr>
          <a:lstStyle/>
          <a:p>
            <a:r>
              <a:rPr lang="en-US" sz="1600" b="1" dirty="0" smtClean="0">
                <a:solidFill>
                  <a:srgbClr val="C00000"/>
                </a:solidFill>
                <a:latin typeface="Times New Roman" panose="02020603050405020304" pitchFamily="18" charset="0"/>
                <a:cs typeface="Times New Roman" panose="02020603050405020304" pitchFamily="18" charset="0"/>
              </a:rPr>
              <a:t>The</a:t>
            </a:r>
            <a:r>
              <a:rPr lang="en-US" sz="1600" b="1" dirty="0">
                <a:solidFill>
                  <a:srgbClr val="C00000"/>
                </a:solidFill>
                <a:latin typeface="Times New Roman" panose="02020603050405020304" pitchFamily="18" charset="0"/>
                <a:cs typeface="Times New Roman" panose="02020603050405020304" pitchFamily="18" charset="0"/>
              </a:rPr>
              <a:t> extracellular matrix (ECM) is a </a:t>
            </a:r>
            <a:r>
              <a:rPr lang="en-US" sz="1600" b="1" dirty="0" smtClean="0">
                <a:solidFill>
                  <a:srgbClr val="C00000"/>
                </a:solidFill>
                <a:latin typeface="Times New Roman" panose="02020603050405020304" pitchFamily="18" charset="0"/>
                <a:cs typeface="Times New Roman" panose="02020603050405020304" pitchFamily="18" charset="0"/>
              </a:rPr>
              <a:t>collection of extra-cellular</a:t>
            </a:r>
            <a:r>
              <a:rPr lang="en-US" sz="1600" b="1" dirty="0">
                <a:solidFill>
                  <a:srgbClr val="C00000"/>
                </a:solidFill>
                <a:latin typeface="Times New Roman" panose="02020603050405020304" pitchFamily="18" charset="0"/>
                <a:cs typeface="Times New Roman" panose="02020603050405020304" pitchFamily="18" charset="0"/>
              </a:rPr>
              <a:t> molecules secreted by cells that provides structural and biochemical support to the surrounding cells.</a:t>
            </a:r>
          </a:p>
        </p:txBody>
      </p:sp>
      <p:grpSp>
        <p:nvGrpSpPr>
          <p:cNvPr id="32" name="组合 31"/>
          <p:cNvGrpSpPr/>
          <p:nvPr/>
        </p:nvGrpSpPr>
        <p:grpSpPr>
          <a:xfrm>
            <a:off x="304800" y="1375023"/>
            <a:ext cx="8832273" cy="5279592"/>
            <a:chOff x="304800" y="1375023"/>
            <a:chExt cx="8832273" cy="5279592"/>
          </a:xfrm>
        </p:grpSpPr>
        <p:grpSp>
          <p:nvGrpSpPr>
            <p:cNvPr id="33" name="组合 32"/>
            <p:cNvGrpSpPr/>
            <p:nvPr/>
          </p:nvGrpSpPr>
          <p:grpSpPr>
            <a:xfrm>
              <a:off x="304800" y="1399903"/>
              <a:ext cx="3928933" cy="3958099"/>
              <a:chOff x="712341" y="1399853"/>
              <a:chExt cx="3928933" cy="3958099"/>
            </a:xfrm>
          </p:grpSpPr>
          <p:pic>
            <p:nvPicPr>
              <p:cNvPr id="38" name="Picture 6" descr="http://apbiocellorganelles.weebly.com/uploads/5/8/9/9/58996591/2473282.jpg?5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41" y="1399853"/>
                <a:ext cx="3928933" cy="3781696"/>
              </a:xfrm>
              <a:prstGeom prst="rect">
                <a:avLst/>
              </a:prstGeom>
              <a:noFill/>
              <a:extLst>
                <a:ext uri="{909E8E84-426E-40DD-AFC4-6F175D3DCCD1}">
                  <a14:hiddenFill xmlns:a14="http://schemas.microsoft.com/office/drawing/2010/main">
                    <a:solidFill>
                      <a:srgbClr val="FFFFFF"/>
                    </a:solidFill>
                  </a14:hiddenFill>
                </a:ext>
              </a:extLst>
            </p:spPr>
          </p:pic>
          <p:sp>
            <p:nvSpPr>
              <p:cNvPr id="39" name="矩形 38"/>
              <p:cNvSpPr/>
              <p:nvPr/>
            </p:nvSpPr>
            <p:spPr>
              <a:xfrm>
                <a:off x="3332019" y="5204064"/>
                <a:ext cx="1295400" cy="153888"/>
              </a:xfrm>
              <a:prstGeom prst="rect">
                <a:avLst/>
              </a:prstGeom>
            </p:spPr>
            <p:txBody>
              <a:bodyPr wrap="square">
                <a:spAutoFit/>
              </a:bodyPr>
              <a:lstStyle/>
              <a:p>
                <a:r>
                  <a:rPr lang="en-US" sz="400" dirty="0">
                    <a:latin typeface="Times New Roman" panose="02020603050405020304" pitchFamily="18" charset="0"/>
                    <a:cs typeface="Times New Roman" panose="02020603050405020304" pitchFamily="18" charset="0"/>
                  </a:rPr>
                  <a:t>http://apbiocellorganelles.weebly.com/ecm.html</a:t>
                </a:r>
              </a:p>
            </p:txBody>
          </p:sp>
        </p:grpSp>
        <p:sp>
          <p:nvSpPr>
            <p:cNvPr id="34" name="矩形 33"/>
            <p:cNvSpPr/>
            <p:nvPr/>
          </p:nvSpPr>
          <p:spPr>
            <a:xfrm>
              <a:off x="4419600" y="1375023"/>
              <a:ext cx="4717473" cy="1815882"/>
            </a:xfrm>
            <a:prstGeom prst="rect">
              <a:avLst/>
            </a:prstGeom>
          </p:spPr>
          <p:txBody>
            <a:bodyPr wrap="square">
              <a:spAutoFit/>
            </a:bodyPr>
            <a:lstStyle/>
            <a:p>
              <a:r>
                <a:rPr lang="en-US" sz="1600" b="1" dirty="0">
                  <a:solidFill>
                    <a:srgbClr val="0070C0"/>
                  </a:solidFill>
                  <a:latin typeface="Times New Roman" panose="02020603050405020304" pitchFamily="18" charset="0"/>
                  <a:cs typeface="Times New Roman" panose="02020603050405020304" pitchFamily="18" charset="0"/>
                </a:rPr>
                <a:t>In </a:t>
              </a:r>
              <a:r>
                <a:rPr lang="en-US" sz="1600" b="1" dirty="0" smtClean="0">
                  <a:solidFill>
                    <a:srgbClr val="0070C0"/>
                  </a:solidFill>
                  <a:latin typeface="Times New Roman" panose="02020603050405020304" pitchFamily="18" charset="0"/>
                  <a:cs typeface="Times New Roman" panose="02020603050405020304" pitchFamily="18" charset="0"/>
                </a:rPr>
                <a:t>biology, the extracellular matrix (ECM</a:t>
              </a:r>
              <a:r>
                <a:rPr lang="en-US" sz="1600" b="1" dirty="0">
                  <a:solidFill>
                    <a:srgbClr val="0070C0"/>
                  </a:solidFill>
                  <a:latin typeface="Times New Roman" panose="02020603050405020304" pitchFamily="18" charset="0"/>
                  <a:cs typeface="Times New Roman" panose="02020603050405020304" pitchFamily="18" charset="0"/>
                </a:rPr>
                <a:t>) is a collection of extracellular molecules secreted by cells that provides structural and biochemical support to the </a:t>
              </a:r>
              <a:r>
                <a:rPr lang="en-US" sz="1600" b="1" dirty="0" smtClean="0">
                  <a:solidFill>
                    <a:srgbClr val="0070C0"/>
                  </a:solidFill>
                  <a:latin typeface="Times New Roman" panose="02020603050405020304" pitchFamily="18" charset="0"/>
                  <a:cs typeface="Times New Roman" panose="02020603050405020304" pitchFamily="18" charset="0"/>
                </a:rPr>
                <a:t>surrounding cells. Because multicellularity evolved </a:t>
              </a:r>
              <a:r>
                <a:rPr lang="en-US" sz="1600" b="1" dirty="0">
                  <a:solidFill>
                    <a:srgbClr val="0070C0"/>
                  </a:solidFill>
                  <a:latin typeface="Times New Roman" panose="02020603050405020304" pitchFamily="18" charset="0"/>
                  <a:cs typeface="Times New Roman" panose="02020603050405020304" pitchFamily="18" charset="0"/>
                </a:rPr>
                <a:t>independently in different multicellular lineages, the composition of ECM varies between multicellular </a:t>
              </a:r>
              <a:r>
                <a:rPr lang="en-US" sz="1600" b="1" dirty="0" smtClean="0">
                  <a:solidFill>
                    <a:srgbClr val="0070C0"/>
                  </a:solidFill>
                  <a:latin typeface="Times New Roman" panose="02020603050405020304" pitchFamily="18" charset="0"/>
                  <a:cs typeface="Times New Roman" panose="02020603050405020304" pitchFamily="18" charset="0"/>
                </a:rPr>
                <a:t>structures.</a:t>
              </a:r>
            </a:p>
          </p:txBody>
        </p:sp>
        <p:sp>
          <p:nvSpPr>
            <p:cNvPr id="35" name="矩形 34"/>
            <p:cNvSpPr/>
            <p:nvPr/>
          </p:nvSpPr>
          <p:spPr>
            <a:xfrm>
              <a:off x="383875" y="5454286"/>
              <a:ext cx="3726875" cy="1200329"/>
            </a:xfrm>
            <a:prstGeom prst="rect">
              <a:avLst/>
            </a:prstGeom>
            <a:solidFill>
              <a:srgbClr val="FFFF00"/>
            </a:solidFill>
          </p:spPr>
          <p:txBody>
            <a:bodyPr wrap="square">
              <a:spAutoFit/>
            </a:bodyPr>
            <a:lstStyle/>
            <a:p>
              <a:r>
                <a:rPr lang="en-US" b="1" dirty="0" smtClean="0">
                  <a:solidFill>
                    <a:srgbClr val="FF0000"/>
                  </a:solidFill>
                  <a:latin typeface="Times New Roman" panose="02020603050405020304" pitchFamily="18" charset="0"/>
                  <a:cs typeface="Times New Roman" panose="02020603050405020304" pitchFamily="18" charset="0"/>
                </a:rPr>
                <a:t>Common functions of ECM: </a:t>
              </a:r>
            </a:p>
            <a:p>
              <a:pPr marL="400050" indent="-400050">
                <a:buAutoNum type="romanLcParenBoth"/>
              </a:pPr>
              <a:r>
                <a:rPr lang="en-US" b="1" dirty="0" smtClean="0">
                  <a:solidFill>
                    <a:srgbClr val="FF0000"/>
                  </a:solidFill>
                  <a:latin typeface="Times New Roman" panose="02020603050405020304" pitchFamily="18" charset="0"/>
                  <a:cs typeface="Times New Roman" panose="02020603050405020304" pitchFamily="18" charset="0"/>
                </a:rPr>
                <a:t>cell adhesion; </a:t>
              </a:r>
            </a:p>
            <a:p>
              <a:pPr marL="400050" indent="-400050">
                <a:buAutoNum type="romanLcParenBoth"/>
              </a:pPr>
              <a:r>
                <a:rPr lang="en-US" b="1" dirty="0" smtClean="0">
                  <a:solidFill>
                    <a:srgbClr val="FF0000"/>
                  </a:solidFill>
                  <a:latin typeface="Times New Roman" panose="02020603050405020304" pitchFamily="18" charset="0"/>
                  <a:cs typeface="Times New Roman" panose="02020603050405020304" pitchFamily="18" charset="0"/>
                </a:rPr>
                <a:t>cell-to-cell communication;  </a:t>
              </a:r>
            </a:p>
            <a:p>
              <a:pPr marL="400050" indent="-400050">
                <a:buAutoNum type="romanLcParenBoth"/>
              </a:pPr>
              <a:r>
                <a:rPr lang="en-US" b="1" dirty="0">
                  <a:solidFill>
                    <a:srgbClr val="FF0000"/>
                  </a:solidFill>
                  <a:latin typeface="Times New Roman" panose="02020603050405020304" pitchFamily="18" charset="0"/>
                  <a:cs typeface="Times New Roman" panose="02020603050405020304" pitchFamily="18" charset="0"/>
                </a:rPr>
                <a:t>c</a:t>
              </a:r>
              <a:r>
                <a:rPr lang="en-US" b="1" dirty="0" smtClean="0">
                  <a:solidFill>
                    <a:srgbClr val="FF0000"/>
                  </a:solidFill>
                  <a:latin typeface="Times New Roman" panose="02020603050405020304" pitchFamily="18" charset="0"/>
                  <a:cs typeface="Times New Roman" panose="02020603050405020304" pitchFamily="18" charset="0"/>
                </a:rPr>
                <a:t>ell differentiation.</a:t>
              </a:r>
              <a:endParaRPr lang="en-US" b="1" dirty="0">
                <a:solidFill>
                  <a:srgbClr val="FF0000"/>
                </a:solidFill>
                <a:latin typeface="Times New Roman" panose="02020603050405020304" pitchFamily="18" charset="0"/>
                <a:cs typeface="Times New Roman" panose="02020603050405020304" pitchFamily="18" charset="0"/>
              </a:endParaRPr>
            </a:p>
          </p:txBody>
        </p:sp>
      </p:grpSp>
      <p:grpSp>
        <p:nvGrpSpPr>
          <p:cNvPr id="40" name="组合 39"/>
          <p:cNvGrpSpPr/>
          <p:nvPr/>
        </p:nvGrpSpPr>
        <p:grpSpPr>
          <a:xfrm>
            <a:off x="4617026" y="3214550"/>
            <a:ext cx="4450774" cy="2763700"/>
            <a:chOff x="5178135" y="3239396"/>
            <a:chExt cx="4450774" cy="2763700"/>
          </a:xfrm>
        </p:grpSpPr>
        <p:pic>
          <p:nvPicPr>
            <p:cNvPr id="41" name="Picture 2" descr="https://www.researchgate.net/profile/Akhilesh_Gaharwar/publication/284728652/figure/fig5/AS:300640585699363@1448689709602/Figure-1-The-combinatorial-extracellular-matrix-ECM-of-bone-A-range-of-biologic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135" y="3239396"/>
              <a:ext cx="4450774" cy="2633375"/>
            </a:xfrm>
            <a:prstGeom prst="rect">
              <a:avLst/>
            </a:prstGeom>
            <a:noFill/>
            <a:extLst>
              <a:ext uri="{909E8E84-426E-40DD-AFC4-6F175D3DCCD1}">
                <a14:hiddenFill xmlns:a14="http://schemas.microsoft.com/office/drawing/2010/main">
                  <a:solidFill>
                    <a:srgbClr val="FFFFFF"/>
                  </a:solidFill>
                </a14:hiddenFill>
              </a:ext>
            </a:extLst>
          </p:spPr>
        </p:pic>
        <p:sp>
          <p:nvSpPr>
            <p:cNvPr id="42" name="矩形 41"/>
            <p:cNvSpPr/>
            <p:nvPr/>
          </p:nvSpPr>
          <p:spPr>
            <a:xfrm>
              <a:off x="5739245" y="5849208"/>
              <a:ext cx="3200400" cy="153888"/>
            </a:xfrm>
            <a:prstGeom prst="rect">
              <a:avLst/>
            </a:prstGeom>
          </p:spPr>
          <p:txBody>
            <a:bodyPr wrap="square">
              <a:spAutoFit/>
            </a:bodyPr>
            <a:lstStyle/>
            <a:p>
              <a:r>
                <a:rPr lang="en-US" sz="400" dirty="0">
                  <a:latin typeface="Times New Roman" panose="02020603050405020304" pitchFamily="18" charset="0"/>
                  <a:cs typeface="Times New Roman" panose="02020603050405020304" pitchFamily="18" charset="0"/>
                </a:rPr>
                <a:t>https://www.researchgate.net/figure/284728652_fig5_Figure-1-The-combinatorial-extracellular-matrix-ECM-of-bone-A-range-of-biological</a:t>
              </a:r>
            </a:p>
          </p:txBody>
        </p:sp>
      </p:grpSp>
      <p:grpSp>
        <p:nvGrpSpPr>
          <p:cNvPr id="43" name="组合 42"/>
          <p:cNvGrpSpPr/>
          <p:nvPr/>
        </p:nvGrpSpPr>
        <p:grpSpPr>
          <a:xfrm>
            <a:off x="5330536" y="5979709"/>
            <a:ext cx="3733800" cy="866090"/>
            <a:chOff x="5178136" y="6008284"/>
            <a:chExt cx="3733800" cy="866090"/>
          </a:xfrm>
        </p:grpSpPr>
        <p:sp>
          <p:nvSpPr>
            <p:cNvPr id="44" name="矩形 17"/>
            <p:cNvSpPr/>
            <p:nvPr/>
          </p:nvSpPr>
          <p:spPr>
            <a:xfrm>
              <a:off x="5334000" y="6008284"/>
              <a:ext cx="3574473" cy="646331"/>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is extracellular matrix (ECM)?</a:t>
              </a:r>
            </a:p>
            <a:p>
              <a:r>
                <a:rPr lang="en-US" sz="1200" b="1" dirty="0" smtClean="0">
                  <a:latin typeface="Times New Roman" panose="02020603050405020304" pitchFamily="18" charset="0"/>
                  <a:cs typeface="Times New Roman" panose="02020603050405020304" pitchFamily="18" charset="0"/>
                </a:rPr>
                <a:t>Q2. What are the common functions of ECM?</a:t>
              </a:r>
            </a:p>
            <a:p>
              <a:r>
                <a:rPr lang="en-US" sz="1200" b="1" dirty="0" smtClean="0">
                  <a:latin typeface="Times New Roman" panose="02020603050405020304" pitchFamily="18" charset="0"/>
                  <a:cs typeface="Times New Roman" panose="02020603050405020304" pitchFamily="18" charset="0"/>
                </a:rPr>
                <a:t>Q3. Does bone have extracellular matrix?</a:t>
              </a:r>
            </a:p>
          </p:txBody>
        </p:sp>
        <p:sp>
          <p:nvSpPr>
            <p:cNvPr id="45" name="矩形 17"/>
            <p:cNvSpPr/>
            <p:nvPr/>
          </p:nvSpPr>
          <p:spPr>
            <a:xfrm>
              <a:off x="5178136" y="6597375"/>
              <a:ext cx="3733800" cy="276999"/>
            </a:xfrm>
            <a:prstGeom prst="rect">
              <a:avLst/>
            </a:prstGeom>
            <a:solidFill>
              <a:srgbClr val="FFFF00"/>
            </a:solidFill>
          </p:spPr>
          <p:txBody>
            <a:bodyPr wrap="square">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No question in the exam from the images of this slide.</a:t>
              </a:r>
            </a:p>
          </p:txBody>
        </p:sp>
      </p:grpSp>
    </p:spTree>
    <p:extLst>
      <p:ext uri="{BB962C8B-B14F-4D97-AF65-F5344CB8AC3E}">
        <p14:creationId xmlns:p14="http://schemas.microsoft.com/office/powerpoint/2010/main" val="6317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5665" y="13855"/>
            <a:ext cx="315266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Biological Membranes</a:t>
            </a:r>
          </a:p>
        </p:txBody>
      </p:sp>
      <p:sp>
        <p:nvSpPr>
          <p:cNvPr id="37" name="矩形 36"/>
          <p:cNvSpPr/>
          <p:nvPr/>
        </p:nvSpPr>
        <p:spPr>
          <a:xfrm>
            <a:off x="0" y="445796"/>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Membrane Dynamics: Membrane fusion in biological processes</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 name="矩形 2"/>
          <p:cNvSpPr/>
          <p:nvPr/>
        </p:nvSpPr>
        <p:spPr>
          <a:xfrm>
            <a:off x="6926" y="815128"/>
            <a:ext cx="9137074" cy="830997"/>
          </a:xfrm>
          <a:prstGeom prst="rect">
            <a:avLst/>
          </a:prstGeom>
        </p:spPr>
        <p:txBody>
          <a:bodyPr wrap="square">
            <a:spAutoFit/>
          </a:bodyPr>
          <a:lstStyle/>
          <a:p>
            <a:r>
              <a:rPr lang="en-US" sz="1600" b="1" dirty="0" smtClean="0">
                <a:solidFill>
                  <a:srgbClr val="C00000"/>
                </a:solidFill>
                <a:latin typeface="Times New Roman" panose="02020603050405020304" pitchFamily="18" charset="0"/>
                <a:cs typeface="Times New Roman" panose="02020603050405020304" pitchFamily="18" charset="0"/>
              </a:rPr>
              <a:t>Membrane fusion: </a:t>
            </a:r>
            <a:r>
              <a:rPr lang="en-US" sz="1600" b="1" dirty="0">
                <a:solidFill>
                  <a:srgbClr val="C00000"/>
                </a:solidFill>
                <a:latin typeface="Times New Roman" panose="02020603050405020304" pitchFamily="18" charset="0"/>
                <a:cs typeface="Times New Roman" panose="02020603050405020304" pitchFamily="18" charset="0"/>
              </a:rPr>
              <a:t>In membrane biology, fusion is the process by which two initially distinct lipid bilayers merge their hydrophobic cores, resulting in one interconnected structure</a:t>
            </a:r>
            <a:r>
              <a:rPr lang="en-US" sz="1600" b="1" dirty="0" smtClean="0">
                <a:solidFill>
                  <a:srgbClr val="C00000"/>
                </a:solidFill>
                <a:latin typeface="Times New Roman" panose="02020603050405020304" pitchFamily="18" charset="0"/>
                <a:cs typeface="Times New Roman" panose="02020603050405020304" pitchFamily="18" charset="0"/>
              </a:rPr>
              <a:t>. Membrane fusion is central in many biological processes.</a:t>
            </a:r>
            <a:endParaRPr lang="en-US" sz="1600" b="1" dirty="0">
              <a:solidFill>
                <a:srgbClr val="C00000"/>
              </a:solidFill>
              <a:latin typeface="Times New Roman" panose="02020603050405020304" pitchFamily="18" charset="0"/>
              <a:cs typeface="Times New Roman" panose="02020603050405020304" pitchFamily="18" charset="0"/>
            </a:endParaRPr>
          </a:p>
        </p:txBody>
      </p:sp>
      <p:grpSp>
        <p:nvGrpSpPr>
          <p:cNvPr id="2" name="组合 1"/>
          <p:cNvGrpSpPr/>
          <p:nvPr/>
        </p:nvGrpSpPr>
        <p:grpSpPr>
          <a:xfrm>
            <a:off x="399354" y="1632270"/>
            <a:ext cx="3546765" cy="5202916"/>
            <a:chOff x="399354" y="1632270"/>
            <a:chExt cx="3546765" cy="5202916"/>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00" y="1632270"/>
              <a:ext cx="3260674" cy="4728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54" y="6302410"/>
              <a:ext cx="3546765" cy="53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矩形 20"/>
          <p:cNvSpPr/>
          <p:nvPr/>
        </p:nvSpPr>
        <p:spPr>
          <a:xfrm>
            <a:off x="3858491" y="1433616"/>
            <a:ext cx="5257800" cy="584775"/>
          </a:xfrm>
          <a:prstGeom prst="rect">
            <a:avLst/>
          </a:prstGeom>
        </p:spPr>
        <p:txBody>
          <a:bodyPr wrap="square">
            <a:spAutoFit/>
          </a:bodyPr>
          <a:lstStyle/>
          <a:p>
            <a:r>
              <a:rPr lang="en-US" sz="1600" b="1" dirty="0" smtClean="0">
                <a:solidFill>
                  <a:srgbClr val="0070C0"/>
                </a:solidFill>
                <a:latin typeface="Times New Roman" panose="02020603050405020304" pitchFamily="18" charset="0"/>
                <a:cs typeface="Times New Roman" panose="02020603050405020304" pitchFamily="18" charset="0"/>
              </a:rPr>
              <a:t>Endomembrane: </a:t>
            </a:r>
            <a:r>
              <a:rPr lang="en-US" sz="1600" b="1" dirty="0">
                <a:solidFill>
                  <a:srgbClr val="0070C0"/>
                </a:solidFill>
                <a:latin typeface="Times New Roman" panose="02020603050405020304" pitchFamily="18" charset="0"/>
                <a:cs typeface="Times New Roman" panose="02020603050405020304" pitchFamily="18" charset="0"/>
              </a:rPr>
              <a:t>These membranes divide the cell into functional and structural compartments, or organelles. </a:t>
            </a:r>
            <a:endParaRPr lang="en-US" sz="1600" b="1" dirty="0" smtClean="0">
              <a:solidFill>
                <a:srgbClr val="0070C0"/>
              </a:solidFill>
              <a:latin typeface="Times New Roman" panose="02020603050405020304" pitchFamily="18" charset="0"/>
              <a:cs typeface="Times New Roman" panose="02020603050405020304" pitchFamily="18" charset="0"/>
            </a:endParaRPr>
          </a:p>
        </p:txBody>
      </p:sp>
      <p:sp>
        <p:nvSpPr>
          <p:cNvPr id="4" name="矩形 3"/>
          <p:cNvSpPr/>
          <p:nvPr/>
        </p:nvSpPr>
        <p:spPr>
          <a:xfrm>
            <a:off x="3918408" y="2014757"/>
            <a:ext cx="5184027" cy="3539430"/>
          </a:xfrm>
          <a:prstGeom prst="rect">
            <a:avLst/>
          </a:prstGeom>
        </p:spPr>
        <p:txBody>
          <a:bodyPr wrap="square">
            <a:spAutoFit/>
          </a:bodyPr>
          <a:lstStyle/>
          <a:p>
            <a:r>
              <a:rPr lang="en-US" sz="1600" b="1" dirty="0">
                <a:solidFill>
                  <a:schemeClr val="accent6">
                    <a:lumMod val="50000"/>
                  </a:schemeClr>
                </a:solidFill>
                <a:latin typeface="Times New Roman" panose="02020603050405020304" pitchFamily="18" charset="0"/>
                <a:cs typeface="Times New Roman" panose="02020603050405020304" pitchFamily="18" charset="0"/>
              </a:rPr>
              <a:t>Although membranes are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stable, they </a:t>
            </a:r>
            <a:r>
              <a:rPr lang="en-US" sz="1600" b="1" dirty="0">
                <a:solidFill>
                  <a:schemeClr val="accent6">
                    <a:lumMod val="50000"/>
                  </a:schemeClr>
                </a:solidFill>
                <a:latin typeface="Times New Roman" panose="02020603050405020304" pitchFamily="18" charset="0"/>
                <a:cs typeface="Times New Roman" panose="02020603050405020304" pitchFamily="18" charset="0"/>
              </a:rPr>
              <a:t>are by no means static. Within the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eukaryotic endomembrane </a:t>
            </a:r>
            <a:r>
              <a:rPr lang="en-US" sz="1600" b="1" dirty="0">
                <a:solidFill>
                  <a:schemeClr val="accent6">
                    <a:lumMod val="50000"/>
                  </a:schemeClr>
                </a:solidFill>
                <a:latin typeface="Times New Roman" panose="02020603050405020304" pitchFamily="18" charset="0"/>
                <a:cs typeface="Times New Roman" panose="02020603050405020304" pitchFamily="18" charset="0"/>
              </a:rPr>
              <a:t>system (which includes the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nuclear membrane</a:t>
            </a:r>
            <a:r>
              <a:rPr lang="en-US" sz="1600" b="1" dirty="0">
                <a:solidFill>
                  <a:schemeClr val="accent6">
                    <a:lumMod val="50000"/>
                  </a:schemeClr>
                </a:solidFill>
                <a:latin typeface="Times New Roman" panose="02020603050405020304" pitchFamily="18" charset="0"/>
                <a:cs typeface="Times New Roman" panose="02020603050405020304" pitchFamily="18" charset="0"/>
              </a:rPr>
              <a:t>, endoplasmic reticulum, Golgi, and various</a:t>
            </a:r>
          </a:p>
          <a:p>
            <a:r>
              <a:rPr lang="en-US" sz="1600" b="1" dirty="0">
                <a:solidFill>
                  <a:schemeClr val="accent6">
                    <a:lumMod val="50000"/>
                  </a:schemeClr>
                </a:solidFill>
                <a:latin typeface="Times New Roman" panose="02020603050405020304" pitchFamily="18" charset="0"/>
                <a:cs typeface="Times New Roman" panose="02020603050405020304" pitchFamily="18" charset="0"/>
              </a:rPr>
              <a:t>small vesicles), the membranous compartments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constantly re-organize</a:t>
            </a:r>
            <a:r>
              <a:rPr lang="en-US" sz="1600" b="1" dirty="0">
                <a:solidFill>
                  <a:schemeClr val="accent6">
                    <a:lumMod val="50000"/>
                  </a:schemeClr>
                </a:solidFill>
                <a:latin typeface="Times New Roman" panose="02020603050405020304" pitchFamily="18" charset="0"/>
                <a:cs typeface="Times New Roman" panose="02020603050405020304" pitchFamily="18" charset="0"/>
              </a:rPr>
              <a:t>. Vesicles bud from the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endoplasmic reticulum </a:t>
            </a:r>
            <a:r>
              <a:rPr lang="en-US" sz="1600" b="1" dirty="0">
                <a:solidFill>
                  <a:schemeClr val="accent6">
                    <a:lumMod val="50000"/>
                  </a:schemeClr>
                </a:solidFill>
                <a:latin typeface="Times New Roman" panose="02020603050405020304" pitchFamily="18" charset="0"/>
                <a:cs typeface="Times New Roman" panose="02020603050405020304" pitchFamily="18" charset="0"/>
              </a:rPr>
              <a:t>to carry newly synthesized lipids and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proteins to </a:t>
            </a:r>
            <a:r>
              <a:rPr lang="en-US" sz="1600" b="1" dirty="0">
                <a:solidFill>
                  <a:schemeClr val="accent6">
                    <a:lumMod val="50000"/>
                  </a:schemeClr>
                </a:solidFill>
                <a:latin typeface="Times New Roman" panose="02020603050405020304" pitchFamily="18" charset="0"/>
                <a:cs typeface="Times New Roman" panose="02020603050405020304" pitchFamily="18" charset="0"/>
              </a:rPr>
              <a:t>other organelles and to the plasma membrane.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Exocytosis, endocytosis</a:t>
            </a:r>
            <a:r>
              <a:rPr lang="en-US" sz="1600" b="1" dirty="0">
                <a:solidFill>
                  <a:schemeClr val="accent6">
                    <a:lumMod val="50000"/>
                  </a:schemeClr>
                </a:solidFill>
                <a:latin typeface="Times New Roman" panose="02020603050405020304" pitchFamily="18" charset="0"/>
                <a:cs typeface="Times New Roman" panose="02020603050405020304" pitchFamily="18" charset="0"/>
              </a:rPr>
              <a:t>, cell division, fusion of egg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and sperm </a:t>
            </a:r>
            <a:r>
              <a:rPr lang="en-US" sz="1600" b="1" dirty="0">
                <a:solidFill>
                  <a:schemeClr val="accent6">
                    <a:lumMod val="50000"/>
                  </a:schemeClr>
                </a:solidFill>
                <a:latin typeface="Times New Roman" panose="02020603050405020304" pitchFamily="18" charset="0"/>
                <a:cs typeface="Times New Roman" panose="02020603050405020304" pitchFamily="18" charset="0"/>
              </a:rPr>
              <a:t>cells, and entry of a membrane-enveloped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virus into </a:t>
            </a:r>
            <a:r>
              <a:rPr lang="en-US" sz="1600" b="1" dirty="0">
                <a:solidFill>
                  <a:schemeClr val="accent6">
                    <a:lumMod val="50000"/>
                  </a:schemeClr>
                </a:solidFill>
                <a:latin typeface="Times New Roman" panose="02020603050405020304" pitchFamily="18" charset="0"/>
                <a:cs typeface="Times New Roman" panose="02020603050405020304" pitchFamily="18" charset="0"/>
              </a:rPr>
              <a:t>its host cell all involve membrane reorganization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in which </a:t>
            </a:r>
            <a:r>
              <a:rPr lang="en-US" sz="1600" b="1" dirty="0">
                <a:solidFill>
                  <a:schemeClr val="accent6">
                    <a:lumMod val="50000"/>
                  </a:schemeClr>
                </a:solidFill>
                <a:latin typeface="Times New Roman" panose="02020603050405020304" pitchFamily="18" charset="0"/>
                <a:cs typeface="Times New Roman" panose="02020603050405020304" pitchFamily="18" charset="0"/>
              </a:rPr>
              <a:t>the fundamental operation is fusion of two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membrane segments </a:t>
            </a:r>
            <a:r>
              <a:rPr lang="en-US" sz="1600" b="1" dirty="0">
                <a:solidFill>
                  <a:schemeClr val="accent6">
                    <a:lumMod val="50000"/>
                  </a:schemeClr>
                </a:solidFill>
                <a:latin typeface="Times New Roman" panose="02020603050405020304" pitchFamily="18" charset="0"/>
                <a:cs typeface="Times New Roman" panose="02020603050405020304" pitchFamily="18" charset="0"/>
              </a:rPr>
              <a:t>without loss of continuity (Fig. 11–23).</a:t>
            </a:r>
          </a:p>
        </p:txBody>
      </p:sp>
      <p:sp>
        <p:nvSpPr>
          <p:cNvPr id="26" name="矩形 25"/>
          <p:cNvSpPr/>
          <p:nvPr/>
        </p:nvSpPr>
        <p:spPr>
          <a:xfrm>
            <a:off x="3932264" y="5465934"/>
            <a:ext cx="5184027" cy="830997"/>
          </a:xfrm>
          <a:prstGeom prst="rect">
            <a:avLst/>
          </a:prstGeom>
        </p:spPr>
        <p:txBody>
          <a:bodyPr wrap="square">
            <a:spAutoFit/>
          </a:bodyPr>
          <a:lstStyle/>
          <a:p>
            <a:r>
              <a:rPr lang="en-US" sz="1600" b="1" dirty="0" smtClean="0">
                <a:solidFill>
                  <a:srgbClr val="00B050"/>
                </a:solidFill>
                <a:latin typeface="Times New Roman" panose="02020603050405020304" pitchFamily="18" charset="0"/>
                <a:cs typeface="Times New Roman" panose="02020603050405020304" pitchFamily="18" charset="0"/>
              </a:rPr>
              <a:t>Certain proteins on cell membranes known as fusion proteins facilitate the process of membrane fusion in biological systems. </a:t>
            </a:r>
            <a:endParaRPr lang="en-US" sz="1600" b="1" dirty="0">
              <a:solidFill>
                <a:srgbClr val="00B050"/>
              </a:solidFill>
              <a:latin typeface="Times New Roman" panose="02020603050405020304" pitchFamily="18" charset="0"/>
              <a:cs typeface="Times New Roman" panose="02020603050405020304" pitchFamily="18" charset="0"/>
            </a:endParaRPr>
          </a:p>
        </p:txBody>
      </p:sp>
      <p:sp>
        <p:nvSpPr>
          <p:cNvPr id="27" name="矩形 17"/>
          <p:cNvSpPr/>
          <p:nvPr/>
        </p:nvSpPr>
        <p:spPr>
          <a:xfrm>
            <a:off x="4419601" y="6232530"/>
            <a:ext cx="4724399" cy="646331"/>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is membrane fusion?</a:t>
            </a:r>
          </a:p>
          <a:p>
            <a:r>
              <a:rPr lang="en-US" sz="1200" b="1" dirty="0" smtClean="0">
                <a:latin typeface="Times New Roman" panose="02020603050405020304" pitchFamily="18" charset="0"/>
                <a:cs typeface="Times New Roman" panose="02020603050405020304" pitchFamily="18" charset="0"/>
              </a:rPr>
              <a:t>Q2. Give </a:t>
            </a:r>
            <a:r>
              <a:rPr lang="en-US" sz="1200" b="1" i="1" u="sng" dirty="0" smtClean="0">
                <a:solidFill>
                  <a:srgbClr val="FF0000"/>
                </a:solidFill>
                <a:latin typeface="Times New Roman" panose="02020603050405020304" pitchFamily="18" charset="0"/>
                <a:cs typeface="Times New Roman" panose="02020603050405020304" pitchFamily="18" charset="0"/>
              </a:rPr>
              <a:t>six</a:t>
            </a:r>
            <a:r>
              <a:rPr lang="en-US" sz="1200" b="1" dirty="0" smtClean="0">
                <a:latin typeface="Times New Roman" panose="02020603050405020304" pitchFamily="18" charset="0"/>
                <a:cs typeface="Times New Roman" panose="02020603050405020304" pitchFamily="18" charset="0"/>
              </a:rPr>
              <a:t> examples of membrane fusion.</a:t>
            </a:r>
          </a:p>
          <a:p>
            <a:r>
              <a:rPr lang="en-US" sz="1200" b="1" dirty="0" smtClean="0">
                <a:latin typeface="Times New Roman" panose="02020603050405020304" pitchFamily="18" charset="0"/>
                <a:cs typeface="Times New Roman" panose="02020603050405020304" pitchFamily="18" charset="0"/>
              </a:rPr>
              <a:t>Q3. What is the function of fusion proteins during membrane fusion?</a:t>
            </a:r>
          </a:p>
        </p:txBody>
      </p:sp>
    </p:spTree>
    <p:extLst>
      <p:ext uri="{BB962C8B-B14F-4D97-AF65-F5344CB8AC3E}">
        <p14:creationId xmlns:p14="http://schemas.microsoft.com/office/powerpoint/2010/main" val="96371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4"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5665" y="13855"/>
            <a:ext cx="315266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Biological Membranes</a:t>
            </a:r>
          </a:p>
        </p:txBody>
      </p:sp>
      <p:sp>
        <p:nvSpPr>
          <p:cNvPr id="37" name="矩形 36"/>
          <p:cNvSpPr/>
          <p:nvPr/>
        </p:nvSpPr>
        <p:spPr>
          <a:xfrm>
            <a:off x="0" y="445796"/>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Solute transport across membranes</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 name="矩形 2"/>
          <p:cNvSpPr/>
          <p:nvPr/>
        </p:nvSpPr>
        <p:spPr>
          <a:xfrm>
            <a:off x="6926" y="815128"/>
            <a:ext cx="9137074" cy="584775"/>
          </a:xfrm>
          <a:prstGeom prst="rect">
            <a:avLst/>
          </a:prstGeom>
        </p:spPr>
        <p:txBody>
          <a:bodyPr wrap="square">
            <a:spAutoFit/>
          </a:bodyPr>
          <a:lstStyle/>
          <a:p>
            <a:r>
              <a:rPr lang="en-US" sz="1600" b="1" dirty="0">
                <a:solidFill>
                  <a:srgbClr val="C00000"/>
                </a:solidFill>
                <a:latin typeface="Times New Roman" panose="02020603050405020304" pitchFamily="18" charset="0"/>
                <a:cs typeface="Times New Roman" panose="02020603050405020304" pitchFamily="18" charset="0"/>
              </a:rPr>
              <a:t>Every living cell must acquire from its surroundings </a:t>
            </a:r>
            <a:r>
              <a:rPr lang="en-US" sz="1600" b="1" dirty="0" smtClean="0">
                <a:solidFill>
                  <a:srgbClr val="C00000"/>
                </a:solidFill>
                <a:latin typeface="Times New Roman" panose="02020603050405020304" pitchFamily="18" charset="0"/>
                <a:cs typeface="Times New Roman" panose="02020603050405020304" pitchFamily="18" charset="0"/>
              </a:rPr>
              <a:t>the raw </a:t>
            </a:r>
            <a:r>
              <a:rPr lang="en-US" sz="1600" b="1" dirty="0">
                <a:solidFill>
                  <a:srgbClr val="C00000"/>
                </a:solidFill>
                <a:latin typeface="Times New Roman" panose="02020603050405020304" pitchFamily="18" charset="0"/>
                <a:cs typeface="Times New Roman" panose="02020603050405020304" pitchFamily="18" charset="0"/>
              </a:rPr>
              <a:t>materials for biosynthesis and for energy </a:t>
            </a:r>
            <a:r>
              <a:rPr lang="en-US" sz="1600" b="1" dirty="0" smtClean="0">
                <a:solidFill>
                  <a:srgbClr val="C00000"/>
                </a:solidFill>
                <a:latin typeface="Times New Roman" panose="02020603050405020304" pitchFamily="18" charset="0"/>
                <a:cs typeface="Times New Roman" panose="02020603050405020304" pitchFamily="18" charset="0"/>
              </a:rPr>
              <a:t>production, and </a:t>
            </a:r>
            <a:r>
              <a:rPr lang="en-US" sz="1600" b="1" dirty="0">
                <a:solidFill>
                  <a:srgbClr val="C00000"/>
                </a:solidFill>
                <a:latin typeface="Times New Roman" panose="02020603050405020304" pitchFamily="18" charset="0"/>
                <a:cs typeface="Times New Roman" panose="02020603050405020304" pitchFamily="18" charset="0"/>
              </a:rPr>
              <a:t>must release to its environment the </a:t>
            </a:r>
            <a:r>
              <a:rPr lang="en-US" sz="1600" b="1" dirty="0" smtClean="0">
                <a:solidFill>
                  <a:srgbClr val="C00000"/>
                </a:solidFill>
                <a:latin typeface="Times New Roman" panose="02020603050405020304" pitchFamily="18" charset="0"/>
                <a:cs typeface="Times New Roman" panose="02020603050405020304" pitchFamily="18" charset="0"/>
              </a:rPr>
              <a:t>byproducts of </a:t>
            </a:r>
            <a:r>
              <a:rPr lang="en-US" sz="1600" b="1" dirty="0">
                <a:solidFill>
                  <a:srgbClr val="C00000"/>
                </a:solidFill>
                <a:latin typeface="Times New Roman" panose="02020603050405020304" pitchFamily="18" charset="0"/>
                <a:cs typeface="Times New Roman" panose="02020603050405020304" pitchFamily="18" charset="0"/>
              </a:rPr>
              <a:t>metabolism.</a:t>
            </a:r>
          </a:p>
        </p:txBody>
      </p:sp>
      <p:grpSp>
        <p:nvGrpSpPr>
          <p:cNvPr id="11" name="组合 10"/>
          <p:cNvGrpSpPr/>
          <p:nvPr/>
        </p:nvGrpSpPr>
        <p:grpSpPr>
          <a:xfrm>
            <a:off x="13853" y="1420686"/>
            <a:ext cx="3952346" cy="5437314"/>
            <a:chOff x="13853" y="1420686"/>
            <a:chExt cx="3952346" cy="5437314"/>
          </a:xfrm>
        </p:grpSpPr>
        <p:sp>
          <p:nvSpPr>
            <p:cNvPr id="5" name="矩形 4"/>
            <p:cNvSpPr/>
            <p:nvPr/>
          </p:nvSpPr>
          <p:spPr>
            <a:xfrm>
              <a:off x="13853" y="6119336"/>
              <a:ext cx="3917241" cy="738664"/>
            </a:xfrm>
            <a:prstGeom prst="rect">
              <a:avLst/>
            </a:prstGeom>
          </p:spPr>
          <p:txBody>
            <a:bodyPr wrap="square">
              <a:spAutoFit/>
            </a:bodyPr>
            <a:lstStyle/>
            <a:p>
              <a:r>
                <a:rPr lang="en-US" sz="1400" b="1" dirty="0" smtClean="0">
                  <a:solidFill>
                    <a:srgbClr val="7030A0"/>
                  </a:solidFill>
                  <a:latin typeface="Times New Roman" panose="02020603050405020304" pitchFamily="18" charset="0"/>
                  <a:cs typeface="Times New Roman" panose="02020603050405020304" pitchFamily="18" charset="0"/>
                </a:rPr>
                <a:t>The phospholipid bilayer </a:t>
              </a:r>
              <a:r>
                <a:rPr lang="en-US" sz="1400" b="1" dirty="0">
                  <a:solidFill>
                    <a:srgbClr val="7030A0"/>
                  </a:solidFill>
                  <a:latin typeface="Times New Roman" panose="02020603050405020304" pitchFamily="18" charset="0"/>
                  <a:cs typeface="Times New Roman" panose="02020603050405020304" pitchFamily="18" charset="0"/>
                </a:rPr>
                <a:t>is slightly permeable to water and urea and impermeable to ions and to large uncharged </a:t>
              </a:r>
              <a:r>
                <a:rPr lang="en-US" sz="1400" b="1" dirty="0" smtClean="0">
                  <a:solidFill>
                    <a:srgbClr val="7030A0"/>
                  </a:solidFill>
                  <a:latin typeface="Times New Roman" panose="02020603050405020304" pitchFamily="18" charset="0"/>
                  <a:cs typeface="Times New Roman" panose="02020603050405020304" pitchFamily="18" charset="0"/>
                </a:rPr>
                <a:t>polar molecules</a:t>
              </a:r>
              <a:r>
                <a:rPr lang="en-US" sz="1400" b="1" dirty="0">
                  <a:solidFill>
                    <a:srgbClr val="7030A0"/>
                  </a:solidFill>
                  <a:latin typeface="Times New Roman" panose="02020603050405020304" pitchFamily="18" charset="0"/>
                  <a:cs typeface="Times New Roman" panose="02020603050405020304" pitchFamily="18" charset="0"/>
                </a:rPr>
                <a:t>. </a:t>
              </a:r>
            </a:p>
          </p:txBody>
        </p:sp>
        <p:grpSp>
          <p:nvGrpSpPr>
            <p:cNvPr id="8" name="组合 7"/>
            <p:cNvGrpSpPr/>
            <p:nvPr/>
          </p:nvGrpSpPr>
          <p:grpSpPr>
            <a:xfrm>
              <a:off x="13853" y="1420686"/>
              <a:ext cx="3952346" cy="4715363"/>
              <a:chOff x="13853" y="1420686"/>
              <a:chExt cx="3952346" cy="4715363"/>
            </a:xfrm>
          </p:grpSpPr>
          <p:grpSp>
            <p:nvGrpSpPr>
              <p:cNvPr id="4" name="组合 3"/>
              <p:cNvGrpSpPr/>
              <p:nvPr/>
            </p:nvGrpSpPr>
            <p:grpSpPr>
              <a:xfrm>
                <a:off x="13853" y="1420686"/>
                <a:ext cx="3952346" cy="4715363"/>
                <a:chOff x="13853" y="1420686"/>
                <a:chExt cx="3952346" cy="4715363"/>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44" y="1420686"/>
                  <a:ext cx="3675255" cy="4069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13853" y="5489718"/>
                  <a:ext cx="3952346" cy="646331"/>
                </a:xfrm>
                <a:prstGeom prst="rect">
                  <a:avLst/>
                </a:prstGeom>
              </p:spPr>
              <p:txBody>
                <a:bodyPr wrap="square">
                  <a:spAutoFit/>
                </a:bodyPr>
                <a:lstStyle/>
                <a:p>
                  <a:r>
                    <a:rPr lang="en-US" sz="1200" b="1" dirty="0">
                      <a:solidFill>
                        <a:srgbClr val="C00000"/>
                      </a:solidFill>
                      <a:latin typeface="Times New Roman" panose="02020603050405020304" pitchFamily="18" charset="0"/>
                      <a:cs typeface="Times New Roman" panose="02020603050405020304" pitchFamily="18" charset="0"/>
                    </a:rPr>
                    <a:t>Figure </a:t>
                  </a:r>
                  <a:r>
                    <a:rPr lang="en-US" sz="1200" b="1" dirty="0" smtClean="0">
                      <a:solidFill>
                        <a:srgbClr val="C00000"/>
                      </a:solidFill>
                      <a:latin typeface="Times New Roman" panose="02020603050405020304" pitchFamily="18" charset="0"/>
                      <a:cs typeface="Times New Roman" panose="02020603050405020304" pitchFamily="18" charset="0"/>
                    </a:rPr>
                    <a:t>15-1 A </a:t>
                  </a:r>
                  <a:r>
                    <a:rPr lang="en-US" sz="1200" b="1" dirty="0">
                      <a:solidFill>
                        <a:srgbClr val="C00000"/>
                      </a:solidFill>
                      <a:latin typeface="Times New Roman" panose="02020603050405020304" pitchFamily="18" charset="0"/>
                      <a:cs typeface="Times New Roman" panose="02020603050405020304" pitchFamily="18" charset="0"/>
                    </a:rPr>
                    <a:t>pure artificial phospholipid bilayer is permeable to small hydrophobic molecules and small uncharged polar </a:t>
                  </a:r>
                  <a:r>
                    <a:rPr lang="en-US" sz="1200" b="1" dirty="0" smtClean="0">
                      <a:solidFill>
                        <a:srgbClr val="C00000"/>
                      </a:solidFill>
                      <a:latin typeface="Times New Roman" panose="02020603050405020304" pitchFamily="18" charset="0"/>
                      <a:cs typeface="Times New Roman" panose="02020603050405020304" pitchFamily="18" charset="0"/>
                    </a:rPr>
                    <a:t>molecules.</a:t>
                  </a:r>
                  <a:endParaRPr lang="en-US" sz="1200" b="1" dirty="0">
                    <a:solidFill>
                      <a:srgbClr val="C00000"/>
                    </a:solidFill>
                    <a:latin typeface="Times New Roman" panose="02020603050405020304" pitchFamily="18" charset="0"/>
                    <a:cs typeface="Times New Roman" panose="02020603050405020304" pitchFamily="18" charset="0"/>
                  </a:endParaRPr>
                </a:p>
              </p:txBody>
            </p:sp>
          </p:grpSp>
          <p:sp>
            <p:nvSpPr>
              <p:cNvPr id="7" name="矩形 6"/>
              <p:cNvSpPr/>
              <p:nvPr/>
            </p:nvSpPr>
            <p:spPr>
              <a:xfrm>
                <a:off x="1990026" y="5908519"/>
                <a:ext cx="1941068" cy="184666"/>
              </a:xfrm>
              <a:prstGeom prst="rect">
                <a:avLst/>
              </a:prstGeom>
            </p:spPr>
            <p:txBody>
              <a:bodyPr wrap="square">
                <a:spAutoFit/>
              </a:bodyPr>
              <a:lstStyle/>
              <a:p>
                <a:r>
                  <a:rPr lang="en-US" sz="600" dirty="0">
                    <a:latin typeface="Times New Roman" panose="02020603050405020304" pitchFamily="18" charset="0"/>
                    <a:cs typeface="Times New Roman" panose="02020603050405020304" pitchFamily="18" charset="0"/>
                  </a:rPr>
                  <a:t>https://www.ncbi.nlm.nih.gov/books/NBK21626/</a:t>
                </a:r>
              </a:p>
            </p:txBody>
          </p:sp>
        </p:grpSp>
      </p:grpSp>
      <p:sp>
        <p:nvSpPr>
          <p:cNvPr id="9" name="矩形 8"/>
          <p:cNvSpPr/>
          <p:nvPr/>
        </p:nvSpPr>
        <p:spPr>
          <a:xfrm>
            <a:off x="4114800" y="1327052"/>
            <a:ext cx="5029200" cy="5047536"/>
          </a:xfrm>
          <a:prstGeom prst="rect">
            <a:avLst/>
          </a:prstGeom>
        </p:spPr>
        <p:txBody>
          <a:bodyPr wrap="square">
            <a:spAutoFit/>
          </a:bodyPr>
          <a:lstStyle/>
          <a:p>
            <a:r>
              <a:rPr lang="en-US" sz="1400" b="1" dirty="0">
                <a:solidFill>
                  <a:srgbClr val="7030A0"/>
                </a:solidFill>
                <a:latin typeface="Times New Roman" panose="02020603050405020304" pitchFamily="18" charset="0"/>
                <a:cs typeface="Times New Roman" panose="02020603050405020304" pitchFamily="18" charset="0"/>
              </a:rPr>
              <a:t>A few nonpolar compounds </a:t>
            </a:r>
            <a:r>
              <a:rPr lang="en-US" sz="1400" b="1" dirty="0" smtClean="0">
                <a:solidFill>
                  <a:srgbClr val="7030A0"/>
                </a:solidFill>
                <a:latin typeface="Times New Roman" panose="02020603050405020304" pitchFamily="18" charset="0"/>
                <a:cs typeface="Times New Roman" panose="02020603050405020304" pitchFamily="18" charset="0"/>
              </a:rPr>
              <a:t>can dissolve </a:t>
            </a:r>
            <a:r>
              <a:rPr lang="en-US" sz="1400" b="1" dirty="0">
                <a:solidFill>
                  <a:srgbClr val="7030A0"/>
                </a:solidFill>
                <a:latin typeface="Times New Roman" panose="02020603050405020304" pitchFamily="18" charset="0"/>
                <a:cs typeface="Times New Roman" panose="02020603050405020304" pitchFamily="18" charset="0"/>
              </a:rPr>
              <a:t>in the lipid bilayer and cross the </a:t>
            </a:r>
            <a:r>
              <a:rPr lang="en-US" sz="1400" b="1" dirty="0" smtClean="0">
                <a:solidFill>
                  <a:srgbClr val="7030A0"/>
                </a:solidFill>
                <a:latin typeface="Times New Roman" panose="02020603050405020304" pitchFamily="18" charset="0"/>
                <a:cs typeface="Times New Roman" panose="02020603050405020304" pitchFamily="18" charset="0"/>
              </a:rPr>
              <a:t>membrane unassisted</a:t>
            </a:r>
            <a:r>
              <a:rPr lang="en-US" sz="1400" b="1" dirty="0">
                <a:solidFill>
                  <a:srgbClr val="7030A0"/>
                </a:solidFill>
                <a:latin typeface="Times New Roman" panose="02020603050405020304" pitchFamily="18" charset="0"/>
                <a:cs typeface="Times New Roman" panose="02020603050405020304" pitchFamily="18" charset="0"/>
              </a:rPr>
              <a:t>, but for polar or charged compounds or </a:t>
            </a:r>
            <a:r>
              <a:rPr lang="en-US" sz="1400" b="1" dirty="0" smtClean="0">
                <a:solidFill>
                  <a:srgbClr val="7030A0"/>
                </a:solidFill>
                <a:latin typeface="Times New Roman" panose="02020603050405020304" pitchFamily="18" charset="0"/>
                <a:cs typeface="Times New Roman" panose="02020603050405020304" pitchFamily="18" charset="0"/>
              </a:rPr>
              <a:t>ions, a </a:t>
            </a:r>
            <a:r>
              <a:rPr lang="en-US" sz="1400" b="1" dirty="0">
                <a:solidFill>
                  <a:srgbClr val="7030A0"/>
                </a:solidFill>
                <a:latin typeface="Times New Roman" panose="02020603050405020304" pitchFamily="18" charset="0"/>
                <a:cs typeface="Times New Roman" panose="02020603050405020304" pitchFamily="18" charset="0"/>
              </a:rPr>
              <a:t>membrane protein is essential for </a:t>
            </a:r>
            <a:r>
              <a:rPr lang="en-US" sz="1400" b="1" dirty="0" smtClean="0">
                <a:solidFill>
                  <a:srgbClr val="7030A0"/>
                </a:solidFill>
                <a:latin typeface="Times New Roman" panose="02020603050405020304" pitchFamily="18" charset="0"/>
                <a:cs typeface="Times New Roman" panose="02020603050405020304" pitchFamily="18" charset="0"/>
              </a:rPr>
              <a:t>transmembrane movement</a:t>
            </a:r>
            <a:r>
              <a:rPr lang="en-US" sz="1400" b="1" dirty="0">
                <a:solidFill>
                  <a:schemeClr val="accent6">
                    <a:lumMod val="50000"/>
                  </a:schemeClr>
                </a:solidFill>
                <a:latin typeface="Times New Roman" panose="02020603050405020304" pitchFamily="18" charset="0"/>
                <a:cs typeface="Times New Roman" panose="02020603050405020304" pitchFamily="18" charset="0"/>
              </a:rPr>
              <a:t>. In some cases a membrane protein </a:t>
            </a: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simply facilitates </a:t>
            </a:r>
            <a:r>
              <a:rPr lang="en-US" sz="1400" b="1" dirty="0">
                <a:solidFill>
                  <a:schemeClr val="accent6">
                    <a:lumMod val="50000"/>
                  </a:schemeClr>
                </a:solidFill>
                <a:latin typeface="Times New Roman" panose="02020603050405020304" pitchFamily="18" charset="0"/>
                <a:cs typeface="Times New Roman" panose="02020603050405020304" pitchFamily="18" charset="0"/>
              </a:rPr>
              <a:t>the diffusion of a solute down its </a:t>
            </a: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concentration gradient</a:t>
            </a:r>
            <a:r>
              <a:rPr lang="en-US" sz="1400" b="1" dirty="0">
                <a:solidFill>
                  <a:schemeClr val="accent6">
                    <a:lumMod val="50000"/>
                  </a:schemeClr>
                </a:solidFill>
                <a:latin typeface="Times New Roman" panose="02020603050405020304" pitchFamily="18" charset="0"/>
                <a:cs typeface="Times New Roman" panose="02020603050405020304" pitchFamily="18" charset="0"/>
              </a:rPr>
              <a:t>, but transport often occurs against a </a:t>
            </a: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gradient of </a:t>
            </a:r>
            <a:r>
              <a:rPr lang="en-US" sz="1400" b="1" dirty="0">
                <a:solidFill>
                  <a:schemeClr val="accent6">
                    <a:lumMod val="50000"/>
                  </a:schemeClr>
                </a:solidFill>
                <a:latin typeface="Times New Roman" panose="02020603050405020304" pitchFamily="18" charset="0"/>
                <a:cs typeface="Times New Roman" panose="02020603050405020304" pitchFamily="18" charset="0"/>
              </a:rPr>
              <a:t>concentration, electrical charge, or both, </a:t>
            </a: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in which </a:t>
            </a:r>
            <a:r>
              <a:rPr lang="en-US" sz="1400" b="1" dirty="0">
                <a:solidFill>
                  <a:schemeClr val="accent6">
                    <a:lumMod val="50000"/>
                  </a:schemeClr>
                </a:solidFill>
                <a:latin typeface="Times New Roman" panose="02020603050405020304" pitchFamily="18" charset="0"/>
                <a:cs typeface="Times New Roman" panose="02020603050405020304" pitchFamily="18" charset="0"/>
              </a:rPr>
              <a:t>case solutes must be “pumped” in a process </a:t>
            </a:r>
            <a:r>
              <a:rPr lang="en-US" sz="1400" b="1" dirty="0" smtClean="0">
                <a:solidFill>
                  <a:schemeClr val="accent6">
                    <a:lumMod val="50000"/>
                  </a:schemeClr>
                </a:solidFill>
                <a:latin typeface="Times New Roman" panose="02020603050405020304" pitchFamily="18" charset="0"/>
                <a:cs typeface="Times New Roman" panose="02020603050405020304" pitchFamily="18" charset="0"/>
              </a:rPr>
              <a:t>that requires </a:t>
            </a:r>
            <a:r>
              <a:rPr lang="en-US" sz="1400" b="1" dirty="0">
                <a:solidFill>
                  <a:schemeClr val="accent6">
                    <a:lumMod val="50000"/>
                  </a:schemeClr>
                </a:solidFill>
                <a:latin typeface="Times New Roman" panose="02020603050405020304" pitchFamily="18" charset="0"/>
                <a:cs typeface="Times New Roman" panose="02020603050405020304" pitchFamily="18" charset="0"/>
              </a:rPr>
              <a:t>energy (Fig. 11–26). </a:t>
            </a:r>
            <a:r>
              <a:rPr lang="en-US" sz="1400" b="1" dirty="0">
                <a:solidFill>
                  <a:srgbClr val="00B050"/>
                </a:solidFill>
                <a:latin typeface="Times New Roman" panose="02020603050405020304" pitchFamily="18" charset="0"/>
                <a:cs typeface="Times New Roman" panose="02020603050405020304" pitchFamily="18" charset="0"/>
              </a:rPr>
              <a:t>The energy may </a:t>
            </a:r>
            <a:r>
              <a:rPr lang="en-US" sz="1400" b="1" dirty="0" smtClean="0">
                <a:solidFill>
                  <a:srgbClr val="00B050"/>
                </a:solidFill>
                <a:latin typeface="Times New Roman" panose="02020603050405020304" pitchFamily="18" charset="0"/>
                <a:cs typeface="Times New Roman" panose="02020603050405020304" pitchFamily="18" charset="0"/>
              </a:rPr>
              <a:t>come directly </a:t>
            </a:r>
            <a:r>
              <a:rPr lang="en-US" sz="1400" b="1" dirty="0">
                <a:solidFill>
                  <a:srgbClr val="00B050"/>
                </a:solidFill>
                <a:latin typeface="Times New Roman" panose="02020603050405020304" pitchFamily="18" charset="0"/>
                <a:cs typeface="Times New Roman" panose="02020603050405020304" pitchFamily="18" charset="0"/>
              </a:rPr>
              <a:t>from ATP hydrolysis or may be supplied in </a:t>
            </a:r>
            <a:r>
              <a:rPr lang="en-US" sz="1400" b="1" dirty="0" smtClean="0">
                <a:solidFill>
                  <a:srgbClr val="00B050"/>
                </a:solidFill>
                <a:latin typeface="Times New Roman" panose="02020603050405020304" pitchFamily="18" charset="0"/>
                <a:cs typeface="Times New Roman" panose="02020603050405020304" pitchFamily="18" charset="0"/>
              </a:rPr>
              <a:t>the form </a:t>
            </a:r>
            <a:r>
              <a:rPr lang="en-US" sz="1400" b="1" dirty="0">
                <a:solidFill>
                  <a:srgbClr val="00B050"/>
                </a:solidFill>
                <a:latin typeface="Times New Roman" panose="02020603050405020304" pitchFamily="18" charset="0"/>
                <a:cs typeface="Times New Roman" panose="02020603050405020304" pitchFamily="18" charset="0"/>
              </a:rPr>
              <a:t>of movement of another solute down its </a:t>
            </a:r>
            <a:r>
              <a:rPr lang="en-US" sz="1400" b="1" dirty="0" smtClean="0">
                <a:solidFill>
                  <a:srgbClr val="00B050"/>
                </a:solidFill>
                <a:latin typeface="Times New Roman" panose="02020603050405020304" pitchFamily="18" charset="0"/>
                <a:cs typeface="Times New Roman" panose="02020603050405020304" pitchFamily="18" charset="0"/>
              </a:rPr>
              <a:t>electrochemical gradient </a:t>
            </a:r>
            <a:r>
              <a:rPr lang="en-US" sz="1400" b="1" dirty="0">
                <a:solidFill>
                  <a:srgbClr val="00B050"/>
                </a:solidFill>
                <a:latin typeface="Times New Roman" panose="02020603050405020304" pitchFamily="18" charset="0"/>
                <a:cs typeface="Times New Roman" panose="02020603050405020304" pitchFamily="18" charset="0"/>
              </a:rPr>
              <a:t>with enough energy to carry </a:t>
            </a:r>
            <a:r>
              <a:rPr lang="en-US" sz="1400" b="1" dirty="0" smtClean="0">
                <a:solidFill>
                  <a:srgbClr val="00B050"/>
                </a:solidFill>
                <a:latin typeface="Times New Roman" panose="02020603050405020304" pitchFamily="18" charset="0"/>
                <a:cs typeface="Times New Roman" panose="02020603050405020304" pitchFamily="18" charset="0"/>
              </a:rPr>
              <a:t>another solute </a:t>
            </a:r>
            <a:r>
              <a:rPr lang="en-US" sz="1400" b="1" dirty="0">
                <a:solidFill>
                  <a:srgbClr val="00B050"/>
                </a:solidFill>
                <a:latin typeface="Times New Roman" panose="02020603050405020304" pitchFamily="18" charset="0"/>
                <a:cs typeface="Times New Roman" panose="02020603050405020304" pitchFamily="18" charset="0"/>
              </a:rPr>
              <a:t>up its gradient</a:t>
            </a:r>
            <a:r>
              <a:rPr lang="en-US" sz="1400" b="1" dirty="0">
                <a:solidFill>
                  <a:srgbClr val="7030A0"/>
                </a:solidFill>
                <a:latin typeface="Times New Roman" panose="02020603050405020304" pitchFamily="18" charset="0"/>
                <a:cs typeface="Times New Roman" panose="02020603050405020304" pitchFamily="18" charset="0"/>
              </a:rPr>
              <a:t>. Ions may also move across </a:t>
            </a:r>
            <a:r>
              <a:rPr lang="en-US" sz="1400" b="1" dirty="0" smtClean="0">
                <a:solidFill>
                  <a:srgbClr val="7030A0"/>
                </a:solidFill>
                <a:latin typeface="Times New Roman" panose="02020603050405020304" pitchFamily="18" charset="0"/>
                <a:cs typeface="Times New Roman" panose="02020603050405020304" pitchFamily="18" charset="0"/>
              </a:rPr>
              <a:t>membranes via </a:t>
            </a:r>
            <a:r>
              <a:rPr lang="en-US" sz="1400" b="1" dirty="0">
                <a:solidFill>
                  <a:srgbClr val="7030A0"/>
                </a:solidFill>
                <a:latin typeface="Times New Roman" panose="02020603050405020304" pitchFamily="18" charset="0"/>
                <a:cs typeface="Times New Roman" panose="02020603050405020304" pitchFamily="18" charset="0"/>
              </a:rPr>
              <a:t>ion channels formed by proteins, or they </a:t>
            </a:r>
            <a:r>
              <a:rPr lang="en-US" sz="1400" b="1" dirty="0" smtClean="0">
                <a:solidFill>
                  <a:srgbClr val="7030A0"/>
                </a:solidFill>
                <a:latin typeface="Times New Roman" panose="02020603050405020304" pitchFamily="18" charset="0"/>
                <a:cs typeface="Times New Roman" panose="02020603050405020304" pitchFamily="18" charset="0"/>
              </a:rPr>
              <a:t>may be </a:t>
            </a:r>
            <a:r>
              <a:rPr lang="en-US" sz="1400" b="1" dirty="0">
                <a:solidFill>
                  <a:srgbClr val="7030A0"/>
                </a:solidFill>
                <a:latin typeface="Times New Roman" panose="02020603050405020304" pitchFamily="18" charset="0"/>
                <a:cs typeface="Times New Roman" panose="02020603050405020304" pitchFamily="18" charset="0"/>
              </a:rPr>
              <a:t>carried across by </a:t>
            </a:r>
            <a:r>
              <a:rPr lang="en-US" sz="1400" b="1" i="1" u="sng" dirty="0" err="1">
                <a:latin typeface="Times New Roman" panose="02020603050405020304" pitchFamily="18" charset="0"/>
                <a:cs typeface="Times New Roman" panose="02020603050405020304" pitchFamily="18" charset="0"/>
              </a:rPr>
              <a:t>ionophores</a:t>
            </a:r>
            <a:r>
              <a:rPr lang="en-US" sz="1400" b="1" dirty="0">
                <a:solidFill>
                  <a:srgbClr val="7030A0"/>
                </a:solidFill>
                <a:latin typeface="Times New Roman" panose="02020603050405020304" pitchFamily="18" charset="0"/>
                <a:cs typeface="Times New Roman" panose="02020603050405020304" pitchFamily="18" charset="0"/>
              </a:rPr>
              <a:t>, small molecules </a:t>
            </a:r>
            <a:r>
              <a:rPr lang="en-US" sz="1400" b="1" dirty="0" smtClean="0">
                <a:solidFill>
                  <a:srgbClr val="7030A0"/>
                </a:solidFill>
                <a:latin typeface="Times New Roman" panose="02020603050405020304" pitchFamily="18" charset="0"/>
                <a:cs typeface="Times New Roman" panose="02020603050405020304" pitchFamily="18" charset="0"/>
              </a:rPr>
              <a:t>that mask </a:t>
            </a:r>
            <a:r>
              <a:rPr lang="en-US" sz="1400" b="1" dirty="0">
                <a:solidFill>
                  <a:srgbClr val="7030A0"/>
                </a:solidFill>
                <a:latin typeface="Times New Roman" panose="02020603050405020304" pitchFamily="18" charset="0"/>
                <a:cs typeface="Times New Roman" panose="02020603050405020304" pitchFamily="18" charset="0"/>
              </a:rPr>
              <a:t>the charge of the ions and allow them to </a:t>
            </a:r>
            <a:r>
              <a:rPr lang="en-US" sz="1400" b="1" dirty="0" smtClean="0">
                <a:solidFill>
                  <a:srgbClr val="7030A0"/>
                </a:solidFill>
                <a:latin typeface="Times New Roman" panose="02020603050405020304" pitchFamily="18" charset="0"/>
                <a:cs typeface="Times New Roman" panose="02020603050405020304" pitchFamily="18" charset="0"/>
              </a:rPr>
              <a:t>diffuse through </a:t>
            </a:r>
            <a:r>
              <a:rPr lang="en-US" sz="1400" b="1" dirty="0">
                <a:solidFill>
                  <a:srgbClr val="7030A0"/>
                </a:solidFill>
                <a:latin typeface="Times New Roman" panose="02020603050405020304" pitchFamily="18" charset="0"/>
                <a:cs typeface="Times New Roman" panose="02020603050405020304" pitchFamily="18" charset="0"/>
              </a:rPr>
              <a:t>the lipid bilayer. </a:t>
            </a:r>
            <a:r>
              <a:rPr lang="en-US" sz="1400" b="1" i="1" u="sng" dirty="0">
                <a:solidFill>
                  <a:srgbClr val="FF0000"/>
                </a:solidFill>
                <a:latin typeface="Times New Roman" panose="02020603050405020304" pitchFamily="18" charset="0"/>
                <a:cs typeface="Times New Roman" panose="02020603050405020304" pitchFamily="18" charset="0"/>
              </a:rPr>
              <a:t>With very few exceptions, </a:t>
            </a:r>
            <a:r>
              <a:rPr lang="en-US" sz="1400" b="1" i="1" u="sng" dirty="0" smtClean="0">
                <a:solidFill>
                  <a:srgbClr val="FF0000"/>
                </a:solidFill>
                <a:latin typeface="Times New Roman" panose="02020603050405020304" pitchFamily="18" charset="0"/>
                <a:cs typeface="Times New Roman" panose="02020603050405020304" pitchFamily="18" charset="0"/>
              </a:rPr>
              <a:t>the traffic </a:t>
            </a:r>
            <a:r>
              <a:rPr lang="en-US" sz="1400" b="1" i="1" u="sng" dirty="0">
                <a:solidFill>
                  <a:srgbClr val="FF0000"/>
                </a:solidFill>
                <a:latin typeface="Times New Roman" panose="02020603050405020304" pitchFamily="18" charset="0"/>
                <a:cs typeface="Times New Roman" panose="02020603050405020304" pitchFamily="18" charset="0"/>
              </a:rPr>
              <a:t>of small molecules across the plasma </a:t>
            </a:r>
            <a:r>
              <a:rPr lang="en-US" sz="1400" b="1" i="1" u="sng" dirty="0" smtClean="0">
                <a:solidFill>
                  <a:srgbClr val="FF0000"/>
                </a:solidFill>
                <a:latin typeface="Times New Roman" panose="02020603050405020304" pitchFamily="18" charset="0"/>
                <a:cs typeface="Times New Roman" panose="02020603050405020304" pitchFamily="18" charset="0"/>
              </a:rPr>
              <a:t>membrane is </a:t>
            </a:r>
            <a:r>
              <a:rPr lang="en-US" sz="1400" b="1" i="1" u="sng" dirty="0">
                <a:solidFill>
                  <a:srgbClr val="FF0000"/>
                </a:solidFill>
                <a:latin typeface="Times New Roman" panose="02020603050405020304" pitchFamily="18" charset="0"/>
                <a:cs typeface="Times New Roman" panose="02020603050405020304" pitchFamily="18" charset="0"/>
              </a:rPr>
              <a:t>mediated by proteins</a:t>
            </a:r>
            <a:r>
              <a:rPr lang="en-US" sz="1400" b="1" u="sng" dirty="0">
                <a:solidFill>
                  <a:srgbClr val="7030A0"/>
                </a:solidFill>
                <a:latin typeface="Times New Roman" panose="02020603050405020304" pitchFamily="18" charset="0"/>
                <a:cs typeface="Times New Roman" panose="02020603050405020304" pitchFamily="18" charset="0"/>
              </a:rPr>
              <a:t> </a:t>
            </a:r>
            <a:r>
              <a:rPr lang="en-US" sz="1400" b="1" i="1" u="sng" dirty="0">
                <a:solidFill>
                  <a:srgbClr val="FF0000"/>
                </a:solidFill>
                <a:latin typeface="Times New Roman" panose="02020603050405020304" pitchFamily="18" charset="0"/>
                <a:cs typeface="Times New Roman" panose="02020603050405020304" pitchFamily="18" charset="0"/>
              </a:rPr>
              <a:t>such as transmembrane </a:t>
            </a:r>
            <a:r>
              <a:rPr lang="en-US" sz="1400" b="1" i="1" u="sng" dirty="0" smtClean="0">
                <a:solidFill>
                  <a:srgbClr val="FF0000"/>
                </a:solidFill>
                <a:latin typeface="Times New Roman" panose="02020603050405020304" pitchFamily="18" charset="0"/>
                <a:cs typeface="Times New Roman" panose="02020603050405020304" pitchFamily="18" charset="0"/>
              </a:rPr>
              <a:t>channels, carriers</a:t>
            </a:r>
            <a:r>
              <a:rPr lang="en-US" sz="1400" b="1" i="1" u="sng" dirty="0">
                <a:solidFill>
                  <a:srgbClr val="FF0000"/>
                </a:solidFill>
                <a:latin typeface="Times New Roman" panose="02020603050405020304" pitchFamily="18" charset="0"/>
                <a:cs typeface="Times New Roman" panose="02020603050405020304" pitchFamily="18" charset="0"/>
              </a:rPr>
              <a:t>, or pumps. </a:t>
            </a:r>
            <a:r>
              <a:rPr lang="en-US" sz="1400" b="1" dirty="0">
                <a:solidFill>
                  <a:schemeClr val="accent2">
                    <a:lumMod val="75000"/>
                  </a:schemeClr>
                </a:solidFill>
                <a:latin typeface="Times New Roman" panose="02020603050405020304" pitchFamily="18" charset="0"/>
                <a:cs typeface="Times New Roman" panose="02020603050405020304" pitchFamily="18" charset="0"/>
              </a:rPr>
              <a:t>Within the eukaryotic cell, </a:t>
            </a:r>
            <a:r>
              <a:rPr lang="en-US" sz="1400" b="1" dirty="0" smtClean="0">
                <a:solidFill>
                  <a:schemeClr val="accent2">
                    <a:lumMod val="75000"/>
                  </a:schemeClr>
                </a:solidFill>
                <a:latin typeface="Times New Roman" panose="02020603050405020304" pitchFamily="18" charset="0"/>
                <a:cs typeface="Times New Roman" panose="02020603050405020304" pitchFamily="18" charset="0"/>
              </a:rPr>
              <a:t>different compartments </a:t>
            </a:r>
            <a:r>
              <a:rPr lang="en-US" sz="1400" b="1" dirty="0">
                <a:solidFill>
                  <a:schemeClr val="accent2">
                    <a:lumMod val="75000"/>
                  </a:schemeClr>
                </a:solidFill>
                <a:latin typeface="Times New Roman" panose="02020603050405020304" pitchFamily="18" charset="0"/>
                <a:cs typeface="Times New Roman" panose="02020603050405020304" pitchFamily="18" charset="0"/>
              </a:rPr>
              <a:t>have different concentrations </a:t>
            </a:r>
            <a:r>
              <a:rPr lang="en-US" sz="1400" b="1" dirty="0" smtClean="0">
                <a:solidFill>
                  <a:schemeClr val="accent2">
                    <a:lumMod val="75000"/>
                  </a:schemeClr>
                </a:solidFill>
                <a:latin typeface="Times New Roman" panose="02020603050405020304" pitchFamily="18" charset="0"/>
                <a:cs typeface="Times New Roman" panose="02020603050405020304" pitchFamily="18" charset="0"/>
              </a:rPr>
              <a:t>of metabolic </a:t>
            </a:r>
            <a:r>
              <a:rPr lang="en-US" sz="1400" b="1" dirty="0">
                <a:solidFill>
                  <a:schemeClr val="accent2">
                    <a:lumMod val="75000"/>
                  </a:schemeClr>
                </a:solidFill>
                <a:latin typeface="Times New Roman" panose="02020603050405020304" pitchFamily="18" charset="0"/>
                <a:cs typeface="Times New Roman" panose="02020603050405020304" pitchFamily="18" charset="0"/>
              </a:rPr>
              <a:t>intermediates and products and of ions, </a:t>
            </a:r>
            <a:r>
              <a:rPr lang="en-US" sz="1400" b="1" dirty="0" smtClean="0">
                <a:solidFill>
                  <a:schemeClr val="accent2">
                    <a:lumMod val="75000"/>
                  </a:schemeClr>
                </a:solidFill>
                <a:latin typeface="Times New Roman" panose="02020603050405020304" pitchFamily="18" charset="0"/>
                <a:cs typeface="Times New Roman" panose="02020603050405020304" pitchFamily="18" charset="0"/>
              </a:rPr>
              <a:t>and these</a:t>
            </a:r>
            <a:r>
              <a:rPr lang="en-US" sz="1400" b="1" dirty="0">
                <a:solidFill>
                  <a:schemeClr val="accent2">
                    <a:lumMod val="75000"/>
                  </a:schemeClr>
                </a:solidFill>
                <a:latin typeface="Times New Roman" panose="02020603050405020304" pitchFamily="18" charset="0"/>
                <a:cs typeface="Times New Roman" panose="02020603050405020304" pitchFamily="18" charset="0"/>
              </a:rPr>
              <a:t>, too, must move across intracellular </a:t>
            </a:r>
            <a:r>
              <a:rPr lang="en-US" sz="1400" b="1" dirty="0" smtClean="0">
                <a:solidFill>
                  <a:schemeClr val="accent2">
                    <a:lumMod val="75000"/>
                  </a:schemeClr>
                </a:solidFill>
                <a:latin typeface="Times New Roman" panose="02020603050405020304" pitchFamily="18" charset="0"/>
                <a:cs typeface="Times New Roman" panose="02020603050405020304" pitchFamily="18" charset="0"/>
              </a:rPr>
              <a:t>membranes in </a:t>
            </a:r>
            <a:r>
              <a:rPr lang="en-US" sz="1400" b="1" dirty="0">
                <a:solidFill>
                  <a:schemeClr val="accent2">
                    <a:lumMod val="75000"/>
                  </a:schemeClr>
                </a:solidFill>
                <a:latin typeface="Times New Roman" panose="02020603050405020304" pitchFamily="18" charset="0"/>
                <a:cs typeface="Times New Roman" panose="02020603050405020304" pitchFamily="18" charset="0"/>
              </a:rPr>
              <a:t>tightly regulated, protein-mediated processes.</a:t>
            </a:r>
          </a:p>
        </p:txBody>
      </p:sp>
      <p:sp>
        <p:nvSpPr>
          <p:cNvPr id="20" name="矩形 17"/>
          <p:cNvSpPr/>
          <p:nvPr/>
        </p:nvSpPr>
        <p:spPr>
          <a:xfrm>
            <a:off x="3810000" y="6219825"/>
            <a:ext cx="5334000" cy="707886"/>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Mention the solutes that are freely permeable through phospholipid bilayer.</a:t>
            </a:r>
          </a:p>
          <a:p>
            <a:r>
              <a:rPr lang="en-US" sz="1000" b="1" dirty="0" smtClean="0">
                <a:latin typeface="Times New Roman" panose="02020603050405020304" pitchFamily="18" charset="0"/>
                <a:cs typeface="Times New Roman" panose="02020603050405020304" pitchFamily="18" charset="0"/>
              </a:rPr>
              <a:t>Q2. What is the most common method of transporting </a:t>
            </a:r>
            <a:r>
              <a:rPr lang="en-US" sz="1000" b="1" dirty="0" err="1" smtClean="0">
                <a:latin typeface="Times New Roman" panose="02020603050405020304" pitchFamily="18" charset="0"/>
                <a:cs typeface="Times New Roman" panose="02020603050405020304" pitchFamily="18" charset="0"/>
              </a:rPr>
              <a:t>samll</a:t>
            </a:r>
            <a:r>
              <a:rPr lang="en-US" sz="1000" b="1" dirty="0" smtClean="0">
                <a:latin typeface="Times New Roman" panose="02020603050405020304" pitchFamily="18" charset="0"/>
                <a:cs typeface="Times New Roman" panose="02020603050405020304" pitchFamily="18" charset="0"/>
              </a:rPr>
              <a:t> molecules across cell membrane?</a:t>
            </a:r>
          </a:p>
          <a:p>
            <a:r>
              <a:rPr lang="en-US" sz="1000" b="1" dirty="0" smtClean="0">
                <a:latin typeface="Times New Roman" panose="02020603050405020304" pitchFamily="18" charset="0"/>
                <a:cs typeface="Times New Roman" panose="02020603050405020304" pitchFamily="18" charset="0"/>
              </a:rPr>
              <a:t>Q3. Diagrammatically show permeability of small molecules that are hydrophobic or uncharged polar. </a:t>
            </a:r>
          </a:p>
        </p:txBody>
      </p:sp>
    </p:spTree>
    <p:extLst>
      <p:ext uri="{BB962C8B-B14F-4D97-AF65-F5344CB8AC3E}">
        <p14:creationId xmlns:p14="http://schemas.microsoft.com/office/powerpoint/2010/main" val="72950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5665" y="13855"/>
            <a:ext cx="315266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Biological Membranes</a:t>
            </a:r>
          </a:p>
        </p:txBody>
      </p:sp>
      <p:sp>
        <p:nvSpPr>
          <p:cNvPr id="37" name="矩形 36"/>
          <p:cNvSpPr/>
          <p:nvPr/>
        </p:nvSpPr>
        <p:spPr>
          <a:xfrm>
            <a:off x="0" y="445796"/>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Solute transport across membranes: Electrochemical Gradient</a:t>
            </a:r>
            <a:endParaRPr lang="en-US" b="1" dirty="0">
              <a:solidFill>
                <a:srgbClr val="FFFF00"/>
              </a:solidFill>
              <a:latin typeface="Times New Roman" panose="02020603050405020304" pitchFamily="18" charset="0"/>
              <a:cs typeface="Times New Roman" panose="02020603050405020304" pitchFamily="18" charset="0"/>
            </a:endParaRPr>
          </a:p>
        </p:txBody>
      </p:sp>
      <p:grpSp>
        <p:nvGrpSpPr>
          <p:cNvPr id="8" name="组合 7"/>
          <p:cNvGrpSpPr/>
          <p:nvPr/>
        </p:nvGrpSpPr>
        <p:grpSpPr>
          <a:xfrm>
            <a:off x="-20782" y="844168"/>
            <a:ext cx="8863733" cy="1569660"/>
            <a:chOff x="-20782" y="844168"/>
            <a:chExt cx="8863733" cy="1569660"/>
          </a:xfrm>
        </p:grpSpPr>
        <p:sp>
          <p:nvSpPr>
            <p:cNvPr id="3" name="矩形 2"/>
            <p:cNvSpPr/>
            <p:nvPr/>
          </p:nvSpPr>
          <p:spPr>
            <a:xfrm>
              <a:off x="-20782" y="844168"/>
              <a:ext cx="6477000" cy="1569660"/>
            </a:xfrm>
            <a:prstGeom prst="rect">
              <a:avLst/>
            </a:prstGeom>
          </p:spPr>
          <p:txBody>
            <a:bodyPr wrap="square">
              <a:spAutoFit/>
            </a:bodyPr>
            <a:lstStyle/>
            <a:p>
              <a:r>
                <a:rPr lang="en-US" sz="1600" b="1" dirty="0">
                  <a:solidFill>
                    <a:srgbClr val="C00000"/>
                  </a:solidFill>
                  <a:latin typeface="Times New Roman" panose="02020603050405020304" pitchFamily="18" charset="0"/>
                  <a:cs typeface="Times New Roman" panose="02020603050405020304" pitchFamily="18" charset="0"/>
                </a:rPr>
                <a:t>When two aqueous compartments containing </a:t>
              </a:r>
              <a:r>
                <a:rPr lang="en-US" sz="1600" b="1" dirty="0" smtClean="0">
                  <a:solidFill>
                    <a:srgbClr val="C00000"/>
                  </a:solidFill>
                  <a:latin typeface="Times New Roman" panose="02020603050405020304" pitchFamily="18" charset="0"/>
                  <a:cs typeface="Times New Roman" panose="02020603050405020304" pitchFamily="18" charset="0"/>
                </a:rPr>
                <a:t>unequal concentrations </a:t>
              </a:r>
              <a:r>
                <a:rPr lang="en-US" sz="1600" b="1" dirty="0">
                  <a:solidFill>
                    <a:srgbClr val="C00000"/>
                  </a:solidFill>
                  <a:latin typeface="Times New Roman" panose="02020603050405020304" pitchFamily="18" charset="0"/>
                  <a:cs typeface="Times New Roman" panose="02020603050405020304" pitchFamily="18" charset="0"/>
                </a:rPr>
                <a:t>of a soluble compound or ion are </a:t>
              </a:r>
              <a:r>
                <a:rPr lang="en-US" sz="1600" b="1" dirty="0" smtClean="0">
                  <a:solidFill>
                    <a:srgbClr val="C00000"/>
                  </a:solidFill>
                  <a:latin typeface="Times New Roman" panose="02020603050405020304" pitchFamily="18" charset="0"/>
                  <a:cs typeface="Times New Roman" panose="02020603050405020304" pitchFamily="18" charset="0"/>
                </a:rPr>
                <a:t>separated by </a:t>
              </a:r>
              <a:r>
                <a:rPr lang="en-US" sz="1600" b="1" dirty="0">
                  <a:solidFill>
                    <a:srgbClr val="C00000"/>
                  </a:solidFill>
                  <a:latin typeface="Times New Roman" panose="02020603050405020304" pitchFamily="18" charset="0"/>
                  <a:cs typeface="Times New Roman" panose="02020603050405020304" pitchFamily="18" charset="0"/>
                </a:rPr>
                <a:t>a permeable divider (membrane), the </a:t>
              </a:r>
              <a:r>
                <a:rPr lang="en-US" sz="1600" b="1" dirty="0" smtClean="0">
                  <a:solidFill>
                    <a:srgbClr val="C00000"/>
                  </a:solidFill>
                  <a:latin typeface="Times New Roman" panose="02020603050405020304" pitchFamily="18" charset="0"/>
                  <a:cs typeface="Times New Roman" panose="02020603050405020304" pitchFamily="18" charset="0"/>
                </a:rPr>
                <a:t>solute moves </a:t>
              </a:r>
              <a:r>
                <a:rPr lang="en-US" sz="1600" b="1" dirty="0">
                  <a:solidFill>
                    <a:srgbClr val="C00000"/>
                  </a:solidFill>
                  <a:latin typeface="Times New Roman" panose="02020603050405020304" pitchFamily="18" charset="0"/>
                  <a:cs typeface="Times New Roman" panose="02020603050405020304" pitchFamily="18" charset="0"/>
                </a:rPr>
                <a:t>by simple diffusion from the region of </a:t>
              </a:r>
              <a:r>
                <a:rPr lang="en-US" sz="1600" b="1" dirty="0" smtClean="0">
                  <a:solidFill>
                    <a:srgbClr val="C00000"/>
                  </a:solidFill>
                  <a:latin typeface="Times New Roman" panose="02020603050405020304" pitchFamily="18" charset="0"/>
                  <a:cs typeface="Times New Roman" panose="02020603050405020304" pitchFamily="18" charset="0"/>
                </a:rPr>
                <a:t>higher concentration</a:t>
              </a:r>
              <a:r>
                <a:rPr lang="en-US" sz="1600" b="1" dirty="0">
                  <a:solidFill>
                    <a:srgbClr val="C00000"/>
                  </a:solidFill>
                  <a:latin typeface="Times New Roman" panose="02020603050405020304" pitchFamily="18" charset="0"/>
                  <a:cs typeface="Times New Roman" panose="02020603050405020304" pitchFamily="18" charset="0"/>
                </a:rPr>
                <a:t>, through the membrane, to the region </a:t>
              </a:r>
              <a:r>
                <a:rPr lang="en-US" sz="1600" b="1" dirty="0" smtClean="0">
                  <a:solidFill>
                    <a:srgbClr val="C00000"/>
                  </a:solidFill>
                  <a:latin typeface="Times New Roman" panose="02020603050405020304" pitchFamily="18" charset="0"/>
                  <a:cs typeface="Times New Roman" panose="02020603050405020304" pitchFamily="18" charset="0"/>
                </a:rPr>
                <a:t>of lower </a:t>
              </a:r>
              <a:r>
                <a:rPr lang="en-US" sz="1600" b="1" dirty="0">
                  <a:solidFill>
                    <a:srgbClr val="C00000"/>
                  </a:solidFill>
                  <a:latin typeface="Times New Roman" panose="02020603050405020304" pitchFamily="18" charset="0"/>
                  <a:cs typeface="Times New Roman" panose="02020603050405020304" pitchFamily="18" charset="0"/>
                </a:rPr>
                <a:t>concentration, until the two compartments </a:t>
              </a:r>
              <a:r>
                <a:rPr lang="en-US" sz="1600" b="1" dirty="0" smtClean="0">
                  <a:solidFill>
                    <a:srgbClr val="C00000"/>
                  </a:solidFill>
                  <a:latin typeface="Times New Roman" panose="02020603050405020304" pitchFamily="18" charset="0"/>
                  <a:cs typeface="Times New Roman" panose="02020603050405020304" pitchFamily="18" charset="0"/>
                </a:rPr>
                <a:t>have equal </a:t>
              </a:r>
              <a:r>
                <a:rPr lang="en-US" sz="1600" b="1" dirty="0">
                  <a:solidFill>
                    <a:srgbClr val="C00000"/>
                  </a:solidFill>
                  <a:latin typeface="Times New Roman" panose="02020603050405020304" pitchFamily="18" charset="0"/>
                  <a:cs typeface="Times New Roman" panose="02020603050405020304" pitchFamily="18" charset="0"/>
                </a:rPr>
                <a:t>solute concentrations (Fig. 11–27a).</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844168"/>
              <a:ext cx="2061151" cy="150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组合 6"/>
          <p:cNvGrpSpPr/>
          <p:nvPr/>
        </p:nvGrpSpPr>
        <p:grpSpPr>
          <a:xfrm>
            <a:off x="-9525" y="2352536"/>
            <a:ext cx="8760690" cy="1506924"/>
            <a:chOff x="-34637" y="2590801"/>
            <a:chExt cx="8760690" cy="1506924"/>
          </a:xfrm>
        </p:grpSpPr>
        <p:sp>
          <p:nvSpPr>
            <p:cNvPr id="4" name="矩形 3"/>
            <p:cNvSpPr/>
            <p:nvPr/>
          </p:nvSpPr>
          <p:spPr>
            <a:xfrm>
              <a:off x="-34637" y="2767264"/>
              <a:ext cx="6352309" cy="1323439"/>
            </a:xfrm>
            <a:prstGeom prst="rect">
              <a:avLst/>
            </a:prstGeom>
          </p:spPr>
          <p:txBody>
            <a:bodyPr wrap="square">
              <a:spAutoFit/>
            </a:bodyPr>
            <a:lstStyle/>
            <a:p>
              <a:r>
                <a:rPr lang="en-US" sz="1600" b="1" dirty="0">
                  <a:solidFill>
                    <a:srgbClr val="7030A0"/>
                  </a:solidFill>
                  <a:latin typeface="Times New Roman" panose="02020603050405020304" pitchFamily="18" charset="0"/>
                  <a:cs typeface="Times New Roman" panose="02020603050405020304" pitchFamily="18" charset="0"/>
                </a:rPr>
                <a:t>When ions </a:t>
              </a:r>
              <a:r>
                <a:rPr lang="en-US" sz="1600" b="1" dirty="0" smtClean="0">
                  <a:solidFill>
                    <a:srgbClr val="7030A0"/>
                  </a:solidFill>
                  <a:latin typeface="Times New Roman" panose="02020603050405020304" pitchFamily="18" charset="0"/>
                  <a:cs typeface="Times New Roman" panose="02020603050405020304" pitchFamily="18" charset="0"/>
                </a:rPr>
                <a:t>of opposite </a:t>
              </a:r>
              <a:r>
                <a:rPr lang="en-US" sz="1600" b="1" dirty="0">
                  <a:solidFill>
                    <a:srgbClr val="7030A0"/>
                  </a:solidFill>
                  <a:latin typeface="Times New Roman" panose="02020603050405020304" pitchFamily="18" charset="0"/>
                  <a:cs typeface="Times New Roman" panose="02020603050405020304" pitchFamily="18" charset="0"/>
                </a:rPr>
                <a:t>charge are separated by a permeable </a:t>
              </a:r>
              <a:r>
                <a:rPr lang="en-US" sz="1600" b="1" dirty="0" smtClean="0">
                  <a:solidFill>
                    <a:srgbClr val="7030A0"/>
                  </a:solidFill>
                  <a:latin typeface="Times New Roman" panose="02020603050405020304" pitchFamily="18" charset="0"/>
                  <a:cs typeface="Times New Roman" panose="02020603050405020304" pitchFamily="18" charset="0"/>
                </a:rPr>
                <a:t>membrane, there </a:t>
              </a:r>
              <a:r>
                <a:rPr lang="en-US" sz="1600" b="1" dirty="0">
                  <a:solidFill>
                    <a:srgbClr val="7030A0"/>
                  </a:solidFill>
                  <a:latin typeface="Times New Roman" panose="02020603050405020304" pitchFamily="18" charset="0"/>
                  <a:cs typeface="Times New Roman" panose="02020603050405020304" pitchFamily="18" charset="0"/>
                </a:rPr>
                <a:t>is a transmembrane electrical gradient, </a:t>
              </a:r>
              <a:r>
                <a:rPr lang="en-US" sz="1600" b="1" dirty="0" smtClean="0">
                  <a:solidFill>
                    <a:srgbClr val="7030A0"/>
                  </a:solidFill>
                  <a:latin typeface="Times New Roman" panose="02020603050405020304" pitchFamily="18" charset="0"/>
                  <a:cs typeface="Times New Roman" panose="02020603050405020304" pitchFamily="18" charset="0"/>
                </a:rPr>
                <a:t>a membrane </a:t>
              </a:r>
              <a:r>
                <a:rPr lang="en-US" sz="1600" b="1" dirty="0">
                  <a:solidFill>
                    <a:srgbClr val="7030A0"/>
                  </a:solidFill>
                  <a:latin typeface="Times New Roman" panose="02020603050405020304" pitchFamily="18" charset="0"/>
                  <a:cs typeface="Times New Roman" panose="02020603050405020304" pitchFamily="18" charset="0"/>
                </a:rPr>
                <a:t>potential, </a:t>
              </a:r>
              <a:r>
                <a:rPr lang="en-US" sz="1600" b="1" i="1" dirty="0" err="1">
                  <a:solidFill>
                    <a:srgbClr val="7030A0"/>
                  </a:solidFill>
                  <a:latin typeface="Times New Roman" panose="02020603050405020304" pitchFamily="18" charset="0"/>
                  <a:cs typeface="Times New Roman" panose="02020603050405020304" pitchFamily="18" charset="0"/>
                </a:rPr>
                <a:t>V</a:t>
              </a:r>
              <a:r>
                <a:rPr lang="en-US" sz="1600" b="1" baseline="-25000" dirty="0" err="1">
                  <a:solidFill>
                    <a:srgbClr val="7030A0"/>
                  </a:solidFill>
                  <a:latin typeface="Times New Roman" panose="02020603050405020304" pitchFamily="18" charset="0"/>
                  <a:cs typeface="Times New Roman" panose="02020603050405020304" pitchFamily="18" charset="0"/>
                </a:rPr>
                <a:t>m</a:t>
              </a:r>
              <a:r>
                <a:rPr lang="en-US" sz="1600" b="1" dirty="0">
                  <a:solidFill>
                    <a:srgbClr val="7030A0"/>
                  </a:solidFill>
                  <a:latin typeface="Times New Roman" panose="02020603050405020304" pitchFamily="18" charset="0"/>
                  <a:cs typeface="Times New Roman" panose="02020603050405020304" pitchFamily="18" charset="0"/>
                </a:rPr>
                <a:t> (expressed in volts or millivolts</a:t>
              </a:r>
              <a:r>
                <a:rPr lang="en-US" sz="1600" b="1" dirty="0" smtClean="0">
                  <a:solidFill>
                    <a:srgbClr val="7030A0"/>
                  </a:solidFill>
                  <a:latin typeface="Times New Roman" panose="02020603050405020304" pitchFamily="18" charset="0"/>
                  <a:cs typeface="Times New Roman" panose="02020603050405020304" pitchFamily="18" charset="0"/>
                </a:rPr>
                <a:t>). This </a:t>
              </a:r>
              <a:r>
                <a:rPr lang="en-US" sz="1600" b="1" dirty="0">
                  <a:solidFill>
                    <a:srgbClr val="7030A0"/>
                  </a:solidFill>
                  <a:latin typeface="Times New Roman" panose="02020603050405020304" pitchFamily="18" charset="0"/>
                  <a:cs typeface="Times New Roman" panose="02020603050405020304" pitchFamily="18" charset="0"/>
                </a:rPr>
                <a:t>membrane potential produces a force </a:t>
              </a:r>
              <a:r>
                <a:rPr lang="en-US" sz="1600" b="1" dirty="0" smtClean="0">
                  <a:solidFill>
                    <a:srgbClr val="7030A0"/>
                  </a:solidFill>
                  <a:latin typeface="Times New Roman" panose="02020603050405020304" pitchFamily="18" charset="0"/>
                  <a:cs typeface="Times New Roman" panose="02020603050405020304" pitchFamily="18" charset="0"/>
                </a:rPr>
                <a:t>opposing ion </a:t>
              </a:r>
              <a:r>
                <a:rPr lang="en-US" sz="1600" b="1" dirty="0">
                  <a:solidFill>
                    <a:srgbClr val="7030A0"/>
                  </a:solidFill>
                  <a:latin typeface="Times New Roman" panose="02020603050405020304" pitchFamily="18" charset="0"/>
                  <a:cs typeface="Times New Roman" panose="02020603050405020304" pitchFamily="18" charset="0"/>
                </a:rPr>
                <a:t>movements that increase </a:t>
              </a:r>
              <a:r>
                <a:rPr lang="en-US" sz="1600" b="1" i="1" dirty="0" err="1">
                  <a:solidFill>
                    <a:srgbClr val="7030A0"/>
                  </a:solidFill>
                  <a:latin typeface="Times New Roman" panose="02020603050405020304" pitchFamily="18" charset="0"/>
                  <a:cs typeface="Times New Roman" panose="02020603050405020304" pitchFamily="18" charset="0"/>
                </a:rPr>
                <a:t>V</a:t>
              </a:r>
              <a:r>
                <a:rPr lang="en-US" sz="1600" b="1" baseline="-25000" dirty="0" err="1">
                  <a:solidFill>
                    <a:srgbClr val="7030A0"/>
                  </a:solidFill>
                  <a:latin typeface="Times New Roman" panose="02020603050405020304" pitchFamily="18" charset="0"/>
                  <a:cs typeface="Times New Roman" panose="02020603050405020304" pitchFamily="18" charset="0"/>
                </a:rPr>
                <a:t>m</a:t>
              </a:r>
              <a:r>
                <a:rPr lang="en-US" sz="1600" b="1" baseline="-25000" dirty="0">
                  <a:solidFill>
                    <a:srgbClr val="7030A0"/>
                  </a:solidFill>
                  <a:latin typeface="Times New Roman" panose="02020603050405020304" pitchFamily="18" charset="0"/>
                  <a:cs typeface="Times New Roman" panose="02020603050405020304" pitchFamily="18" charset="0"/>
                </a:rPr>
                <a:t> </a:t>
              </a:r>
              <a:r>
                <a:rPr lang="en-US" sz="1600" b="1" dirty="0">
                  <a:solidFill>
                    <a:srgbClr val="7030A0"/>
                  </a:solidFill>
                  <a:latin typeface="Times New Roman" panose="02020603050405020304" pitchFamily="18" charset="0"/>
                  <a:cs typeface="Times New Roman" panose="02020603050405020304" pitchFamily="18" charset="0"/>
                </a:rPr>
                <a:t>and driving </a:t>
              </a:r>
              <a:r>
                <a:rPr lang="en-US" sz="1600" b="1" dirty="0" smtClean="0">
                  <a:solidFill>
                    <a:srgbClr val="7030A0"/>
                  </a:solidFill>
                  <a:latin typeface="Times New Roman" panose="02020603050405020304" pitchFamily="18" charset="0"/>
                  <a:cs typeface="Times New Roman" panose="02020603050405020304" pitchFamily="18" charset="0"/>
                </a:rPr>
                <a:t>ion movements </a:t>
              </a:r>
              <a:r>
                <a:rPr lang="en-US" sz="1600" b="1" dirty="0">
                  <a:solidFill>
                    <a:srgbClr val="7030A0"/>
                  </a:solidFill>
                  <a:latin typeface="Times New Roman" panose="02020603050405020304" pitchFamily="18" charset="0"/>
                  <a:cs typeface="Times New Roman" panose="02020603050405020304" pitchFamily="18" charset="0"/>
                </a:rPr>
                <a:t>that reduce </a:t>
              </a:r>
              <a:r>
                <a:rPr lang="en-US" sz="1600" b="1" i="1" dirty="0" err="1">
                  <a:solidFill>
                    <a:srgbClr val="7030A0"/>
                  </a:solidFill>
                  <a:latin typeface="Times New Roman" panose="02020603050405020304" pitchFamily="18" charset="0"/>
                  <a:cs typeface="Times New Roman" panose="02020603050405020304" pitchFamily="18" charset="0"/>
                </a:rPr>
                <a:t>V</a:t>
              </a:r>
              <a:r>
                <a:rPr lang="en-US" sz="1600" b="1" baseline="-25000" dirty="0" err="1">
                  <a:solidFill>
                    <a:srgbClr val="7030A0"/>
                  </a:solidFill>
                  <a:latin typeface="Times New Roman" panose="02020603050405020304" pitchFamily="18" charset="0"/>
                  <a:cs typeface="Times New Roman" panose="02020603050405020304" pitchFamily="18" charset="0"/>
                </a:rPr>
                <a:t>m</a:t>
              </a:r>
              <a:r>
                <a:rPr lang="en-US" sz="1600" b="1" dirty="0">
                  <a:solidFill>
                    <a:srgbClr val="7030A0"/>
                  </a:solidFill>
                  <a:latin typeface="Times New Roman" panose="02020603050405020304" pitchFamily="18" charset="0"/>
                  <a:cs typeface="Times New Roman" panose="02020603050405020304" pitchFamily="18" charset="0"/>
                </a:rPr>
                <a:t> (Fig. 11–27b).</a:t>
              </a:r>
            </a:p>
          </p:txBody>
        </p:sp>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2590801"/>
              <a:ext cx="1715653" cy="1506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矩形 4"/>
          <p:cNvSpPr/>
          <p:nvPr/>
        </p:nvSpPr>
        <p:spPr>
          <a:xfrm>
            <a:off x="6927" y="3920752"/>
            <a:ext cx="9116291" cy="1815882"/>
          </a:xfrm>
          <a:prstGeom prst="rect">
            <a:avLst/>
          </a:prstGeom>
        </p:spPr>
        <p:txBody>
          <a:bodyPr wrap="square">
            <a:spAutoFit/>
          </a:bodyPr>
          <a:lstStyle/>
          <a:p>
            <a:r>
              <a:rPr lang="en-US" sz="1600" b="1" dirty="0">
                <a:solidFill>
                  <a:srgbClr val="0070C0"/>
                </a:solidFill>
                <a:latin typeface="Times New Roman" panose="02020603050405020304" pitchFamily="18" charset="0"/>
                <a:cs typeface="Times New Roman" panose="02020603050405020304" pitchFamily="18" charset="0"/>
              </a:rPr>
              <a:t>T</a:t>
            </a:r>
            <a:r>
              <a:rPr lang="en-US" sz="1600" b="1" dirty="0" smtClean="0">
                <a:solidFill>
                  <a:srgbClr val="0070C0"/>
                </a:solidFill>
                <a:latin typeface="Times New Roman" panose="02020603050405020304" pitchFamily="18" charset="0"/>
                <a:cs typeface="Times New Roman" panose="02020603050405020304" pitchFamily="18" charset="0"/>
              </a:rPr>
              <a:t>he direction in </a:t>
            </a:r>
            <a:r>
              <a:rPr lang="en-US" sz="1600" b="1" dirty="0">
                <a:solidFill>
                  <a:srgbClr val="0070C0"/>
                </a:solidFill>
                <a:latin typeface="Times New Roman" panose="02020603050405020304" pitchFamily="18" charset="0"/>
                <a:cs typeface="Times New Roman" panose="02020603050405020304" pitchFamily="18" charset="0"/>
              </a:rPr>
              <a:t>which a charged solute tends to move </a:t>
            </a:r>
            <a:r>
              <a:rPr lang="en-US" sz="1600" b="1" dirty="0" smtClean="0">
                <a:solidFill>
                  <a:srgbClr val="0070C0"/>
                </a:solidFill>
                <a:latin typeface="Times New Roman" panose="02020603050405020304" pitchFamily="18" charset="0"/>
                <a:cs typeface="Times New Roman" panose="02020603050405020304" pitchFamily="18" charset="0"/>
              </a:rPr>
              <a:t>spontaneously across </a:t>
            </a:r>
            <a:r>
              <a:rPr lang="en-US" sz="1600" b="1" dirty="0">
                <a:solidFill>
                  <a:srgbClr val="0070C0"/>
                </a:solidFill>
                <a:latin typeface="Times New Roman" panose="02020603050405020304" pitchFamily="18" charset="0"/>
                <a:cs typeface="Times New Roman" panose="02020603050405020304" pitchFamily="18" charset="0"/>
              </a:rPr>
              <a:t>a membrane depends on </a:t>
            </a:r>
            <a:r>
              <a:rPr lang="en-US" sz="1600" b="1" dirty="0" smtClean="0">
                <a:solidFill>
                  <a:srgbClr val="0070C0"/>
                </a:solidFill>
                <a:latin typeface="Times New Roman" panose="02020603050405020304" pitchFamily="18" charset="0"/>
                <a:cs typeface="Times New Roman" panose="02020603050405020304" pitchFamily="18" charset="0"/>
              </a:rPr>
              <a:t>both: </a:t>
            </a:r>
          </a:p>
          <a:p>
            <a:pPr marL="342900" indent="-342900">
              <a:buAutoNum type="arabicParenBoth"/>
            </a:pPr>
            <a:r>
              <a:rPr lang="en-US" sz="1600" b="1" dirty="0" smtClean="0">
                <a:solidFill>
                  <a:srgbClr val="0070C0"/>
                </a:solidFill>
                <a:latin typeface="Times New Roman" panose="02020603050405020304" pitchFamily="18" charset="0"/>
                <a:cs typeface="Times New Roman" panose="02020603050405020304" pitchFamily="18" charset="0"/>
              </a:rPr>
              <a:t>the chemical </a:t>
            </a:r>
            <a:r>
              <a:rPr lang="en-US" sz="1600" b="1" dirty="0">
                <a:solidFill>
                  <a:srgbClr val="0070C0"/>
                </a:solidFill>
                <a:latin typeface="Times New Roman" panose="02020603050405020304" pitchFamily="18" charset="0"/>
                <a:cs typeface="Times New Roman" panose="02020603050405020304" pitchFamily="18" charset="0"/>
              </a:rPr>
              <a:t>gradient (the difference in solute </a:t>
            </a:r>
            <a:r>
              <a:rPr lang="en-US" sz="1600" b="1" dirty="0" smtClean="0">
                <a:solidFill>
                  <a:srgbClr val="0070C0"/>
                </a:solidFill>
                <a:latin typeface="Times New Roman" panose="02020603050405020304" pitchFamily="18" charset="0"/>
                <a:cs typeface="Times New Roman" panose="02020603050405020304" pitchFamily="18" charset="0"/>
              </a:rPr>
              <a:t>concentration); and </a:t>
            </a:r>
          </a:p>
          <a:p>
            <a:pPr marL="342900" indent="-342900">
              <a:buAutoNum type="arabicParenBoth"/>
            </a:pPr>
            <a:r>
              <a:rPr lang="en-US" sz="1600" b="1" dirty="0" smtClean="0">
                <a:solidFill>
                  <a:srgbClr val="0070C0"/>
                </a:solidFill>
                <a:latin typeface="Times New Roman" panose="02020603050405020304" pitchFamily="18" charset="0"/>
                <a:cs typeface="Times New Roman" panose="02020603050405020304" pitchFamily="18" charset="0"/>
              </a:rPr>
              <a:t>the </a:t>
            </a:r>
            <a:r>
              <a:rPr lang="en-US" sz="1600" b="1" dirty="0">
                <a:solidFill>
                  <a:srgbClr val="0070C0"/>
                </a:solidFill>
                <a:latin typeface="Times New Roman" panose="02020603050405020304" pitchFamily="18" charset="0"/>
                <a:cs typeface="Times New Roman" panose="02020603050405020304" pitchFamily="18" charset="0"/>
              </a:rPr>
              <a:t>electrical gradient (</a:t>
            </a:r>
            <a:r>
              <a:rPr lang="en-US" sz="1600" b="1" i="1" dirty="0" err="1">
                <a:solidFill>
                  <a:srgbClr val="0070C0"/>
                </a:solidFill>
                <a:latin typeface="Times New Roman" panose="02020603050405020304" pitchFamily="18" charset="0"/>
                <a:cs typeface="Times New Roman" panose="02020603050405020304" pitchFamily="18" charset="0"/>
              </a:rPr>
              <a:t>V</a:t>
            </a:r>
            <a:r>
              <a:rPr lang="en-US" sz="1600" b="1" baseline="-25000" dirty="0" err="1">
                <a:solidFill>
                  <a:srgbClr val="0070C0"/>
                </a:solidFill>
                <a:latin typeface="Times New Roman" panose="02020603050405020304" pitchFamily="18" charset="0"/>
                <a:cs typeface="Times New Roman" panose="02020603050405020304" pitchFamily="18" charset="0"/>
              </a:rPr>
              <a:t>m</a:t>
            </a:r>
            <a:r>
              <a:rPr lang="en-US" sz="1600" b="1" dirty="0">
                <a:solidFill>
                  <a:srgbClr val="0070C0"/>
                </a:solidFill>
                <a:latin typeface="Times New Roman" panose="02020603050405020304" pitchFamily="18" charset="0"/>
                <a:cs typeface="Times New Roman" panose="02020603050405020304" pitchFamily="18" charset="0"/>
              </a:rPr>
              <a:t>) across the </a:t>
            </a:r>
            <a:r>
              <a:rPr lang="en-US" sz="1600" b="1" dirty="0" smtClean="0">
                <a:solidFill>
                  <a:srgbClr val="0070C0"/>
                </a:solidFill>
                <a:latin typeface="Times New Roman" panose="02020603050405020304" pitchFamily="18" charset="0"/>
                <a:cs typeface="Times New Roman" panose="02020603050405020304" pitchFamily="18" charset="0"/>
              </a:rPr>
              <a:t>membrane. </a:t>
            </a:r>
          </a:p>
          <a:p>
            <a:r>
              <a:rPr lang="en-US" sz="1600" b="1" dirty="0" smtClean="0">
                <a:solidFill>
                  <a:srgbClr val="0070C0"/>
                </a:solidFill>
                <a:latin typeface="Times New Roman" panose="02020603050405020304" pitchFamily="18" charset="0"/>
                <a:cs typeface="Times New Roman" panose="02020603050405020304" pitchFamily="18" charset="0"/>
              </a:rPr>
              <a:t>Together</a:t>
            </a:r>
            <a:r>
              <a:rPr lang="en-US" sz="1600" b="1" dirty="0">
                <a:solidFill>
                  <a:srgbClr val="0070C0"/>
                </a:solidFill>
                <a:latin typeface="Times New Roman" panose="02020603050405020304" pitchFamily="18" charset="0"/>
                <a:cs typeface="Times New Roman" panose="02020603050405020304" pitchFamily="18" charset="0"/>
              </a:rPr>
              <a:t>, these two factors are referred to as </a:t>
            </a:r>
            <a:r>
              <a:rPr lang="en-US" sz="1600" b="1" dirty="0" smtClean="0">
                <a:solidFill>
                  <a:srgbClr val="0070C0"/>
                </a:solidFill>
                <a:latin typeface="Times New Roman" panose="02020603050405020304" pitchFamily="18" charset="0"/>
                <a:cs typeface="Times New Roman" panose="02020603050405020304" pitchFamily="18" charset="0"/>
              </a:rPr>
              <a:t>the </a:t>
            </a:r>
            <a:r>
              <a:rPr lang="en-US" sz="1600" b="1" i="1" u="sng" dirty="0" smtClean="0">
                <a:solidFill>
                  <a:srgbClr val="FF0000"/>
                </a:solidFill>
                <a:latin typeface="Times New Roman" panose="02020603050405020304" pitchFamily="18" charset="0"/>
                <a:cs typeface="Times New Roman" panose="02020603050405020304" pitchFamily="18" charset="0"/>
              </a:rPr>
              <a:t>electrochemical gradient or electrochemical potential</a:t>
            </a:r>
            <a:r>
              <a:rPr lang="en-US" sz="1600" b="1" dirty="0" smtClean="0">
                <a:solidFill>
                  <a:srgbClr val="0070C0"/>
                </a:solidFill>
                <a:latin typeface="Times New Roman" panose="02020603050405020304" pitchFamily="18" charset="0"/>
                <a:cs typeface="Times New Roman" panose="02020603050405020304" pitchFamily="18" charset="0"/>
              </a:rPr>
              <a:t>.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This behavior of solutes is in accord </a:t>
            </a:r>
            <a:r>
              <a:rPr lang="en-US" sz="1600" b="1" dirty="0">
                <a:solidFill>
                  <a:schemeClr val="accent6">
                    <a:lumMod val="50000"/>
                  </a:schemeClr>
                </a:solidFill>
                <a:latin typeface="Times New Roman" panose="02020603050405020304" pitchFamily="18" charset="0"/>
                <a:cs typeface="Times New Roman" panose="02020603050405020304" pitchFamily="18" charset="0"/>
              </a:rPr>
              <a:t>with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the second </a:t>
            </a:r>
            <a:r>
              <a:rPr lang="en-US" sz="1600" b="1" dirty="0">
                <a:solidFill>
                  <a:schemeClr val="accent6">
                    <a:lumMod val="50000"/>
                  </a:schemeClr>
                </a:solidFill>
                <a:latin typeface="Times New Roman" panose="02020603050405020304" pitchFamily="18" charset="0"/>
                <a:cs typeface="Times New Roman" panose="02020603050405020304" pitchFamily="18" charset="0"/>
              </a:rPr>
              <a:t>law of thermodynamics: molecules tend to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spontaneously assume </a:t>
            </a:r>
            <a:r>
              <a:rPr lang="en-US" sz="1600" b="1" dirty="0">
                <a:solidFill>
                  <a:schemeClr val="accent6">
                    <a:lumMod val="50000"/>
                  </a:schemeClr>
                </a:solidFill>
                <a:latin typeface="Times New Roman" panose="02020603050405020304" pitchFamily="18" charset="0"/>
                <a:cs typeface="Times New Roman" panose="02020603050405020304" pitchFamily="18" charset="0"/>
              </a:rPr>
              <a:t>the distribution of greatest </a:t>
            </a:r>
            <a:r>
              <a:rPr lang="en-US" sz="1600" b="1" dirty="0" smtClean="0">
                <a:solidFill>
                  <a:schemeClr val="accent6">
                    <a:lumMod val="50000"/>
                  </a:schemeClr>
                </a:solidFill>
                <a:latin typeface="Times New Roman" panose="02020603050405020304" pitchFamily="18" charset="0"/>
                <a:cs typeface="Times New Roman" panose="02020603050405020304" pitchFamily="18" charset="0"/>
              </a:rPr>
              <a:t>randomness and </a:t>
            </a:r>
            <a:r>
              <a:rPr lang="en-US" sz="1600" b="1" dirty="0">
                <a:solidFill>
                  <a:schemeClr val="accent6">
                    <a:lumMod val="50000"/>
                  </a:schemeClr>
                </a:solidFill>
                <a:latin typeface="Times New Roman" panose="02020603050405020304" pitchFamily="18" charset="0"/>
                <a:cs typeface="Times New Roman" panose="02020603050405020304" pitchFamily="18" charset="0"/>
              </a:rPr>
              <a:t>lowest energy.</a:t>
            </a:r>
          </a:p>
        </p:txBody>
      </p:sp>
      <p:sp>
        <p:nvSpPr>
          <p:cNvPr id="19" name="矩形 18"/>
          <p:cNvSpPr/>
          <p:nvPr/>
        </p:nvSpPr>
        <p:spPr>
          <a:xfrm>
            <a:off x="6926" y="5736635"/>
            <a:ext cx="9137073" cy="584775"/>
          </a:xfrm>
          <a:prstGeom prst="rect">
            <a:avLst/>
          </a:prstGeom>
          <a:solidFill>
            <a:srgbClr val="FFFF00"/>
          </a:solidFill>
        </p:spPr>
        <p:txBody>
          <a:bodyPr wrap="square">
            <a:spAutoFit/>
          </a:bodyPr>
          <a:lstStyle/>
          <a:p>
            <a:r>
              <a:rPr lang="en-US" sz="1600" b="1" i="1" u="sng" dirty="0">
                <a:solidFill>
                  <a:srgbClr val="FF0000"/>
                </a:solidFill>
                <a:latin typeface="Times New Roman" panose="02020603050405020304" pitchFamily="18" charset="0"/>
                <a:cs typeface="Times New Roman" panose="02020603050405020304" pitchFamily="18" charset="0"/>
              </a:rPr>
              <a:t>The </a:t>
            </a:r>
            <a:r>
              <a:rPr lang="en-US" sz="1600" b="1" i="1" u="sng" dirty="0" smtClean="0">
                <a:solidFill>
                  <a:srgbClr val="FF0000"/>
                </a:solidFill>
                <a:latin typeface="Times New Roman" panose="02020603050405020304" pitchFamily="18" charset="0"/>
                <a:cs typeface="Times New Roman" panose="02020603050405020304" pitchFamily="18" charset="0"/>
              </a:rPr>
              <a:t>electrochemical gradient</a:t>
            </a:r>
            <a:r>
              <a:rPr lang="en-US" sz="1600" b="1" i="1" u="sng" dirty="0">
                <a:solidFill>
                  <a:srgbClr val="FF0000"/>
                </a:solidFill>
                <a:latin typeface="Times New Roman" panose="02020603050405020304" pitchFamily="18" charset="0"/>
                <a:cs typeface="Times New Roman" panose="02020603050405020304" pitchFamily="18" charset="0"/>
              </a:rPr>
              <a:t> consists of two parts, the chemical gradient, or difference in solute concentration across a membrane, and the electrical gradient, or difference in charge across a membrane.</a:t>
            </a:r>
          </a:p>
        </p:txBody>
      </p:sp>
      <p:sp>
        <p:nvSpPr>
          <p:cNvPr id="20" name="矩形 19"/>
          <p:cNvSpPr/>
          <p:nvPr/>
        </p:nvSpPr>
        <p:spPr>
          <a:xfrm>
            <a:off x="3809999" y="6396335"/>
            <a:ext cx="5334000"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is electrochemical gradient?</a:t>
            </a:r>
          </a:p>
          <a:p>
            <a:r>
              <a:rPr lang="en-US" sz="1200" b="1" dirty="0" smtClean="0">
                <a:latin typeface="Times New Roman" panose="02020603050405020304" pitchFamily="18" charset="0"/>
                <a:cs typeface="Times New Roman" panose="02020603050405020304" pitchFamily="18" charset="0"/>
              </a:rPr>
              <a:t>Q2. Diagrammatically explain the factors that create electrochemical gradient. </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080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5665" y="13855"/>
            <a:ext cx="315266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Biological Membranes</a:t>
            </a:r>
          </a:p>
        </p:txBody>
      </p:sp>
      <p:sp>
        <p:nvSpPr>
          <p:cNvPr id="37" name="矩形 36"/>
          <p:cNvSpPr/>
          <p:nvPr/>
        </p:nvSpPr>
        <p:spPr>
          <a:xfrm>
            <a:off x="0" y="445796"/>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Solute transport across membranes: Types of Transport across Membranes</a:t>
            </a:r>
            <a:endParaRPr lang="en-US" b="1" dirty="0">
              <a:solidFill>
                <a:srgbClr val="FFFF00"/>
              </a:solidFill>
              <a:latin typeface="Times New Roman" panose="02020603050405020304" pitchFamily="18" charset="0"/>
              <a:cs typeface="Times New Roman" panose="02020603050405020304" pitchFamily="18" charset="0"/>
            </a:endParaRPr>
          </a:p>
        </p:txBody>
      </p:sp>
      <p:grpSp>
        <p:nvGrpSpPr>
          <p:cNvPr id="2" name="组合 1"/>
          <p:cNvGrpSpPr/>
          <p:nvPr/>
        </p:nvGrpSpPr>
        <p:grpSpPr>
          <a:xfrm>
            <a:off x="193444" y="1188318"/>
            <a:ext cx="4530956" cy="5340854"/>
            <a:chOff x="1" y="1420684"/>
            <a:chExt cx="4769103" cy="5134831"/>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20684"/>
              <a:ext cx="4769103" cy="468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7405" y="6298340"/>
              <a:ext cx="23812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矩形 11"/>
          <p:cNvSpPr/>
          <p:nvPr/>
        </p:nvSpPr>
        <p:spPr>
          <a:xfrm>
            <a:off x="4752109" y="1040555"/>
            <a:ext cx="4170219" cy="307777"/>
          </a:xfrm>
          <a:prstGeom prst="rect">
            <a:avLst/>
          </a:prstGeom>
        </p:spPr>
        <p:txBody>
          <a:bodyPr wrap="square">
            <a:spAutoFit/>
          </a:bodyPr>
          <a:lstStyle/>
          <a:p>
            <a:r>
              <a:rPr lang="en-US" sz="1400" b="1" dirty="0" smtClean="0">
                <a:solidFill>
                  <a:srgbClr val="C00000"/>
                </a:solidFill>
                <a:latin typeface="Times New Roman" panose="02020603050405020304" pitchFamily="18" charset="0"/>
                <a:cs typeface="Times New Roman" panose="02020603050405020304" pitchFamily="18" charset="0"/>
              </a:rPr>
              <a:t>Examples of transport types across cells membrane: </a:t>
            </a:r>
            <a:endParaRPr lang="en-US" sz="1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2523746653"/>
              </p:ext>
            </p:extLst>
          </p:nvPr>
        </p:nvGraphicFramePr>
        <p:xfrm>
          <a:off x="4745181" y="1398297"/>
          <a:ext cx="4343400" cy="4125915"/>
        </p:xfrm>
        <a:graphic>
          <a:graphicData uri="http://schemas.openxmlformats.org/drawingml/2006/table">
            <a:tbl>
              <a:tblPr firstRow="1" firstCol="1" bandRow="1">
                <a:tableStyleId>{5C22544A-7EE6-4342-B048-85BDC9FD1C3A}</a:tableStyleId>
              </a:tblPr>
              <a:tblGrid>
                <a:gridCol w="1278714"/>
                <a:gridCol w="1796540"/>
                <a:gridCol w="1268146"/>
              </a:tblGrid>
              <a:tr h="160973">
                <a:tc>
                  <a:txBody>
                    <a:bodyPr/>
                    <a:lstStyle/>
                    <a:p>
                      <a:pPr marL="0" marR="0">
                        <a:lnSpc>
                          <a:spcPct val="107000"/>
                        </a:lnSpc>
                        <a:spcBef>
                          <a:spcPts val="0"/>
                        </a:spcBef>
                        <a:spcAft>
                          <a:spcPts val="0"/>
                        </a:spcAft>
                      </a:pPr>
                      <a:r>
                        <a:rPr lang="en-US" sz="1100" dirty="0">
                          <a:effectLst/>
                        </a:rPr>
                        <a:t>Transport type name</a:t>
                      </a:r>
                      <a:endParaRPr lang="en-US" sz="1100" dirty="0">
                        <a:effectLst/>
                        <a:latin typeface="Calibri"/>
                        <a:ea typeface="DengXian"/>
                        <a:cs typeface="Times New Roman"/>
                      </a:endParaRPr>
                    </a:p>
                  </a:txBody>
                  <a:tcPr marL="68580" marR="68580" marT="0" marB="0"/>
                </a:tc>
                <a:tc>
                  <a:txBody>
                    <a:bodyPr/>
                    <a:lstStyle/>
                    <a:p>
                      <a:pPr marL="0" marR="0">
                        <a:lnSpc>
                          <a:spcPct val="107000"/>
                        </a:lnSpc>
                        <a:spcBef>
                          <a:spcPts val="0"/>
                        </a:spcBef>
                        <a:spcAft>
                          <a:spcPts val="0"/>
                        </a:spcAft>
                      </a:pPr>
                      <a:r>
                        <a:rPr lang="en-US" sz="1100">
                          <a:effectLst/>
                        </a:rPr>
                        <a:t>Mechanism</a:t>
                      </a:r>
                      <a:endParaRPr lang="en-US" sz="1100">
                        <a:effectLst/>
                        <a:latin typeface="Calibri"/>
                        <a:ea typeface="DengXian"/>
                        <a:cs typeface="Times New Roman"/>
                      </a:endParaRPr>
                    </a:p>
                  </a:txBody>
                  <a:tcPr marL="68580" marR="68580" marT="0" marB="0"/>
                </a:tc>
                <a:tc>
                  <a:txBody>
                    <a:bodyPr/>
                    <a:lstStyle/>
                    <a:p>
                      <a:pPr marL="0" marR="0">
                        <a:lnSpc>
                          <a:spcPct val="107000"/>
                        </a:lnSpc>
                        <a:spcBef>
                          <a:spcPts val="0"/>
                        </a:spcBef>
                        <a:spcAft>
                          <a:spcPts val="0"/>
                        </a:spcAft>
                      </a:pPr>
                      <a:r>
                        <a:rPr lang="en-US" sz="1100">
                          <a:effectLst/>
                        </a:rPr>
                        <a:t>Example</a:t>
                      </a:r>
                      <a:endParaRPr lang="en-US" sz="1100">
                        <a:effectLst/>
                        <a:latin typeface="Calibri"/>
                        <a:ea typeface="DengXian"/>
                        <a:cs typeface="Times New Roman"/>
                      </a:endParaRPr>
                    </a:p>
                  </a:txBody>
                  <a:tcPr marL="68580" marR="68580" marT="0" marB="0"/>
                </a:tc>
              </a:tr>
              <a:tr h="666250">
                <a:tc>
                  <a:txBody>
                    <a:bodyPr/>
                    <a:lstStyle/>
                    <a:p>
                      <a:pPr marL="0" marR="0">
                        <a:lnSpc>
                          <a:spcPct val="107000"/>
                        </a:lnSpc>
                        <a:spcBef>
                          <a:spcPts val="0"/>
                        </a:spcBef>
                        <a:spcAft>
                          <a:spcPts val="0"/>
                        </a:spcAft>
                      </a:pPr>
                      <a:r>
                        <a:rPr lang="en-US" sz="1100">
                          <a:effectLst/>
                        </a:rPr>
                        <a:t>Simple diffusion</a:t>
                      </a:r>
                      <a:endParaRPr lang="en-US" sz="1100">
                        <a:effectLst/>
                        <a:latin typeface="Calibri"/>
                        <a:ea typeface="DengXian"/>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Down concentration gradient</a:t>
                      </a:r>
                      <a:endParaRPr lang="en-US" sz="1100" dirty="0">
                        <a:effectLst/>
                        <a:latin typeface="Calibri"/>
                        <a:ea typeface="DengXian"/>
                        <a:cs typeface="Times New Roman"/>
                      </a:endParaRPr>
                    </a:p>
                  </a:txBody>
                  <a:tcPr marL="68580" marR="68580" marT="0" marB="0"/>
                </a:tc>
                <a:tc>
                  <a:txBody>
                    <a:bodyPr/>
                    <a:lstStyle/>
                    <a:p>
                      <a:pPr marL="0" marR="0">
                        <a:lnSpc>
                          <a:spcPct val="107000"/>
                        </a:lnSpc>
                        <a:spcBef>
                          <a:spcPts val="0"/>
                        </a:spcBef>
                        <a:spcAft>
                          <a:spcPts val="0"/>
                        </a:spcAft>
                      </a:pPr>
                      <a:r>
                        <a:rPr lang="en-US" sz="1100">
                          <a:effectLst/>
                        </a:rPr>
                        <a:t>Gases: O</a:t>
                      </a:r>
                      <a:r>
                        <a:rPr lang="en-US" sz="1100" baseline="-25000">
                          <a:effectLst/>
                        </a:rPr>
                        <a:t>2</a:t>
                      </a:r>
                      <a:r>
                        <a:rPr lang="en-US" sz="1100">
                          <a:effectLst/>
                        </a:rPr>
                        <a:t>, CO</a:t>
                      </a:r>
                      <a:r>
                        <a:rPr lang="en-US" sz="1100" baseline="-25000">
                          <a:effectLst/>
                        </a:rPr>
                        <a:t>2</a:t>
                      </a:r>
                      <a:r>
                        <a:rPr lang="en-US" sz="1100">
                          <a:effectLst/>
                        </a:rPr>
                        <a:t>, N</a:t>
                      </a:r>
                      <a:r>
                        <a:rPr lang="en-US" sz="1100" baseline="-25000">
                          <a:effectLst/>
                        </a:rPr>
                        <a:t>2</a:t>
                      </a:r>
                      <a:r>
                        <a:rPr lang="en-US" sz="1100">
                          <a:effectLst/>
                        </a:rPr>
                        <a:t>;</a:t>
                      </a:r>
                    </a:p>
                    <a:p>
                      <a:pPr marL="0" marR="0">
                        <a:lnSpc>
                          <a:spcPct val="107000"/>
                        </a:lnSpc>
                        <a:spcBef>
                          <a:spcPts val="0"/>
                        </a:spcBef>
                        <a:spcAft>
                          <a:spcPts val="0"/>
                        </a:spcAft>
                      </a:pPr>
                      <a:r>
                        <a:rPr lang="en-US" sz="1100">
                          <a:effectLst/>
                        </a:rPr>
                        <a:t>Small uncharged polar molecules: ethanol</a:t>
                      </a:r>
                      <a:endParaRPr lang="en-US" sz="1100">
                        <a:effectLst/>
                        <a:latin typeface="Calibri"/>
                        <a:ea typeface="DengXian"/>
                        <a:cs typeface="Times New Roman"/>
                      </a:endParaRPr>
                    </a:p>
                  </a:txBody>
                  <a:tcPr marL="68580" marR="68580" marT="0" marB="0"/>
                </a:tc>
              </a:tr>
              <a:tr h="329399">
                <a:tc>
                  <a:txBody>
                    <a:bodyPr/>
                    <a:lstStyle/>
                    <a:p>
                      <a:pPr marL="0" marR="0">
                        <a:lnSpc>
                          <a:spcPct val="107000"/>
                        </a:lnSpc>
                        <a:spcBef>
                          <a:spcPts val="0"/>
                        </a:spcBef>
                        <a:spcAft>
                          <a:spcPts val="0"/>
                        </a:spcAft>
                      </a:pPr>
                      <a:r>
                        <a:rPr lang="en-US" sz="1100">
                          <a:effectLst/>
                        </a:rPr>
                        <a:t>Facilitated diffusion</a:t>
                      </a:r>
                      <a:endParaRPr lang="en-US" sz="1100">
                        <a:effectLst/>
                        <a:latin typeface="Calibri"/>
                        <a:ea typeface="DengXian"/>
                        <a:cs typeface="Times New Roman"/>
                      </a:endParaRPr>
                    </a:p>
                  </a:txBody>
                  <a:tcPr marL="68580" marR="68580" marT="0" marB="0"/>
                </a:tc>
                <a:tc>
                  <a:txBody>
                    <a:bodyPr/>
                    <a:lstStyle/>
                    <a:p>
                      <a:pPr marL="0" marR="0">
                        <a:lnSpc>
                          <a:spcPct val="107000"/>
                        </a:lnSpc>
                        <a:spcBef>
                          <a:spcPts val="0"/>
                        </a:spcBef>
                        <a:spcAft>
                          <a:spcPts val="0"/>
                        </a:spcAft>
                      </a:pPr>
                      <a:r>
                        <a:rPr lang="en-US" sz="1100">
                          <a:effectLst/>
                        </a:rPr>
                        <a:t>Down electrochemical gradient</a:t>
                      </a:r>
                      <a:endParaRPr lang="en-US" sz="1100">
                        <a:effectLst/>
                        <a:latin typeface="Calibri"/>
                        <a:ea typeface="DengXian"/>
                        <a:cs typeface="Times New Roman"/>
                      </a:endParaRPr>
                    </a:p>
                  </a:txBody>
                  <a:tcPr marL="68580" marR="68580" marT="0" marB="0"/>
                </a:tc>
                <a:tc>
                  <a:txBody>
                    <a:bodyPr/>
                    <a:lstStyle/>
                    <a:p>
                      <a:pPr marL="0" marR="0">
                        <a:lnSpc>
                          <a:spcPct val="107000"/>
                        </a:lnSpc>
                        <a:spcBef>
                          <a:spcPts val="0"/>
                        </a:spcBef>
                        <a:spcAft>
                          <a:spcPts val="0"/>
                        </a:spcAft>
                      </a:pPr>
                      <a:r>
                        <a:rPr lang="en-US" sz="1100">
                          <a:effectLst/>
                        </a:rPr>
                        <a:t>Quick transport of water by Aquaporins</a:t>
                      </a:r>
                      <a:endParaRPr lang="en-US" sz="1100">
                        <a:effectLst/>
                        <a:latin typeface="Calibri"/>
                        <a:ea typeface="DengXian"/>
                        <a:cs typeface="Times New Roman"/>
                      </a:endParaRPr>
                    </a:p>
                  </a:txBody>
                  <a:tcPr marL="68580" marR="68580" marT="0" marB="0"/>
                </a:tc>
              </a:tr>
              <a:tr h="666250">
                <a:tc>
                  <a:txBody>
                    <a:bodyPr/>
                    <a:lstStyle/>
                    <a:p>
                      <a:pPr marL="0" marR="0">
                        <a:lnSpc>
                          <a:spcPct val="107000"/>
                        </a:lnSpc>
                        <a:spcBef>
                          <a:spcPts val="0"/>
                        </a:spcBef>
                        <a:spcAft>
                          <a:spcPts val="0"/>
                        </a:spcAft>
                      </a:pPr>
                      <a:r>
                        <a:rPr lang="en-US" sz="1100">
                          <a:effectLst/>
                        </a:rPr>
                        <a:t>Primary active transport</a:t>
                      </a:r>
                      <a:endParaRPr lang="en-US" sz="1100">
                        <a:effectLst/>
                        <a:latin typeface="Calibri"/>
                        <a:ea typeface="DengXian"/>
                        <a:cs typeface="Times New Roman"/>
                      </a:endParaRPr>
                    </a:p>
                  </a:txBody>
                  <a:tcPr marL="68580" marR="68580" marT="0" marB="0"/>
                </a:tc>
                <a:tc>
                  <a:txBody>
                    <a:bodyPr/>
                    <a:lstStyle/>
                    <a:p>
                      <a:pPr marL="0" marR="0">
                        <a:lnSpc>
                          <a:spcPct val="107000"/>
                        </a:lnSpc>
                        <a:spcBef>
                          <a:spcPts val="0"/>
                        </a:spcBef>
                        <a:spcAft>
                          <a:spcPts val="0"/>
                        </a:spcAft>
                      </a:pPr>
                      <a:r>
                        <a:rPr lang="en-US" sz="1100">
                          <a:effectLst/>
                        </a:rPr>
                        <a:t>Against electrochemical gradient</a:t>
                      </a:r>
                      <a:endParaRPr lang="en-US" sz="1100">
                        <a:effectLst/>
                        <a:latin typeface="Calibri"/>
                        <a:ea typeface="DengXian"/>
                        <a:cs typeface="Times New Roman"/>
                      </a:endParaRPr>
                    </a:p>
                  </a:txBody>
                  <a:tcPr marL="68580" marR="68580" marT="0" marB="0"/>
                </a:tc>
                <a:tc>
                  <a:txBody>
                    <a:bodyPr/>
                    <a:lstStyle/>
                    <a:p>
                      <a:pPr marL="0" marR="0">
                        <a:lnSpc>
                          <a:spcPct val="107000"/>
                        </a:lnSpc>
                        <a:spcBef>
                          <a:spcPts val="0"/>
                        </a:spcBef>
                        <a:spcAft>
                          <a:spcPts val="0"/>
                        </a:spcAft>
                      </a:pPr>
                      <a:r>
                        <a:rPr lang="en-US" sz="1100">
                          <a:effectLst/>
                        </a:rPr>
                        <a:t>Maintaining low Na</a:t>
                      </a:r>
                      <a:r>
                        <a:rPr lang="en-US" sz="1100" baseline="30000">
                          <a:effectLst/>
                        </a:rPr>
                        <a:t>+</a:t>
                      </a:r>
                      <a:r>
                        <a:rPr lang="en-US" sz="1100">
                          <a:effectLst/>
                        </a:rPr>
                        <a:t> ion concentration inside the cell by Na</a:t>
                      </a:r>
                      <a:r>
                        <a:rPr lang="en-US" sz="1100" baseline="30000">
                          <a:effectLst/>
                        </a:rPr>
                        <a:t>+</a:t>
                      </a:r>
                      <a:r>
                        <a:rPr lang="en-US" sz="1100">
                          <a:effectLst/>
                        </a:rPr>
                        <a:t>K</a:t>
                      </a:r>
                      <a:r>
                        <a:rPr lang="en-US" sz="1100" baseline="30000">
                          <a:effectLst/>
                        </a:rPr>
                        <a:t>+</a:t>
                      </a:r>
                      <a:r>
                        <a:rPr lang="en-US" sz="1100">
                          <a:effectLst/>
                        </a:rPr>
                        <a:t> ATPases</a:t>
                      </a:r>
                      <a:endParaRPr lang="en-US" sz="1100">
                        <a:effectLst/>
                        <a:latin typeface="Calibri"/>
                        <a:ea typeface="DengXian"/>
                        <a:cs typeface="Times New Roman"/>
                      </a:endParaRPr>
                    </a:p>
                  </a:txBody>
                  <a:tcPr marL="68580" marR="68580" marT="0" marB="0"/>
                </a:tc>
              </a:tr>
              <a:tr h="497824">
                <a:tc>
                  <a:txBody>
                    <a:bodyPr/>
                    <a:lstStyle/>
                    <a:p>
                      <a:pPr marL="0" marR="0">
                        <a:lnSpc>
                          <a:spcPct val="107000"/>
                        </a:lnSpc>
                        <a:spcBef>
                          <a:spcPts val="0"/>
                        </a:spcBef>
                        <a:spcAft>
                          <a:spcPts val="0"/>
                        </a:spcAft>
                      </a:pPr>
                      <a:r>
                        <a:rPr lang="en-US" sz="1100" dirty="0">
                          <a:effectLst/>
                        </a:rPr>
                        <a:t>Secondary active transport</a:t>
                      </a:r>
                      <a:endParaRPr lang="en-US" sz="1100" dirty="0">
                        <a:effectLst/>
                        <a:latin typeface="Calibri"/>
                        <a:ea typeface="DengXian"/>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Against electrochemical gradient: driven by ions moving down its gradient</a:t>
                      </a:r>
                      <a:endParaRPr lang="en-US" sz="1100" dirty="0">
                        <a:effectLst/>
                        <a:latin typeface="Calibri"/>
                        <a:ea typeface="DengXian"/>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Lactose transporter of </a:t>
                      </a:r>
                      <a:r>
                        <a:rPr lang="en-US" sz="1100" i="1" dirty="0">
                          <a:effectLst/>
                        </a:rPr>
                        <a:t>E. coli</a:t>
                      </a:r>
                      <a:endParaRPr lang="en-US" sz="1100" i="1" dirty="0">
                        <a:effectLst/>
                        <a:latin typeface="Calibri"/>
                        <a:ea typeface="DengXian"/>
                        <a:cs typeface="Times New Roman"/>
                      </a:endParaRPr>
                    </a:p>
                  </a:txBody>
                  <a:tcPr marL="68580" marR="68580" marT="0" marB="0"/>
                </a:tc>
              </a:tr>
              <a:tr h="497824">
                <a:tc>
                  <a:txBody>
                    <a:bodyPr/>
                    <a:lstStyle/>
                    <a:p>
                      <a:pPr marL="0" marR="0">
                        <a:lnSpc>
                          <a:spcPct val="107000"/>
                        </a:lnSpc>
                        <a:spcBef>
                          <a:spcPts val="0"/>
                        </a:spcBef>
                        <a:spcAft>
                          <a:spcPts val="0"/>
                        </a:spcAft>
                      </a:pPr>
                      <a:r>
                        <a:rPr lang="en-US" sz="1100">
                          <a:effectLst/>
                        </a:rPr>
                        <a:t>Ion channel </a:t>
                      </a:r>
                      <a:endParaRPr lang="en-US" sz="1100">
                        <a:effectLst/>
                        <a:latin typeface="Calibri"/>
                        <a:ea typeface="DengXian"/>
                        <a:cs typeface="Times New Roman"/>
                      </a:endParaRPr>
                    </a:p>
                  </a:txBody>
                  <a:tcPr marL="68580" marR="68580" marT="0" marB="0"/>
                </a:tc>
                <a:tc>
                  <a:txBody>
                    <a:bodyPr/>
                    <a:lstStyle/>
                    <a:p>
                      <a:pPr marL="0" marR="0">
                        <a:lnSpc>
                          <a:spcPct val="107000"/>
                        </a:lnSpc>
                        <a:spcBef>
                          <a:spcPts val="0"/>
                        </a:spcBef>
                        <a:spcAft>
                          <a:spcPts val="0"/>
                        </a:spcAft>
                      </a:pPr>
                      <a:r>
                        <a:rPr lang="en-US" sz="1100">
                          <a:effectLst/>
                        </a:rPr>
                        <a:t>Down electrochemical gradient; may or may not be gated by a ligand or ion</a:t>
                      </a:r>
                      <a:endParaRPr lang="en-US" sz="1100">
                        <a:effectLst/>
                        <a:latin typeface="Calibri"/>
                        <a:ea typeface="DengXian"/>
                        <a:cs typeface="Times New Roman"/>
                      </a:endParaRPr>
                    </a:p>
                  </a:txBody>
                  <a:tcPr marL="68580" marR="68580" marT="0" marB="0"/>
                </a:tc>
                <a:tc>
                  <a:txBody>
                    <a:bodyPr/>
                    <a:lstStyle/>
                    <a:p>
                      <a:pPr marL="0" marR="0">
                        <a:lnSpc>
                          <a:spcPct val="107000"/>
                        </a:lnSpc>
                        <a:spcBef>
                          <a:spcPts val="0"/>
                        </a:spcBef>
                        <a:spcAft>
                          <a:spcPts val="0"/>
                        </a:spcAft>
                      </a:pPr>
                      <a:r>
                        <a:rPr lang="en-US" sz="1100">
                          <a:effectLst/>
                        </a:rPr>
                        <a:t>Voltage-gated Na+ channels of neurons </a:t>
                      </a:r>
                      <a:endParaRPr lang="en-US" sz="1100">
                        <a:effectLst/>
                        <a:latin typeface="Calibri"/>
                        <a:ea typeface="DengXian"/>
                        <a:cs typeface="Times New Roman"/>
                      </a:endParaRPr>
                    </a:p>
                  </a:txBody>
                  <a:tcPr marL="68580" marR="68580" marT="0" marB="0"/>
                </a:tc>
              </a:tr>
              <a:tr h="497824">
                <a:tc>
                  <a:txBody>
                    <a:bodyPr/>
                    <a:lstStyle/>
                    <a:p>
                      <a:pPr marL="0" marR="0">
                        <a:lnSpc>
                          <a:spcPct val="107000"/>
                        </a:lnSpc>
                        <a:spcBef>
                          <a:spcPts val="0"/>
                        </a:spcBef>
                        <a:spcAft>
                          <a:spcPts val="0"/>
                        </a:spcAft>
                      </a:pPr>
                      <a:r>
                        <a:rPr lang="en-US" sz="1100" dirty="0" err="1">
                          <a:effectLst/>
                        </a:rPr>
                        <a:t>Ionophore</a:t>
                      </a:r>
                      <a:r>
                        <a:rPr lang="en-US" sz="1100" dirty="0">
                          <a:effectLst/>
                        </a:rPr>
                        <a:t>-mediated ion transport</a:t>
                      </a:r>
                      <a:endParaRPr lang="en-US" sz="1100" dirty="0">
                        <a:effectLst/>
                        <a:latin typeface="Calibri"/>
                        <a:ea typeface="DengXian"/>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Down electrochemical gradient</a:t>
                      </a:r>
                      <a:endParaRPr lang="en-US" sz="1100" dirty="0">
                        <a:effectLst/>
                        <a:latin typeface="Calibri"/>
                        <a:ea typeface="DengXian"/>
                        <a:cs typeface="Times New Roman"/>
                      </a:endParaRPr>
                    </a:p>
                  </a:txBody>
                  <a:tcPr marL="68580" marR="68580" marT="0" marB="0"/>
                </a:tc>
                <a:tc>
                  <a:txBody>
                    <a:bodyPr/>
                    <a:lstStyle/>
                    <a:p>
                      <a:pPr marL="0" marR="0">
                        <a:lnSpc>
                          <a:spcPct val="107000"/>
                        </a:lnSpc>
                        <a:spcBef>
                          <a:spcPts val="0"/>
                        </a:spcBef>
                        <a:spcAft>
                          <a:spcPts val="0"/>
                        </a:spcAft>
                      </a:pPr>
                      <a:r>
                        <a:rPr lang="en-US" sz="1100" dirty="0" err="1">
                          <a:effectLst/>
                        </a:rPr>
                        <a:t>Valinomycin</a:t>
                      </a:r>
                      <a:r>
                        <a:rPr lang="en-US" sz="1100" dirty="0">
                          <a:effectLst/>
                        </a:rPr>
                        <a:t>, a peptide </a:t>
                      </a:r>
                      <a:r>
                        <a:rPr lang="en-US" sz="1100" dirty="0" err="1">
                          <a:effectLst/>
                        </a:rPr>
                        <a:t>ionophore</a:t>
                      </a:r>
                      <a:r>
                        <a:rPr lang="en-US" sz="1100" dirty="0">
                          <a:effectLst/>
                        </a:rPr>
                        <a:t> that binds K</a:t>
                      </a:r>
                      <a:r>
                        <a:rPr lang="en-US" sz="1100" baseline="30000" dirty="0">
                          <a:effectLst/>
                        </a:rPr>
                        <a:t>+</a:t>
                      </a:r>
                      <a:endParaRPr lang="en-US" sz="1100" dirty="0">
                        <a:effectLst/>
                        <a:latin typeface="Calibri"/>
                        <a:ea typeface="DengXian"/>
                        <a:cs typeface="Times New Roman"/>
                      </a:endParaRPr>
                    </a:p>
                  </a:txBody>
                  <a:tcPr marL="68580" marR="68580" marT="0" marB="0"/>
                </a:tc>
              </a:tr>
            </a:tbl>
          </a:graphicData>
        </a:graphic>
      </p:graphicFrame>
      <p:sp>
        <p:nvSpPr>
          <p:cNvPr id="14" name="矩形 17"/>
          <p:cNvSpPr/>
          <p:nvPr/>
        </p:nvSpPr>
        <p:spPr>
          <a:xfrm>
            <a:off x="4571999" y="6017478"/>
            <a:ext cx="4572000" cy="830997"/>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Draw a diagram to show the six different transport types across cell membranes. </a:t>
            </a:r>
          </a:p>
          <a:p>
            <a:r>
              <a:rPr lang="en-US" sz="1200" b="1" dirty="0" smtClean="0">
                <a:latin typeface="Times New Roman" panose="02020603050405020304" pitchFamily="18" charset="0"/>
                <a:cs typeface="Times New Roman" panose="02020603050405020304" pitchFamily="18" charset="0"/>
              </a:rPr>
              <a:t>Q2. Give one example of each </a:t>
            </a:r>
            <a:r>
              <a:rPr lang="en-US" sz="1200" b="1" dirty="0">
                <a:latin typeface="Times New Roman" panose="02020603050405020304" pitchFamily="18" charset="0"/>
                <a:cs typeface="Times New Roman" panose="02020603050405020304" pitchFamily="18" charset="0"/>
              </a:rPr>
              <a:t>of the </a:t>
            </a:r>
            <a:r>
              <a:rPr lang="en-US" sz="1200" b="1" dirty="0" smtClean="0">
                <a:latin typeface="Times New Roman" panose="02020603050405020304" pitchFamily="18" charset="0"/>
                <a:cs typeface="Times New Roman" panose="02020603050405020304" pitchFamily="18" charset="0"/>
              </a:rPr>
              <a:t>six different transport </a:t>
            </a:r>
            <a:r>
              <a:rPr lang="en-US" sz="1200" b="1" dirty="0">
                <a:latin typeface="Times New Roman" panose="02020603050405020304" pitchFamily="18" charset="0"/>
                <a:cs typeface="Times New Roman" panose="02020603050405020304" pitchFamily="18" charset="0"/>
              </a:rPr>
              <a:t>types across cell membranes. </a:t>
            </a:r>
          </a:p>
        </p:txBody>
      </p:sp>
    </p:spTree>
    <p:extLst>
      <p:ext uri="{BB962C8B-B14F-4D97-AF65-F5344CB8AC3E}">
        <p14:creationId xmlns:p14="http://schemas.microsoft.com/office/powerpoint/2010/main" val="98365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7200" y="1828800"/>
            <a:ext cx="8305800" cy="2308324"/>
          </a:xfrm>
          <a:prstGeom prst="rect">
            <a:avLst/>
          </a:prstGeom>
        </p:spPr>
        <p:txBody>
          <a:bodyPr wrap="square">
            <a:spAutoFit/>
          </a:bodyPr>
          <a:lstStyle/>
          <a:p>
            <a:r>
              <a:rPr lang="en-US" sz="3600" b="1" dirty="0" err="1" smtClean="0">
                <a:solidFill>
                  <a:srgbClr val="FF0000"/>
                </a:solidFill>
                <a:latin typeface="Times New Roman" panose="02020603050405020304" pitchFamily="18" charset="0"/>
                <a:cs typeface="Times New Roman" panose="02020603050405020304" pitchFamily="18" charset="0"/>
              </a:rPr>
              <a:t>Lehninger</a:t>
            </a:r>
            <a:r>
              <a:rPr lang="en-US" sz="3600" b="1" dirty="0" smtClean="0">
                <a:solidFill>
                  <a:srgbClr val="FF0000"/>
                </a:solidFill>
                <a:latin typeface="Times New Roman" panose="02020603050405020304" pitchFamily="18" charset="0"/>
                <a:cs typeface="Times New Roman" panose="02020603050405020304" pitchFamily="18" charset="0"/>
              </a:rPr>
              <a:t> </a:t>
            </a:r>
          </a:p>
          <a:p>
            <a:r>
              <a:rPr lang="en-US" sz="3600" b="1" dirty="0" smtClean="0">
                <a:solidFill>
                  <a:srgbClr val="FF0000"/>
                </a:solidFill>
                <a:latin typeface="Times New Roman" panose="02020603050405020304" pitchFamily="18" charset="0"/>
                <a:cs typeface="Times New Roman" panose="02020603050405020304" pitchFamily="18" charset="0"/>
              </a:rPr>
              <a:t>Principles of Biochemistry</a:t>
            </a:r>
          </a:p>
          <a:p>
            <a:r>
              <a:rPr lang="en-US" sz="3600" b="1" dirty="0" smtClean="0">
                <a:solidFill>
                  <a:srgbClr val="7030A0"/>
                </a:solidFill>
                <a:latin typeface="Times New Roman" panose="02020603050405020304" pitchFamily="18" charset="0"/>
                <a:cs typeface="Times New Roman" panose="02020603050405020304" pitchFamily="18" charset="0"/>
              </a:rPr>
              <a:t>Chapter 11</a:t>
            </a:r>
          </a:p>
          <a:p>
            <a:r>
              <a:rPr lang="en-US" sz="3600" b="1" dirty="0" smtClean="0">
                <a:solidFill>
                  <a:srgbClr val="00B050"/>
                </a:solidFill>
                <a:latin typeface="Times New Roman" panose="02020603050405020304" pitchFamily="18" charset="0"/>
                <a:cs typeface="Times New Roman" panose="02020603050405020304" pitchFamily="18" charset="0"/>
              </a:rPr>
              <a:t>Biological Membranes</a:t>
            </a:r>
            <a:endParaRPr lang="en-US" dirty="0">
              <a:solidFill>
                <a:srgbClr val="00B050"/>
              </a:solidFill>
            </a:endParaRPr>
          </a:p>
        </p:txBody>
      </p:sp>
    </p:spTree>
    <p:extLst>
      <p:ext uri="{BB962C8B-B14F-4D97-AF65-F5344CB8AC3E}">
        <p14:creationId xmlns:p14="http://schemas.microsoft.com/office/powerpoint/2010/main" val="3360354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57200" y="990600"/>
            <a:ext cx="8153400" cy="2362200"/>
          </a:xfrm>
          <a:noFill/>
        </p:spPr>
        <p:txBody>
          <a:bodyPr>
            <a:normAutofit/>
          </a:bodyPr>
          <a:lstStyle/>
          <a:p>
            <a:r>
              <a:rPr lang="en-US" sz="4000" b="1" dirty="0" smtClean="0">
                <a:solidFill>
                  <a:srgbClr val="C00000"/>
                </a:solidFill>
                <a:latin typeface="Times New Roman" panose="02020603050405020304" pitchFamily="18" charset="0"/>
                <a:cs typeface="Times New Roman" panose="02020603050405020304" pitchFamily="18" charset="0"/>
              </a:rPr>
              <a:t>Next Lecture: </a:t>
            </a:r>
            <a:br>
              <a:rPr lang="en-US" sz="4000" b="1" dirty="0" smtClean="0">
                <a:solidFill>
                  <a:srgbClr val="C00000"/>
                </a:solidFill>
                <a:latin typeface="Times New Roman" panose="02020603050405020304" pitchFamily="18" charset="0"/>
                <a:cs typeface="Times New Roman" panose="02020603050405020304" pitchFamily="18" charset="0"/>
              </a:rPr>
            </a:br>
            <a:r>
              <a:rPr lang="en-US" sz="4000" b="1" dirty="0" smtClean="0">
                <a:solidFill>
                  <a:srgbClr val="C00000"/>
                </a:solidFill>
                <a:latin typeface="Times New Roman" panose="02020603050405020304" pitchFamily="18" charset="0"/>
                <a:cs typeface="Times New Roman" panose="02020603050405020304" pitchFamily="18" charset="0"/>
              </a:rPr>
              <a:t>Bio-signaling (Part I)</a:t>
            </a:r>
            <a:br>
              <a:rPr lang="en-US" sz="4000" b="1" dirty="0" smtClean="0">
                <a:solidFill>
                  <a:srgbClr val="C00000"/>
                </a:solidFill>
                <a:latin typeface="Times New Roman" panose="02020603050405020304" pitchFamily="18" charset="0"/>
                <a:cs typeface="Times New Roman" panose="02020603050405020304" pitchFamily="18" charset="0"/>
              </a:rPr>
            </a:b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3" name="标题 1"/>
          <p:cNvSpPr txBox="1">
            <a:spLocks/>
          </p:cNvSpPr>
          <p:nvPr/>
        </p:nvSpPr>
        <p:spPr>
          <a:xfrm>
            <a:off x="457200" y="4114800"/>
            <a:ext cx="8153400" cy="2362200"/>
          </a:xfrm>
          <a:prstGeom prst="rect">
            <a:avLst/>
          </a:prstGeom>
          <a:noFill/>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7030A0"/>
                </a:solidFill>
                <a:latin typeface="Times New Roman" panose="02020603050405020304" pitchFamily="18" charset="0"/>
                <a:cs typeface="Times New Roman" panose="02020603050405020304" pitchFamily="18" charset="0"/>
              </a:rPr>
              <a:t>Reference Textbook: </a:t>
            </a:r>
            <a:br>
              <a:rPr lang="en-US" sz="4000" b="1" dirty="0" smtClean="0">
                <a:solidFill>
                  <a:srgbClr val="7030A0"/>
                </a:solidFill>
                <a:latin typeface="Times New Roman" panose="02020603050405020304" pitchFamily="18" charset="0"/>
                <a:cs typeface="Times New Roman" panose="02020603050405020304" pitchFamily="18" charset="0"/>
              </a:rPr>
            </a:br>
            <a:r>
              <a:rPr lang="en-US" sz="4000" b="1" dirty="0" err="1" smtClean="0">
                <a:solidFill>
                  <a:srgbClr val="7030A0"/>
                </a:solidFill>
                <a:latin typeface="Times New Roman" panose="02020603050405020304" pitchFamily="18" charset="0"/>
                <a:cs typeface="Times New Roman" panose="02020603050405020304" pitchFamily="18" charset="0"/>
              </a:rPr>
              <a:t>Lehninger</a:t>
            </a:r>
            <a:r>
              <a:rPr lang="en-US" sz="4000" b="1" dirty="0" smtClean="0">
                <a:solidFill>
                  <a:srgbClr val="7030A0"/>
                </a:solidFill>
                <a:latin typeface="Times New Roman" panose="02020603050405020304" pitchFamily="18" charset="0"/>
                <a:cs typeface="Times New Roman" panose="02020603050405020304" pitchFamily="18" charset="0"/>
              </a:rPr>
              <a:t> Principles of Biochemistry</a:t>
            </a:r>
            <a:endParaRPr lang="en-US" sz="4000" b="1" dirty="0">
              <a:solidFill>
                <a:srgbClr val="7030A0"/>
              </a:solidFill>
              <a:latin typeface="Times New Roman" panose="02020603050405020304" pitchFamily="18" charset="0"/>
              <a:cs typeface="Times New Roman" panose="02020603050405020304" pitchFamily="18" charset="0"/>
            </a:endParaRPr>
          </a:p>
          <a:p>
            <a:r>
              <a:rPr lang="en-US" sz="4000" b="1" dirty="0" smtClean="0">
                <a:solidFill>
                  <a:srgbClr val="7030A0"/>
                </a:solidFill>
                <a:latin typeface="Times New Roman" panose="02020603050405020304" pitchFamily="18" charset="0"/>
                <a:cs typeface="Times New Roman" panose="02020603050405020304" pitchFamily="18" charset="0"/>
              </a:rPr>
              <a:t> 4</a:t>
            </a:r>
            <a:r>
              <a:rPr lang="en-US" sz="4000" b="1" baseline="30000" dirty="0" smtClean="0">
                <a:solidFill>
                  <a:srgbClr val="7030A0"/>
                </a:solidFill>
                <a:latin typeface="Times New Roman" panose="02020603050405020304" pitchFamily="18" charset="0"/>
                <a:cs typeface="Times New Roman" panose="02020603050405020304" pitchFamily="18" charset="0"/>
              </a:rPr>
              <a:t>th</a:t>
            </a:r>
            <a:r>
              <a:rPr lang="en-US" sz="4000" b="1" dirty="0" smtClean="0">
                <a:solidFill>
                  <a:srgbClr val="7030A0"/>
                </a:solidFill>
                <a:latin typeface="Times New Roman" panose="02020603050405020304" pitchFamily="18" charset="0"/>
                <a:cs typeface="Times New Roman" panose="02020603050405020304" pitchFamily="18" charset="0"/>
              </a:rPr>
              <a:t> or 5</a:t>
            </a:r>
            <a:r>
              <a:rPr lang="en-US" sz="4000" b="1" baseline="30000" dirty="0" smtClean="0">
                <a:solidFill>
                  <a:srgbClr val="7030A0"/>
                </a:solidFill>
                <a:latin typeface="Times New Roman" panose="02020603050405020304" pitchFamily="18" charset="0"/>
                <a:cs typeface="Times New Roman" panose="02020603050405020304" pitchFamily="18" charset="0"/>
              </a:rPr>
              <a:t>th</a:t>
            </a:r>
            <a:r>
              <a:rPr lang="en-US" sz="4000" b="1" dirty="0" smtClean="0">
                <a:solidFill>
                  <a:srgbClr val="7030A0"/>
                </a:solidFill>
                <a:latin typeface="Times New Roman" panose="02020603050405020304" pitchFamily="18" charset="0"/>
                <a:cs typeface="Times New Roman" panose="02020603050405020304" pitchFamily="18" charset="0"/>
              </a:rPr>
              <a:t> Edition</a:t>
            </a:r>
          </a:p>
          <a:p>
            <a:r>
              <a:rPr lang="en-US" sz="4000" b="1" dirty="0" smtClean="0">
                <a:solidFill>
                  <a:srgbClr val="7030A0"/>
                </a:solidFill>
                <a:latin typeface="Times New Roman" panose="02020603050405020304" pitchFamily="18" charset="0"/>
                <a:cs typeface="Times New Roman" panose="02020603050405020304" pitchFamily="18" charset="0"/>
              </a:rPr>
              <a:t>Chapter 12</a:t>
            </a:r>
          </a:p>
          <a:p>
            <a:pPr lvl="0"/>
            <a:r>
              <a:rPr lang="en-US" sz="4000" b="1" dirty="0" smtClean="0">
                <a:solidFill>
                  <a:srgbClr val="7030A0"/>
                </a:solidFill>
                <a:latin typeface="Times New Roman" panose="02020603050405020304" pitchFamily="18" charset="0"/>
                <a:cs typeface="Times New Roman" panose="02020603050405020304" pitchFamily="18" charset="0"/>
              </a:rPr>
              <a:t>David L. Nelson, Michael M. Cox</a:t>
            </a:r>
            <a:br>
              <a:rPr lang="en-US" sz="4000" b="1" dirty="0" smtClean="0">
                <a:solidFill>
                  <a:srgbClr val="7030A0"/>
                </a:solidFill>
                <a:latin typeface="Times New Roman" panose="02020603050405020304" pitchFamily="18" charset="0"/>
                <a:cs typeface="Times New Roman" panose="02020603050405020304" pitchFamily="18" charset="0"/>
              </a:rPr>
            </a:br>
            <a:r>
              <a:rPr lang="en-US" sz="4000" dirty="0" smtClean="0">
                <a:solidFill>
                  <a:srgbClr val="7030A0"/>
                </a:solidFill>
                <a:latin typeface="Times New Roman" panose="02020603050405020304" pitchFamily="18" charset="0"/>
                <a:cs typeface="Times New Roman" panose="02020603050405020304" pitchFamily="18" charset="0"/>
              </a:rPr>
              <a:t>WH Freeman &amp; Company, </a:t>
            </a:r>
          </a:p>
          <a:p>
            <a:pPr lvl="0"/>
            <a:r>
              <a:rPr lang="en-US" sz="4000" dirty="0" smtClean="0">
                <a:solidFill>
                  <a:srgbClr val="7030A0"/>
                </a:solidFill>
                <a:latin typeface="Times New Roman" panose="02020603050405020304" pitchFamily="18" charset="0"/>
                <a:cs typeface="Times New Roman" panose="02020603050405020304" pitchFamily="18" charset="0"/>
              </a:rPr>
              <a:t>New York, USA</a:t>
            </a:r>
            <a:endParaRPr lang="en-US" sz="4000" dirty="0">
              <a:solidFill>
                <a:srgbClr val="7030A0"/>
              </a:solidFill>
              <a:latin typeface="Times New Roman" panose="02020603050405020304" pitchFamily="18" charset="0"/>
              <a:cs typeface="Times New Roman" panose="02020603050405020304" pitchFamily="18" charset="0"/>
            </a:endParaRPr>
          </a:p>
          <a:p>
            <a:endParaRPr lang="en-US" sz="4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0838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5665" y="13855"/>
            <a:ext cx="315266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Biological Membranes</a:t>
            </a:r>
          </a:p>
        </p:txBody>
      </p:sp>
      <p:sp>
        <p:nvSpPr>
          <p:cNvPr id="37" name="矩形 36"/>
          <p:cNvSpPr/>
          <p:nvPr/>
        </p:nvSpPr>
        <p:spPr>
          <a:xfrm>
            <a:off x="0" y="445796"/>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Membranes: Common features</a:t>
            </a:r>
            <a:endParaRPr lang="en-US" b="1" dirty="0">
              <a:solidFill>
                <a:srgbClr val="FFFF00"/>
              </a:solidFill>
              <a:latin typeface="Times New Roman" panose="02020603050405020304" pitchFamily="18" charset="0"/>
              <a:cs typeface="Times New Roman" panose="02020603050405020304" pitchFamily="18" charset="0"/>
            </a:endParaRPr>
          </a:p>
        </p:txBody>
      </p:sp>
      <p:grpSp>
        <p:nvGrpSpPr>
          <p:cNvPr id="35" name="组合 34"/>
          <p:cNvGrpSpPr/>
          <p:nvPr/>
        </p:nvGrpSpPr>
        <p:grpSpPr>
          <a:xfrm>
            <a:off x="1371600" y="1828800"/>
            <a:ext cx="6427686" cy="3829049"/>
            <a:chOff x="533400" y="4769691"/>
            <a:chExt cx="4005152" cy="2098750"/>
          </a:xfrm>
        </p:grpSpPr>
        <p:pic>
          <p:nvPicPr>
            <p:cNvPr id="36" name="Picture 4" descr="https://media1.britannica.com/eb-media/74/53074-004-9F65D8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769691"/>
              <a:ext cx="3940918" cy="1862118"/>
            </a:xfrm>
            <a:prstGeom prst="rect">
              <a:avLst/>
            </a:prstGeom>
            <a:noFill/>
            <a:extLst>
              <a:ext uri="{909E8E84-426E-40DD-AFC4-6F175D3DCCD1}">
                <a14:hiddenFill xmlns:a14="http://schemas.microsoft.com/office/drawing/2010/main">
                  <a:solidFill>
                    <a:srgbClr val="FFFFFF"/>
                  </a:solidFill>
                </a14:hiddenFill>
              </a:ext>
            </a:extLst>
          </p:spPr>
        </p:pic>
        <p:sp>
          <p:nvSpPr>
            <p:cNvPr id="38" name="矩形 37"/>
            <p:cNvSpPr/>
            <p:nvPr/>
          </p:nvSpPr>
          <p:spPr>
            <a:xfrm>
              <a:off x="3182090" y="6683775"/>
              <a:ext cx="1356462" cy="184666"/>
            </a:xfrm>
            <a:prstGeom prst="rect">
              <a:avLst/>
            </a:prstGeom>
          </p:spPr>
          <p:txBody>
            <a:bodyPr wrap="none">
              <a:spAutoFit/>
            </a:bodyPr>
            <a:lstStyle/>
            <a:p>
              <a:r>
                <a:rPr lang="en-US" sz="600" dirty="0">
                  <a:latin typeface="Times New Roman" panose="02020603050405020304" pitchFamily="18" charset="0"/>
                  <a:cs typeface="Times New Roman" panose="02020603050405020304" pitchFamily="18" charset="0"/>
                </a:rPr>
                <a:t>https://global.britannica.com/topic/life</a:t>
              </a:r>
            </a:p>
          </p:txBody>
        </p:sp>
      </p:grpSp>
      <p:sp>
        <p:nvSpPr>
          <p:cNvPr id="42" name="矩形 17"/>
          <p:cNvSpPr/>
          <p:nvPr/>
        </p:nvSpPr>
        <p:spPr>
          <a:xfrm>
            <a:off x="6635794" y="6581001"/>
            <a:ext cx="2517731" cy="276999"/>
          </a:xfrm>
          <a:prstGeom prst="rect">
            <a:avLst/>
          </a:prstGeom>
        </p:spPr>
        <p:txBody>
          <a:bodyPr wrap="square">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No question in exam from this slide. </a:t>
            </a:r>
          </a:p>
        </p:txBody>
      </p:sp>
    </p:spTree>
    <p:extLst>
      <p:ext uri="{BB962C8B-B14F-4D97-AF65-F5344CB8AC3E}">
        <p14:creationId xmlns:p14="http://schemas.microsoft.com/office/powerpoint/2010/main" val="179171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5665" y="13855"/>
            <a:ext cx="315266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Biological Membranes</a:t>
            </a:r>
          </a:p>
        </p:txBody>
      </p:sp>
      <p:sp>
        <p:nvSpPr>
          <p:cNvPr id="37" name="矩形 36"/>
          <p:cNvSpPr/>
          <p:nvPr/>
        </p:nvSpPr>
        <p:spPr>
          <a:xfrm>
            <a:off x="0" y="445796"/>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Membranes: Common features</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9" name="矩形 38"/>
          <p:cNvSpPr/>
          <p:nvPr/>
        </p:nvSpPr>
        <p:spPr>
          <a:xfrm>
            <a:off x="0" y="815128"/>
            <a:ext cx="9098640" cy="923330"/>
          </a:xfrm>
          <a:prstGeom prst="rect">
            <a:avLst/>
          </a:prstGeom>
        </p:spPr>
        <p:txBody>
          <a:bodyPr wrap="square">
            <a:spAutoFit/>
          </a:bodyPr>
          <a:lstStyle/>
          <a:p>
            <a:r>
              <a:rPr lang="en-US" b="1" dirty="0">
                <a:solidFill>
                  <a:srgbClr val="0070C0"/>
                </a:solidFill>
                <a:latin typeface="Times New Roman" panose="02020603050405020304" pitchFamily="18" charset="0"/>
                <a:cs typeface="Times New Roman" panose="02020603050405020304" pitchFamily="18" charset="0"/>
              </a:rPr>
              <a:t>Biological membranes define cellular </a:t>
            </a:r>
            <a:r>
              <a:rPr lang="en-US" b="1" dirty="0" smtClean="0">
                <a:solidFill>
                  <a:srgbClr val="0070C0"/>
                </a:solidFill>
                <a:latin typeface="Times New Roman" panose="02020603050405020304" pitchFamily="18" charset="0"/>
                <a:cs typeface="Times New Roman" panose="02020603050405020304" pitchFamily="18" charset="0"/>
              </a:rPr>
              <a:t>boundaries, divide </a:t>
            </a:r>
            <a:r>
              <a:rPr lang="en-US" b="1" dirty="0">
                <a:solidFill>
                  <a:srgbClr val="0070C0"/>
                </a:solidFill>
                <a:latin typeface="Times New Roman" panose="02020603050405020304" pitchFamily="18" charset="0"/>
                <a:cs typeface="Times New Roman" panose="02020603050405020304" pitchFamily="18" charset="0"/>
              </a:rPr>
              <a:t>cells into discrete compartments, </a:t>
            </a:r>
            <a:r>
              <a:rPr lang="en-US" b="1" dirty="0" smtClean="0">
                <a:solidFill>
                  <a:srgbClr val="0070C0"/>
                </a:solidFill>
                <a:latin typeface="Times New Roman" panose="02020603050405020304" pitchFamily="18" charset="0"/>
                <a:cs typeface="Times New Roman" panose="02020603050405020304" pitchFamily="18" charset="0"/>
              </a:rPr>
              <a:t>organize complex </a:t>
            </a:r>
            <a:r>
              <a:rPr lang="en-US" b="1" dirty="0">
                <a:solidFill>
                  <a:srgbClr val="0070C0"/>
                </a:solidFill>
                <a:latin typeface="Times New Roman" panose="02020603050405020304" pitchFamily="18" charset="0"/>
                <a:cs typeface="Times New Roman" panose="02020603050405020304" pitchFamily="18" charset="0"/>
              </a:rPr>
              <a:t>reaction sequences, and act in </a:t>
            </a:r>
            <a:r>
              <a:rPr lang="en-US" b="1" dirty="0" smtClean="0">
                <a:solidFill>
                  <a:srgbClr val="0070C0"/>
                </a:solidFill>
                <a:latin typeface="Times New Roman" panose="02020603050405020304" pitchFamily="18" charset="0"/>
                <a:cs typeface="Times New Roman" panose="02020603050405020304" pitchFamily="18" charset="0"/>
              </a:rPr>
              <a:t>signal reception </a:t>
            </a:r>
            <a:r>
              <a:rPr lang="en-US" b="1" dirty="0">
                <a:solidFill>
                  <a:srgbClr val="0070C0"/>
                </a:solidFill>
                <a:latin typeface="Times New Roman" panose="02020603050405020304" pitchFamily="18" charset="0"/>
                <a:cs typeface="Times New Roman" panose="02020603050405020304" pitchFamily="18" charset="0"/>
              </a:rPr>
              <a:t>and energy transformations.</a:t>
            </a:r>
          </a:p>
        </p:txBody>
      </p:sp>
      <p:sp>
        <p:nvSpPr>
          <p:cNvPr id="25" name="矩形 24"/>
          <p:cNvSpPr/>
          <p:nvPr/>
        </p:nvSpPr>
        <p:spPr>
          <a:xfrm>
            <a:off x="0" y="2241351"/>
            <a:ext cx="9164781" cy="3970318"/>
          </a:xfrm>
          <a:prstGeom prst="rect">
            <a:avLst/>
          </a:prstGeom>
        </p:spPr>
        <p:txBody>
          <a:bodyPr wrap="square">
            <a:spAutoFit/>
          </a:bodyPr>
          <a:lstStyle/>
          <a:p>
            <a:r>
              <a:rPr lang="en-US" b="1" i="1" u="sng" dirty="0" smtClean="0">
                <a:solidFill>
                  <a:schemeClr val="accent6">
                    <a:lumMod val="50000"/>
                  </a:schemeClr>
                </a:solidFill>
                <a:latin typeface="Times New Roman" panose="02020603050405020304" pitchFamily="18" charset="0"/>
                <a:cs typeface="Times New Roman" panose="02020603050405020304" pitchFamily="18" charset="0"/>
              </a:rPr>
              <a:t>Key features of biological membranes:</a:t>
            </a:r>
          </a:p>
          <a:p>
            <a:pPr marL="342900" indent="-342900">
              <a:buAutoNum type="arabicPeriod"/>
            </a:pPr>
            <a:r>
              <a:rPr lang="en-US" b="1" dirty="0" smtClean="0">
                <a:solidFill>
                  <a:srgbClr val="C00000"/>
                </a:solidFill>
                <a:latin typeface="Times New Roman" panose="02020603050405020304" pitchFamily="18" charset="0"/>
                <a:cs typeface="Times New Roman" panose="02020603050405020304" pitchFamily="18" charset="0"/>
              </a:rPr>
              <a:t>The</a:t>
            </a:r>
            <a:r>
              <a:rPr lang="en-US" b="1" dirty="0">
                <a:solidFill>
                  <a:srgbClr val="C00000"/>
                </a:solidFill>
                <a:latin typeface="Times New Roman" panose="02020603050405020304" pitchFamily="18" charset="0"/>
                <a:cs typeface="Times New Roman" panose="02020603050405020304" pitchFamily="18" charset="0"/>
              </a:rPr>
              <a:t> biological membrane is made up of lipids with hydrophobic tails and hydrophilic heads</a:t>
            </a:r>
            <a:r>
              <a:rPr lang="en-US" b="1" dirty="0" smtClean="0">
                <a:solidFill>
                  <a:srgbClr val="C00000"/>
                </a:solidFill>
                <a:latin typeface="Times New Roman" panose="02020603050405020304" pitchFamily="18" charset="0"/>
                <a:cs typeface="Times New Roman" panose="02020603050405020304" pitchFamily="18" charset="0"/>
              </a:rPr>
              <a:t>.</a:t>
            </a:r>
          </a:p>
          <a:p>
            <a:pPr marL="342900" indent="-342900">
              <a:buAutoNum type="arabicPeriod"/>
            </a:pPr>
            <a:r>
              <a:rPr lang="en-US" b="1" dirty="0">
                <a:solidFill>
                  <a:srgbClr val="7030A0"/>
                </a:solidFill>
                <a:latin typeface="Times New Roman" panose="02020603050405020304" pitchFamily="18" charset="0"/>
                <a:cs typeface="Times New Roman" panose="02020603050405020304" pitchFamily="18" charset="0"/>
              </a:rPr>
              <a:t>Phospholipids are abundant in all biological membranes. </a:t>
            </a:r>
            <a:endParaRPr lang="en-US" b="1" dirty="0" smtClean="0">
              <a:solidFill>
                <a:srgbClr val="7030A0"/>
              </a:solidFill>
              <a:latin typeface="Times New Roman" panose="02020603050405020304" pitchFamily="18" charset="0"/>
              <a:cs typeface="Times New Roman" panose="02020603050405020304" pitchFamily="18" charset="0"/>
            </a:endParaRPr>
          </a:p>
          <a:p>
            <a:pPr marL="342900" indent="-342900">
              <a:buAutoNum type="arabicPeriod"/>
            </a:pPr>
            <a:r>
              <a:rPr lang="en-US" b="1" dirty="0">
                <a:solidFill>
                  <a:srgbClr val="C00000"/>
                </a:solidFill>
                <a:latin typeface="Times New Roman" panose="02020603050405020304" pitchFamily="18" charset="0"/>
                <a:cs typeface="Times New Roman" panose="02020603050405020304" pitchFamily="18" charset="0"/>
              </a:rPr>
              <a:t>The structure is highly fluid and most of the lipid and protein molecules can move about in the plane of the membrane. The lipid and protein molecules are held together mainly by non- covalent interactions. Sugars are attached by covalent bonds to some of the lipid and protein molecules</a:t>
            </a:r>
            <a:r>
              <a:rPr lang="en-US" b="1" dirty="0" smtClean="0">
                <a:solidFill>
                  <a:srgbClr val="C00000"/>
                </a:solidFill>
                <a:latin typeface="Times New Roman" panose="02020603050405020304" pitchFamily="18" charset="0"/>
                <a:cs typeface="Times New Roman" panose="02020603050405020304" pitchFamily="18" charset="0"/>
              </a:rPr>
              <a:t>.</a:t>
            </a:r>
          </a:p>
          <a:p>
            <a:pPr marL="342900" indent="-342900">
              <a:buAutoNum type="arabicPeriod"/>
            </a:pPr>
            <a:r>
              <a:rPr lang="en-US" b="1" dirty="0">
                <a:solidFill>
                  <a:srgbClr val="7030A0"/>
                </a:solidFill>
                <a:latin typeface="Times New Roman" panose="02020603050405020304" pitchFamily="18" charset="0"/>
                <a:cs typeface="Times New Roman" panose="02020603050405020304" pitchFamily="18" charset="0"/>
              </a:rPr>
              <a:t>The cell membrane is selectively permeable to ions and organic molecules and controls the movement of substances in and out of cells</a:t>
            </a:r>
            <a:r>
              <a:rPr lang="en-US" b="1" dirty="0" smtClean="0">
                <a:solidFill>
                  <a:srgbClr val="7030A0"/>
                </a:solidFill>
                <a:latin typeface="Times New Roman" panose="02020603050405020304" pitchFamily="18" charset="0"/>
                <a:cs typeface="Times New Roman" panose="02020603050405020304" pitchFamily="18" charset="0"/>
              </a:rPr>
              <a:t>.</a:t>
            </a:r>
          </a:p>
          <a:p>
            <a:pPr marL="342900" indent="-342900">
              <a:buAutoNum type="arabicPeriod"/>
            </a:pPr>
            <a:r>
              <a:rPr lang="en-US" b="1" dirty="0">
                <a:solidFill>
                  <a:srgbClr val="C00000"/>
                </a:solidFill>
                <a:latin typeface="Times New Roman" panose="02020603050405020304" pitchFamily="18" charset="0"/>
                <a:cs typeface="Times New Roman" panose="02020603050405020304" pitchFamily="18" charset="0"/>
              </a:rPr>
              <a:t>Integral membrane proteins float in this sea of lipid, held by hydrophobic interactions with their nonpolar amino acid side chains. </a:t>
            </a:r>
            <a:endParaRPr lang="en-US" b="1" dirty="0" smtClean="0">
              <a:solidFill>
                <a:srgbClr val="C00000"/>
              </a:solidFill>
              <a:latin typeface="Times New Roman" panose="02020603050405020304" pitchFamily="18" charset="0"/>
              <a:cs typeface="Times New Roman" panose="02020603050405020304" pitchFamily="18" charset="0"/>
            </a:endParaRPr>
          </a:p>
          <a:p>
            <a:pPr marL="342900" indent="-342900">
              <a:buAutoNum type="arabicPeriod"/>
            </a:pPr>
            <a:r>
              <a:rPr lang="en-US" b="1" dirty="0">
                <a:solidFill>
                  <a:srgbClr val="7030A0"/>
                </a:solidFill>
                <a:latin typeface="Times New Roman" panose="02020603050405020304" pitchFamily="18" charset="0"/>
                <a:cs typeface="Times New Roman" panose="02020603050405020304" pitchFamily="18" charset="0"/>
              </a:rPr>
              <a:t>Both proteins and lipids are free to move laterally in the plane of the bilayer, but movement of either from one face of the bilayer to the other is restricted.</a:t>
            </a:r>
          </a:p>
        </p:txBody>
      </p:sp>
      <p:sp>
        <p:nvSpPr>
          <p:cNvPr id="41" name="矩形 40"/>
          <p:cNvSpPr/>
          <p:nvPr/>
        </p:nvSpPr>
        <p:spPr>
          <a:xfrm>
            <a:off x="0" y="1795253"/>
            <a:ext cx="9144000" cy="369332"/>
          </a:xfrm>
          <a:prstGeom prst="rect">
            <a:avLst/>
          </a:prstGeom>
        </p:spPr>
        <p:txBody>
          <a:bodyPr wrap="square">
            <a:spAutoFit/>
          </a:bodyPr>
          <a:lstStyle/>
          <a:p>
            <a:r>
              <a:rPr lang="en-US" b="1" dirty="0" smtClean="0">
                <a:solidFill>
                  <a:srgbClr val="00B050"/>
                </a:solidFill>
                <a:latin typeface="Times New Roman" panose="02020603050405020304" pitchFamily="18" charset="0"/>
                <a:cs typeface="Times New Roman" panose="02020603050405020304" pitchFamily="18" charset="0"/>
              </a:rPr>
              <a:t>Basic function of a cell membrane: </a:t>
            </a:r>
            <a:r>
              <a:rPr lang="en-US" b="1" dirty="0">
                <a:solidFill>
                  <a:srgbClr val="00B050"/>
                </a:solidFill>
                <a:latin typeface="Times New Roman" panose="02020603050405020304" pitchFamily="18" charset="0"/>
                <a:cs typeface="Times New Roman" panose="02020603050405020304" pitchFamily="18" charset="0"/>
              </a:rPr>
              <a:t>to protect the cell from its surroundings.</a:t>
            </a:r>
          </a:p>
        </p:txBody>
      </p:sp>
      <p:sp>
        <p:nvSpPr>
          <p:cNvPr id="42" name="矩形 17"/>
          <p:cNvSpPr/>
          <p:nvPr/>
        </p:nvSpPr>
        <p:spPr>
          <a:xfrm>
            <a:off x="4873669" y="6211669"/>
            <a:ext cx="4270331" cy="646331"/>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is a membrane?</a:t>
            </a:r>
          </a:p>
          <a:p>
            <a:r>
              <a:rPr lang="en-US" sz="1200" b="1" dirty="0" smtClean="0">
                <a:latin typeface="Times New Roman" panose="02020603050405020304" pitchFamily="18" charset="0"/>
                <a:cs typeface="Times New Roman" panose="02020603050405020304" pitchFamily="18" charset="0"/>
              </a:rPr>
              <a:t>Q2. What is the basic function of a membrane?</a:t>
            </a:r>
          </a:p>
          <a:p>
            <a:r>
              <a:rPr lang="en-US" sz="1200" b="1" dirty="0" smtClean="0">
                <a:latin typeface="Times New Roman" panose="02020603050405020304" pitchFamily="18" charset="0"/>
                <a:cs typeface="Times New Roman" panose="02020603050405020304" pitchFamily="18" charset="0"/>
              </a:rPr>
              <a:t>Q3. Write six common features of biological membranes.</a:t>
            </a:r>
          </a:p>
        </p:txBody>
      </p:sp>
    </p:spTree>
    <p:extLst>
      <p:ext uri="{BB962C8B-B14F-4D97-AF65-F5344CB8AC3E}">
        <p14:creationId xmlns:p14="http://schemas.microsoft.com/office/powerpoint/2010/main" val="268868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5"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5665" y="13855"/>
            <a:ext cx="315266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Biological Membranes</a:t>
            </a:r>
          </a:p>
        </p:txBody>
      </p:sp>
      <p:sp>
        <p:nvSpPr>
          <p:cNvPr id="37" name="矩形 36"/>
          <p:cNvSpPr/>
          <p:nvPr/>
        </p:nvSpPr>
        <p:spPr>
          <a:xfrm>
            <a:off x="0" y="445796"/>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Composition and Architecture</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9" name="矩形 38"/>
          <p:cNvSpPr/>
          <p:nvPr/>
        </p:nvSpPr>
        <p:spPr>
          <a:xfrm>
            <a:off x="0" y="815128"/>
            <a:ext cx="8565241" cy="584775"/>
          </a:xfrm>
          <a:prstGeom prst="rect">
            <a:avLst/>
          </a:prstGeom>
        </p:spPr>
        <p:txBody>
          <a:bodyPr wrap="square">
            <a:spAutoFit/>
          </a:bodyPr>
          <a:lstStyle/>
          <a:p>
            <a:r>
              <a:rPr lang="en-US" sz="1600" b="1" dirty="0" smtClean="0">
                <a:solidFill>
                  <a:srgbClr val="C00000"/>
                </a:solidFill>
                <a:latin typeface="Times New Roman" panose="02020603050405020304" pitchFamily="18" charset="0"/>
                <a:cs typeface="Times New Roman" panose="02020603050405020304" pitchFamily="18" charset="0"/>
              </a:rPr>
              <a:t>Composition: </a:t>
            </a:r>
            <a:r>
              <a:rPr lang="en-US" sz="1600" b="1" dirty="0">
                <a:solidFill>
                  <a:srgbClr val="C00000"/>
                </a:solidFill>
                <a:latin typeface="Times New Roman" panose="02020603050405020304" pitchFamily="18" charset="0"/>
                <a:cs typeface="Times New Roman" panose="02020603050405020304" pitchFamily="18" charset="0"/>
              </a:rPr>
              <a:t>Membranes are composed of lipids and </a:t>
            </a:r>
            <a:r>
              <a:rPr lang="en-US" sz="1600" b="1" dirty="0" smtClean="0">
                <a:solidFill>
                  <a:srgbClr val="C00000"/>
                </a:solidFill>
                <a:latin typeface="Times New Roman" panose="02020603050405020304" pitchFamily="18" charset="0"/>
                <a:cs typeface="Times New Roman" panose="02020603050405020304" pitchFamily="18" charset="0"/>
              </a:rPr>
              <a:t>proteins in </a:t>
            </a:r>
            <a:r>
              <a:rPr lang="en-US" sz="1600" b="1" dirty="0">
                <a:solidFill>
                  <a:srgbClr val="C00000"/>
                </a:solidFill>
                <a:latin typeface="Times New Roman" panose="02020603050405020304" pitchFamily="18" charset="0"/>
                <a:cs typeface="Times New Roman" panose="02020603050405020304" pitchFamily="18" charset="0"/>
              </a:rPr>
              <a:t>varying combinations particular to </a:t>
            </a:r>
            <a:r>
              <a:rPr lang="en-US" sz="1600" b="1" dirty="0" smtClean="0">
                <a:solidFill>
                  <a:srgbClr val="C00000"/>
                </a:solidFill>
                <a:latin typeface="Times New Roman" panose="02020603050405020304" pitchFamily="18" charset="0"/>
                <a:cs typeface="Times New Roman" panose="02020603050405020304" pitchFamily="18" charset="0"/>
              </a:rPr>
              <a:t>each species</a:t>
            </a:r>
            <a:r>
              <a:rPr lang="en-US" sz="1600" b="1" dirty="0">
                <a:solidFill>
                  <a:srgbClr val="C00000"/>
                </a:solidFill>
                <a:latin typeface="Times New Roman" panose="02020603050405020304" pitchFamily="18" charset="0"/>
                <a:cs typeface="Times New Roman" panose="02020603050405020304" pitchFamily="18" charset="0"/>
              </a:rPr>
              <a:t>, cell type, and organelle.</a:t>
            </a:r>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582" y="1399903"/>
            <a:ext cx="3227328" cy="2486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组合 22"/>
          <p:cNvGrpSpPr/>
          <p:nvPr/>
        </p:nvGrpSpPr>
        <p:grpSpPr>
          <a:xfrm>
            <a:off x="481512" y="3733800"/>
            <a:ext cx="3484488" cy="3007786"/>
            <a:chOff x="0" y="1600200"/>
            <a:chExt cx="5105400" cy="3991108"/>
          </a:xfrm>
        </p:grpSpPr>
        <p:pic>
          <p:nvPicPr>
            <p:cNvPr id="24" name="Picture 2" descr="https://image.slidesharecdn.com/cellmembraneandtransport-150831114501-lva1-app6891/95/cell-membrane-and-transport-6-638.jpg?cb=14410217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5105400" cy="3833052"/>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p:cNvSpPr/>
            <p:nvPr/>
          </p:nvSpPr>
          <p:spPr>
            <a:xfrm>
              <a:off x="299319" y="5346270"/>
              <a:ext cx="4465867" cy="245038"/>
            </a:xfrm>
            <a:prstGeom prst="rect">
              <a:avLst/>
            </a:prstGeom>
          </p:spPr>
          <p:txBody>
            <a:bodyPr wrap="square">
              <a:spAutoFit/>
            </a:bodyPr>
            <a:lstStyle/>
            <a:p>
              <a:r>
                <a:rPr lang="en-US" sz="600" dirty="0">
                  <a:latin typeface="Times New Roman" panose="02020603050405020304" pitchFamily="18" charset="0"/>
                  <a:cs typeface="Times New Roman" panose="02020603050405020304" pitchFamily="18" charset="0"/>
                </a:rPr>
                <a:t>https://www.slideshare.net/AmitKumar2325/cell-membrane-and-transport-52246921</a:t>
              </a:r>
            </a:p>
          </p:txBody>
        </p:sp>
      </p:grpSp>
      <p:grpSp>
        <p:nvGrpSpPr>
          <p:cNvPr id="27" name="组合 26"/>
          <p:cNvGrpSpPr/>
          <p:nvPr/>
        </p:nvGrpSpPr>
        <p:grpSpPr>
          <a:xfrm>
            <a:off x="5132063" y="1218353"/>
            <a:ext cx="3826784" cy="4613926"/>
            <a:chOff x="5317216" y="1142151"/>
            <a:chExt cx="3826784" cy="4613926"/>
          </a:xfrm>
        </p:grpSpPr>
        <p:pic>
          <p:nvPicPr>
            <p:cNvPr id="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7216" y="1142151"/>
              <a:ext cx="324802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4242971"/>
              <a:ext cx="31527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矩形 29"/>
            <p:cNvSpPr/>
            <p:nvPr/>
          </p:nvSpPr>
          <p:spPr>
            <a:xfrm>
              <a:off x="5317216" y="5109746"/>
              <a:ext cx="3826784" cy="646331"/>
            </a:xfrm>
            <a:prstGeom prst="rect">
              <a:avLst/>
            </a:prstGeom>
          </p:spPr>
          <p:txBody>
            <a:bodyPr wrap="square">
              <a:spAutoFit/>
            </a:bodyPr>
            <a:lstStyle/>
            <a:p>
              <a:r>
                <a:rPr lang="en-US" sz="1200" b="1" dirty="0">
                  <a:solidFill>
                    <a:srgbClr val="002060"/>
                  </a:solidFill>
                  <a:latin typeface="Times New Roman" panose="02020603050405020304" pitchFamily="18" charset="0"/>
                  <a:cs typeface="Times New Roman" panose="02020603050405020304" pitchFamily="18" charset="0"/>
                </a:rPr>
                <a:t>FIGURE </a:t>
              </a:r>
              <a:r>
                <a:rPr lang="en-US" sz="1200" b="1" dirty="0" smtClean="0">
                  <a:solidFill>
                    <a:srgbClr val="002060"/>
                  </a:solidFill>
                  <a:latin typeface="Times New Roman" panose="02020603050405020304" pitchFamily="18" charset="0"/>
                  <a:cs typeface="Times New Roman" panose="02020603050405020304" pitchFamily="18" charset="0"/>
                </a:rPr>
                <a:t>11–2  </a:t>
              </a:r>
              <a:r>
                <a:rPr lang="en-US" sz="1200" b="1" dirty="0">
                  <a:solidFill>
                    <a:srgbClr val="002060"/>
                  </a:solidFill>
                  <a:latin typeface="Times New Roman" panose="02020603050405020304" pitchFamily="18" charset="0"/>
                  <a:cs typeface="Times New Roman" panose="02020603050405020304" pitchFamily="18" charset="0"/>
                </a:rPr>
                <a:t>Lipid composition of the plasma membrane and </a:t>
              </a:r>
              <a:r>
                <a:rPr lang="en-US" sz="1200" b="1" dirty="0" smtClean="0">
                  <a:solidFill>
                    <a:srgbClr val="002060"/>
                  </a:solidFill>
                  <a:latin typeface="Times New Roman" panose="02020603050405020304" pitchFamily="18" charset="0"/>
                  <a:cs typeface="Times New Roman" panose="02020603050405020304" pitchFamily="18" charset="0"/>
                </a:rPr>
                <a:t>organelle membranes </a:t>
              </a:r>
              <a:r>
                <a:rPr lang="en-US" sz="1200" b="1" dirty="0">
                  <a:solidFill>
                    <a:srgbClr val="002060"/>
                  </a:solidFill>
                  <a:latin typeface="Times New Roman" panose="02020603050405020304" pitchFamily="18" charset="0"/>
                  <a:cs typeface="Times New Roman" panose="02020603050405020304" pitchFamily="18" charset="0"/>
                </a:rPr>
                <a:t>of a rat hepatocyte.</a:t>
              </a:r>
              <a:endParaRPr lang="en-US" sz="1200" dirty="0">
                <a:solidFill>
                  <a:srgbClr val="002060"/>
                </a:solidFill>
                <a:latin typeface="Times New Roman" panose="02020603050405020304" pitchFamily="18" charset="0"/>
                <a:cs typeface="Times New Roman" panose="02020603050405020304" pitchFamily="18" charset="0"/>
              </a:endParaRPr>
            </a:p>
          </p:txBody>
        </p:sp>
      </p:grpSp>
      <p:grpSp>
        <p:nvGrpSpPr>
          <p:cNvPr id="31" name="组合 30"/>
          <p:cNvGrpSpPr/>
          <p:nvPr/>
        </p:nvGrpSpPr>
        <p:grpSpPr>
          <a:xfrm>
            <a:off x="4435622" y="6019800"/>
            <a:ext cx="4640905" cy="811231"/>
            <a:chOff x="4484612" y="6039185"/>
            <a:chExt cx="4640905" cy="811231"/>
          </a:xfrm>
        </p:grpSpPr>
        <p:sp>
          <p:nvSpPr>
            <p:cNvPr id="32" name="矩形 17"/>
            <p:cNvSpPr/>
            <p:nvPr/>
          </p:nvSpPr>
          <p:spPr>
            <a:xfrm>
              <a:off x="4484612" y="6039185"/>
              <a:ext cx="4633646"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List the major molecules with which biological membranes are composed of.</a:t>
              </a:r>
            </a:p>
          </p:txBody>
        </p:sp>
        <p:sp>
          <p:nvSpPr>
            <p:cNvPr id="33" name="矩形 17"/>
            <p:cNvSpPr/>
            <p:nvPr/>
          </p:nvSpPr>
          <p:spPr>
            <a:xfrm>
              <a:off x="6494618" y="6573417"/>
              <a:ext cx="2630899" cy="276999"/>
            </a:xfrm>
            <a:prstGeom prst="rect">
              <a:avLst/>
            </a:prstGeom>
            <a:solidFill>
              <a:srgbClr val="FFFF00"/>
            </a:solidFill>
          </p:spPr>
          <p:txBody>
            <a:bodyPr wrap="square">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No question on Figure 11-2 in exam. </a:t>
              </a:r>
            </a:p>
          </p:txBody>
        </p:sp>
      </p:grpSp>
    </p:spTree>
    <p:extLst>
      <p:ext uri="{BB962C8B-B14F-4D97-AF65-F5344CB8AC3E}">
        <p14:creationId xmlns:p14="http://schemas.microsoft.com/office/powerpoint/2010/main" val="29816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ppt_x"/>
                                          </p:val>
                                        </p:tav>
                                        <p:tav tm="100000">
                                          <p:val>
                                            <p:strVal val="#ppt_x"/>
                                          </p:val>
                                        </p:tav>
                                      </p:tavLst>
                                    </p:anim>
                                    <p:anim calcmode="lin" valueType="num">
                                      <p:cBhvr additive="base">
                                        <p:cTn id="14"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5665" y="13855"/>
            <a:ext cx="315266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Biological Membranes</a:t>
            </a:r>
          </a:p>
        </p:txBody>
      </p:sp>
      <p:sp>
        <p:nvSpPr>
          <p:cNvPr id="37" name="矩形 36"/>
          <p:cNvSpPr/>
          <p:nvPr/>
        </p:nvSpPr>
        <p:spPr>
          <a:xfrm>
            <a:off x="0" y="445796"/>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Composition and Architecture: Fluid Mosaic Model </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39" name="矩形 38"/>
          <p:cNvSpPr/>
          <p:nvPr/>
        </p:nvSpPr>
        <p:spPr>
          <a:xfrm>
            <a:off x="0" y="815128"/>
            <a:ext cx="9106467" cy="1200329"/>
          </a:xfrm>
          <a:prstGeom prst="rect">
            <a:avLst/>
          </a:prstGeom>
        </p:spPr>
        <p:txBody>
          <a:bodyPr wrap="square">
            <a:spAutoFit/>
          </a:bodyPr>
          <a:lstStyle/>
          <a:p>
            <a:r>
              <a:rPr lang="en-US" b="1" dirty="0">
                <a:solidFill>
                  <a:srgbClr val="7030A0"/>
                </a:solidFill>
                <a:latin typeface="Times New Roman" panose="02020603050405020304" pitchFamily="18" charset="0"/>
                <a:cs typeface="Times New Roman" panose="02020603050405020304" pitchFamily="18" charset="0"/>
              </a:rPr>
              <a:t>The </a:t>
            </a:r>
            <a:r>
              <a:rPr lang="en-US" b="1" dirty="0" smtClean="0">
                <a:solidFill>
                  <a:srgbClr val="7030A0"/>
                </a:solidFill>
                <a:latin typeface="Times New Roman" panose="02020603050405020304" pitchFamily="18" charset="0"/>
                <a:cs typeface="Times New Roman" panose="02020603050405020304" pitchFamily="18" charset="0"/>
              </a:rPr>
              <a:t>Singer-Nicholson fluid </a:t>
            </a:r>
            <a:r>
              <a:rPr lang="en-US" b="1" dirty="0">
                <a:solidFill>
                  <a:srgbClr val="7030A0"/>
                </a:solidFill>
                <a:latin typeface="Times New Roman" panose="02020603050405020304" pitchFamily="18" charset="0"/>
                <a:cs typeface="Times New Roman" panose="02020603050405020304" pitchFamily="18" charset="0"/>
              </a:rPr>
              <a:t>mosaic model of the plasma </a:t>
            </a:r>
            <a:r>
              <a:rPr lang="en-US" b="1" dirty="0" smtClean="0">
                <a:solidFill>
                  <a:srgbClr val="7030A0"/>
                </a:solidFill>
                <a:latin typeface="Times New Roman" panose="02020603050405020304" pitchFamily="18" charset="0"/>
                <a:cs typeface="Times New Roman" panose="02020603050405020304" pitchFamily="18" charset="0"/>
              </a:rPr>
              <a:t>membrane describes </a:t>
            </a:r>
            <a:r>
              <a:rPr lang="en-US" b="1" dirty="0">
                <a:solidFill>
                  <a:srgbClr val="7030A0"/>
                </a:solidFill>
                <a:latin typeface="Times New Roman" panose="02020603050405020304" pitchFamily="18" charset="0"/>
                <a:cs typeface="Times New Roman" panose="02020603050405020304" pitchFamily="18" charset="0"/>
              </a:rPr>
              <a:t>the plasma membrane as </a:t>
            </a:r>
            <a:r>
              <a:rPr lang="en-US" b="1" dirty="0" smtClean="0">
                <a:solidFill>
                  <a:srgbClr val="7030A0"/>
                </a:solidFill>
                <a:latin typeface="Times New Roman" panose="02020603050405020304" pitchFamily="18" charset="0"/>
                <a:cs typeface="Times New Roman" panose="02020603050405020304" pitchFamily="18" charset="0"/>
              </a:rPr>
              <a:t>a fluid combination </a:t>
            </a:r>
            <a:r>
              <a:rPr lang="en-US" b="1" dirty="0">
                <a:solidFill>
                  <a:srgbClr val="7030A0"/>
                </a:solidFill>
                <a:latin typeface="Times New Roman" panose="02020603050405020304" pitchFamily="18" charset="0"/>
                <a:cs typeface="Times New Roman" panose="02020603050405020304" pitchFamily="18" charset="0"/>
              </a:rPr>
              <a:t>of phospholipids, cholesterol, and proteins. Carbohydrates attached to lipids (glycolipids) and to proteins (glycoproteins) extend from the outward-facing surface of the membrane.</a:t>
            </a:r>
          </a:p>
        </p:txBody>
      </p:sp>
      <p:grpSp>
        <p:nvGrpSpPr>
          <p:cNvPr id="55" name="组合 54"/>
          <p:cNvGrpSpPr/>
          <p:nvPr/>
        </p:nvGrpSpPr>
        <p:grpSpPr>
          <a:xfrm>
            <a:off x="1261024" y="2514600"/>
            <a:ext cx="6676372" cy="3421671"/>
            <a:chOff x="-624376" y="4434808"/>
            <a:chExt cx="6676372" cy="3421671"/>
          </a:xfrm>
        </p:grpSpPr>
        <p:pic>
          <p:nvPicPr>
            <p:cNvPr id="56" name="Picture 4" descr="http://cdn.biologydiscussion.com/wp-content/uploads/2014/12/clip_image006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76" y="4434808"/>
              <a:ext cx="6676372" cy="3124200"/>
            </a:xfrm>
            <a:prstGeom prst="rect">
              <a:avLst/>
            </a:prstGeom>
            <a:noFill/>
            <a:extLst>
              <a:ext uri="{909E8E84-426E-40DD-AFC4-6F175D3DCCD1}">
                <a14:hiddenFill xmlns:a14="http://schemas.microsoft.com/office/drawing/2010/main">
                  <a:solidFill>
                    <a:srgbClr val="FFFFFF"/>
                  </a:solidFill>
                </a14:hiddenFill>
              </a:ext>
            </a:extLst>
          </p:spPr>
        </p:pic>
        <p:sp>
          <p:nvSpPr>
            <p:cNvPr id="57" name="矩形 56"/>
            <p:cNvSpPr/>
            <p:nvPr/>
          </p:nvSpPr>
          <p:spPr>
            <a:xfrm>
              <a:off x="3829600" y="7671813"/>
              <a:ext cx="2055385" cy="184666"/>
            </a:xfrm>
            <a:prstGeom prst="rect">
              <a:avLst/>
            </a:prstGeom>
          </p:spPr>
          <p:txBody>
            <a:bodyPr wrap="square">
              <a:spAutoFit/>
            </a:bodyPr>
            <a:lstStyle/>
            <a:p>
              <a:r>
                <a:rPr lang="en-US" sz="600" dirty="0">
                  <a:latin typeface="Times New Roman" panose="02020603050405020304" pitchFamily="18" charset="0"/>
                  <a:cs typeface="Times New Roman" panose="02020603050405020304" pitchFamily="18" charset="0"/>
                </a:rPr>
                <a:t>http://keywordsuggest.org/gallery/532229.html</a:t>
              </a:r>
            </a:p>
          </p:txBody>
        </p:sp>
      </p:grpSp>
      <p:sp>
        <p:nvSpPr>
          <p:cNvPr id="58" name="矩形 17"/>
          <p:cNvSpPr/>
          <p:nvPr/>
        </p:nvSpPr>
        <p:spPr>
          <a:xfrm>
            <a:off x="4192999" y="6371636"/>
            <a:ext cx="4906751"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is Singer-Nicholson fluid mosaic model of cell membrane? </a:t>
            </a:r>
          </a:p>
          <a:p>
            <a:r>
              <a:rPr lang="en-US" sz="1200" b="1" dirty="0" smtClean="0">
                <a:latin typeface="Times New Roman" panose="02020603050405020304" pitchFamily="18" charset="0"/>
                <a:cs typeface="Times New Roman" panose="02020603050405020304" pitchFamily="18" charset="0"/>
              </a:rPr>
              <a:t>Q2. Draw a cell membrane according to the fluid mosaic model. </a:t>
            </a:r>
          </a:p>
        </p:txBody>
      </p:sp>
    </p:spTree>
    <p:extLst>
      <p:ext uri="{BB962C8B-B14F-4D97-AF65-F5344CB8AC3E}">
        <p14:creationId xmlns:p14="http://schemas.microsoft.com/office/powerpoint/2010/main" val="389720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ppt_x"/>
                                          </p:val>
                                        </p:tav>
                                        <p:tav tm="100000">
                                          <p:val>
                                            <p:strVal val="#ppt_x"/>
                                          </p:val>
                                        </p:tav>
                                      </p:tavLst>
                                    </p:anim>
                                    <p:anim calcmode="lin" valueType="num">
                                      <p:cBhvr additive="base">
                                        <p:cTn id="1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5665" y="13855"/>
            <a:ext cx="315266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Biological Membranes</a:t>
            </a:r>
          </a:p>
        </p:txBody>
      </p:sp>
      <p:sp>
        <p:nvSpPr>
          <p:cNvPr id="37" name="矩形 36"/>
          <p:cNvSpPr/>
          <p:nvPr/>
        </p:nvSpPr>
        <p:spPr>
          <a:xfrm>
            <a:off x="0" y="445796"/>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Composition and Architecture: Integral </a:t>
            </a:r>
            <a:r>
              <a:rPr lang="en-US" b="1" dirty="0">
                <a:solidFill>
                  <a:srgbClr val="FFFF00"/>
                </a:solidFill>
                <a:latin typeface="Times New Roman" panose="02020603050405020304" pitchFamily="18" charset="0"/>
                <a:cs typeface="Times New Roman" panose="02020603050405020304" pitchFamily="18" charset="0"/>
              </a:rPr>
              <a:t>&amp; Peripheral proteins</a:t>
            </a:r>
          </a:p>
        </p:txBody>
      </p:sp>
      <p:sp>
        <p:nvSpPr>
          <p:cNvPr id="16" name="矩形 15"/>
          <p:cNvSpPr/>
          <p:nvPr/>
        </p:nvSpPr>
        <p:spPr>
          <a:xfrm>
            <a:off x="13854" y="845127"/>
            <a:ext cx="9106467" cy="584775"/>
          </a:xfrm>
          <a:prstGeom prst="rect">
            <a:avLst/>
          </a:prstGeom>
        </p:spPr>
        <p:txBody>
          <a:bodyPr wrap="square">
            <a:spAutoFit/>
          </a:bodyPr>
          <a:lstStyle/>
          <a:p>
            <a:r>
              <a:rPr lang="en-US" sz="1600" b="1" dirty="0" smtClean="0">
                <a:solidFill>
                  <a:srgbClr val="7030A0"/>
                </a:solidFill>
                <a:latin typeface="Times New Roman" panose="02020603050405020304" pitchFamily="18" charset="0"/>
                <a:cs typeface="Times New Roman" panose="02020603050405020304" pitchFamily="18" charset="0"/>
              </a:rPr>
              <a:t>Membrane proteins: Membrane proteins can be divided operationally into two groups: integral and peripheral. </a:t>
            </a:r>
            <a:endParaRPr lang="en-US" sz="1600" b="1" dirty="0">
              <a:solidFill>
                <a:srgbClr val="7030A0"/>
              </a:solidFill>
              <a:latin typeface="Times New Roman" panose="02020603050405020304" pitchFamily="18" charset="0"/>
              <a:cs typeface="Times New Roman" panose="02020603050405020304" pitchFamily="18" charset="0"/>
            </a:endParaRPr>
          </a:p>
        </p:txBody>
      </p:sp>
      <p:sp>
        <p:nvSpPr>
          <p:cNvPr id="21" name="矩形 20"/>
          <p:cNvSpPr/>
          <p:nvPr/>
        </p:nvSpPr>
        <p:spPr>
          <a:xfrm>
            <a:off x="-13855" y="1410914"/>
            <a:ext cx="4814455" cy="1569660"/>
          </a:xfrm>
          <a:prstGeom prst="rect">
            <a:avLst/>
          </a:prstGeom>
        </p:spPr>
        <p:txBody>
          <a:bodyPr wrap="square">
            <a:spAutoFit/>
          </a:bodyPr>
          <a:lstStyle/>
          <a:p>
            <a:r>
              <a:rPr lang="en-US" sz="1600" b="1" dirty="0" smtClean="0">
                <a:solidFill>
                  <a:srgbClr val="00B050"/>
                </a:solidFill>
                <a:latin typeface="Times New Roman" panose="02020603050405020304" pitchFamily="18" charset="0"/>
                <a:cs typeface="Times New Roman" panose="02020603050405020304" pitchFamily="18" charset="0"/>
              </a:rPr>
              <a:t>Integral proteins in membranes: </a:t>
            </a:r>
            <a:r>
              <a:rPr lang="en-US" sz="1600" b="1" dirty="0">
                <a:solidFill>
                  <a:srgbClr val="00B050"/>
                </a:solidFill>
                <a:latin typeface="Times New Roman" panose="02020603050405020304" pitchFamily="18" charset="0"/>
                <a:cs typeface="Times New Roman" panose="02020603050405020304" pitchFamily="18" charset="0"/>
              </a:rPr>
              <a:t>Integral proteins are embedded within the lipid bilayer. They cannot easily be removed from the cell membrane without the use of harsh detergents that destroy the lipid bilayer</a:t>
            </a:r>
            <a:r>
              <a:rPr lang="en-US" sz="1600" b="1" dirty="0" smtClean="0">
                <a:solidFill>
                  <a:srgbClr val="00B050"/>
                </a:solidFill>
                <a:latin typeface="Times New Roman" panose="02020603050405020304" pitchFamily="18" charset="0"/>
                <a:cs typeface="Times New Roman" panose="02020603050405020304" pitchFamily="18" charset="0"/>
              </a:rPr>
              <a:t>. Example: </a:t>
            </a:r>
            <a:r>
              <a:rPr lang="en-US" sz="1600" b="1" dirty="0" err="1" smtClean="0">
                <a:solidFill>
                  <a:srgbClr val="00B050"/>
                </a:solidFill>
                <a:latin typeface="Times New Roman" panose="02020603050405020304" pitchFamily="18" charset="0"/>
                <a:cs typeface="Times New Roman" panose="02020603050405020304" pitchFamily="18" charset="0"/>
              </a:rPr>
              <a:t>Glycophorin</a:t>
            </a:r>
            <a:r>
              <a:rPr lang="en-US" sz="1600" b="1" dirty="0" smtClean="0">
                <a:solidFill>
                  <a:srgbClr val="00B050"/>
                </a:solidFill>
                <a:latin typeface="Times New Roman" panose="02020603050405020304" pitchFamily="18" charset="0"/>
                <a:cs typeface="Times New Roman" panose="02020603050405020304" pitchFamily="18" charset="0"/>
              </a:rPr>
              <a:t>, </a:t>
            </a:r>
          </a:p>
          <a:p>
            <a:r>
              <a:rPr lang="en-US" sz="1600" b="1" dirty="0" smtClean="0">
                <a:solidFill>
                  <a:srgbClr val="00B050"/>
                </a:solidFill>
                <a:latin typeface="Times New Roman" panose="02020603050405020304" pitchFamily="18" charset="0"/>
                <a:cs typeface="Times New Roman" panose="02020603050405020304" pitchFamily="18" charset="0"/>
              </a:rPr>
              <a:t>Bacteriorhodopsin. </a:t>
            </a:r>
            <a:endParaRPr lang="en-US" sz="1600" b="1" dirty="0">
              <a:solidFill>
                <a:srgbClr val="00B050"/>
              </a:solidFill>
              <a:latin typeface="Times New Roman" panose="02020603050405020304" pitchFamily="18" charset="0"/>
              <a:cs typeface="Times New Roman" panose="02020603050405020304" pitchFamily="18" charset="0"/>
            </a:endParaRPr>
          </a:p>
        </p:txBody>
      </p:sp>
      <p:sp>
        <p:nvSpPr>
          <p:cNvPr id="22" name="矩形 21"/>
          <p:cNvSpPr/>
          <p:nvPr/>
        </p:nvSpPr>
        <p:spPr>
          <a:xfrm>
            <a:off x="4800601" y="1123950"/>
            <a:ext cx="4343400" cy="2062103"/>
          </a:xfrm>
          <a:prstGeom prst="rect">
            <a:avLst/>
          </a:prstGeom>
        </p:spPr>
        <p:txBody>
          <a:bodyPr wrap="square">
            <a:spAutoFit/>
          </a:bodyPr>
          <a:lstStyle/>
          <a:p>
            <a:r>
              <a:rPr lang="en-US" sz="1600" b="1" dirty="0" smtClean="0">
                <a:solidFill>
                  <a:srgbClr val="C00000"/>
                </a:solidFill>
                <a:latin typeface="Times New Roman" panose="02020603050405020304" pitchFamily="18" charset="0"/>
                <a:cs typeface="Times New Roman" panose="02020603050405020304" pitchFamily="18" charset="0"/>
              </a:rPr>
              <a:t>Peripheral proteins in membranes: </a:t>
            </a:r>
            <a:r>
              <a:rPr lang="en-US" sz="1600" b="1" dirty="0">
                <a:solidFill>
                  <a:srgbClr val="C00000"/>
                </a:solidFill>
                <a:latin typeface="Times New Roman" panose="02020603050405020304" pitchFamily="18" charset="0"/>
                <a:cs typeface="Times New Roman" panose="02020603050405020304" pitchFamily="18" charset="0"/>
              </a:rPr>
              <a:t>Peripheral membrane proteins are membrane proteins that adhere only temporarily to the </a:t>
            </a:r>
            <a:r>
              <a:rPr lang="en-US" sz="1600" b="1" dirty="0" smtClean="0">
                <a:solidFill>
                  <a:srgbClr val="C00000"/>
                </a:solidFill>
                <a:latin typeface="Times New Roman" panose="02020603050405020304" pitchFamily="18" charset="0"/>
                <a:cs typeface="Times New Roman" panose="02020603050405020304" pitchFamily="18" charset="0"/>
              </a:rPr>
              <a:t>biological membrane</a:t>
            </a:r>
            <a:r>
              <a:rPr lang="en-US" sz="1600" b="1" dirty="0">
                <a:solidFill>
                  <a:srgbClr val="C00000"/>
                </a:solidFill>
                <a:latin typeface="Times New Roman" panose="02020603050405020304" pitchFamily="18" charset="0"/>
                <a:cs typeface="Times New Roman" panose="02020603050405020304" pitchFamily="18" charset="0"/>
              </a:rPr>
              <a:t> with which they are associated. These proteins attach to integral membrane proteins, or penetrate the peripheral regions of the lipid bilayer</a:t>
            </a:r>
            <a:r>
              <a:rPr lang="en-US" sz="1600" b="1" dirty="0" smtClean="0">
                <a:solidFill>
                  <a:srgbClr val="C00000"/>
                </a:solidFill>
                <a:latin typeface="Times New Roman" panose="02020603050405020304" pitchFamily="18" charset="0"/>
                <a:cs typeface="Times New Roman" panose="02020603050405020304" pitchFamily="18" charset="0"/>
              </a:rPr>
              <a:t>.</a:t>
            </a:r>
          </a:p>
          <a:p>
            <a:r>
              <a:rPr lang="en-US" sz="1600" b="1" dirty="0" smtClean="0">
                <a:solidFill>
                  <a:srgbClr val="C00000"/>
                </a:solidFill>
                <a:latin typeface="Times New Roman" panose="02020603050405020304" pitchFamily="18" charset="0"/>
                <a:cs typeface="Times New Roman" panose="02020603050405020304" pitchFamily="18" charset="0"/>
              </a:rPr>
              <a:t>Example: Ankyrin, </a:t>
            </a:r>
            <a:r>
              <a:rPr lang="en-US" sz="1600" b="1" dirty="0" err="1" smtClean="0">
                <a:solidFill>
                  <a:srgbClr val="C00000"/>
                </a:solidFill>
                <a:latin typeface="Times New Roman" panose="02020603050405020304" pitchFamily="18" charset="0"/>
                <a:cs typeface="Times New Roman" panose="02020603050405020304" pitchFamily="18" charset="0"/>
              </a:rPr>
              <a:t>Spectrin</a:t>
            </a:r>
            <a:r>
              <a:rPr lang="en-US" sz="1600" b="1" dirty="0" smtClean="0">
                <a:solidFill>
                  <a:srgbClr val="C00000"/>
                </a:solidFill>
                <a:latin typeface="Times New Roman" panose="02020603050405020304" pitchFamily="18" charset="0"/>
                <a:cs typeface="Times New Roman" panose="02020603050405020304" pitchFamily="18" charset="0"/>
              </a:rPr>
              <a:t>.</a:t>
            </a:r>
            <a:endParaRPr lang="en-US" sz="1600" b="1" dirty="0">
              <a:solidFill>
                <a:srgbClr val="C00000"/>
              </a:solidFill>
              <a:latin typeface="Times New Roman" panose="02020603050405020304" pitchFamily="18" charset="0"/>
              <a:cs typeface="Times New Roman" panose="02020603050405020304" pitchFamily="18" charset="0"/>
            </a:endParaRPr>
          </a:p>
        </p:txBody>
      </p:sp>
      <p:grpSp>
        <p:nvGrpSpPr>
          <p:cNvPr id="4" name="组合 3"/>
          <p:cNvGrpSpPr/>
          <p:nvPr/>
        </p:nvGrpSpPr>
        <p:grpSpPr>
          <a:xfrm>
            <a:off x="2365024" y="3200838"/>
            <a:ext cx="4069600" cy="3104892"/>
            <a:chOff x="4922000" y="3124200"/>
            <a:chExt cx="4069600" cy="3104892"/>
          </a:xfrm>
        </p:grpSpPr>
        <p:pic>
          <p:nvPicPr>
            <p:cNvPr id="26" name="Picture 5" descr="https://image.slidesharecdn.com/tang05-membranestructureandfunctions-130922170542-phpapp01/95/tang-05-membrane-structure-and-functions-11-638.jpg?cb=1379954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000" y="3124200"/>
              <a:ext cx="4069600" cy="305539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5562600" y="6044426"/>
              <a:ext cx="3048000" cy="184666"/>
            </a:xfrm>
            <a:prstGeom prst="rect">
              <a:avLst/>
            </a:prstGeom>
          </p:spPr>
          <p:txBody>
            <a:bodyPr wrap="square">
              <a:spAutoFit/>
            </a:bodyPr>
            <a:lstStyle/>
            <a:p>
              <a:r>
                <a:rPr lang="en-US" sz="600" dirty="0">
                  <a:latin typeface="Times New Roman" panose="02020603050405020304" pitchFamily="18" charset="0"/>
                  <a:cs typeface="Times New Roman" panose="02020603050405020304" pitchFamily="18" charset="0"/>
                </a:rPr>
                <a:t>https://www.slideshare.net/mrtangextrahelp/tang-05-membrane-structure-and-functions</a:t>
              </a:r>
            </a:p>
          </p:txBody>
        </p:sp>
      </p:grpSp>
      <p:sp>
        <p:nvSpPr>
          <p:cNvPr id="14" name="矩形 17"/>
          <p:cNvSpPr/>
          <p:nvPr/>
        </p:nvSpPr>
        <p:spPr>
          <a:xfrm>
            <a:off x="3719832" y="6396335"/>
            <a:ext cx="5452331"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What are the two types of membrane proteins? Give examples.</a:t>
            </a:r>
          </a:p>
          <a:p>
            <a:r>
              <a:rPr lang="en-US" sz="1200" b="1" dirty="0" smtClean="0">
                <a:latin typeface="Times New Roman" panose="02020603050405020304" pitchFamily="18" charset="0"/>
                <a:cs typeface="Times New Roman" panose="02020603050405020304" pitchFamily="18" charset="0"/>
              </a:rPr>
              <a:t>Q2. Draw diagram to show the locations of peripheral and membrane proteins.</a:t>
            </a:r>
          </a:p>
        </p:txBody>
      </p:sp>
    </p:spTree>
    <p:extLst>
      <p:ext uri="{BB962C8B-B14F-4D97-AF65-F5344CB8AC3E}">
        <p14:creationId xmlns:p14="http://schemas.microsoft.com/office/powerpoint/2010/main" val="340568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5665" y="13855"/>
            <a:ext cx="315266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Biological Membranes</a:t>
            </a:r>
          </a:p>
        </p:txBody>
      </p:sp>
      <p:sp>
        <p:nvSpPr>
          <p:cNvPr id="37" name="矩形 36"/>
          <p:cNvSpPr/>
          <p:nvPr/>
        </p:nvSpPr>
        <p:spPr>
          <a:xfrm>
            <a:off x="0" y="445796"/>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Composition and Architecture: Examples of Lipid-linked proteins</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10" name="矩形 15"/>
          <p:cNvSpPr/>
          <p:nvPr/>
        </p:nvSpPr>
        <p:spPr>
          <a:xfrm>
            <a:off x="13854" y="845127"/>
            <a:ext cx="9106467" cy="1077218"/>
          </a:xfrm>
          <a:prstGeom prst="rect">
            <a:avLst/>
          </a:prstGeom>
        </p:spPr>
        <p:txBody>
          <a:bodyPr wrap="square">
            <a:spAutoFit/>
          </a:bodyPr>
          <a:lstStyle/>
          <a:p>
            <a:r>
              <a:rPr lang="en-US" sz="1600" b="1" dirty="0" smtClean="0">
                <a:solidFill>
                  <a:srgbClr val="7030A0"/>
                </a:solidFill>
                <a:latin typeface="Times New Roman" panose="02020603050405020304" pitchFamily="18" charset="0"/>
                <a:cs typeface="Times New Roman" panose="02020603050405020304" pitchFamily="18" charset="0"/>
              </a:rPr>
              <a:t>Lipid-linked membrane proteins: </a:t>
            </a:r>
            <a:r>
              <a:rPr lang="en-US" sz="1600" b="1" dirty="0">
                <a:solidFill>
                  <a:srgbClr val="7030A0"/>
                </a:solidFill>
                <a:latin typeface="Times New Roman" panose="02020603050405020304" pitchFamily="18" charset="0"/>
                <a:cs typeface="Times New Roman" panose="02020603050405020304" pitchFamily="18" charset="0"/>
              </a:rPr>
              <a:t>Lipid-anchored proteins (also known as lipid-linked proteins) are proteins located on the surface of the cell membrane that are covalently attached to </a:t>
            </a:r>
            <a:r>
              <a:rPr lang="en-US" sz="1600" b="1" dirty="0" smtClean="0">
                <a:solidFill>
                  <a:srgbClr val="7030A0"/>
                </a:solidFill>
                <a:latin typeface="Times New Roman" panose="02020603050405020304" pitchFamily="18" charset="0"/>
                <a:cs typeface="Times New Roman" panose="02020603050405020304" pitchFamily="18" charset="0"/>
              </a:rPr>
              <a:t>lipids embedded </a:t>
            </a:r>
            <a:r>
              <a:rPr lang="en-US" sz="1600" b="1" dirty="0">
                <a:solidFill>
                  <a:srgbClr val="7030A0"/>
                </a:solidFill>
                <a:latin typeface="Times New Roman" panose="02020603050405020304" pitchFamily="18" charset="0"/>
                <a:cs typeface="Times New Roman" panose="02020603050405020304" pitchFamily="18" charset="0"/>
              </a:rPr>
              <a:t>within the cell membrane. These </a:t>
            </a:r>
            <a:r>
              <a:rPr lang="en-US" sz="1600" b="1" dirty="0" smtClean="0">
                <a:solidFill>
                  <a:srgbClr val="7030A0"/>
                </a:solidFill>
                <a:latin typeface="Times New Roman" panose="02020603050405020304" pitchFamily="18" charset="0"/>
                <a:cs typeface="Times New Roman" panose="02020603050405020304" pitchFamily="18" charset="0"/>
              </a:rPr>
              <a:t>lipids insert </a:t>
            </a:r>
            <a:r>
              <a:rPr lang="en-US" sz="1600" b="1" dirty="0">
                <a:solidFill>
                  <a:srgbClr val="7030A0"/>
                </a:solidFill>
                <a:latin typeface="Times New Roman" panose="02020603050405020304" pitchFamily="18" charset="0"/>
                <a:cs typeface="Times New Roman" panose="02020603050405020304" pitchFamily="18" charset="0"/>
              </a:rPr>
              <a:t>and assume a place in the bilayer structure of the membrane alongside the similar fatty acid tails.</a:t>
            </a:r>
          </a:p>
        </p:txBody>
      </p:sp>
      <p:grpSp>
        <p:nvGrpSpPr>
          <p:cNvPr id="19" name="Group 18"/>
          <p:cNvGrpSpPr/>
          <p:nvPr/>
        </p:nvGrpSpPr>
        <p:grpSpPr>
          <a:xfrm>
            <a:off x="1047750" y="1995771"/>
            <a:ext cx="7048500" cy="4550050"/>
            <a:chOff x="1047750" y="1995771"/>
            <a:chExt cx="7048500" cy="4550050"/>
          </a:xfrm>
        </p:grpSpPr>
        <p:grpSp>
          <p:nvGrpSpPr>
            <p:cNvPr id="11" name="组合 3"/>
            <p:cNvGrpSpPr/>
            <p:nvPr/>
          </p:nvGrpSpPr>
          <p:grpSpPr>
            <a:xfrm>
              <a:off x="1047750" y="1995771"/>
              <a:ext cx="7048500" cy="4550050"/>
              <a:chOff x="838200" y="960555"/>
              <a:chExt cx="8115300" cy="5562600"/>
            </a:xfrm>
          </p:grpSpPr>
          <p:grpSp>
            <p:nvGrpSpPr>
              <p:cNvPr id="12" name="组合 2"/>
              <p:cNvGrpSpPr/>
              <p:nvPr/>
            </p:nvGrpSpPr>
            <p:grpSpPr>
              <a:xfrm>
                <a:off x="838200" y="960555"/>
                <a:ext cx="5742708" cy="5562600"/>
                <a:chOff x="838200" y="960555"/>
                <a:chExt cx="5742708" cy="556260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60555"/>
                  <a:ext cx="52197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矩形 1"/>
                <p:cNvSpPr/>
                <p:nvPr/>
              </p:nvSpPr>
              <p:spPr>
                <a:xfrm>
                  <a:off x="3609108" y="974410"/>
                  <a:ext cx="2971800" cy="19973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1460" y="1143000"/>
                <a:ext cx="489204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7" name="Straight Connector 6"/>
            <p:cNvCxnSpPr/>
            <p:nvPr/>
          </p:nvCxnSpPr>
          <p:spPr>
            <a:xfrm>
              <a:off x="4657725" y="3990975"/>
              <a:ext cx="3276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56820" y="4213646"/>
              <a:ext cx="40870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56820" y="4413671"/>
              <a:ext cx="40870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56820" y="4610100"/>
              <a:ext cx="40870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61180" y="4819650"/>
              <a:ext cx="42350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61180" y="5029200"/>
              <a:ext cx="13204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矩形 17"/>
          <p:cNvSpPr/>
          <p:nvPr/>
        </p:nvSpPr>
        <p:spPr>
          <a:xfrm>
            <a:off x="4304495" y="6211669"/>
            <a:ext cx="4839505" cy="646331"/>
          </a:xfrm>
          <a:prstGeom prst="rect">
            <a:avLst/>
          </a:prstGeom>
        </p:spPr>
        <p:txBody>
          <a:bodyPr wrap="square">
            <a:spAutoFit/>
          </a:bodyPr>
          <a:lstStyle/>
          <a:p>
            <a:r>
              <a:rPr lang="en-US" sz="1200" b="1" dirty="0">
                <a:latin typeface="Times New Roman" panose="02020603050405020304" pitchFamily="18" charset="0"/>
                <a:cs typeface="Times New Roman" panose="02020603050405020304" pitchFamily="18" charset="0"/>
              </a:rPr>
              <a:t>Q1. What are lipid-linked membrane proteins? </a:t>
            </a:r>
            <a:endParaRPr lang="en-US" sz="1200" b="1" dirty="0" smtClean="0">
              <a:latin typeface="Times New Roman" panose="02020603050405020304" pitchFamily="18" charset="0"/>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Q2. Draw diagrams to describe five examples of lipid-linked membrane proteins.</a:t>
            </a:r>
          </a:p>
        </p:txBody>
      </p:sp>
    </p:spTree>
    <p:extLst>
      <p:ext uri="{BB962C8B-B14F-4D97-AF65-F5344CB8AC3E}">
        <p14:creationId xmlns:p14="http://schemas.microsoft.com/office/powerpoint/2010/main" val="367161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995665" y="13855"/>
            <a:ext cx="3152669"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Biological Membranes</a:t>
            </a:r>
          </a:p>
        </p:txBody>
      </p:sp>
      <p:sp>
        <p:nvSpPr>
          <p:cNvPr id="37" name="矩形 36"/>
          <p:cNvSpPr/>
          <p:nvPr/>
        </p:nvSpPr>
        <p:spPr>
          <a:xfrm>
            <a:off x="0" y="445796"/>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Membrane Dynamics: Order of Acyl Groups in Bilayer interior</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16" name="矩形 15"/>
          <p:cNvSpPr/>
          <p:nvPr/>
        </p:nvSpPr>
        <p:spPr>
          <a:xfrm>
            <a:off x="4329" y="914400"/>
            <a:ext cx="9139671" cy="2062103"/>
          </a:xfrm>
          <a:prstGeom prst="rect">
            <a:avLst/>
          </a:prstGeom>
          <a:solidFill>
            <a:srgbClr val="FFFF00"/>
          </a:solidFill>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Throughout the biological world, a 30 Å hydrophobic film typically delimits the environments that serve as the margin between life and death for individual cells</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600" i="1" dirty="0"/>
              <a:t>Nature Reviews Molecular Cell Biology</a:t>
            </a:r>
            <a:r>
              <a:rPr lang="en-US" sz="600" dirty="0"/>
              <a:t> </a:t>
            </a:r>
            <a:r>
              <a:rPr lang="en-US" sz="600" b="1" dirty="0"/>
              <a:t>9</a:t>
            </a:r>
            <a:r>
              <a:rPr lang="en-US" sz="600" dirty="0"/>
              <a:t>, 112-124 (February 2008)</a:t>
            </a:r>
            <a:endParaRPr lang="en-US" sz="600" b="1" dirty="0">
              <a:solidFill>
                <a:srgbClr val="FF0000"/>
              </a:solidFill>
              <a:latin typeface="Times New Roman" panose="02020603050405020304" pitchFamily="18" charset="0"/>
              <a:cs typeface="Times New Roman" panose="02020603050405020304" pitchFamily="18" charset="0"/>
            </a:endParaRPr>
          </a:p>
        </p:txBody>
      </p:sp>
      <p:sp>
        <p:nvSpPr>
          <p:cNvPr id="2" name="矩形 1"/>
          <p:cNvSpPr/>
          <p:nvPr/>
        </p:nvSpPr>
        <p:spPr>
          <a:xfrm>
            <a:off x="-1" y="3429000"/>
            <a:ext cx="9102438" cy="2308324"/>
          </a:xfrm>
          <a:prstGeom prst="rect">
            <a:avLst/>
          </a:prstGeom>
        </p:spPr>
        <p:txBody>
          <a:bodyPr wrap="square">
            <a:spAutoFit/>
          </a:bodyPr>
          <a:lstStyle/>
          <a:p>
            <a:r>
              <a:rPr lang="en-US" sz="2400" b="1" i="1" u="sng" dirty="0">
                <a:solidFill>
                  <a:srgbClr val="0070C0"/>
                </a:solidFill>
                <a:latin typeface="Times New Roman" panose="02020603050405020304" pitchFamily="18" charset="0"/>
                <a:cs typeface="Times New Roman" panose="02020603050405020304" pitchFamily="18" charset="0"/>
              </a:rPr>
              <a:t>One remarkable feature of all biological membranes </a:t>
            </a:r>
            <a:r>
              <a:rPr lang="en-US" sz="2400" b="1" i="1" u="sng" dirty="0" smtClean="0">
                <a:solidFill>
                  <a:srgbClr val="0070C0"/>
                </a:solidFill>
                <a:latin typeface="Times New Roman" panose="02020603050405020304" pitchFamily="18" charset="0"/>
                <a:cs typeface="Times New Roman" panose="02020603050405020304" pitchFamily="18" charset="0"/>
              </a:rPr>
              <a:t>is their </a:t>
            </a:r>
            <a:r>
              <a:rPr lang="en-US" sz="2400" b="1" i="1" u="sng" dirty="0">
                <a:solidFill>
                  <a:srgbClr val="0070C0"/>
                </a:solidFill>
                <a:latin typeface="Times New Roman" panose="02020603050405020304" pitchFamily="18" charset="0"/>
                <a:cs typeface="Times New Roman" panose="02020603050405020304" pitchFamily="18" charset="0"/>
              </a:rPr>
              <a:t>flexibility—their ability to change shape </a:t>
            </a:r>
            <a:r>
              <a:rPr lang="en-US" sz="2400" b="1" i="1" u="sng" dirty="0" smtClean="0">
                <a:solidFill>
                  <a:srgbClr val="0070C0"/>
                </a:solidFill>
                <a:latin typeface="Times New Roman" panose="02020603050405020304" pitchFamily="18" charset="0"/>
                <a:cs typeface="Times New Roman" panose="02020603050405020304" pitchFamily="18" charset="0"/>
              </a:rPr>
              <a:t>without losing </a:t>
            </a:r>
            <a:r>
              <a:rPr lang="en-US" sz="2400" b="1" i="1" u="sng" dirty="0">
                <a:solidFill>
                  <a:srgbClr val="0070C0"/>
                </a:solidFill>
                <a:latin typeface="Times New Roman" panose="02020603050405020304" pitchFamily="18" charset="0"/>
                <a:cs typeface="Times New Roman" panose="02020603050405020304" pitchFamily="18" charset="0"/>
              </a:rPr>
              <a:t>their integrity and becoming leaky. </a:t>
            </a:r>
            <a:r>
              <a:rPr lang="en-US" sz="2400" b="1" i="1" u="sng" dirty="0">
                <a:solidFill>
                  <a:srgbClr val="C00000"/>
                </a:solidFill>
                <a:latin typeface="Times New Roman" panose="02020603050405020304" pitchFamily="18" charset="0"/>
                <a:cs typeface="Times New Roman" panose="02020603050405020304" pitchFamily="18" charset="0"/>
              </a:rPr>
              <a:t>The basis </a:t>
            </a:r>
            <a:r>
              <a:rPr lang="en-US" sz="2400" b="1" i="1" u="sng" dirty="0" smtClean="0">
                <a:solidFill>
                  <a:srgbClr val="C00000"/>
                </a:solidFill>
                <a:latin typeface="Times New Roman" panose="02020603050405020304" pitchFamily="18" charset="0"/>
                <a:cs typeface="Times New Roman" panose="02020603050405020304" pitchFamily="18" charset="0"/>
              </a:rPr>
              <a:t>for this </a:t>
            </a:r>
            <a:r>
              <a:rPr lang="en-US" sz="2400" b="1" i="1" u="sng" dirty="0">
                <a:solidFill>
                  <a:srgbClr val="C00000"/>
                </a:solidFill>
                <a:latin typeface="Times New Roman" panose="02020603050405020304" pitchFamily="18" charset="0"/>
                <a:cs typeface="Times New Roman" panose="02020603050405020304" pitchFamily="18" charset="0"/>
              </a:rPr>
              <a:t>property is the </a:t>
            </a:r>
            <a:r>
              <a:rPr lang="en-US" sz="2400" b="1" i="1" u="sng" dirty="0" smtClean="0">
                <a:solidFill>
                  <a:srgbClr val="C00000"/>
                </a:solidFill>
                <a:latin typeface="Times New Roman" panose="02020603050405020304" pitchFamily="18" charset="0"/>
                <a:cs typeface="Times New Roman" panose="02020603050405020304" pitchFamily="18" charset="0"/>
              </a:rPr>
              <a:t>noncovalent interactions </a:t>
            </a:r>
            <a:r>
              <a:rPr lang="en-US" sz="2400" b="1" i="1" u="sng" dirty="0">
                <a:solidFill>
                  <a:srgbClr val="C00000"/>
                </a:solidFill>
                <a:latin typeface="Times New Roman" panose="02020603050405020304" pitchFamily="18" charset="0"/>
                <a:cs typeface="Times New Roman" panose="02020603050405020304" pitchFamily="18" charset="0"/>
              </a:rPr>
              <a:t>among </a:t>
            </a:r>
            <a:r>
              <a:rPr lang="en-US" sz="2400" b="1" i="1" u="sng" dirty="0" smtClean="0">
                <a:solidFill>
                  <a:srgbClr val="C00000"/>
                </a:solidFill>
                <a:latin typeface="Times New Roman" panose="02020603050405020304" pitchFamily="18" charset="0"/>
                <a:cs typeface="Times New Roman" panose="02020603050405020304" pitchFamily="18" charset="0"/>
              </a:rPr>
              <a:t>lipids in </a:t>
            </a:r>
            <a:r>
              <a:rPr lang="en-US" sz="2400" b="1" i="1" u="sng" dirty="0">
                <a:solidFill>
                  <a:srgbClr val="C00000"/>
                </a:solidFill>
                <a:latin typeface="Times New Roman" panose="02020603050405020304" pitchFamily="18" charset="0"/>
                <a:cs typeface="Times New Roman" panose="02020603050405020304" pitchFamily="18" charset="0"/>
              </a:rPr>
              <a:t>the bilayer and the motions allowed to </a:t>
            </a:r>
            <a:r>
              <a:rPr lang="en-US" sz="2400" b="1" i="1" u="sng" dirty="0" smtClean="0">
                <a:solidFill>
                  <a:srgbClr val="C00000"/>
                </a:solidFill>
                <a:latin typeface="Times New Roman" panose="02020603050405020304" pitchFamily="18" charset="0"/>
                <a:cs typeface="Times New Roman" panose="02020603050405020304" pitchFamily="18" charset="0"/>
              </a:rPr>
              <a:t>individual lipids </a:t>
            </a:r>
            <a:r>
              <a:rPr lang="en-US" sz="2400" b="1" i="1" u="sng" dirty="0">
                <a:solidFill>
                  <a:srgbClr val="C00000"/>
                </a:solidFill>
                <a:latin typeface="Times New Roman" panose="02020603050405020304" pitchFamily="18" charset="0"/>
                <a:cs typeface="Times New Roman" panose="02020603050405020304" pitchFamily="18" charset="0"/>
              </a:rPr>
              <a:t>because they are not covalently anchored to </a:t>
            </a:r>
            <a:r>
              <a:rPr lang="en-US" sz="2400" b="1" i="1" u="sng" dirty="0" smtClean="0">
                <a:solidFill>
                  <a:srgbClr val="C00000"/>
                </a:solidFill>
                <a:latin typeface="Times New Roman" panose="02020603050405020304" pitchFamily="18" charset="0"/>
                <a:cs typeface="Times New Roman" panose="02020603050405020304" pitchFamily="18" charset="0"/>
              </a:rPr>
              <a:t>one another</a:t>
            </a:r>
            <a:r>
              <a:rPr lang="en-US" sz="2400" b="1" i="1" u="sng" dirty="0">
                <a:solidFill>
                  <a:srgbClr val="C00000"/>
                </a:solidFill>
                <a:latin typeface="Times New Roman" panose="02020603050405020304" pitchFamily="18" charset="0"/>
                <a:cs typeface="Times New Roman" panose="02020603050405020304" pitchFamily="18" charset="0"/>
              </a:rPr>
              <a:t>.</a:t>
            </a:r>
          </a:p>
        </p:txBody>
      </p:sp>
      <p:sp>
        <p:nvSpPr>
          <p:cNvPr id="74" name="矩形 17"/>
          <p:cNvSpPr/>
          <p:nvPr/>
        </p:nvSpPr>
        <p:spPr>
          <a:xfrm>
            <a:off x="5334000" y="6396335"/>
            <a:ext cx="3810000" cy="461665"/>
          </a:xfrm>
          <a:prstGeom prst="rect">
            <a:avLst/>
          </a:prstGeom>
        </p:spPr>
        <p:txBody>
          <a:bodyPr wrap="square">
            <a:spAutoFit/>
          </a:bodyPr>
          <a:lstStyle/>
          <a:p>
            <a:r>
              <a:rPr lang="en-US" sz="1200" b="1" dirty="0" smtClean="0">
                <a:latin typeface="Times New Roman" panose="02020603050405020304" pitchFamily="18" charset="0"/>
                <a:cs typeface="Times New Roman" panose="02020603050405020304" pitchFamily="18" charset="0"/>
              </a:rPr>
              <a:t>Q1. Mention a remarkable feature of cell membranes.</a:t>
            </a:r>
          </a:p>
          <a:p>
            <a:r>
              <a:rPr lang="en-US" sz="1200" b="1" dirty="0" smtClean="0">
                <a:latin typeface="Times New Roman" panose="02020603050405020304" pitchFamily="18" charset="0"/>
                <a:cs typeface="Times New Roman" panose="02020603050405020304" pitchFamily="18" charset="0"/>
              </a:rPr>
              <a:t>Q2. Explain why biological membranes are flexible. </a:t>
            </a:r>
          </a:p>
        </p:txBody>
      </p:sp>
    </p:spTree>
    <p:extLst>
      <p:ext uri="{BB962C8B-B14F-4D97-AF65-F5344CB8AC3E}">
        <p14:creationId xmlns:p14="http://schemas.microsoft.com/office/powerpoint/2010/main" val="392812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ppt_x"/>
                                          </p:val>
                                        </p:tav>
                                        <p:tav tm="100000">
                                          <p:val>
                                            <p:strVal val="#ppt_x"/>
                                          </p:val>
                                        </p:tav>
                                      </p:tavLst>
                                    </p:anim>
                                    <p:anim calcmode="lin" valueType="num">
                                      <p:cBhvr additive="base">
                                        <p:cTn id="20"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7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4787</TotalTime>
  <Words>2276</Words>
  <Application>Microsoft Office PowerPoint</Application>
  <PresentationFormat>On-screen Show (4:3)</PresentationFormat>
  <Paragraphs>214</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宋体</vt:lpstr>
      <vt:lpstr>Arial</vt:lpstr>
      <vt:lpstr>Calibri</vt:lpstr>
      <vt:lpstr>DengXian</vt:lpstr>
      <vt:lpstr>Gulim</vt:lpstr>
      <vt:lpstr>Times New Roman</vt:lpstr>
      <vt:lpstr>Office 主题​​</vt:lpstr>
      <vt:lpstr>  Introduction to  Biochemistry &amp; Biotechnology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Lecture:  Bio-signaling (Part 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Muktadir Shahid Hossain (Taumal)</dc:title>
  <dc:creator>HP</dc:creator>
  <cp:lastModifiedBy>HP</cp:lastModifiedBy>
  <cp:revision>560</cp:revision>
  <dcterms:created xsi:type="dcterms:W3CDTF">2017-01-10T13:47:40Z</dcterms:created>
  <dcterms:modified xsi:type="dcterms:W3CDTF">2018-07-14T10:49:48Z</dcterms:modified>
</cp:coreProperties>
</file>