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338" r:id="rId4"/>
    <p:sldId id="339" r:id="rId5"/>
    <p:sldId id="315" r:id="rId6"/>
    <p:sldId id="335" r:id="rId7"/>
    <p:sldId id="330" r:id="rId8"/>
    <p:sldId id="331" r:id="rId9"/>
    <p:sldId id="334" r:id="rId10"/>
    <p:sldId id="340" r:id="rId11"/>
    <p:sldId id="341" r:id="rId12"/>
    <p:sldId id="342" r:id="rId13"/>
    <p:sldId id="316" r:id="rId14"/>
    <p:sldId id="318" r:id="rId15"/>
    <p:sldId id="319" r:id="rId16"/>
    <p:sldId id="320" r:id="rId17"/>
    <p:sldId id="321" r:id="rId18"/>
    <p:sldId id="333" r:id="rId19"/>
    <p:sldId id="336" r:id="rId20"/>
    <p:sldId id="3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5" d="100"/>
          <a:sy n="65" d="100"/>
        </p:scale>
        <p:origin x="6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CDE16-8E06-4ABA-BC4E-4E61F201D8FD}"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37030-D63E-4F5E-A2FB-5699056027AD}" type="slidenum">
              <a:rPr lang="en-US" smtClean="0"/>
              <a:t>‹#›</a:t>
            </a:fld>
            <a:endParaRPr lang="en-US"/>
          </a:p>
        </p:txBody>
      </p:sp>
    </p:spTree>
    <p:extLst>
      <p:ext uri="{BB962C8B-B14F-4D97-AF65-F5344CB8AC3E}">
        <p14:creationId xmlns:p14="http://schemas.microsoft.com/office/powerpoint/2010/main" val="360396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BD384-809E-4878-AA7E-EB89DA84C724}" type="slidenum">
              <a:rPr lang="en-GB"/>
              <a:pPr/>
              <a:t>2</a:t>
            </a:fld>
            <a:endParaRPr lang="en-GB"/>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1810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CCFC6-9F3D-4585-9225-EA7C55284C5D}" type="slidenum">
              <a:rPr lang="en-GB"/>
              <a:pPr/>
              <a:t>3</a:t>
            </a:fld>
            <a:endParaRPr lang="en-GB"/>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7164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BF512-5B31-4D2A-8BD1-0EF0AA14ECD5}" type="slidenum">
              <a:rPr lang="en-GB"/>
              <a:pPr/>
              <a:t>13</a:t>
            </a:fld>
            <a:endParaRPr lang="en-GB"/>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96679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ECE9D-7D67-4C50-885D-C49699255809}" type="slidenum">
              <a:rPr lang="en-GB"/>
              <a:pPr/>
              <a:t>15</a:t>
            </a:fld>
            <a:endParaRPr lang="en-GB"/>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65173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2811E-263C-4FD0-835B-77BAAA825885}" type="slidenum">
              <a:rPr lang="en-GB"/>
              <a:pPr/>
              <a:t>16</a:t>
            </a:fld>
            <a:endParaRPr lang="en-GB"/>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21530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62E6A9-5087-4FDB-BDC3-303DBA41D2C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396116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2E6A9-5087-4FDB-BDC3-303DBA41D2C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388033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2E6A9-5087-4FDB-BDC3-303DBA41D2C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410698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2E6A9-5087-4FDB-BDC3-303DBA41D2C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87509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2E6A9-5087-4FDB-BDC3-303DBA41D2C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296852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2E6A9-5087-4FDB-BDC3-303DBA41D2C8}"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79221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2E6A9-5087-4FDB-BDC3-303DBA41D2C8}"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241404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2E6A9-5087-4FDB-BDC3-303DBA41D2C8}"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222815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2E6A9-5087-4FDB-BDC3-303DBA41D2C8}"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130974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2E6A9-5087-4FDB-BDC3-303DBA41D2C8}"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28155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2E6A9-5087-4FDB-BDC3-303DBA41D2C8}"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AA4B9-1451-4020-A52E-65286EC45266}" type="slidenum">
              <a:rPr lang="en-US" smtClean="0"/>
              <a:t>‹#›</a:t>
            </a:fld>
            <a:endParaRPr lang="en-US"/>
          </a:p>
        </p:txBody>
      </p:sp>
    </p:spTree>
    <p:extLst>
      <p:ext uri="{BB962C8B-B14F-4D97-AF65-F5344CB8AC3E}">
        <p14:creationId xmlns:p14="http://schemas.microsoft.com/office/powerpoint/2010/main" val="219044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2E6A9-5087-4FDB-BDC3-303DBA41D2C8}"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AA4B9-1451-4020-A52E-65286EC45266}" type="slidenum">
              <a:rPr lang="en-US" smtClean="0"/>
              <a:t>‹#›</a:t>
            </a:fld>
            <a:endParaRPr lang="en-US"/>
          </a:p>
        </p:txBody>
      </p:sp>
    </p:spTree>
    <p:extLst>
      <p:ext uri="{BB962C8B-B14F-4D97-AF65-F5344CB8AC3E}">
        <p14:creationId xmlns:p14="http://schemas.microsoft.com/office/powerpoint/2010/main" val="388036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869" y="1122363"/>
            <a:ext cx="5702262" cy="4206240"/>
          </a:xfrm>
          <a:prstGeom prst="rect">
            <a:avLst/>
          </a:prstGeom>
        </p:spPr>
      </p:pic>
    </p:spTree>
    <p:extLst>
      <p:ext uri="{BB962C8B-B14F-4D97-AF65-F5344CB8AC3E}">
        <p14:creationId xmlns:p14="http://schemas.microsoft.com/office/powerpoint/2010/main" val="163534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19984" y="214320"/>
            <a:ext cx="5716360" cy="6001643"/>
          </a:xfrm>
          <a:prstGeom prst="rect">
            <a:avLst/>
          </a:prstGeom>
          <a:solidFill>
            <a:schemeClr val="accent2">
              <a:lumMod val="20000"/>
              <a:lumOff val="80000"/>
            </a:schemeClr>
          </a:solidFill>
          <a:ln>
            <a:noFill/>
          </a:ln>
        </p:spPr>
        <p:txBody>
          <a:bodyPr wrap="square"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en-US" altLang="zh-CN" b="1" dirty="0">
                <a:solidFill>
                  <a:srgbClr val="0000FF"/>
                </a:solidFill>
                <a:ea typeface="宋体" panose="02010600030101010101" pitchFamily="2" charset="-122"/>
              </a:rPr>
              <a:t>Skin:</a:t>
            </a:r>
            <a:endParaRPr kumimoji="0" lang="en-US" altLang="zh-CN" dirty="0">
              <a:solidFill>
                <a:srgbClr val="0000FF"/>
              </a:solidFill>
              <a:ea typeface="宋体" panose="02010600030101010101" pitchFamily="2" charset="-122"/>
            </a:endParaRPr>
          </a:p>
          <a:p>
            <a:pPr marL="457200" indent="-457200">
              <a:spcBef>
                <a:spcPct val="0"/>
              </a:spcBef>
            </a:pPr>
            <a:r>
              <a:rPr kumimoji="0" lang="en-US" altLang="zh-CN" dirty="0">
                <a:solidFill>
                  <a:srgbClr val="000000"/>
                </a:solidFill>
                <a:ea typeface="宋体" panose="02010600030101010101" pitchFamily="2" charset="-122"/>
              </a:rPr>
              <a:t>Skin helps to keep the body at a steady temperature of 37</a:t>
            </a:r>
            <a:r>
              <a:rPr kumimoji="0" lang="en-US" altLang="zh-CN" sz="1800" baseline="30000" dirty="0">
                <a:solidFill>
                  <a:srgbClr val="000000"/>
                </a:solidFill>
                <a:ea typeface="宋体" panose="02010600030101010101" pitchFamily="2" charset="-122"/>
              </a:rPr>
              <a:t>o</a:t>
            </a:r>
            <a:r>
              <a:rPr kumimoji="0" lang="en-US" altLang="zh-CN" dirty="0">
                <a:solidFill>
                  <a:srgbClr val="000000"/>
                </a:solidFill>
                <a:ea typeface="宋体" panose="02010600030101010101" pitchFamily="2" charset="-122"/>
              </a:rPr>
              <a:t>C± 1 </a:t>
            </a:r>
            <a:r>
              <a:rPr kumimoji="0" lang="en-US" altLang="zh-CN" baseline="30000" dirty="0" err="1">
                <a:solidFill>
                  <a:srgbClr val="000000"/>
                </a:solidFill>
                <a:ea typeface="宋体" panose="02010600030101010101" pitchFamily="2" charset="-122"/>
              </a:rPr>
              <a:t>o</a:t>
            </a:r>
            <a:r>
              <a:rPr kumimoji="0" lang="en-US" altLang="zh-CN" dirty="0" err="1">
                <a:solidFill>
                  <a:srgbClr val="000000"/>
                </a:solidFill>
                <a:ea typeface="宋体" panose="02010600030101010101" pitchFamily="2" charset="-122"/>
              </a:rPr>
              <a:t>C.</a:t>
            </a:r>
            <a:r>
              <a:rPr kumimoji="0" lang="en-US" altLang="zh-CN" dirty="0">
                <a:solidFill>
                  <a:srgbClr val="000000"/>
                </a:solidFill>
                <a:ea typeface="宋体" panose="02010600030101010101" pitchFamily="2" charset="-122"/>
              </a:rPr>
              <a:t> </a:t>
            </a:r>
            <a:endParaRPr kumimoji="0" lang="en-US" altLang="zh-CN" dirty="0" smtClean="0">
              <a:solidFill>
                <a:srgbClr val="000000"/>
              </a:solidFill>
              <a:ea typeface="宋体" panose="02010600030101010101" pitchFamily="2" charset="-122"/>
            </a:endParaRPr>
          </a:p>
          <a:p>
            <a:pPr marL="457200" indent="-457200">
              <a:spcBef>
                <a:spcPct val="0"/>
              </a:spcBef>
            </a:pPr>
            <a:r>
              <a:rPr kumimoji="0" lang="en-US" altLang="zh-CN" dirty="0" smtClean="0">
                <a:solidFill>
                  <a:srgbClr val="000000"/>
                </a:solidFill>
                <a:ea typeface="宋体" panose="02010600030101010101" pitchFamily="2" charset="-122"/>
              </a:rPr>
              <a:t>Sweat </a:t>
            </a:r>
            <a:r>
              <a:rPr kumimoji="0" lang="en-US" altLang="zh-CN" dirty="0">
                <a:solidFill>
                  <a:srgbClr val="000000"/>
                </a:solidFill>
                <a:ea typeface="宋体" panose="02010600030101010101" pitchFamily="2" charset="-122"/>
              </a:rPr>
              <a:t>glands let the body loss excess heat and cool down. </a:t>
            </a:r>
            <a:endParaRPr kumimoji="0" lang="en-US" altLang="zh-CN" dirty="0" smtClean="0">
              <a:solidFill>
                <a:srgbClr val="000000"/>
              </a:solidFill>
              <a:ea typeface="宋体" panose="02010600030101010101" pitchFamily="2" charset="-122"/>
            </a:endParaRPr>
          </a:p>
          <a:p>
            <a:pPr marL="457200" indent="-457200">
              <a:spcBef>
                <a:spcPct val="0"/>
              </a:spcBef>
            </a:pPr>
            <a:r>
              <a:rPr kumimoji="0" lang="en-US" altLang="zh-CN" dirty="0" smtClean="0">
                <a:solidFill>
                  <a:srgbClr val="000000"/>
                </a:solidFill>
                <a:ea typeface="宋体" panose="02010600030101010101" pitchFamily="2" charset="-122"/>
              </a:rPr>
              <a:t>A </a:t>
            </a:r>
            <a:r>
              <a:rPr kumimoji="0" lang="en-US" altLang="zh-CN" dirty="0">
                <a:solidFill>
                  <a:srgbClr val="000000"/>
                </a:solidFill>
                <a:ea typeface="宋体" panose="02010600030101010101" pitchFamily="2" charset="-122"/>
              </a:rPr>
              <a:t>layer under our skin helps keep heat inside our </a:t>
            </a:r>
            <a:r>
              <a:rPr kumimoji="0" lang="en-US" altLang="zh-CN" dirty="0" smtClean="0">
                <a:solidFill>
                  <a:srgbClr val="000000"/>
                </a:solidFill>
                <a:ea typeface="宋体" panose="02010600030101010101" pitchFamily="2" charset="-122"/>
              </a:rPr>
              <a:t>body.</a:t>
            </a:r>
          </a:p>
          <a:p>
            <a:pPr marL="457200" indent="-457200">
              <a:spcBef>
                <a:spcPct val="0"/>
              </a:spcBef>
            </a:pPr>
            <a:r>
              <a:rPr kumimoji="0" lang="en-US" altLang="zh-CN" dirty="0">
                <a:solidFill>
                  <a:srgbClr val="000000"/>
                </a:solidFill>
                <a:ea typeface="宋体" panose="02010600030101010101" pitchFamily="2" charset="-122"/>
              </a:rPr>
              <a:t>S</a:t>
            </a:r>
            <a:r>
              <a:rPr kumimoji="0" lang="en-US" altLang="zh-CN" dirty="0" smtClean="0">
                <a:solidFill>
                  <a:srgbClr val="000000"/>
                </a:solidFill>
                <a:ea typeface="宋体" panose="02010600030101010101" pitchFamily="2" charset="-122"/>
              </a:rPr>
              <a:t>hivering </a:t>
            </a:r>
            <a:r>
              <a:rPr kumimoji="0" lang="en-US" altLang="zh-CN" dirty="0">
                <a:solidFill>
                  <a:srgbClr val="000000"/>
                </a:solidFill>
                <a:ea typeface="宋体" panose="02010600030101010101" pitchFamily="2" charset="-122"/>
              </a:rPr>
              <a:t>action of muscles generates extra heat to warm the body up in the cold weather. </a:t>
            </a:r>
          </a:p>
        </p:txBody>
      </p:sp>
      <p:sp>
        <p:nvSpPr>
          <p:cNvPr id="3" name="Rectangle 3"/>
          <p:cNvSpPr txBox="1">
            <a:spLocks noChangeArrowheads="1"/>
          </p:cNvSpPr>
          <p:nvPr/>
        </p:nvSpPr>
        <p:spPr>
          <a:xfrm>
            <a:off x="6096000" y="943428"/>
            <a:ext cx="5834743" cy="5573485"/>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solidFill>
                  <a:srgbClr val="000000"/>
                </a:solidFill>
                <a:latin typeface="Arial" panose="020B0604020202020204" pitchFamily="34" charset="0"/>
                <a:cs typeface="Arial" panose="020B0604020202020204" pitchFamily="34" charset="0"/>
              </a:rPr>
              <a:t>It protects our body against damage, dirt and germs.</a:t>
            </a:r>
          </a:p>
          <a:p>
            <a:r>
              <a:rPr lang="en-US" altLang="en-US" dirty="0" smtClean="0">
                <a:solidFill>
                  <a:srgbClr val="000000"/>
                </a:solidFill>
                <a:latin typeface="Arial" panose="020B0604020202020204" pitchFamily="34" charset="0"/>
                <a:cs typeface="Arial" panose="020B0604020202020204" pitchFamily="34" charset="0"/>
              </a:rPr>
              <a:t>It contains millions of tiny sense organs, which are sensitive to touch, temperature and pain.</a:t>
            </a:r>
          </a:p>
          <a:p>
            <a:r>
              <a:rPr lang="en-US" altLang="en-US" dirty="0" smtClean="0">
                <a:solidFill>
                  <a:srgbClr val="000000"/>
                </a:solidFill>
                <a:latin typeface="Arial" panose="020B0604020202020204" pitchFamily="34" charset="0"/>
                <a:cs typeface="Arial" panose="020B0604020202020204" pitchFamily="34" charset="0"/>
              </a:rPr>
              <a:t>It excretes water and salts from the body as sweat. </a:t>
            </a:r>
          </a:p>
          <a:p>
            <a:r>
              <a:rPr lang="en-US" altLang="en-US" dirty="0" smtClean="0">
                <a:solidFill>
                  <a:srgbClr val="000000"/>
                </a:solidFill>
                <a:latin typeface="Arial" panose="020B0604020202020204" pitchFamily="34" charset="0"/>
                <a:cs typeface="Arial" panose="020B0604020202020204" pitchFamily="34" charset="0"/>
              </a:rPr>
              <a:t>It helps to keep the body at a steady temperature of 37</a:t>
            </a:r>
            <a:r>
              <a:rPr lang="en-US" altLang="en-US" baseline="30000" dirty="0" smtClean="0">
                <a:solidFill>
                  <a:srgbClr val="000000"/>
                </a:solidFill>
                <a:latin typeface="Arial" panose="020B0604020202020204" pitchFamily="34" charset="0"/>
                <a:cs typeface="Arial" panose="020B0604020202020204" pitchFamily="34" charset="0"/>
              </a:rPr>
              <a:t>0</a:t>
            </a:r>
            <a:r>
              <a:rPr lang="en-US" altLang="en-US" dirty="0" smtClean="0">
                <a:solidFill>
                  <a:srgbClr val="000000"/>
                </a:solidFill>
                <a:latin typeface="Arial" panose="020B0604020202020204" pitchFamily="34" charset="0"/>
                <a:cs typeface="Arial" panose="020B0604020202020204" pitchFamily="34" charset="0"/>
              </a:rPr>
              <a:t>C±1</a:t>
            </a:r>
            <a:r>
              <a:rPr lang="en-US" altLang="en-US" baseline="30000" dirty="0" smtClean="0">
                <a:solidFill>
                  <a:srgbClr val="000000"/>
                </a:solidFill>
                <a:latin typeface="Arial" panose="020B0604020202020204" pitchFamily="34" charset="0"/>
                <a:cs typeface="Arial" panose="020B0604020202020204" pitchFamily="34" charset="0"/>
              </a:rPr>
              <a:t>0</a:t>
            </a:r>
            <a:r>
              <a:rPr lang="en-US" altLang="en-US" dirty="0" smtClean="0">
                <a:solidFill>
                  <a:srgbClr val="000000"/>
                </a:solidFill>
                <a:latin typeface="Arial" panose="020B0604020202020204" pitchFamily="34" charset="0"/>
                <a:cs typeface="Arial" panose="020B0604020202020204" pitchFamily="34" charset="0"/>
              </a:rPr>
              <a:t>C.</a:t>
            </a:r>
          </a:p>
          <a:p>
            <a:r>
              <a:rPr lang="en-US" altLang="zh-CN" dirty="0" smtClean="0">
                <a:solidFill>
                  <a:srgbClr val="000000"/>
                </a:solidFill>
                <a:latin typeface="Arial" panose="020B0604020202020204" pitchFamily="34" charset="0"/>
                <a:ea typeface="宋体" panose="02010600030101010101" pitchFamily="2" charset="-122"/>
                <a:cs typeface="Arial" panose="020B0604020202020204" pitchFamily="34" charset="0"/>
              </a:rPr>
              <a:t>Acts as a storage center for lipids and water, as well as </a:t>
            </a:r>
            <a:r>
              <a:rPr lang="en-US" altLang="zh-CN" dirty="0" err="1" smtClean="0">
                <a:solidFill>
                  <a:srgbClr val="000000"/>
                </a:solidFill>
                <a:latin typeface="Arial" panose="020B0604020202020204" pitchFamily="34" charset="0"/>
                <a:ea typeface="宋体" panose="02010600030101010101" pitchFamily="2" charset="-122"/>
                <a:cs typeface="Arial" panose="020B0604020202020204" pitchFamily="34" charset="0"/>
              </a:rPr>
              <a:t>synthesise</a:t>
            </a:r>
            <a:r>
              <a:rPr lang="en-US" altLang="zh-CN" dirty="0" smtClean="0">
                <a:solidFill>
                  <a:srgbClr val="000000"/>
                </a:solidFill>
                <a:latin typeface="Arial" panose="020B0604020202020204" pitchFamily="34" charset="0"/>
                <a:ea typeface="宋体" panose="02010600030101010101" pitchFamily="2" charset="-122"/>
                <a:cs typeface="Arial" panose="020B0604020202020204" pitchFamily="34" charset="0"/>
              </a:rPr>
              <a:t> vitamin D by action of UV on certain parts of the skin.</a:t>
            </a:r>
            <a:endParaRPr lang="en-US" altLang="en-US" dirty="0" smtClean="0">
              <a:solidFill>
                <a:srgbClr val="000000"/>
              </a:solidFill>
              <a:latin typeface="Arial" panose="020B0604020202020204" pitchFamily="34" charset="0"/>
              <a:cs typeface="Arial" panose="020B0604020202020204" pitchFamily="34" charset="0"/>
            </a:endParaRPr>
          </a:p>
          <a:p>
            <a:endParaRPr lang="en-US" altLang="en-US" dirty="0">
              <a:solidFill>
                <a:srgbClr val="000000"/>
              </a:solidFill>
              <a:latin typeface="Arial" panose="020B0604020202020204" pitchFamily="34" charset="0"/>
              <a:cs typeface="Arial" panose="020B0604020202020204" pitchFamily="34" charset="0"/>
            </a:endParaRPr>
          </a:p>
        </p:txBody>
      </p:sp>
      <p:sp>
        <p:nvSpPr>
          <p:cNvPr id="4" name="Title 1"/>
          <p:cNvSpPr>
            <a:spLocks/>
          </p:cNvSpPr>
          <p:nvPr/>
        </p:nvSpPr>
        <p:spPr bwMode="auto">
          <a:xfrm>
            <a:off x="6096000" y="275771"/>
            <a:ext cx="4034971" cy="66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kumimoji="0" lang="en-GB" altLang="en-US" dirty="0">
                <a:solidFill>
                  <a:srgbClr val="0000FF"/>
                </a:solidFill>
                <a:latin typeface="Tahoma" panose="020B0604030504040204" pitchFamily="34" charset="0"/>
              </a:rPr>
              <a:t>Skin </a:t>
            </a:r>
            <a:r>
              <a:rPr kumimoji="0" lang="en-GB" altLang="en-US" dirty="0" smtClean="0">
                <a:solidFill>
                  <a:srgbClr val="0000FF"/>
                </a:solidFill>
                <a:latin typeface="Tahoma" panose="020B0604030504040204" pitchFamily="34" charset="0"/>
              </a:rPr>
              <a:t>Function</a:t>
            </a:r>
            <a:endParaRPr kumimoji="0" lang="en-US" altLang="en-US" sz="2800" dirty="0">
              <a:solidFill>
                <a:srgbClr val="0000FF"/>
              </a:solidFill>
            </a:endParaRPr>
          </a:p>
        </p:txBody>
      </p:sp>
    </p:spTree>
    <p:extLst>
      <p:ext uri="{BB962C8B-B14F-4D97-AF65-F5344CB8AC3E}">
        <p14:creationId xmlns:p14="http://schemas.microsoft.com/office/powerpoint/2010/main" val="428390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1209676" y="151934"/>
            <a:ext cx="35204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kumimoji="0" lang="en-US" altLang="zh-CN" sz="2800" b="1">
                <a:solidFill>
                  <a:srgbClr val="0000FF"/>
                </a:solidFill>
                <a:ea typeface="宋体" panose="02010600030101010101" pitchFamily="2" charset="-122"/>
              </a:rPr>
              <a:t>The structure of skin:</a:t>
            </a:r>
          </a:p>
        </p:txBody>
      </p:sp>
      <p:pic>
        <p:nvPicPr>
          <p:cNvPr id="24579" name="Picture 5" descr="skincros"/>
          <p:cNvPicPr>
            <a:picLocks noChangeAspect="1" noChangeArrowheads="1"/>
          </p:cNvPicPr>
          <p:nvPr/>
        </p:nvPicPr>
        <p:blipFill>
          <a:blip r:embed="rId2">
            <a:extLst>
              <a:ext uri="{28A0092B-C50C-407E-A947-70E740481C1C}">
                <a14:useLocalDpi xmlns:a14="http://schemas.microsoft.com/office/drawing/2010/main" val="0"/>
              </a:ext>
            </a:extLst>
          </a:blip>
          <a:srcRect t="9523" b="26112"/>
          <a:stretch>
            <a:fillRect/>
          </a:stretch>
        </p:blipFill>
        <p:spPr bwMode="auto">
          <a:xfrm>
            <a:off x="1381125" y="990600"/>
            <a:ext cx="96012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445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290285"/>
            <a:ext cx="11408229" cy="6255657"/>
          </a:xfrm>
          <a:prstGeom prst="rect">
            <a:avLst/>
          </a:prstGeom>
        </p:spPr>
      </p:pic>
    </p:spTree>
    <p:extLst>
      <p:ext uri="{BB962C8B-B14F-4D97-AF65-F5344CB8AC3E}">
        <p14:creationId xmlns:p14="http://schemas.microsoft.com/office/powerpoint/2010/main" val="377473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GB" sz="4000" dirty="0" smtClean="0"/>
              <a:t> </a:t>
            </a:r>
            <a:r>
              <a:rPr lang="en-GB" sz="4000" dirty="0"/>
              <a:t>Controlling body temperature</a:t>
            </a:r>
            <a:endParaRPr lang="en-US" sz="4000" dirty="0"/>
          </a:p>
        </p:txBody>
      </p:sp>
      <p:sp>
        <p:nvSpPr>
          <p:cNvPr id="9219" name="Rectangle 3"/>
          <p:cNvSpPr>
            <a:spLocks noGrp="1" noChangeArrowheads="1"/>
          </p:cNvSpPr>
          <p:nvPr>
            <p:ph type="body" idx="1"/>
          </p:nvPr>
        </p:nvSpPr>
        <p:spPr>
          <a:xfrm>
            <a:off x="1730200" y="1228725"/>
            <a:ext cx="9273988" cy="3429000"/>
          </a:xfrm>
        </p:spPr>
        <p:txBody>
          <a:bodyPr>
            <a:noAutofit/>
          </a:bodyPr>
          <a:lstStyle/>
          <a:p>
            <a:r>
              <a:rPr lang="en-GB" dirty="0">
                <a:latin typeface="Arial" panose="020B0604020202020204" pitchFamily="34" charset="0"/>
                <a:cs typeface="Arial" panose="020B0604020202020204" pitchFamily="34" charset="0"/>
              </a:rPr>
              <a:t>All mammals maintain a constant body temperature.</a:t>
            </a:r>
          </a:p>
          <a:p>
            <a:r>
              <a:rPr lang="en-GB" dirty="0">
                <a:latin typeface="Arial" panose="020B0604020202020204" pitchFamily="34" charset="0"/>
                <a:cs typeface="Arial" panose="020B0604020202020204" pitchFamily="34" charset="0"/>
              </a:rPr>
              <a:t>Human beings have a body temperature of about 37</a:t>
            </a:r>
            <a:r>
              <a:rPr lang="en-US" dirty="0">
                <a:latin typeface="Arial" panose="020B0604020202020204" pitchFamily="34" charset="0"/>
                <a:cs typeface="Arial" panose="020B0604020202020204" pitchFamily="34" charset="0"/>
              </a:rPr>
              <a:t>º</a:t>
            </a:r>
            <a:r>
              <a:rPr lang="en-GB" dirty="0">
                <a:latin typeface="Arial" panose="020B0604020202020204" pitchFamily="34" charset="0"/>
                <a:cs typeface="Arial" panose="020B0604020202020204" pitchFamily="34" charset="0"/>
              </a:rPr>
              <a:t>C.</a:t>
            </a:r>
          </a:p>
          <a:p>
            <a:pPr lvl="1"/>
            <a:r>
              <a:rPr lang="en-GB" dirty="0">
                <a:latin typeface="Arial" panose="020B0604020202020204" pitchFamily="34" charset="0"/>
                <a:cs typeface="Arial" panose="020B0604020202020204" pitchFamily="34" charset="0"/>
              </a:rPr>
              <a:t>E.g. If your body is in a hot environment your body temperature is 37</a:t>
            </a:r>
            <a:r>
              <a:rPr lang="en-US" dirty="0">
                <a:latin typeface="Arial" panose="020B0604020202020204" pitchFamily="34" charset="0"/>
                <a:cs typeface="Arial" panose="020B0604020202020204" pitchFamily="34" charset="0"/>
              </a:rPr>
              <a:t>º</a:t>
            </a:r>
            <a:r>
              <a:rPr lang="en-GB" dirty="0">
                <a:latin typeface="Arial" panose="020B0604020202020204" pitchFamily="34" charset="0"/>
                <a:cs typeface="Arial" panose="020B0604020202020204" pitchFamily="34" charset="0"/>
              </a:rPr>
              <a:t>C</a:t>
            </a:r>
          </a:p>
          <a:p>
            <a:pPr lvl="1"/>
            <a:r>
              <a:rPr lang="en-GB" dirty="0">
                <a:latin typeface="Arial" panose="020B0604020202020204" pitchFamily="34" charset="0"/>
                <a:cs typeface="Arial" panose="020B0604020202020204" pitchFamily="34" charset="0"/>
              </a:rPr>
              <a:t>If your body is in a cold environment your body temperature is still 37</a:t>
            </a:r>
            <a:r>
              <a:rPr lang="en-US" dirty="0">
                <a:latin typeface="Arial" panose="020B0604020202020204" pitchFamily="34" charset="0"/>
                <a:cs typeface="Arial" panose="020B0604020202020204" pitchFamily="34" charset="0"/>
              </a:rPr>
              <a:t>º</a:t>
            </a:r>
            <a:r>
              <a:rPr lang="en-GB" dirty="0" smtClean="0">
                <a:latin typeface="Arial" panose="020B0604020202020204" pitchFamily="34" charset="0"/>
                <a:cs typeface="Arial" panose="020B0604020202020204" pitchFamily="34" charset="0"/>
              </a:rPr>
              <a:t>C</a:t>
            </a:r>
          </a:p>
          <a:p>
            <a:r>
              <a:rPr lang="en-AU" dirty="0">
                <a:latin typeface="Arial" panose="020B0604020202020204" pitchFamily="34" charset="0"/>
                <a:cs typeface="Arial" panose="020B0604020202020204" pitchFamily="34" charset="0"/>
              </a:rPr>
              <a:t>Extremes of body temperature are dangerous because:</a:t>
            </a:r>
          </a:p>
          <a:p>
            <a:pPr lvl="1"/>
            <a:r>
              <a:rPr kumimoji="0" lang="en-US" dirty="0" smtClean="0">
                <a:solidFill>
                  <a:srgbClr val="00B0F0"/>
                </a:solidFill>
                <a:effectLst>
                  <a:outerShdw blurRad="38100" dist="38100" dir="2700000" algn="tl">
                    <a:srgbClr val="FFFFFF"/>
                  </a:outerShdw>
                </a:effectLst>
                <a:latin typeface="Arial" panose="020B0604020202020204" pitchFamily="34" charset="0"/>
                <a:cs typeface="Arial" panose="020B0604020202020204" pitchFamily="34" charset="0"/>
              </a:rPr>
              <a:t>Hypothermia (colder than normal body temperature) and frostbite can happen to anyone who is not properly protected from the cold. </a:t>
            </a:r>
          </a:p>
          <a:p>
            <a:pPr lvl="1"/>
            <a:r>
              <a:rPr lang="en-AU" dirty="0">
                <a:solidFill>
                  <a:srgbClr val="FF0000"/>
                </a:solidFill>
                <a:latin typeface="Arial" panose="020B0604020202020204" pitchFamily="34" charset="0"/>
                <a:cs typeface="Arial" panose="020B0604020202020204" pitchFamily="34" charset="0"/>
              </a:rPr>
              <a:t>H</a:t>
            </a:r>
            <a:r>
              <a:rPr lang="en-AU" dirty="0" smtClean="0">
                <a:solidFill>
                  <a:srgbClr val="FF0000"/>
                </a:solidFill>
                <a:latin typeface="Arial" panose="020B0604020202020204" pitchFamily="34" charset="0"/>
                <a:cs typeface="Arial" panose="020B0604020202020204" pitchFamily="34" charset="0"/>
              </a:rPr>
              <a:t>igh </a:t>
            </a:r>
            <a:r>
              <a:rPr lang="en-AU" dirty="0">
                <a:solidFill>
                  <a:srgbClr val="FF0000"/>
                </a:solidFill>
                <a:latin typeface="Arial" panose="020B0604020202020204" pitchFamily="34" charset="0"/>
                <a:cs typeface="Arial" panose="020B0604020202020204" pitchFamily="34" charset="0"/>
              </a:rPr>
              <a:t>temperatures can cause dehydration, heat stroke and death if untreated.</a:t>
            </a:r>
          </a:p>
          <a:p>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AutoShape 2" descr="https://www.asdk12.org/staff/johansen_annette/pages/webPics/Hypothermia.gif"/>
          <p:cNvSpPr>
            <a:spLocks noChangeAspect="1" noChangeArrowheads="1"/>
          </p:cNvSpPr>
          <p:nvPr/>
        </p:nvSpPr>
        <p:spPr bwMode="auto">
          <a:xfrm>
            <a:off x="1679576" y="-800100"/>
            <a:ext cx="2143125"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57" y="4587875"/>
            <a:ext cx="23513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https://encrypted-tbn1.gstatic.com/images?q=tbn:ANd9GcTMsazo7W-5YL7EH8hVUh_gjhPIdn2kGQDfAUVNqJAERgNwwgiz"/>
          <p:cNvSpPr>
            <a:spLocks noChangeAspect="1" noChangeArrowheads="1"/>
          </p:cNvSpPr>
          <p:nvPr/>
        </p:nvSpPr>
        <p:spPr bwMode="auto">
          <a:xfrm>
            <a:off x="1679576" y="-1790700"/>
            <a:ext cx="23907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6567" y="483394"/>
            <a:ext cx="1572703"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959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219">
                                            <p:txEl>
                                              <p:pRg st="1" end="1"/>
                                            </p:txEl>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1000"/>
                                  </p:stCondLst>
                                  <p:childTnLst>
                                    <p:set>
                                      <p:cBhvr>
                                        <p:cTn id="19" dur="1" fill="hold">
                                          <p:stCondLst>
                                            <p:cond delay="0"/>
                                          </p:stCondLst>
                                        </p:cTn>
                                        <p:tgtEl>
                                          <p:spTgt spid="9219">
                                            <p:txEl>
                                              <p:pRg st="2" end="2"/>
                                            </p:txEl>
                                          </p:spTgt>
                                        </p:tgtEl>
                                        <p:attrNameLst>
                                          <p:attrName>style.visibility</p:attrName>
                                        </p:attrNameLst>
                                      </p:cBhvr>
                                      <p:to>
                                        <p:strVal val="visible"/>
                                      </p:to>
                                    </p:set>
                                    <p:anim calcmode="lin" valueType="num">
                                      <p:cBhvr>
                                        <p:cTn id="20"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9219">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9219">
                                            <p:txEl>
                                              <p:pRg st="2" end="2"/>
                                            </p:txEl>
                                          </p:spTgt>
                                        </p:tgtEl>
                                      </p:cBhvr>
                                    </p:animEffect>
                                  </p:childTnLst>
                                </p:cTn>
                              </p:par>
                            </p:childTnLst>
                          </p:cTn>
                        </p:par>
                        <p:par>
                          <p:cTn id="23" fill="hold" nodeType="afterGroup">
                            <p:stCondLst>
                              <p:cond delay="2000"/>
                            </p:stCondLst>
                            <p:childTnLst>
                              <p:par>
                                <p:cTn id="24" presetID="53" presetClass="entr" presetSubtype="0" fill="hold" grpId="0" nodeType="afterEffect">
                                  <p:stCondLst>
                                    <p:cond delay="1000"/>
                                  </p:stCondLst>
                                  <p:childTnLst>
                                    <p:set>
                                      <p:cBhvr>
                                        <p:cTn id="25" dur="1" fill="hold">
                                          <p:stCondLst>
                                            <p:cond delay="0"/>
                                          </p:stCondLst>
                                        </p:cTn>
                                        <p:tgtEl>
                                          <p:spTgt spid="9219">
                                            <p:txEl>
                                              <p:pRg st="3" end="3"/>
                                            </p:txEl>
                                          </p:spTgt>
                                        </p:tgtEl>
                                        <p:attrNameLst>
                                          <p:attrName>style.visibility</p:attrName>
                                        </p:attrNameLst>
                                      </p:cBhvr>
                                      <p:to>
                                        <p:strVal val="visible"/>
                                      </p:to>
                                    </p:set>
                                    <p:anim calcmode="lin" valueType="num">
                                      <p:cBhvr>
                                        <p:cTn id="26"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9219">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92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1000"/>
                                  </p:stCondLst>
                                  <p:childTnLst>
                                    <p:set>
                                      <p:cBhvr>
                                        <p:cTn id="32" dur="1" fill="hold">
                                          <p:stCondLst>
                                            <p:cond delay="0"/>
                                          </p:stCondLst>
                                        </p:cTn>
                                        <p:tgtEl>
                                          <p:spTgt spid="9219">
                                            <p:txEl>
                                              <p:pRg st="4" end="4"/>
                                            </p:txEl>
                                          </p:spTgt>
                                        </p:tgtEl>
                                        <p:attrNameLst>
                                          <p:attrName>style.visibility</p:attrName>
                                        </p:attrNameLst>
                                      </p:cBhvr>
                                      <p:to>
                                        <p:strVal val="visible"/>
                                      </p:to>
                                    </p:set>
                                    <p:anim calcmode="lin" valueType="num">
                                      <p:cBhvr>
                                        <p:cTn id="33" dur="5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921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9219">
                                            <p:txEl>
                                              <p:pRg st="4" end="4"/>
                                            </p:txEl>
                                          </p:spTgt>
                                        </p:tgtEl>
                                      </p:cBhvr>
                                    </p:animEffect>
                                  </p:childTnLst>
                                </p:cTn>
                              </p:par>
                              <p:par>
                                <p:cTn id="36" presetID="53" presetClass="entr" presetSubtype="0" fill="hold" grpId="0" nodeType="withEffect">
                                  <p:stCondLst>
                                    <p:cond delay="1000"/>
                                  </p:stCondLst>
                                  <p:childTnLst>
                                    <p:set>
                                      <p:cBhvr>
                                        <p:cTn id="37" dur="1" fill="hold">
                                          <p:stCondLst>
                                            <p:cond delay="0"/>
                                          </p:stCondLst>
                                        </p:cTn>
                                        <p:tgtEl>
                                          <p:spTgt spid="9219">
                                            <p:txEl>
                                              <p:pRg st="5" end="5"/>
                                            </p:txEl>
                                          </p:spTgt>
                                        </p:tgtEl>
                                        <p:attrNameLst>
                                          <p:attrName>style.visibility</p:attrName>
                                        </p:attrNameLst>
                                      </p:cBhvr>
                                      <p:to>
                                        <p:strVal val="visible"/>
                                      </p:to>
                                    </p:set>
                                    <p:anim calcmode="lin" valueType="num">
                                      <p:cBhvr>
                                        <p:cTn id="38" dur="500" fill="hold"/>
                                        <p:tgtEl>
                                          <p:spTgt spid="9219">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9219">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9219">
                                            <p:txEl>
                                              <p:pRg st="5" end="5"/>
                                            </p:txEl>
                                          </p:spTgt>
                                        </p:tgtEl>
                                      </p:cBhvr>
                                    </p:animEffect>
                                  </p:childTnLst>
                                </p:cTn>
                              </p:par>
                              <p:par>
                                <p:cTn id="41" presetID="53" presetClass="entr" presetSubtype="0" fill="hold" grpId="0" nodeType="withEffect">
                                  <p:stCondLst>
                                    <p:cond delay="100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p:cTn id="43" dur="500" fill="hold"/>
                                        <p:tgtEl>
                                          <p:spTgt spid="921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9219">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 </a:t>
            </a:r>
            <a:r>
              <a:rPr lang="en-GB" sz="3600" dirty="0"/>
              <a:t>Controlling body temperature</a:t>
            </a:r>
            <a:endParaRPr lang="en-AU" sz="3600" dirty="0"/>
          </a:p>
        </p:txBody>
      </p:sp>
      <p:sp>
        <p:nvSpPr>
          <p:cNvPr id="3" name="Content Placeholder 2"/>
          <p:cNvSpPr>
            <a:spLocks noGrp="1"/>
          </p:cNvSpPr>
          <p:nvPr>
            <p:ph idx="1"/>
          </p:nvPr>
        </p:nvSpPr>
        <p:spPr/>
        <p:txBody>
          <a:bodyPr/>
          <a:lstStyle/>
          <a:p>
            <a:r>
              <a:rPr lang="en-AU" dirty="0" smtClean="0"/>
              <a:t>Mechanisms to cool the body:</a:t>
            </a:r>
          </a:p>
          <a:p>
            <a:pPr lvl="1"/>
            <a:r>
              <a:rPr lang="en-AU" dirty="0" smtClean="0"/>
              <a:t>Sweating</a:t>
            </a:r>
          </a:p>
          <a:p>
            <a:pPr lvl="1"/>
            <a:r>
              <a:rPr lang="en-AU" dirty="0" smtClean="0"/>
              <a:t>Vasodilation</a:t>
            </a:r>
          </a:p>
          <a:p>
            <a:r>
              <a:rPr lang="en-AU" dirty="0" smtClean="0"/>
              <a:t>Mechanisms to warm the body:</a:t>
            </a:r>
          </a:p>
          <a:p>
            <a:pPr lvl="1"/>
            <a:r>
              <a:rPr lang="en-AU" dirty="0" smtClean="0"/>
              <a:t>Vasoconstriction</a:t>
            </a:r>
          </a:p>
          <a:p>
            <a:pPr lvl="1"/>
            <a:r>
              <a:rPr lang="en-AU" dirty="0" err="1" smtClean="0"/>
              <a:t>Piloerection</a:t>
            </a:r>
            <a:endParaRPr lang="en-AU"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871975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11-29-2007 1-45-57 AM_0015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09131" y="3795395"/>
            <a:ext cx="2623883" cy="2926080"/>
          </a:xfrm>
          <a:prstGeom prst="rect">
            <a:avLst/>
          </a:prstGeom>
          <a:noFill/>
        </p:spPr>
      </p:pic>
      <p:sp>
        <p:nvSpPr>
          <p:cNvPr id="15362" name="Rectangle 2"/>
          <p:cNvSpPr>
            <a:spLocks noGrp="1" noRot="1" noChangeArrowheads="1"/>
          </p:cNvSpPr>
          <p:nvPr>
            <p:ph type="title"/>
          </p:nvPr>
        </p:nvSpPr>
        <p:spPr>
          <a:xfrm>
            <a:off x="2286000" y="380207"/>
            <a:ext cx="7620000" cy="762000"/>
          </a:xfrm>
        </p:spPr>
        <p:txBody>
          <a:bodyPr>
            <a:noAutofit/>
          </a:bodyPr>
          <a:lstStyle/>
          <a:p>
            <a:pPr algn="ctr"/>
            <a:r>
              <a:rPr lang="en-GB" sz="2800" b="1" u="sng" dirty="0">
                <a:latin typeface="Arial" panose="020B0604020202020204" pitchFamily="34" charset="0"/>
                <a:cs typeface="Arial" panose="020B0604020202020204" pitchFamily="34" charset="0"/>
              </a:rPr>
              <a:t>Mechanisms to cool the down body</a:t>
            </a:r>
            <a:r>
              <a:rPr lang="en-US" sz="2800" b="1" u="sng" dirty="0">
                <a:latin typeface="Arial" panose="020B0604020202020204" pitchFamily="34" charset="0"/>
                <a:cs typeface="Arial" panose="020B0604020202020204" pitchFamily="34" charset="0"/>
              </a:rPr>
              <a:t/>
            </a:r>
            <a:br>
              <a:rPr lang="en-US" sz="2800" b="1" u="sng" dirty="0">
                <a:latin typeface="Arial" panose="020B0604020202020204" pitchFamily="34" charset="0"/>
                <a:cs typeface="Arial" panose="020B0604020202020204" pitchFamily="34" charset="0"/>
              </a:rPr>
            </a:br>
            <a:endParaRPr lang="en-US" sz="2800" b="1" u="sng" dirty="0">
              <a:latin typeface="Arial" panose="020B0604020202020204" pitchFamily="34" charset="0"/>
              <a:cs typeface="Arial" panose="020B0604020202020204" pitchFamily="34" charset="0"/>
            </a:endParaRPr>
          </a:p>
        </p:txBody>
      </p:sp>
      <p:sp>
        <p:nvSpPr>
          <p:cNvPr id="15363" name="Rectangle 3"/>
          <p:cNvSpPr>
            <a:spLocks noGrp="1" noChangeArrowheads="1"/>
          </p:cNvSpPr>
          <p:nvPr>
            <p:ph type="body" idx="1"/>
          </p:nvPr>
        </p:nvSpPr>
        <p:spPr>
          <a:xfrm>
            <a:off x="161365" y="1371600"/>
            <a:ext cx="5934635" cy="3276600"/>
          </a:xfrm>
        </p:spPr>
        <p:txBody>
          <a:bodyPr>
            <a:noAutofit/>
          </a:bodyPr>
          <a:lstStyle/>
          <a:p>
            <a:pPr marL="609600" indent="-609600">
              <a:buFont typeface="Wingdings" pitchFamily="2" charset="2"/>
              <a:buAutoNum type="arabicPeriod"/>
            </a:pPr>
            <a:r>
              <a:rPr lang="en-GB" sz="2000" u="sng" dirty="0">
                <a:latin typeface="Arial" panose="020B0604020202020204" pitchFamily="34" charset="0"/>
                <a:cs typeface="Arial" panose="020B0604020202020204" pitchFamily="34" charset="0"/>
              </a:rPr>
              <a:t>Sweating</a:t>
            </a:r>
            <a:endParaRPr lang="en-GB" sz="2000" dirty="0">
              <a:latin typeface="Arial" panose="020B0604020202020204" pitchFamily="34" charset="0"/>
              <a:cs typeface="Arial" panose="020B0604020202020204" pitchFamily="34" charset="0"/>
            </a:endParaRPr>
          </a:p>
          <a:p>
            <a:pPr marL="609600" indent="-609600"/>
            <a:r>
              <a:rPr lang="en-GB" sz="2000" dirty="0">
                <a:latin typeface="Arial" panose="020B0604020202020204" pitchFamily="34" charset="0"/>
                <a:cs typeface="Arial" panose="020B0604020202020204" pitchFamily="34" charset="0"/>
              </a:rPr>
              <a:t>When your body is heated up, sweat glands are stimulated to release sweat.</a:t>
            </a:r>
          </a:p>
          <a:p>
            <a:pPr marL="609600" indent="-609600"/>
            <a:r>
              <a:rPr lang="en-GB" sz="2000" dirty="0">
                <a:latin typeface="Arial" panose="020B0604020202020204" pitchFamily="34" charset="0"/>
                <a:cs typeface="Arial" panose="020B0604020202020204" pitchFamily="34" charset="0"/>
              </a:rPr>
              <a:t>The liquid sweat turns into a gas (it evaporates)</a:t>
            </a:r>
          </a:p>
          <a:p>
            <a:pPr marL="609600" indent="-609600"/>
            <a:r>
              <a:rPr lang="en-GB" sz="2000" dirty="0">
                <a:latin typeface="Arial" panose="020B0604020202020204" pitchFamily="34" charset="0"/>
                <a:cs typeface="Arial" panose="020B0604020202020204" pitchFamily="34" charset="0"/>
              </a:rPr>
              <a:t>To do this, it needs heat.</a:t>
            </a:r>
          </a:p>
          <a:p>
            <a:pPr marL="609600" indent="-609600"/>
            <a:r>
              <a:rPr lang="en-GB" sz="2000" dirty="0">
                <a:latin typeface="Arial" panose="020B0604020202020204" pitchFamily="34" charset="0"/>
                <a:cs typeface="Arial" panose="020B0604020202020204" pitchFamily="34" charset="0"/>
              </a:rPr>
              <a:t>It gets that heat from your skin.</a:t>
            </a:r>
          </a:p>
          <a:p>
            <a:pPr marL="609600" indent="-609600"/>
            <a:r>
              <a:rPr lang="en-GB" sz="2000" dirty="0">
                <a:latin typeface="Arial" panose="020B0604020202020204" pitchFamily="34" charset="0"/>
                <a:cs typeface="Arial" panose="020B0604020202020204" pitchFamily="34" charset="0"/>
              </a:rPr>
              <a:t>As your skin loses heat, it cools down.</a:t>
            </a:r>
          </a:p>
        </p:txBody>
      </p:sp>
      <p:sp>
        <p:nvSpPr>
          <p:cNvPr id="2" name="Slide Number Placeholder 1"/>
          <p:cNvSpPr>
            <a:spLocks noGrp="1"/>
          </p:cNvSpPr>
          <p:nvPr>
            <p:ph type="sldNum" sz="quarter" idx="12"/>
          </p:nvPr>
        </p:nvSpPr>
        <p:spPr/>
        <p:txBody>
          <a:bodyPr/>
          <a:lstStyle/>
          <a:p>
            <a:fld id="{B6F15528-21DE-4FAA-801E-634DDDAF4B2B}" type="slidenum">
              <a:rPr lang="en-US" sz="2000" smtClean="0">
                <a:latin typeface="Arial" panose="020B0604020202020204" pitchFamily="34" charset="0"/>
                <a:cs typeface="Arial" panose="020B0604020202020204" pitchFamily="34" charset="0"/>
              </a:rPr>
              <a:pPr/>
              <a:t>15</a:t>
            </a:fld>
            <a:endParaRPr lang="en-US" sz="2000">
              <a:latin typeface="Arial" panose="020B0604020202020204" pitchFamily="34" charset="0"/>
              <a:cs typeface="Arial" panose="020B0604020202020204" pitchFamily="34" charset="0"/>
            </a:endParaRPr>
          </a:p>
        </p:txBody>
      </p:sp>
      <p:sp>
        <p:nvSpPr>
          <p:cNvPr id="5" name="Rectangle 5"/>
          <p:cNvSpPr>
            <a:spLocks noChangeArrowheads="1"/>
          </p:cNvSpPr>
          <p:nvPr/>
        </p:nvSpPr>
        <p:spPr bwMode="auto">
          <a:xfrm>
            <a:off x="6227289" y="1371600"/>
            <a:ext cx="536407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70000"/>
            </a:pPr>
            <a:r>
              <a:rPr lang="en-GB" sz="2000" u="sng" dirty="0">
                <a:latin typeface="Arial" panose="020B0604020202020204" pitchFamily="34" charset="0"/>
                <a:cs typeface="Arial" panose="020B0604020202020204" pitchFamily="34" charset="0"/>
              </a:rPr>
              <a:t>2. Vasodilation</a:t>
            </a:r>
          </a:p>
          <a:p>
            <a:pPr marL="342900" indent="-342900">
              <a:spcBef>
                <a:spcPct val="20000"/>
              </a:spcBef>
              <a:buClr>
                <a:schemeClr val="hlink"/>
              </a:buClr>
              <a:buSzPct val="70000"/>
              <a:buFont typeface="Arial" pitchFamily="34" charset="0"/>
              <a:buChar char="•"/>
            </a:pPr>
            <a:r>
              <a:rPr lang="en-GB" sz="2000" dirty="0">
                <a:latin typeface="Arial" panose="020B0604020202020204" pitchFamily="34" charset="0"/>
                <a:cs typeface="Arial" panose="020B0604020202020204" pitchFamily="34" charset="0"/>
              </a:rPr>
              <a:t>Your blood carries most of the heat energy around your body.</a:t>
            </a:r>
          </a:p>
          <a:p>
            <a:pPr marL="342900" indent="-342900">
              <a:spcBef>
                <a:spcPct val="20000"/>
              </a:spcBef>
              <a:buClr>
                <a:schemeClr val="hlink"/>
              </a:buClr>
              <a:buSzPct val="70000"/>
              <a:buFont typeface="Arial" pitchFamily="34" charset="0"/>
              <a:buChar char="•"/>
            </a:pPr>
            <a:r>
              <a:rPr lang="en-GB" sz="2000" dirty="0">
                <a:latin typeface="Arial" panose="020B0604020202020204" pitchFamily="34" charset="0"/>
                <a:cs typeface="Arial" panose="020B0604020202020204" pitchFamily="34" charset="0"/>
              </a:rPr>
              <a:t>There are capillaries underneath your skin that can be filled with blood if you get too hot.</a:t>
            </a:r>
          </a:p>
          <a:p>
            <a:pPr marL="342900" indent="-342900">
              <a:spcBef>
                <a:spcPct val="20000"/>
              </a:spcBef>
              <a:buClr>
                <a:schemeClr val="hlink"/>
              </a:buClr>
              <a:buSzPct val="70000"/>
              <a:buFont typeface="Arial" pitchFamily="34" charset="0"/>
              <a:buChar char="•"/>
            </a:pPr>
            <a:r>
              <a:rPr lang="en-GB" sz="2000" dirty="0">
                <a:latin typeface="Arial" panose="020B0604020202020204" pitchFamily="34" charset="0"/>
                <a:cs typeface="Arial" panose="020B0604020202020204" pitchFamily="34" charset="0"/>
              </a:rPr>
              <a:t>This brings the blood closer to the surface of the skin so more heat can be lost.</a:t>
            </a:r>
          </a:p>
          <a:p>
            <a:pPr marL="342900" indent="-342900">
              <a:spcBef>
                <a:spcPct val="20000"/>
              </a:spcBef>
              <a:buClr>
                <a:schemeClr val="hlink"/>
              </a:buClr>
              <a:buSzPct val="70000"/>
              <a:buFont typeface="Arial" pitchFamily="34" charset="0"/>
              <a:buChar char="•"/>
            </a:pPr>
            <a:r>
              <a:rPr lang="en-GB" sz="2000" dirty="0">
                <a:latin typeface="Arial" panose="020B0604020202020204" pitchFamily="34" charset="0"/>
                <a:cs typeface="Arial" panose="020B0604020202020204" pitchFamily="34" charset="0"/>
              </a:rPr>
              <a:t>This is why you look red </a:t>
            </a:r>
            <a:r>
              <a:rPr lang="en-GB" sz="2000" dirty="0" smtClean="0">
                <a:latin typeface="Arial" panose="020B0604020202020204" pitchFamily="34" charset="0"/>
                <a:cs typeface="Arial" panose="020B0604020202020204" pitchFamily="34" charset="0"/>
              </a:rPr>
              <a:t>when heat rises!</a:t>
            </a:r>
            <a:endParaRPr lang="en-GB" sz="2000" dirty="0">
              <a:latin typeface="Arial" panose="020B0604020202020204" pitchFamily="34" charset="0"/>
              <a:cs typeface="Arial" panose="020B0604020202020204" pitchFamily="34" charset="0"/>
            </a:endParaRPr>
          </a:p>
          <a:p>
            <a:pPr marL="609600" indent="-609600">
              <a:spcBef>
                <a:spcPct val="20000"/>
              </a:spcBef>
              <a:buClr>
                <a:schemeClr val="hlink"/>
              </a:buClr>
              <a:buSzPct val="70000"/>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723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 calcmode="lin" valueType="num">
                                      <p:cBhvr>
                                        <p:cTn id="14"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3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p:cTn id="21"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53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 calcmode="lin" valueType="num">
                                      <p:cBhvr>
                                        <p:cTn id="28"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536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53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 calcmode="lin" valueType="num">
                                      <p:cBhvr>
                                        <p:cTn id="35" dur="500" fill="hold"/>
                                        <p:tgtEl>
                                          <p:spTgt spid="1536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536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536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5363">
                                            <p:txEl>
                                              <p:pRg st="5" end="5"/>
                                            </p:txEl>
                                          </p:spTgt>
                                        </p:tgtEl>
                                        <p:attrNameLst>
                                          <p:attrName>style.visibility</p:attrName>
                                        </p:attrNameLst>
                                      </p:cBhvr>
                                      <p:to>
                                        <p:strVal val="visible"/>
                                      </p:to>
                                    </p:set>
                                    <p:anim calcmode="lin" valueType="num">
                                      <p:cBhvr>
                                        <p:cTn id="42" dur="500" fill="hold"/>
                                        <p:tgtEl>
                                          <p:spTgt spid="1536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536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536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 calcmode="lin" valueType="num">
                                      <p:cBhvr>
                                        <p:cTn id="5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p:cTn id="6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65" dur="500"/>
                                        <p:tgtEl>
                                          <p:spTgt spid="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 calcmode="lin" valueType="num">
                                      <p:cBhvr>
                                        <p:cTn id="7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72" dur="500"/>
                                        <p:tgtEl>
                                          <p:spTgt spid="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 calcmode="lin" valueType="num">
                                      <p:cBhvr>
                                        <p:cTn id="7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7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343029" y="929481"/>
            <a:ext cx="7660341" cy="363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70000"/>
            </a:pPr>
            <a:r>
              <a:rPr lang="en-GB" sz="2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a:t>
            </a:r>
            <a:r>
              <a:rPr lang="en-GB" sz="2400" u="sng" dirty="0">
                <a:latin typeface="Arial" panose="020B0604020202020204" pitchFamily="34" charset="0"/>
                <a:cs typeface="Arial" panose="020B0604020202020204" pitchFamily="34" charset="0"/>
              </a:rPr>
              <a:t>Vasoconstriction</a:t>
            </a:r>
          </a:p>
          <a:p>
            <a:pPr marL="342900" indent="-342900">
              <a:spcBef>
                <a:spcPct val="20000"/>
              </a:spcBef>
              <a:buClr>
                <a:schemeClr val="hlink"/>
              </a:buClr>
              <a:buSzPct val="70000"/>
              <a:buFont typeface="Arial" pitchFamily="34" charset="0"/>
              <a:buChar char="•"/>
            </a:pPr>
            <a:r>
              <a:rPr lang="en-GB" sz="2400" dirty="0">
                <a:latin typeface="Arial" panose="020B0604020202020204" pitchFamily="34" charset="0"/>
                <a:cs typeface="Arial" panose="020B0604020202020204" pitchFamily="34" charset="0"/>
              </a:rPr>
              <a:t>This is the opposite of vasodilation</a:t>
            </a:r>
          </a:p>
          <a:p>
            <a:pPr marL="342900" indent="-342900">
              <a:spcBef>
                <a:spcPct val="20000"/>
              </a:spcBef>
              <a:buClr>
                <a:schemeClr val="hlink"/>
              </a:buClr>
              <a:buSzPct val="70000"/>
              <a:buFont typeface="Arial" pitchFamily="34" charset="0"/>
              <a:buChar char="•"/>
            </a:pPr>
            <a:r>
              <a:rPr lang="en-GB" sz="2400" dirty="0">
                <a:latin typeface="Arial" panose="020B0604020202020204" pitchFamily="34" charset="0"/>
                <a:cs typeface="Arial" panose="020B0604020202020204" pitchFamily="34" charset="0"/>
              </a:rPr>
              <a:t>The capillaries underneath your skin get constricted (shut off).</a:t>
            </a:r>
          </a:p>
          <a:p>
            <a:pPr marL="342900" indent="-342900">
              <a:spcBef>
                <a:spcPct val="20000"/>
              </a:spcBef>
              <a:buClr>
                <a:schemeClr val="hlink"/>
              </a:buClr>
              <a:buSzPct val="70000"/>
              <a:buFont typeface="Arial" pitchFamily="34" charset="0"/>
              <a:buChar char="•"/>
            </a:pPr>
            <a:r>
              <a:rPr lang="en-GB" sz="2400" dirty="0">
                <a:latin typeface="Arial" panose="020B0604020202020204" pitchFamily="34" charset="0"/>
                <a:cs typeface="Arial" panose="020B0604020202020204" pitchFamily="34" charset="0"/>
              </a:rPr>
              <a:t>This takes the blood away from the surface of the skin so less heat can be lost</a:t>
            </a:r>
            <a:r>
              <a:rPr lang="en-GB" sz="2400" dirty="0" smtClean="0">
                <a:latin typeface="Arial" panose="020B0604020202020204" pitchFamily="34" charset="0"/>
                <a:cs typeface="Arial" panose="020B0604020202020204" pitchFamily="34" charset="0"/>
              </a:rPr>
              <a:t>.</a:t>
            </a:r>
          </a:p>
          <a:p>
            <a:pPr marL="342900" indent="-342900">
              <a:spcBef>
                <a:spcPct val="20000"/>
              </a:spcBef>
              <a:buClr>
                <a:schemeClr val="hlink"/>
              </a:buClr>
              <a:buSzPct val="70000"/>
              <a:buFont typeface="Arial" pitchFamily="34" charset="0"/>
              <a:buChar char="•"/>
            </a:pPr>
            <a:r>
              <a:rPr lang="en-US" altLang="zh-CN" sz="2400" dirty="0">
                <a:solidFill>
                  <a:srgbClr val="000000"/>
                </a:solidFill>
                <a:latin typeface="Arial" panose="020B0604020202020204" pitchFamily="34" charset="0"/>
                <a:cs typeface="Arial" panose="020B0604020202020204" pitchFamily="34" charset="0"/>
              </a:rPr>
              <a:t>Muscles start rapid, jerky movements which we call </a:t>
            </a:r>
            <a:r>
              <a:rPr lang="en-US" altLang="zh-CN" sz="2400" i="1" dirty="0">
                <a:solidFill>
                  <a:srgbClr val="000000"/>
                </a:solidFill>
                <a:latin typeface="Arial" panose="020B0604020202020204" pitchFamily="34" charset="0"/>
                <a:cs typeface="Arial" panose="020B0604020202020204" pitchFamily="34" charset="0"/>
              </a:rPr>
              <a:t>shivering</a:t>
            </a:r>
            <a:r>
              <a:rPr lang="en-US" altLang="zh-CN" sz="2400" dirty="0">
                <a:solidFill>
                  <a:srgbClr val="000000"/>
                </a:solidFill>
                <a:latin typeface="Arial" panose="020B0604020202020204" pitchFamily="34" charset="0"/>
                <a:cs typeface="Arial" panose="020B0604020202020204" pitchFamily="34" charset="0"/>
              </a:rPr>
              <a:t>. This produces extra heat, which warms up the body. </a:t>
            </a:r>
          </a:p>
          <a:p>
            <a:pPr marL="342900" indent="-342900">
              <a:spcBef>
                <a:spcPct val="20000"/>
              </a:spcBef>
              <a:buClr>
                <a:schemeClr val="hlink"/>
              </a:buClr>
              <a:buSzPct val="70000"/>
              <a:buFont typeface="Arial" pitchFamily="34" charset="0"/>
              <a:buChar char="•"/>
            </a:pPr>
            <a:endParaRPr lang="en-GB" sz="2000" dirty="0">
              <a:latin typeface="Arial" panose="020B0604020202020204" pitchFamily="34" charset="0"/>
              <a:cs typeface="Arial" panose="020B0604020202020204" pitchFamily="34" charset="0"/>
            </a:endParaRPr>
          </a:p>
        </p:txBody>
      </p:sp>
      <p:sp>
        <p:nvSpPr>
          <p:cNvPr id="5" name="Rectangle 2"/>
          <p:cNvSpPr>
            <a:spLocks noGrp="1" noRot="1" noChangeArrowheads="1"/>
          </p:cNvSpPr>
          <p:nvPr>
            <p:ph type="title"/>
          </p:nvPr>
        </p:nvSpPr>
        <p:spPr>
          <a:xfrm>
            <a:off x="1981200" y="533400"/>
            <a:ext cx="7620000" cy="792162"/>
          </a:xfrm>
        </p:spPr>
        <p:txBody>
          <a:bodyPr>
            <a:normAutofit fontScale="90000"/>
          </a:bodyPr>
          <a:lstStyle/>
          <a:p>
            <a:pPr algn="ctr"/>
            <a:r>
              <a:rPr lang="en-GB" sz="2800" b="1" dirty="0">
                <a:latin typeface="Arial" panose="020B0604020202020204" pitchFamily="34" charset="0"/>
                <a:cs typeface="Arial" panose="020B0604020202020204" pitchFamily="34" charset="0"/>
              </a:rPr>
              <a:t>Mechanisms to  warm the body</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pic>
        <p:nvPicPr>
          <p:cNvPr id="6" name="Picture 4" descr="11-29-2007 1-45-57 AM_0015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714" y="1865581"/>
            <a:ext cx="4228971" cy="395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16</a:t>
            </a:fld>
            <a:endParaRPr lang="en-US">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537882" y="4517999"/>
            <a:ext cx="7194177" cy="241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70000"/>
            </a:pPr>
            <a:r>
              <a:rPr lang="en-GB" sz="2000" i="1" u="sng" dirty="0">
                <a:latin typeface="Arial" panose="020B0604020202020204" pitchFamily="34" charset="0"/>
                <a:cs typeface="Arial" panose="020B0604020202020204" pitchFamily="34" charset="0"/>
              </a:rPr>
              <a:t>2. </a:t>
            </a:r>
            <a:r>
              <a:rPr lang="en-GB" sz="2000" u="sng" dirty="0" err="1">
                <a:latin typeface="Arial" panose="020B0604020202020204" pitchFamily="34" charset="0"/>
                <a:cs typeface="Arial" panose="020B0604020202020204" pitchFamily="34" charset="0"/>
              </a:rPr>
              <a:t>Piloerection</a:t>
            </a:r>
            <a:endParaRPr lang="en-GB" sz="2000" u="sng" dirty="0">
              <a:latin typeface="Arial" panose="020B0604020202020204" pitchFamily="34" charset="0"/>
              <a:cs typeface="Arial" panose="020B0604020202020204" pitchFamily="34" charset="0"/>
            </a:endParaRPr>
          </a:p>
          <a:p>
            <a:pPr marL="342900" indent="-342900">
              <a:spcBef>
                <a:spcPct val="20000"/>
              </a:spcBef>
              <a:buClr>
                <a:schemeClr val="hlink"/>
              </a:buClr>
              <a:buSzPct val="70000"/>
              <a:buFont typeface="Arial" pitchFamily="34" charset="0"/>
              <a:buChar char="•"/>
            </a:pPr>
            <a:r>
              <a:rPr lang="en-GB" sz="2000" dirty="0">
                <a:latin typeface="Arial" panose="020B0604020202020204" pitchFamily="34" charset="0"/>
                <a:cs typeface="Arial" panose="020B0604020202020204" pitchFamily="34" charset="0"/>
              </a:rPr>
              <a:t>This is when the hairs on your skin “stand  up” .</a:t>
            </a:r>
          </a:p>
          <a:p>
            <a:pPr marL="342900" indent="-342900">
              <a:spcBef>
                <a:spcPct val="20000"/>
              </a:spcBef>
              <a:buClr>
                <a:schemeClr val="hlink"/>
              </a:buClr>
              <a:buSzPct val="70000"/>
              <a:buFont typeface="Arial" pitchFamily="34" charset="0"/>
              <a:buChar char="•"/>
            </a:pPr>
            <a:r>
              <a:rPr lang="en-GB" sz="2000" dirty="0">
                <a:latin typeface="Arial" panose="020B0604020202020204" pitchFamily="34" charset="0"/>
                <a:cs typeface="Arial" panose="020B0604020202020204" pitchFamily="34" charset="0"/>
              </a:rPr>
              <a:t>It is sometimes called “goose bumps”!</a:t>
            </a:r>
          </a:p>
          <a:p>
            <a:pPr marL="342900" indent="-342900">
              <a:spcBef>
                <a:spcPct val="20000"/>
              </a:spcBef>
              <a:buClr>
                <a:schemeClr val="hlink"/>
              </a:buClr>
              <a:buSzPct val="70000"/>
              <a:buFont typeface="Arial" pitchFamily="34" charset="0"/>
              <a:buChar char="•"/>
            </a:pPr>
            <a:r>
              <a:rPr lang="en-GB" sz="2000" dirty="0">
                <a:latin typeface="Arial" panose="020B0604020202020204" pitchFamily="34" charset="0"/>
                <a:cs typeface="Arial" panose="020B0604020202020204" pitchFamily="34" charset="0"/>
              </a:rPr>
              <a:t>The hairs trap a layer of air next to the skin which is then warmed by the body heat</a:t>
            </a:r>
          </a:p>
          <a:p>
            <a:pPr marL="342900" indent="-342900">
              <a:spcBef>
                <a:spcPct val="20000"/>
              </a:spcBef>
              <a:buClr>
                <a:schemeClr val="hlink"/>
              </a:buClr>
              <a:buSzPct val="70000"/>
              <a:buFont typeface="Arial" pitchFamily="34" charset="0"/>
              <a:buChar char="•"/>
            </a:pPr>
            <a:r>
              <a:rPr lang="en-GB" sz="2000" dirty="0">
                <a:latin typeface="Arial" panose="020B0604020202020204" pitchFamily="34" charset="0"/>
                <a:cs typeface="Arial" panose="020B0604020202020204" pitchFamily="34" charset="0"/>
              </a:rPr>
              <a:t>The air becomes an insulating layer.</a:t>
            </a:r>
          </a:p>
        </p:txBody>
      </p:sp>
    </p:spTree>
    <p:extLst>
      <p:ext uri="{BB962C8B-B14F-4D97-AF65-F5344CB8AC3E}">
        <p14:creationId xmlns:p14="http://schemas.microsoft.com/office/powerpoint/2010/main" val="2068567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686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6868">
                                            <p:txEl>
                                              <p:pRg st="1" end="1"/>
                                            </p:txEl>
                                          </p:spTgt>
                                        </p:tgtEl>
                                        <p:attrNameLst>
                                          <p:attrName>style.visibility</p:attrName>
                                        </p:attrNameLst>
                                      </p:cBhvr>
                                      <p:to>
                                        <p:strVal val="visible"/>
                                      </p:to>
                                    </p:set>
                                    <p:anim calcmode="lin" valueType="num">
                                      <p:cBhvr>
                                        <p:cTn id="14" dur="500" fill="hold"/>
                                        <p:tgtEl>
                                          <p:spTgt spid="3686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686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686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6868">
                                            <p:txEl>
                                              <p:pRg st="2" end="2"/>
                                            </p:txEl>
                                          </p:spTgt>
                                        </p:tgtEl>
                                        <p:attrNameLst>
                                          <p:attrName>style.visibility</p:attrName>
                                        </p:attrNameLst>
                                      </p:cBhvr>
                                      <p:to>
                                        <p:strVal val="visible"/>
                                      </p:to>
                                    </p:set>
                                    <p:anim calcmode="lin" valueType="num">
                                      <p:cBhvr>
                                        <p:cTn id="21" dur="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686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6868">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6868">
                                            <p:txEl>
                                              <p:pRg st="3" end="3"/>
                                            </p:txEl>
                                          </p:spTgt>
                                        </p:tgtEl>
                                        <p:attrNameLst>
                                          <p:attrName>style.visibility</p:attrName>
                                        </p:attrNameLst>
                                      </p:cBhvr>
                                      <p:to>
                                        <p:strVal val="visible"/>
                                      </p:to>
                                    </p:set>
                                    <p:anim calcmode="lin" valueType="num">
                                      <p:cBhvr>
                                        <p:cTn id="28" dur="500" fill="hold"/>
                                        <p:tgtEl>
                                          <p:spTgt spid="3686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686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686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6868">
                                            <p:txEl>
                                              <p:pRg st="4" end="4"/>
                                            </p:txEl>
                                          </p:spTgt>
                                        </p:tgtEl>
                                        <p:attrNameLst>
                                          <p:attrName>style.visibility</p:attrName>
                                        </p:attrNameLst>
                                      </p:cBhvr>
                                      <p:to>
                                        <p:strVal val="visible"/>
                                      </p:to>
                                    </p:set>
                                    <p:anim calcmode="lin" valueType="num">
                                      <p:cBhvr>
                                        <p:cTn id="35" dur="500" fill="hold"/>
                                        <p:tgtEl>
                                          <p:spTgt spid="3686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686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686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p:cTn id="4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p:cTn id="4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 calcmode="lin" valueType="num">
                                      <p:cBhvr>
                                        <p:cTn id="5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p:cTn id="6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 calcmode="lin" valueType="num">
                                      <p:cBhvr>
                                        <p:cTn id="7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71"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7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p:cNvSpPr>
          <p:nvPr/>
        </p:nvSpPr>
        <p:spPr bwMode="auto">
          <a:xfrm>
            <a:off x="1552576" y="1638300"/>
            <a:ext cx="9258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kumimoji="0" lang="en-US" altLang="en-US" sz="4400" b="1" dirty="0">
                <a:solidFill>
                  <a:srgbClr val="0000FF"/>
                </a:solidFill>
              </a:rPr>
              <a:t>Fever and hyperthermia</a:t>
            </a:r>
            <a:br>
              <a:rPr kumimoji="0" lang="en-US" altLang="en-US" sz="4400" b="1" dirty="0">
                <a:solidFill>
                  <a:srgbClr val="0000FF"/>
                </a:solidFill>
              </a:rPr>
            </a:br>
            <a:endParaRPr kumimoji="0" lang="en-US" altLang="en-US" sz="4400" b="1" dirty="0">
              <a:solidFill>
                <a:srgbClr val="0000FF"/>
              </a:solidFill>
            </a:endParaRPr>
          </a:p>
        </p:txBody>
      </p:sp>
      <p:sp>
        <p:nvSpPr>
          <p:cNvPr id="30723" name="Content Placeholder 2"/>
          <p:cNvSpPr>
            <a:spLocks/>
          </p:cNvSpPr>
          <p:nvPr/>
        </p:nvSpPr>
        <p:spPr bwMode="auto">
          <a:xfrm>
            <a:off x="1295401" y="1752600"/>
            <a:ext cx="95154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Clr>
                <a:schemeClr val="hlink"/>
              </a:buClr>
              <a:buSzPct val="60000"/>
              <a:buFont typeface="Wingdings" panose="05000000000000000000" pitchFamily="2" charset="2"/>
              <a:buAutoNum type="arabicPeriod"/>
            </a:pPr>
            <a:r>
              <a:rPr kumimoji="0" lang="en-US" altLang="en-US" i="1">
                <a:solidFill>
                  <a:srgbClr val="000000"/>
                </a:solidFill>
              </a:rPr>
              <a:t>Fever</a:t>
            </a:r>
            <a:r>
              <a:rPr kumimoji="0" lang="en-US" altLang="en-US">
                <a:solidFill>
                  <a:srgbClr val="000000"/>
                </a:solidFill>
              </a:rPr>
              <a:t> occurs when the </a:t>
            </a:r>
            <a:r>
              <a:rPr kumimoji="0" lang="en-US" altLang="en-US" i="1">
                <a:solidFill>
                  <a:srgbClr val="000000"/>
                </a:solidFill>
              </a:rPr>
              <a:t>core temperature of the body </a:t>
            </a:r>
            <a:r>
              <a:rPr kumimoji="0" lang="en-US" altLang="en-US">
                <a:solidFill>
                  <a:srgbClr val="000000"/>
                </a:solidFill>
              </a:rPr>
              <a:t>is raised above normal steady state levels. The body reacts as if it is too cold, while the temperature rises up to the new higher set point. Fever attacks imply shivering combined with vasoconstriction, headache, body pains, and general discomfort. </a:t>
            </a:r>
          </a:p>
          <a:p>
            <a:pPr eaLnBrk="1" hangingPunct="1">
              <a:buClr>
                <a:schemeClr val="hlink"/>
              </a:buClr>
              <a:buSzPct val="60000"/>
              <a:buFont typeface="Wingdings" panose="05000000000000000000" pitchFamily="2" charset="2"/>
              <a:buAutoNum type="arabicPeriod"/>
            </a:pPr>
            <a:r>
              <a:rPr kumimoji="0" lang="en-GB" altLang="en-US">
                <a:solidFill>
                  <a:srgbClr val="000000"/>
                </a:solidFill>
              </a:rPr>
              <a:t>Following an attack of fever, vasodilatation and sweat evaporation reduces the core temperature.</a:t>
            </a:r>
            <a:endParaRPr kumimoji="0" lang="en-US" altLang="en-US">
              <a:solidFill>
                <a:srgbClr val="000000"/>
              </a:solidFill>
            </a:endParaRPr>
          </a:p>
          <a:p>
            <a:pPr eaLnBrk="1" hangingPunct="1">
              <a:buClr>
                <a:schemeClr val="hlink"/>
              </a:buClr>
              <a:buSzPct val="60000"/>
              <a:buFont typeface="Wingdings" panose="05000000000000000000" pitchFamily="2" charset="2"/>
              <a:buAutoNum type="arabicPeriod"/>
            </a:pPr>
            <a:endParaRPr kumimoji="0" lang="en-US" altLang="en-US">
              <a:solidFill>
                <a:srgbClr val="000000"/>
              </a:solidFill>
            </a:endParaRPr>
          </a:p>
        </p:txBody>
      </p:sp>
    </p:spTree>
    <p:extLst>
      <p:ext uri="{BB962C8B-B14F-4D97-AF65-F5344CB8AC3E}">
        <p14:creationId xmlns:p14="http://schemas.microsoft.com/office/powerpoint/2010/main" val="2653723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p:cNvSpPr>
          <p:nvPr/>
        </p:nvSpPr>
        <p:spPr bwMode="auto">
          <a:xfrm>
            <a:off x="1295400" y="304800"/>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kumimoji="0" lang="en-GB" altLang="en-US" sz="3500" b="1">
                <a:solidFill>
                  <a:srgbClr val="0000FF"/>
                </a:solidFill>
                <a:latin typeface="Tahoma" panose="020B0604030504040204" pitchFamily="34" charset="0"/>
              </a:rPr>
              <a:t>Overview: Temperature Regulation</a:t>
            </a:r>
            <a:r>
              <a:rPr kumimoji="0" lang="en-GB" altLang="en-US" sz="3500" b="1" i="1">
                <a:solidFill>
                  <a:srgbClr val="0000FF"/>
                </a:solidFill>
                <a:latin typeface="Tahoma" panose="020B0604030504040204" pitchFamily="34" charset="0"/>
              </a:rPr>
              <a:t/>
            </a:r>
            <a:br>
              <a:rPr kumimoji="0" lang="en-GB" altLang="en-US" sz="3500" b="1" i="1">
                <a:solidFill>
                  <a:srgbClr val="0000FF"/>
                </a:solidFill>
                <a:latin typeface="Tahoma" panose="020B0604030504040204" pitchFamily="34" charset="0"/>
              </a:rPr>
            </a:br>
            <a:endParaRPr kumimoji="0" lang="en-US" altLang="en-US" sz="3500" b="1">
              <a:solidFill>
                <a:srgbClr val="0000FF"/>
              </a:solidFill>
            </a:endParaRPr>
          </a:p>
        </p:txBody>
      </p:sp>
      <p:pic>
        <p:nvPicPr>
          <p:cNvPr id="4099" name="Picture 9" descr="http://dtc.pima.edu/biology/201/L1/Homeostasis.jpg"/>
          <p:cNvPicPr>
            <a:picLocks noChangeAspect="1" noChangeArrowheads="1"/>
          </p:cNvPicPr>
          <p:nvPr/>
        </p:nvPicPr>
        <p:blipFill>
          <a:blip r:embed="rId2">
            <a:extLst>
              <a:ext uri="{28A0092B-C50C-407E-A947-70E740481C1C}">
                <a14:useLocalDpi xmlns:a14="http://schemas.microsoft.com/office/drawing/2010/main" val="0"/>
              </a:ext>
            </a:extLst>
          </a:blip>
          <a:srcRect l="1802" t="1260" r="30460" b="13409"/>
          <a:stretch>
            <a:fillRect/>
          </a:stretch>
        </p:blipFill>
        <p:spPr bwMode="auto">
          <a:xfrm>
            <a:off x="1552576" y="1066800"/>
            <a:ext cx="6257925"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5"/>
          <p:cNvSpPr>
            <a:spLocks noChangeArrowheads="1"/>
          </p:cNvSpPr>
          <p:nvPr/>
        </p:nvSpPr>
        <p:spPr bwMode="auto">
          <a:xfrm>
            <a:off x="2324100" y="5867400"/>
            <a:ext cx="600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kumimoji="0" lang="en-GB" altLang="en-US" sz="3600" b="1">
                <a:solidFill>
                  <a:srgbClr val="000000"/>
                </a:solidFill>
                <a:latin typeface="Constantia" panose="02030602050306030303" pitchFamily="18" charset="0"/>
              </a:rPr>
              <a:t>Cyclic</a:t>
            </a:r>
            <a:r>
              <a:rPr kumimoji="0" lang="en-GB" altLang="en-US" b="1">
                <a:solidFill>
                  <a:srgbClr val="000000"/>
                </a:solidFill>
                <a:latin typeface="Constantia" panose="02030602050306030303" pitchFamily="18" charset="0"/>
              </a:rPr>
              <a:t> representation</a:t>
            </a:r>
          </a:p>
        </p:txBody>
      </p:sp>
      <p:pic>
        <p:nvPicPr>
          <p:cNvPr id="20485" name="Picture 15" descr="C:\Documents and Settings\rotherym.007\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576" y="2743200"/>
            <a:ext cx="28289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795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587828" y="617330"/>
            <a:ext cx="1132840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en-US" altLang="zh-CN" sz="2800" b="1" dirty="0">
                <a:solidFill>
                  <a:srgbClr val="0000FF"/>
                </a:solidFill>
                <a:ea typeface="宋体" panose="02010600030101010101" pitchFamily="2" charset="-122"/>
              </a:rPr>
              <a:t>Endocrine glands:</a:t>
            </a:r>
            <a:endParaRPr kumimoji="0" lang="en-US" altLang="zh-CN" sz="2800" dirty="0">
              <a:solidFill>
                <a:srgbClr val="0000FF"/>
              </a:solidFill>
              <a:ea typeface="宋体" panose="02010600030101010101" pitchFamily="2" charset="-122"/>
            </a:endParaRPr>
          </a:p>
          <a:p>
            <a:pPr marL="457200" indent="-457200">
              <a:spcBef>
                <a:spcPct val="0"/>
              </a:spcBef>
            </a:pPr>
            <a:r>
              <a:rPr kumimoji="0" lang="en-US" altLang="zh-CN" sz="2800" dirty="0">
                <a:solidFill>
                  <a:srgbClr val="000000"/>
                </a:solidFill>
                <a:ea typeface="宋体" panose="02010600030101010101" pitchFamily="2" charset="-122"/>
              </a:rPr>
              <a:t>Located in the body are eight major endocrine glands that secrete chemical substances called </a:t>
            </a:r>
            <a:r>
              <a:rPr kumimoji="0" lang="en-US" altLang="zh-CN" sz="2800" dirty="0">
                <a:solidFill>
                  <a:srgbClr val="FF0000"/>
                </a:solidFill>
                <a:ea typeface="宋体" panose="02010600030101010101" pitchFamily="2" charset="-122"/>
              </a:rPr>
              <a:t>hormones.</a:t>
            </a:r>
            <a:r>
              <a:rPr kumimoji="0" lang="en-US" altLang="zh-CN" sz="2800" dirty="0">
                <a:solidFill>
                  <a:srgbClr val="000000"/>
                </a:solidFill>
                <a:ea typeface="宋体" panose="02010600030101010101" pitchFamily="2" charset="-122"/>
              </a:rPr>
              <a:t> </a:t>
            </a:r>
          </a:p>
          <a:p>
            <a:pPr marL="457200" indent="-457200">
              <a:spcBef>
                <a:spcPct val="0"/>
              </a:spcBef>
            </a:pPr>
            <a:r>
              <a:rPr kumimoji="0" lang="en-US" altLang="zh-CN" sz="2800" dirty="0">
                <a:solidFill>
                  <a:schemeClr val="accent1">
                    <a:lumMod val="75000"/>
                  </a:schemeClr>
                </a:solidFill>
                <a:ea typeface="宋体" panose="02010600030101010101" pitchFamily="2" charset="-122"/>
              </a:rPr>
              <a:t>Hormones</a:t>
            </a:r>
            <a:r>
              <a:rPr kumimoji="0" lang="en-US" altLang="zh-CN" sz="2800" dirty="0">
                <a:solidFill>
                  <a:srgbClr val="000000"/>
                </a:solidFill>
                <a:ea typeface="宋体" panose="02010600030101010101" pitchFamily="2" charset="-122"/>
              </a:rPr>
              <a:t> are transported into the extracellular fluid to all parts of the body to help regulate cellular function.</a:t>
            </a:r>
          </a:p>
          <a:p>
            <a:pPr marL="457200" indent="-457200">
              <a:spcBef>
                <a:spcPct val="0"/>
              </a:spcBef>
            </a:pPr>
            <a:r>
              <a:rPr kumimoji="0" lang="en-US" altLang="zh-CN" sz="2800" dirty="0">
                <a:solidFill>
                  <a:srgbClr val="000000"/>
                </a:solidFill>
                <a:ea typeface="宋体" panose="02010600030101010101" pitchFamily="2" charset="-122"/>
              </a:rPr>
              <a:t> For instance, thyroid hormone increases the rates of most chemical reactions in all cells, thus helping to set the tempo of bodily activity. </a:t>
            </a:r>
          </a:p>
          <a:p>
            <a:pPr marL="457200" indent="-457200">
              <a:spcBef>
                <a:spcPct val="0"/>
              </a:spcBef>
            </a:pPr>
            <a:r>
              <a:rPr kumimoji="0" lang="en-US" altLang="zh-CN" sz="2800" dirty="0">
                <a:solidFill>
                  <a:srgbClr val="000000"/>
                </a:solidFill>
                <a:ea typeface="宋体" panose="02010600030101010101" pitchFamily="2" charset="-122"/>
              </a:rPr>
              <a:t>Insulin controls glucose metabolism</a:t>
            </a:r>
          </a:p>
          <a:p>
            <a:pPr marL="457200" indent="-457200">
              <a:spcBef>
                <a:spcPct val="0"/>
              </a:spcBef>
            </a:pPr>
            <a:r>
              <a:rPr kumimoji="0" lang="en-US" altLang="zh-CN" sz="2800" dirty="0">
                <a:solidFill>
                  <a:srgbClr val="000000"/>
                </a:solidFill>
                <a:ea typeface="宋体" panose="02010600030101010101" pitchFamily="2" charset="-122"/>
              </a:rPr>
              <a:t>Hormones are a system of regulation that complements the nervous system. </a:t>
            </a:r>
          </a:p>
          <a:p>
            <a:pPr marL="457200" indent="-457200">
              <a:spcBef>
                <a:spcPct val="0"/>
              </a:spcBef>
            </a:pPr>
            <a:r>
              <a:rPr kumimoji="0" lang="en-US" altLang="zh-CN" sz="2800" dirty="0">
                <a:solidFill>
                  <a:srgbClr val="000000"/>
                </a:solidFill>
                <a:ea typeface="宋体" panose="02010600030101010101" pitchFamily="2" charset="-122"/>
              </a:rPr>
              <a:t>The nervous system regulates mainly muscular and secretory activities of the body, whereas the hormonal system regulates mainly metabolic functions.</a:t>
            </a:r>
          </a:p>
        </p:txBody>
      </p:sp>
    </p:spTree>
    <p:extLst>
      <p:ext uri="{BB962C8B-B14F-4D97-AF65-F5344CB8AC3E}">
        <p14:creationId xmlns:p14="http://schemas.microsoft.com/office/powerpoint/2010/main" val="2053892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en-GB" dirty="0" smtClean="0"/>
              <a:t>Outline</a:t>
            </a:r>
            <a:endParaRPr lang="en-US" dirty="0"/>
          </a:p>
        </p:txBody>
      </p:sp>
      <p:sp>
        <p:nvSpPr>
          <p:cNvPr id="10243" name="Rectangle 3"/>
          <p:cNvSpPr>
            <a:spLocks noGrp="1" noChangeArrowheads="1"/>
          </p:cNvSpPr>
          <p:nvPr>
            <p:ph type="body" idx="1"/>
          </p:nvPr>
        </p:nvSpPr>
        <p:spPr/>
        <p:txBody>
          <a:bodyPr/>
          <a:lstStyle/>
          <a:p>
            <a:pPr marL="628650" indent="-514350" algn="ctr">
              <a:buFont typeface="+mj-lt"/>
              <a:buAutoNum type="arabicPeriod"/>
            </a:pPr>
            <a:r>
              <a:rPr lang="en-GB" dirty="0" smtClean="0"/>
              <a:t>What </a:t>
            </a:r>
            <a:r>
              <a:rPr lang="en-GB" dirty="0"/>
              <a:t>is Homeostasis?</a:t>
            </a:r>
          </a:p>
          <a:p>
            <a:pPr marL="628650" indent="-514350" algn="ctr">
              <a:buFont typeface="+mj-lt"/>
              <a:buAutoNum type="arabicPeriod"/>
            </a:pPr>
            <a:r>
              <a:rPr lang="en-GB" dirty="0" smtClean="0"/>
              <a:t>Controlling </a:t>
            </a:r>
            <a:r>
              <a:rPr lang="en-GB" dirty="0"/>
              <a:t>body temperature</a:t>
            </a:r>
          </a:p>
          <a:p>
            <a:pPr marL="628650" indent="-514350" algn="ctr">
              <a:buFont typeface="+mj-lt"/>
              <a:buAutoNum type="arabicPeriod"/>
            </a:pPr>
            <a:r>
              <a:rPr lang="en-GB" dirty="0" smtClean="0"/>
              <a:t>Controlling </a:t>
            </a:r>
            <a:r>
              <a:rPr lang="en-GB" dirty="0"/>
              <a:t>Glucose levels</a:t>
            </a:r>
          </a:p>
          <a:p>
            <a:pPr marL="628650" indent="-514350" algn="ctr">
              <a:buFont typeface="+mj-lt"/>
              <a:buAutoNum type="arabicPeriod"/>
            </a:pPr>
            <a:r>
              <a:rPr lang="en-GB" dirty="0" smtClean="0"/>
              <a:t>Controlling </a:t>
            </a:r>
            <a:r>
              <a:rPr lang="en-GB" dirty="0"/>
              <a:t>water levels</a:t>
            </a:r>
            <a:endParaRPr lang="en" dirty="0"/>
          </a:p>
          <a:p>
            <a:pPr marL="114300" indent="0">
              <a:buNone/>
            </a:pP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804264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666" y="365760"/>
            <a:ext cx="6404667" cy="6492240"/>
          </a:xfrm>
          <a:prstGeom prst="rect">
            <a:avLst/>
          </a:prstGeom>
        </p:spPr>
      </p:pic>
    </p:spTree>
    <p:extLst>
      <p:ext uri="{BB962C8B-B14F-4D97-AF65-F5344CB8AC3E}">
        <p14:creationId xmlns:p14="http://schemas.microsoft.com/office/powerpoint/2010/main" val="3395460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589" y="1690688"/>
            <a:ext cx="6289301"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p:cNvSpPr>
            <a:spLocks noGrp="1" noRot="1" noChangeArrowheads="1"/>
          </p:cNvSpPr>
          <p:nvPr>
            <p:ph type="title"/>
          </p:nvPr>
        </p:nvSpPr>
        <p:spPr/>
        <p:txBody>
          <a:bodyPr/>
          <a:lstStyle/>
          <a:p>
            <a:r>
              <a:rPr lang="en-GB" sz="4000" dirty="0" smtClean="0"/>
              <a:t>What </a:t>
            </a:r>
            <a:r>
              <a:rPr lang="en-GB" sz="4000" dirty="0"/>
              <a:t>is Homeostasis?</a:t>
            </a:r>
            <a:endParaRPr lang="en-US" sz="4000" dirty="0"/>
          </a:p>
        </p:txBody>
      </p:sp>
      <p:sp>
        <p:nvSpPr>
          <p:cNvPr id="7171" name="Rectangle 3"/>
          <p:cNvSpPr>
            <a:spLocks noGrp="1" noChangeArrowheads="1"/>
          </p:cNvSpPr>
          <p:nvPr>
            <p:ph type="body" idx="1"/>
          </p:nvPr>
        </p:nvSpPr>
        <p:spPr>
          <a:xfrm>
            <a:off x="470647" y="1825625"/>
            <a:ext cx="5472953" cy="4763434"/>
          </a:xfrm>
        </p:spPr>
        <p:txBody>
          <a:bodyPr>
            <a:noAutofit/>
          </a:bodyPr>
          <a:lstStyle/>
          <a:p>
            <a:r>
              <a:rPr lang="en-GB" sz="2400" dirty="0">
                <a:latin typeface="Arial" panose="020B0604020202020204" pitchFamily="34" charset="0"/>
                <a:cs typeface="Arial" panose="020B0604020202020204" pitchFamily="34" charset="0"/>
              </a:rPr>
              <a:t>Body cells work best if they have the correct</a:t>
            </a:r>
          </a:p>
          <a:p>
            <a:pPr lvl="1"/>
            <a:r>
              <a:rPr lang="en-GB" dirty="0">
                <a:latin typeface="Arial" panose="020B0604020202020204" pitchFamily="34" charset="0"/>
                <a:cs typeface="Arial" panose="020B0604020202020204" pitchFamily="34" charset="0"/>
              </a:rPr>
              <a:t>Temperature</a:t>
            </a:r>
          </a:p>
          <a:p>
            <a:pPr lvl="1"/>
            <a:r>
              <a:rPr lang="en-GB" dirty="0">
                <a:latin typeface="Arial" panose="020B0604020202020204" pitchFamily="34" charset="0"/>
                <a:cs typeface="Arial" panose="020B0604020202020204" pitchFamily="34" charset="0"/>
              </a:rPr>
              <a:t>Water levels</a:t>
            </a:r>
          </a:p>
          <a:p>
            <a:pPr lvl="1"/>
            <a:r>
              <a:rPr lang="en-GB" dirty="0">
                <a:latin typeface="Arial" panose="020B0604020202020204" pitchFamily="34" charset="0"/>
                <a:cs typeface="Arial" panose="020B0604020202020204" pitchFamily="34" charset="0"/>
              </a:rPr>
              <a:t>Glucose </a:t>
            </a:r>
            <a:r>
              <a:rPr lang="en-GB" dirty="0" smtClean="0">
                <a:latin typeface="Arial" panose="020B0604020202020204" pitchFamily="34" charset="0"/>
                <a:cs typeface="Arial" panose="020B0604020202020204" pitchFamily="34" charset="0"/>
              </a:rPr>
              <a:t>concentration</a:t>
            </a:r>
            <a:endParaRPr lang="en-GB"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Your body has mechanisms to keep the cells in a constant environment</a:t>
            </a:r>
            <a:r>
              <a:rPr lang="en-GB" sz="2400" dirty="0" smtClean="0">
                <a:latin typeface="Arial" panose="020B0604020202020204" pitchFamily="34" charset="0"/>
                <a:cs typeface="Arial" panose="020B0604020202020204" pitchFamily="34" charset="0"/>
              </a:rPr>
              <a:t>.</a:t>
            </a:r>
          </a:p>
          <a:p>
            <a:r>
              <a:rPr lang="en-US" sz="2400" dirty="0">
                <a:solidFill>
                  <a:srgbClr val="000000"/>
                </a:solidFill>
                <a:latin typeface="Arial" panose="020B0604020202020204" pitchFamily="34" charset="0"/>
                <a:cs typeface="Arial" panose="020B0604020202020204" pitchFamily="34" charset="0"/>
              </a:rPr>
              <a:t>The maintenance of nearly constant internal environment inside the body is called </a:t>
            </a:r>
            <a:r>
              <a:rPr lang="en-US" sz="2400" b="1" dirty="0">
                <a:solidFill>
                  <a:srgbClr val="000000"/>
                </a:solidFill>
                <a:latin typeface="Arial" panose="020B0604020202020204" pitchFamily="34" charset="0"/>
                <a:cs typeface="Arial" panose="020B0604020202020204" pitchFamily="34" charset="0"/>
              </a:rPr>
              <a:t>Homeostasis</a:t>
            </a:r>
            <a:endParaRPr lang="en-GB"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553002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71">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100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7171">
                                            <p:txEl>
                                              <p:pRg st="1" end="1"/>
                                            </p:txEl>
                                          </p:spTgt>
                                        </p:tgtEl>
                                      </p:cBhvr>
                                    </p:animEffect>
                                  </p:childTnLst>
                                </p:cTn>
                              </p:par>
                            </p:childTnLst>
                          </p:cTn>
                        </p:par>
                        <p:par>
                          <p:cTn id="16" fill="hold" nodeType="afterGroup">
                            <p:stCondLst>
                              <p:cond delay="2000"/>
                            </p:stCondLst>
                            <p:childTnLst>
                              <p:par>
                                <p:cTn id="17" presetID="53" presetClass="entr" presetSubtype="0" fill="hold" grpId="0" nodeType="afterEffect">
                                  <p:stCondLst>
                                    <p:cond delay="100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p:cTn id="19"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171">
                                            <p:txEl>
                                              <p:pRg st="2" end="2"/>
                                            </p:txEl>
                                          </p:spTgt>
                                        </p:tgtEl>
                                      </p:cBhvr>
                                    </p:animEffect>
                                  </p:childTnLst>
                                </p:cTn>
                              </p:par>
                            </p:childTnLst>
                          </p:cTn>
                        </p:par>
                        <p:par>
                          <p:cTn id="22" fill="hold" nodeType="afterGroup">
                            <p:stCondLst>
                              <p:cond delay="3500"/>
                            </p:stCondLst>
                            <p:childTnLst>
                              <p:par>
                                <p:cTn id="23" presetID="53" presetClass="entr" presetSubtype="0" fill="hold" grpId="0" nodeType="afterEffect">
                                  <p:stCondLst>
                                    <p:cond delay="100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p:cTn id="25"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71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 calcmode="lin" valueType="num">
                                      <p:cBhvr>
                                        <p:cTn id="32"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7171">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717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171">
                                            <p:txEl>
                                              <p:pRg st="5" end="5"/>
                                            </p:txEl>
                                          </p:spTgt>
                                        </p:tgtEl>
                                        <p:attrNameLst>
                                          <p:attrName>style.visibility</p:attrName>
                                        </p:attrNameLst>
                                      </p:cBhvr>
                                      <p:to>
                                        <p:strVal val="visible"/>
                                      </p:to>
                                    </p:set>
                                    <p:anim calcmode="lin" valueType="num">
                                      <p:cBhvr>
                                        <p:cTn id="39" dur="5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29151" y="1226141"/>
            <a:ext cx="7440400" cy="5631859"/>
          </a:xfrm>
          <a:prstGeom prst="rect">
            <a:avLst/>
          </a:prstGeom>
        </p:spPr>
      </p:pic>
      <p:sp>
        <p:nvSpPr>
          <p:cNvPr id="7170" name="Rectangle 2"/>
          <p:cNvSpPr>
            <a:spLocks noGrp="1" noChangeArrowheads="1"/>
          </p:cNvSpPr>
          <p:nvPr>
            <p:ph type="body" idx="4294967295"/>
          </p:nvPr>
        </p:nvSpPr>
        <p:spPr>
          <a:xfrm>
            <a:off x="247090" y="0"/>
            <a:ext cx="9258300" cy="3200400"/>
          </a:xfrm>
        </p:spPr>
        <p:txBody>
          <a:bodyPr vert="horz" lIns="91440" tIns="45720" rIns="91440" bIns="45720" rtlCol="0">
            <a:normAutofit lnSpcReduction="10000"/>
          </a:bodyPr>
          <a:lstStyle/>
          <a:p>
            <a:pPr marL="0" indent="0" algn="ctr">
              <a:buNone/>
            </a:pPr>
            <a:r>
              <a:rPr lang="en-US" altLang="en-US" sz="4000" b="1" dirty="0">
                <a:solidFill>
                  <a:srgbClr val="0000FF"/>
                </a:solidFill>
              </a:rPr>
              <a:t>Control of Homeostasis</a:t>
            </a:r>
            <a:endParaRPr lang="en-US" altLang="en-US" b="1" dirty="0" smtClean="0">
              <a:solidFill>
                <a:srgbClr val="0000FF"/>
              </a:solidFill>
            </a:endParaRPr>
          </a:p>
          <a:p>
            <a:pPr marL="0" indent="0">
              <a:buNone/>
            </a:pPr>
            <a:r>
              <a:rPr lang="en-US" altLang="en-US" dirty="0" smtClean="0">
                <a:solidFill>
                  <a:srgbClr val="000000"/>
                </a:solidFill>
              </a:rPr>
              <a:t>Homeostasis is controlled by feedback mechanism.</a:t>
            </a:r>
          </a:p>
          <a:p>
            <a:pPr marL="0" indent="0" algn="just">
              <a:buNone/>
            </a:pPr>
            <a:r>
              <a:rPr lang="en-US" altLang="en-US" sz="3000" b="1" dirty="0">
                <a:solidFill>
                  <a:srgbClr val="000000"/>
                </a:solidFill>
              </a:rPr>
              <a:t>The feedback mechanism consist of three parts:</a:t>
            </a:r>
          </a:p>
          <a:p>
            <a:pPr marL="0" indent="0" algn="just">
              <a:buNone/>
            </a:pPr>
            <a:r>
              <a:rPr lang="en-US" altLang="en-US" dirty="0">
                <a:solidFill>
                  <a:srgbClr val="000000"/>
                </a:solidFill>
              </a:rPr>
              <a:t>1. A sense organ</a:t>
            </a:r>
          </a:p>
          <a:p>
            <a:pPr marL="0" indent="0" algn="just">
              <a:buNone/>
            </a:pPr>
            <a:r>
              <a:rPr lang="en-US" altLang="en-US" dirty="0">
                <a:solidFill>
                  <a:srgbClr val="000000"/>
                </a:solidFill>
              </a:rPr>
              <a:t>2. A control </a:t>
            </a:r>
            <a:r>
              <a:rPr lang="en-US" altLang="en-US" dirty="0" smtClean="0">
                <a:solidFill>
                  <a:srgbClr val="000000"/>
                </a:solidFill>
              </a:rPr>
              <a:t>center </a:t>
            </a:r>
            <a:r>
              <a:rPr lang="en-US" altLang="en-US" dirty="0">
                <a:solidFill>
                  <a:srgbClr val="000000"/>
                </a:solidFill>
              </a:rPr>
              <a:t>(usually the brain)</a:t>
            </a:r>
          </a:p>
          <a:p>
            <a:pPr marL="0" indent="0" algn="just">
              <a:buNone/>
            </a:pPr>
            <a:r>
              <a:rPr lang="en-US" altLang="en-US" dirty="0">
                <a:solidFill>
                  <a:srgbClr val="000000"/>
                </a:solidFill>
              </a:rPr>
              <a:t>3. A responding organ</a:t>
            </a:r>
          </a:p>
          <a:p>
            <a:pPr marL="0" indent="0" algn="just">
              <a:buNone/>
            </a:pPr>
            <a:endParaRPr lang="en-US" altLang="en-US" dirty="0">
              <a:solidFill>
                <a:srgbClr val="000000"/>
              </a:solidFill>
            </a:endParaRPr>
          </a:p>
          <a:p>
            <a:pPr marL="0" indent="0" algn="just">
              <a:buNone/>
            </a:pPr>
            <a:endParaRPr lang="en-US" altLang="en-US" dirty="0" smtClean="0">
              <a:solidFill>
                <a:srgbClr val="000000"/>
              </a:solidFill>
            </a:endParaRPr>
          </a:p>
          <a:p>
            <a:pPr marL="0" indent="0">
              <a:buNone/>
            </a:pPr>
            <a:endParaRPr lang="en-US" altLang="en-US" dirty="0" smtClean="0">
              <a:solidFill>
                <a:srgbClr val="000000"/>
              </a:solidFill>
            </a:endParaRPr>
          </a:p>
        </p:txBody>
      </p:sp>
      <p:sp>
        <p:nvSpPr>
          <p:cNvPr id="7172" name="Text Box 14"/>
          <p:cNvSpPr txBox="1">
            <a:spLocks noChangeArrowheads="1"/>
          </p:cNvSpPr>
          <p:nvPr/>
        </p:nvSpPr>
        <p:spPr bwMode="auto">
          <a:xfrm>
            <a:off x="4629150" y="6461125"/>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kumimoji="0" lang="en-US" altLang="en-US" sz="2000" b="1" dirty="0">
                <a:solidFill>
                  <a:srgbClr val="0000FF"/>
                </a:solidFill>
                <a:latin typeface="Arial" panose="020B0604020202020204" pitchFamily="34" charset="0"/>
              </a:rPr>
              <a:t>The 3 parts of a typical feedback mechanism</a:t>
            </a:r>
          </a:p>
        </p:txBody>
      </p:sp>
    </p:spTree>
    <p:extLst>
      <p:ext uri="{BB962C8B-B14F-4D97-AF65-F5344CB8AC3E}">
        <p14:creationId xmlns:p14="http://schemas.microsoft.com/office/powerpoint/2010/main" val="66848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vert="horz" lIns="91440" tIns="45720" rIns="91440" bIns="45720" rtlCol="0" anchor="ctr">
            <a:normAutofit/>
          </a:bodyPr>
          <a:lstStyle/>
          <a:p>
            <a:pPr eaLnBrk="1" hangingPunct="1"/>
            <a:r>
              <a:rPr lang="en-US" altLang="en-US" smtClean="0">
                <a:solidFill>
                  <a:srgbClr val="0000FF"/>
                </a:solidFill>
              </a:rPr>
              <a:t>Organs of Homeostasis</a:t>
            </a:r>
          </a:p>
        </p:txBody>
      </p:sp>
      <p:sp>
        <p:nvSpPr>
          <p:cNvPr id="8195" name="Rectangle 3"/>
          <p:cNvSpPr>
            <a:spLocks noGrp="1" noChangeArrowheads="1"/>
          </p:cNvSpPr>
          <p:nvPr>
            <p:ph type="body" idx="4294967295"/>
          </p:nvPr>
        </p:nvSpPr>
        <p:spPr>
          <a:xfrm>
            <a:off x="838201" y="1825625"/>
            <a:ext cx="4125686" cy="4351338"/>
          </a:xfrm>
        </p:spPr>
        <p:txBody>
          <a:bodyPr vert="horz" lIns="91440" tIns="45720" rIns="91440" bIns="45720" rtlCol="0">
            <a:normAutofit/>
          </a:bodyPr>
          <a:lstStyle/>
          <a:p>
            <a:pPr eaLnBrk="1" hangingPunct="1"/>
            <a:r>
              <a:rPr lang="en-US" altLang="en-US" sz="3200" dirty="0" smtClean="0">
                <a:solidFill>
                  <a:srgbClr val="000000"/>
                </a:solidFill>
                <a:latin typeface="Agency FB" panose="020B0503020202020204" pitchFamily="34" charset="0"/>
              </a:rPr>
              <a:t>Musculoskeletal </a:t>
            </a:r>
            <a:r>
              <a:rPr lang="en-US" altLang="en-US" sz="3200" dirty="0">
                <a:solidFill>
                  <a:srgbClr val="000000"/>
                </a:solidFill>
                <a:latin typeface="Agency FB" panose="020B0503020202020204" pitchFamily="34" charset="0"/>
              </a:rPr>
              <a:t>system</a:t>
            </a:r>
          </a:p>
          <a:p>
            <a:pPr eaLnBrk="1" hangingPunct="1"/>
            <a:r>
              <a:rPr lang="en-US" altLang="en-US" sz="3200" dirty="0">
                <a:solidFill>
                  <a:srgbClr val="000000"/>
                </a:solidFill>
                <a:latin typeface="Agency FB" panose="020B0503020202020204" pitchFamily="34" charset="0"/>
              </a:rPr>
              <a:t>Skin</a:t>
            </a:r>
          </a:p>
          <a:p>
            <a:pPr eaLnBrk="1" hangingPunct="1"/>
            <a:r>
              <a:rPr lang="en-US" altLang="en-US" sz="3200" dirty="0">
                <a:solidFill>
                  <a:srgbClr val="000000"/>
                </a:solidFill>
                <a:latin typeface="Agency FB" panose="020B0503020202020204" pitchFamily="34" charset="0"/>
              </a:rPr>
              <a:t>Nervous system</a:t>
            </a:r>
          </a:p>
          <a:p>
            <a:pPr eaLnBrk="1" hangingPunct="1"/>
            <a:r>
              <a:rPr lang="en-US" altLang="en-US" sz="3200" dirty="0">
                <a:solidFill>
                  <a:srgbClr val="000000"/>
                </a:solidFill>
                <a:latin typeface="Agency FB" panose="020B0503020202020204" pitchFamily="34" charset="0"/>
              </a:rPr>
              <a:t>Endocrine glands</a:t>
            </a:r>
          </a:p>
        </p:txBody>
      </p:sp>
      <p:sp>
        <p:nvSpPr>
          <p:cNvPr id="2" name="TextBox 1"/>
          <p:cNvSpPr txBox="1"/>
          <p:nvPr/>
        </p:nvSpPr>
        <p:spPr>
          <a:xfrm>
            <a:off x="6589486" y="1690688"/>
            <a:ext cx="5050972" cy="3108543"/>
          </a:xfrm>
          <a:prstGeom prst="rect">
            <a:avLst/>
          </a:prstGeom>
          <a:noFill/>
        </p:spPr>
        <p:txBody>
          <a:bodyPr wrap="square" rtlCol="0">
            <a:spAutoFit/>
          </a:bodyPr>
          <a:lstStyle/>
          <a:p>
            <a:r>
              <a:rPr lang="en-US" altLang="en-US" sz="2800" i="1" dirty="0" smtClean="0">
                <a:solidFill>
                  <a:srgbClr val="FF0000"/>
                </a:solidFill>
                <a:latin typeface="Arial" panose="020B0604020202020204" pitchFamily="34" charset="0"/>
                <a:cs typeface="Arial" panose="020B0604020202020204" pitchFamily="34" charset="0"/>
              </a:rPr>
              <a:t>Read these Topics from </a:t>
            </a:r>
            <a:r>
              <a:rPr lang="en-US" altLang="en-US" sz="2800" i="1" u="sng" dirty="0">
                <a:solidFill>
                  <a:srgbClr val="FF0000"/>
                </a:solidFill>
                <a:latin typeface="Arial" panose="020B0604020202020204" pitchFamily="34" charset="0"/>
                <a:cs typeface="Arial" panose="020B0604020202020204" pitchFamily="34" charset="0"/>
              </a:rPr>
              <a:t>r</a:t>
            </a:r>
            <a:r>
              <a:rPr lang="en-US" altLang="en-US" sz="2800" i="1" u="sng" dirty="0" smtClean="0">
                <a:solidFill>
                  <a:srgbClr val="FF0000"/>
                </a:solidFill>
                <a:latin typeface="Arial" panose="020B0604020202020204" pitchFamily="34" charset="0"/>
                <a:cs typeface="Arial" panose="020B0604020202020204" pitchFamily="34" charset="0"/>
              </a:rPr>
              <a:t>espective slides</a:t>
            </a:r>
          </a:p>
          <a:p>
            <a:pPr marL="285750" indent="-285750">
              <a:buFont typeface="Arial" panose="020B0604020202020204" pitchFamily="34" charset="0"/>
              <a:buChar char="•"/>
            </a:pPr>
            <a:r>
              <a:rPr lang="en-US" altLang="en-US" sz="2800" dirty="0" smtClean="0">
                <a:solidFill>
                  <a:srgbClr val="FF0000"/>
                </a:solidFill>
                <a:latin typeface="Agency FB" panose="020B0503020202020204" pitchFamily="34" charset="0"/>
                <a:cs typeface="Arial" panose="020B0604020202020204" pitchFamily="34" charset="0"/>
              </a:rPr>
              <a:t>Lungs </a:t>
            </a:r>
            <a:r>
              <a:rPr lang="en-US" altLang="en-US" sz="2800" dirty="0">
                <a:solidFill>
                  <a:srgbClr val="FF0000"/>
                </a:solidFill>
                <a:latin typeface="Agency FB" panose="020B0503020202020204" pitchFamily="34" charset="0"/>
                <a:cs typeface="Arial" panose="020B0604020202020204" pitchFamily="34" charset="0"/>
              </a:rPr>
              <a:t>and respiratory tract</a:t>
            </a:r>
          </a:p>
          <a:p>
            <a:pPr marL="285750" indent="-285750">
              <a:buFont typeface="Arial" panose="020B0604020202020204" pitchFamily="34" charset="0"/>
              <a:buChar char="•"/>
            </a:pPr>
            <a:r>
              <a:rPr lang="en-US" altLang="en-US" sz="2800" dirty="0">
                <a:solidFill>
                  <a:srgbClr val="FF0000"/>
                </a:solidFill>
                <a:latin typeface="Agency FB" panose="020B0503020202020204" pitchFamily="34" charset="0"/>
                <a:cs typeface="Arial" panose="020B0604020202020204" pitchFamily="34" charset="0"/>
              </a:rPr>
              <a:t>Heart and circulatory system</a:t>
            </a:r>
          </a:p>
          <a:p>
            <a:pPr marL="285750" indent="-285750">
              <a:buFont typeface="Arial" panose="020B0604020202020204" pitchFamily="34" charset="0"/>
              <a:buChar char="•"/>
            </a:pPr>
            <a:r>
              <a:rPr lang="en-US" altLang="en-US" sz="2800" dirty="0">
                <a:solidFill>
                  <a:srgbClr val="FF0000"/>
                </a:solidFill>
                <a:latin typeface="Agency FB" panose="020B0503020202020204" pitchFamily="34" charset="0"/>
                <a:cs typeface="Arial" panose="020B0604020202020204" pitchFamily="34" charset="0"/>
              </a:rPr>
              <a:t>Liver, pancreas and gastrointestinal tract</a:t>
            </a:r>
          </a:p>
          <a:p>
            <a:pPr marL="285750" indent="-285750">
              <a:buFont typeface="Arial" panose="020B0604020202020204" pitchFamily="34" charset="0"/>
              <a:buChar char="•"/>
            </a:pPr>
            <a:r>
              <a:rPr lang="en-US" altLang="en-US" sz="2800" dirty="0">
                <a:solidFill>
                  <a:srgbClr val="FF0000"/>
                </a:solidFill>
                <a:latin typeface="Agency FB" panose="020B0503020202020204" pitchFamily="34" charset="0"/>
                <a:cs typeface="Arial" panose="020B0604020202020204" pitchFamily="34" charset="0"/>
              </a:rPr>
              <a:t>Kidneys</a:t>
            </a:r>
          </a:p>
        </p:txBody>
      </p:sp>
    </p:spTree>
    <p:extLst>
      <p:ext uri="{BB962C8B-B14F-4D97-AF65-F5344CB8AC3E}">
        <p14:creationId xmlns:p14="http://schemas.microsoft.com/office/powerpoint/2010/main" val="275891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365759"/>
            <a:ext cx="9173029" cy="6281783"/>
          </a:xfrm>
          <a:prstGeom prst="rect">
            <a:avLst/>
          </a:prstGeom>
        </p:spPr>
      </p:pic>
      <p:sp>
        <p:nvSpPr>
          <p:cNvPr id="2" name="TextBox 1"/>
          <p:cNvSpPr txBox="1"/>
          <p:nvPr/>
        </p:nvSpPr>
        <p:spPr>
          <a:xfrm>
            <a:off x="986971" y="365759"/>
            <a:ext cx="4223657" cy="646331"/>
          </a:xfrm>
          <a:prstGeom prst="rect">
            <a:avLst/>
          </a:prstGeom>
          <a:noFill/>
        </p:spPr>
        <p:txBody>
          <a:bodyPr wrap="square" rtlCol="0">
            <a:spAutoFit/>
          </a:bodyPr>
          <a:lstStyle/>
          <a:p>
            <a:r>
              <a:rPr lang="en-US" sz="36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Nervous System</a:t>
            </a:r>
            <a:endParaRPr lang="en-US" sz="36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67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p:cNvSpPr>
          <p:nvPr/>
        </p:nvSpPr>
        <p:spPr bwMode="auto">
          <a:xfrm>
            <a:off x="0" y="275771"/>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kumimoji="0" lang="en-US" altLang="en-US" sz="2800" b="1" dirty="0" smtClean="0">
                <a:solidFill>
                  <a:srgbClr val="0000FF"/>
                </a:solidFill>
                <a:latin typeface="SimSun" panose="02010600030101010101" pitchFamily="2" charset="-122"/>
                <a:ea typeface="SimSun" panose="02010600030101010101" pitchFamily="2" charset="-122"/>
              </a:rPr>
              <a:t>In Brain :The </a:t>
            </a:r>
            <a:r>
              <a:rPr kumimoji="0" lang="en-US" altLang="en-US" sz="2800" b="1" dirty="0">
                <a:solidFill>
                  <a:srgbClr val="0000FF"/>
                </a:solidFill>
                <a:latin typeface="SimSun" panose="02010600030101010101" pitchFamily="2" charset="-122"/>
                <a:ea typeface="SimSun" panose="02010600030101010101" pitchFamily="2" charset="-122"/>
              </a:rPr>
              <a:t>hypothalamus </a:t>
            </a:r>
            <a:r>
              <a:rPr kumimoji="0" lang="en-US" altLang="en-US" sz="2800" b="1" dirty="0" smtClean="0">
                <a:solidFill>
                  <a:srgbClr val="0000FF"/>
                </a:solidFill>
                <a:latin typeface="SimSun" panose="02010600030101010101" pitchFamily="2" charset="-122"/>
                <a:ea typeface="SimSun" panose="02010600030101010101" pitchFamily="2" charset="-122"/>
              </a:rPr>
              <a:t>contains a </a:t>
            </a:r>
            <a:r>
              <a:rPr kumimoji="0" lang="en-US" altLang="en-US" sz="2800" b="1" dirty="0">
                <a:solidFill>
                  <a:srgbClr val="0000FF"/>
                </a:solidFill>
                <a:latin typeface="SimSun" panose="02010600030101010101" pitchFamily="2" charset="-122"/>
                <a:ea typeface="SimSun" panose="02010600030101010101" pitchFamily="2" charset="-122"/>
              </a:rPr>
              <a:t>central heat control center.</a:t>
            </a:r>
            <a:br>
              <a:rPr kumimoji="0" lang="en-US" altLang="en-US" sz="2800" b="1" dirty="0">
                <a:solidFill>
                  <a:srgbClr val="0000FF"/>
                </a:solidFill>
                <a:latin typeface="SimSun" panose="02010600030101010101" pitchFamily="2" charset="-122"/>
                <a:ea typeface="SimSun" panose="02010600030101010101" pitchFamily="2" charset="-122"/>
              </a:rPr>
            </a:br>
            <a:endParaRPr kumimoji="0" lang="en-US" altLang="en-US" sz="2800" b="1" dirty="0">
              <a:solidFill>
                <a:srgbClr val="0000FF"/>
              </a:solidFill>
              <a:latin typeface="SimSun" panose="02010600030101010101" pitchFamily="2" charset="-122"/>
              <a:ea typeface="SimSun" panose="02010600030101010101" pitchFamily="2" charset="-122"/>
            </a:endParaRPr>
          </a:p>
        </p:txBody>
      </p:sp>
      <p:sp>
        <p:nvSpPr>
          <p:cNvPr id="10243" name="Content Placeholder 2"/>
          <p:cNvSpPr>
            <a:spLocks/>
          </p:cNvSpPr>
          <p:nvPr/>
        </p:nvSpPr>
        <p:spPr bwMode="auto">
          <a:xfrm>
            <a:off x="247650" y="1676400"/>
            <a:ext cx="6167664" cy="3886200"/>
          </a:xfrm>
          <a:prstGeom prst="rect">
            <a:avLst/>
          </a:prstGeom>
          <a:noFill/>
          <a:ln w="9525">
            <a:noFill/>
            <a:miter lim="800000"/>
            <a:headEnd/>
            <a:tailEnd/>
          </a:ln>
        </p:spPr>
        <p:txBody>
          <a:bodyPr/>
          <a:lstStyle>
            <a:lvl1pPr marL="273050" indent="-273050">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Clr>
                <a:schemeClr val="hlink"/>
              </a:buClr>
              <a:buSzPct val="60000"/>
              <a:buFont typeface="Wingdings" panose="05000000000000000000" pitchFamily="2" charset="2"/>
              <a:buChar char="n"/>
              <a:defRPr/>
            </a:pPr>
            <a:r>
              <a:rPr kumimoji="0" lang="en-US" altLang="en-US" sz="3300" dirty="0">
                <a:solidFill>
                  <a:srgbClr val="000000"/>
                </a:solidFill>
                <a:effectLst>
                  <a:outerShdw blurRad="38100" dist="38100" dir="2700000" algn="tl">
                    <a:srgbClr val="C0C0C0"/>
                  </a:outerShdw>
                </a:effectLst>
              </a:rPr>
              <a:t>An area in the Hypothalamus called “</a:t>
            </a:r>
            <a:r>
              <a:rPr kumimoji="0" lang="en-US" altLang="en-US" sz="3300" dirty="0">
                <a:solidFill>
                  <a:srgbClr val="FF3300"/>
                </a:solidFill>
                <a:effectLst>
                  <a:outerShdw blurRad="38100" dist="38100" dir="2700000" algn="tl">
                    <a:srgbClr val="C0C0C0"/>
                  </a:outerShdw>
                </a:effectLst>
              </a:rPr>
              <a:t>The Thermo-regulatory Center (TRC)”</a:t>
            </a:r>
            <a:r>
              <a:rPr kumimoji="0" lang="en-US" altLang="en-US" sz="3300" dirty="0">
                <a:solidFill>
                  <a:srgbClr val="000000"/>
                </a:solidFill>
                <a:effectLst>
                  <a:outerShdw blurRad="38100" dist="38100" dir="2700000" algn="tl">
                    <a:srgbClr val="C0C0C0"/>
                  </a:outerShdw>
                </a:effectLst>
              </a:rPr>
              <a:t> has the responsibility of maintaining the body’s core temperature.</a:t>
            </a:r>
          </a:p>
          <a:p>
            <a:pPr eaLnBrk="1" hangingPunct="1">
              <a:spcBef>
                <a:spcPct val="20000"/>
              </a:spcBef>
              <a:buClr>
                <a:schemeClr val="hlink"/>
              </a:buClr>
              <a:buSzPct val="60000"/>
              <a:buFont typeface="Wingdings" panose="05000000000000000000" pitchFamily="2" charset="2"/>
              <a:buChar char="n"/>
              <a:defRPr/>
            </a:pPr>
            <a:r>
              <a:rPr kumimoji="0" lang="en-US" altLang="en-US" sz="3300" dirty="0">
                <a:solidFill>
                  <a:srgbClr val="000000"/>
                </a:solidFill>
                <a:effectLst>
                  <a:outerShdw blurRad="38100" dist="38100" dir="2700000" algn="tl">
                    <a:srgbClr val="C0C0C0"/>
                  </a:outerShdw>
                </a:effectLst>
              </a:rPr>
              <a:t>It can respond to extremely small changes in blood temperature.</a:t>
            </a:r>
          </a:p>
          <a:p>
            <a:pPr eaLnBrk="1" hangingPunct="1">
              <a:spcBef>
                <a:spcPct val="20000"/>
              </a:spcBef>
              <a:buClr>
                <a:schemeClr val="hlink"/>
              </a:buClr>
              <a:buSzPct val="60000"/>
              <a:buFont typeface="Wingdings" panose="05000000000000000000" pitchFamily="2" charset="2"/>
              <a:buChar char="n"/>
              <a:defRPr/>
            </a:pPr>
            <a:r>
              <a:rPr kumimoji="0" lang="en-US" altLang="en-US" sz="3300" dirty="0">
                <a:solidFill>
                  <a:srgbClr val="000000"/>
                </a:solidFill>
                <a:effectLst>
                  <a:outerShdw blurRad="38100" dist="38100" dir="2700000" algn="tl">
                    <a:srgbClr val="C0C0C0"/>
                  </a:outerShdw>
                </a:effectLst>
              </a:rPr>
              <a:t>The TRC is the body’s thermostat.</a:t>
            </a:r>
          </a:p>
          <a:p>
            <a:pPr eaLnBrk="1" hangingPunct="1">
              <a:spcBef>
                <a:spcPct val="20000"/>
              </a:spcBef>
              <a:buClr>
                <a:schemeClr val="hlink"/>
              </a:buClr>
              <a:buSzPct val="60000"/>
              <a:buFont typeface="Wingdings" panose="05000000000000000000" pitchFamily="2" charset="2"/>
              <a:buChar char="n"/>
              <a:defRPr/>
            </a:pPr>
            <a:endParaRPr kumimoji="0" lang="en-US" altLang="en-US" sz="3200" dirty="0">
              <a:solidFill>
                <a:srgbClr val="000000"/>
              </a:solidFill>
              <a:effectLst>
                <a:outerShdw blurRad="38100" dist="38100" dir="2700000" algn="tl">
                  <a:srgbClr val="C0C0C0"/>
                </a:outerShdw>
              </a:effectLst>
            </a:endParaRPr>
          </a:p>
        </p:txBody>
      </p:sp>
      <p:pic>
        <p:nvPicPr>
          <p:cNvPr id="2" name="Picture 1"/>
          <p:cNvPicPr>
            <a:picLocks noChangeAspect="1"/>
          </p:cNvPicPr>
          <p:nvPr/>
        </p:nvPicPr>
        <p:blipFill>
          <a:blip r:embed="rId2"/>
          <a:stretch>
            <a:fillRect/>
          </a:stretch>
        </p:blipFill>
        <p:spPr>
          <a:xfrm>
            <a:off x="7125153" y="1418771"/>
            <a:ext cx="3451861" cy="2651760"/>
          </a:xfrm>
          <a:prstGeom prst="rect">
            <a:avLst/>
          </a:prstGeom>
        </p:spPr>
      </p:pic>
    </p:spTree>
    <p:extLst>
      <p:ext uri="{BB962C8B-B14F-4D97-AF65-F5344CB8AC3E}">
        <p14:creationId xmlns:p14="http://schemas.microsoft.com/office/powerpoint/2010/main" val="512400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7948023" y="2336800"/>
            <a:ext cx="3750491" cy="2380343"/>
          </a:xfrm>
          <a:prstGeom prst="rect">
            <a:avLst/>
          </a:prstGeom>
          <a:solidFill>
            <a:schemeClr val="accent1">
              <a:lumMod val="20000"/>
              <a:lumOff val="80000"/>
            </a:schemeClr>
          </a:solidFill>
          <a:ln>
            <a:noFill/>
          </a:ln>
          <a:effectLst>
            <a:glow rad="101600">
              <a:schemeClr val="accent5">
                <a:satMod val="175000"/>
                <a:alpha val="40000"/>
              </a:schemeClr>
            </a:glow>
          </a:effectLst>
          <a:scene3d>
            <a:camera prst="orthographicFront"/>
            <a:lightRig rig="threePt" dir="t"/>
          </a:scene3d>
          <a:sp3d>
            <a:bevelT w="139700" prst="cross"/>
          </a:sp3d>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fontAlgn="t" hangingPunct="1">
              <a:spcBef>
                <a:spcPct val="0"/>
              </a:spcBef>
              <a:buFontTx/>
              <a:buNone/>
            </a:pPr>
            <a:r>
              <a:rPr lang="en-US" altLang="en-US" sz="2400" dirty="0" smtClean="0">
                <a:solidFill>
                  <a:srgbClr val="FF3300"/>
                </a:solidFill>
                <a:latin typeface="Arial" panose="020B0604020202020204" pitchFamily="34" charset="0"/>
              </a:rPr>
              <a:t>Anterior </a:t>
            </a:r>
            <a:r>
              <a:rPr lang="en-US" altLang="en-US" sz="2400" dirty="0">
                <a:solidFill>
                  <a:srgbClr val="FF3300"/>
                </a:solidFill>
                <a:latin typeface="Arial" panose="020B0604020202020204" pitchFamily="34" charset="0"/>
              </a:rPr>
              <a:t>Region</a:t>
            </a:r>
            <a:r>
              <a:rPr lang="en-US" altLang="en-US" sz="2400" dirty="0">
                <a:solidFill>
                  <a:srgbClr val="333333"/>
                </a:solidFill>
                <a:latin typeface="Arial" panose="020B0604020202020204" pitchFamily="34" charset="0"/>
              </a:rPr>
              <a:t> in the hypothalamus is responsible for marinating body temperature constant, which is also called </a:t>
            </a:r>
            <a:r>
              <a:rPr lang="en-US" altLang="en-US" sz="2400" dirty="0">
                <a:solidFill>
                  <a:srgbClr val="FF3300"/>
                </a:solidFill>
                <a:latin typeface="Arial" panose="020B0604020202020204" pitchFamily="34" charset="0"/>
              </a:rPr>
              <a:t>TRC</a:t>
            </a:r>
          </a:p>
        </p:txBody>
      </p:sp>
      <p:pic>
        <p:nvPicPr>
          <p:cNvPr id="2" name="Picture 1"/>
          <p:cNvPicPr>
            <a:picLocks noChangeAspect="1"/>
          </p:cNvPicPr>
          <p:nvPr/>
        </p:nvPicPr>
        <p:blipFill>
          <a:blip r:embed="rId2"/>
          <a:stretch>
            <a:fillRect/>
          </a:stretch>
        </p:blipFill>
        <p:spPr>
          <a:xfrm>
            <a:off x="145143" y="218077"/>
            <a:ext cx="7802880" cy="5852160"/>
          </a:xfrm>
          <a:prstGeom prst="rect">
            <a:avLst/>
          </a:prstGeom>
        </p:spPr>
      </p:pic>
    </p:spTree>
    <p:extLst>
      <p:ext uri="{BB962C8B-B14F-4D97-AF65-F5344CB8AC3E}">
        <p14:creationId xmlns:p14="http://schemas.microsoft.com/office/powerpoint/2010/main" val="1189971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0154" y="2759165"/>
            <a:ext cx="9049655" cy="3931920"/>
          </a:xfrm>
          <a:prstGeom prst="rect">
            <a:avLst/>
          </a:prstGeom>
        </p:spPr>
      </p:pic>
      <p:sp>
        <p:nvSpPr>
          <p:cNvPr id="22530" name="Title 1"/>
          <p:cNvSpPr>
            <a:spLocks/>
          </p:cNvSpPr>
          <p:nvPr/>
        </p:nvSpPr>
        <p:spPr bwMode="auto">
          <a:xfrm>
            <a:off x="1381125" y="304800"/>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kumimoji="0" lang="en-US" altLang="en-US" sz="4400" b="1">
                <a:solidFill>
                  <a:srgbClr val="0000FF"/>
                </a:solidFill>
              </a:rPr>
              <a:t>How The TRC Works?</a:t>
            </a:r>
            <a:br>
              <a:rPr kumimoji="0" lang="en-US" altLang="en-US" sz="4400" b="1">
                <a:solidFill>
                  <a:srgbClr val="0000FF"/>
                </a:solidFill>
              </a:rPr>
            </a:br>
            <a:endParaRPr kumimoji="0" lang="en-US" altLang="en-US" sz="4400" b="1">
              <a:solidFill>
                <a:srgbClr val="0000FF"/>
              </a:solidFill>
            </a:endParaRPr>
          </a:p>
        </p:txBody>
      </p:sp>
      <p:sp>
        <p:nvSpPr>
          <p:cNvPr id="22531" name="Content Placeholder 2"/>
          <p:cNvSpPr>
            <a:spLocks/>
          </p:cNvSpPr>
          <p:nvPr/>
        </p:nvSpPr>
        <p:spPr bwMode="auto">
          <a:xfrm>
            <a:off x="154214" y="876300"/>
            <a:ext cx="11883572"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Clr>
                <a:schemeClr val="hlink"/>
              </a:buClr>
              <a:buSzPct val="60000"/>
              <a:buFont typeface="Wingdings" panose="05000000000000000000" pitchFamily="2" charset="2"/>
              <a:buNone/>
            </a:pPr>
            <a:r>
              <a:rPr kumimoji="0" lang="en-US" altLang="en-US" sz="2400" dirty="0">
                <a:solidFill>
                  <a:srgbClr val="000000"/>
                </a:solidFill>
              </a:rPr>
              <a:t>1. It receives information from the body regarding temperature.</a:t>
            </a:r>
          </a:p>
          <a:p>
            <a:pPr eaLnBrk="1" hangingPunct="1">
              <a:buClr>
                <a:schemeClr val="hlink"/>
              </a:buClr>
              <a:buSzPct val="60000"/>
              <a:buFont typeface="Wingdings" panose="05000000000000000000" pitchFamily="2" charset="2"/>
              <a:buNone/>
            </a:pPr>
            <a:r>
              <a:rPr kumimoji="0" lang="en-US" altLang="en-US" sz="2400" dirty="0">
                <a:solidFill>
                  <a:srgbClr val="000000"/>
                </a:solidFill>
              </a:rPr>
              <a:t>2. It sends signals to the body to adjust the temperature to maintain a relatively fixed core temperature.</a:t>
            </a:r>
          </a:p>
          <a:p>
            <a:pPr eaLnBrk="1" hangingPunct="1">
              <a:buClr>
                <a:schemeClr val="hlink"/>
              </a:buClr>
              <a:buSzPct val="60000"/>
              <a:buFont typeface="Wingdings" panose="05000000000000000000" pitchFamily="2" charset="2"/>
              <a:buNone/>
            </a:pPr>
            <a:r>
              <a:rPr kumimoji="0" lang="en-US" altLang="en-US" sz="2400" dirty="0">
                <a:solidFill>
                  <a:srgbClr val="000000"/>
                </a:solidFill>
              </a:rPr>
              <a:t>3. The body has two thermo-receptors which signals the TRC when temperature changes.</a:t>
            </a:r>
          </a:p>
          <a:p>
            <a:pPr eaLnBrk="1" hangingPunct="1">
              <a:buClr>
                <a:schemeClr val="hlink"/>
              </a:buClr>
              <a:buSzPct val="60000"/>
              <a:buFont typeface="Wingdings" panose="05000000000000000000" pitchFamily="2" charset="2"/>
              <a:buNone/>
            </a:pPr>
            <a:r>
              <a:rPr kumimoji="0" lang="en-US" altLang="en-US" sz="2400" dirty="0">
                <a:solidFill>
                  <a:srgbClr val="000000"/>
                </a:solidFill>
              </a:rPr>
              <a:t>4. The Thermo-Receptors signal the Thermo-regulatory center (TRC).</a:t>
            </a:r>
          </a:p>
          <a:p>
            <a:pPr eaLnBrk="1" hangingPunct="1">
              <a:buClr>
                <a:schemeClr val="hlink"/>
              </a:buClr>
              <a:buSzPct val="60000"/>
              <a:buFont typeface="Wingdings" panose="05000000000000000000" pitchFamily="2" charset="2"/>
              <a:buNone/>
            </a:pPr>
            <a:endParaRPr kumimoji="0" lang="en-US" altLang="en-US" sz="2400" dirty="0">
              <a:solidFill>
                <a:srgbClr val="000000"/>
              </a:solidFill>
            </a:endParaRPr>
          </a:p>
        </p:txBody>
      </p:sp>
    </p:spTree>
    <p:extLst>
      <p:ext uri="{BB962C8B-B14F-4D97-AF65-F5344CB8AC3E}">
        <p14:creationId xmlns:p14="http://schemas.microsoft.com/office/powerpoint/2010/main" val="2614947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966</Words>
  <Application>Microsoft Office PowerPoint</Application>
  <PresentationFormat>Widescreen</PresentationFormat>
  <Paragraphs>114</Paragraphs>
  <Slides>20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ＭＳ Ｐゴシック</vt:lpstr>
      <vt:lpstr>宋体</vt:lpstr>
      <vt:lpstr>宋体</vt:lpstr>
      <vt:lpstr>Agency FB</vt:lpstr>
      <vt:lpstr>Arial</vt:lpstr>
      <vt:lpstr>Calibri</vt:lpstr>
      <vt:lpstr>Calibri Light</vt:lpstr>
      <vt:lpstr>Constantia</vt:lpstr>
      <vt:lpstr>Tahoma</vt:lpstr>
      <vt:lpstr>Times New Roman</vt:lpstr>
      <vt:lpstr>Wingdings</vt:lpstr>
      <vt:lpstr>Office Theme</vt:lpstr>
      <vt:lpstr>PowerPoint Presentation</vt:lpstr>
      <vt:lpstr>Outline</vt:lpstr>
      <vt:lpstr>What is Homeostasis?</vt:lpstr>
      <vt:lpstr>PowerPoint Presentation</vt:lpstr>
      <vt:lpstr>Organs of Homeostasis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Controlling body temperature</vt:lpstr>
      <vt:lpstr> Controlling body temperature</vt:lpstr>
      <vt:lpstr>Mechanisms to cool the down body </vt:lpstr>
      <vt:lpstr>Mechanisms to  warm the body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User</cp:lastModifiedBy>
  <cp:revision>12</cp:revision>
  <dcterms:created xsi:type="dcterms:W3CDTF">2017-03-28T02:26:37Z</dcterms:created>
  <dcterms:modified xsi:type="dcterms:W3CDTF">2018-04-09T03:50:36Z</dcterms:modified>
</cp:coreProperties>
</file>