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21E200-5ADE-41DC-9127-DA9427A7B48D}"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301809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1E200-5ADE-41DC-9127-DA9427A7B48D}"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397996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1E200-5ADE-41DC-9127-DA9427A7B48D}"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15294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1E200-5ADE-41DC-9127-DA9427A7B48D}"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335000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1E200-5ADE-41DC-9127-DA9427A7B48D}"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7520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21E200-5ADE-41DC-9127-DA9427A7B48D}"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340792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21E200-5ADE-41DC-9127-DA9427A7B48D}" type="datetimeFigureOut">
              <a:rPr lang="en-US" smtClean="0"/>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71064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1E200-5ADE-41DC-9127-DA9427A7B48D}" type="datetimeFigureOut">
              <a:rPr lang="en-US" smtClean="0"/>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3617368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1E200-5ADE-41DC-9127-DA9427A7B48D}" type="datetimeFigureOut">
              <a:rPr lang="en-US" smtClean="0"/>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374361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1E200-5ADE-41DC-9127-DA9427A7B48D}"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231469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1E200-5ADE-41DC-9127-DA9427A7B48D}"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50C8E-9885-43DF-B003-42116BE0D2F5}" type="slidenum">
              <a:rPr lang="en-US" smtClean="0"/>
              <a:t>‹#›</a:t>
            </a:fld>
            <a:endParaRPr lang="en-US"/>
          </a:p>
        </p:txBody>
      </p:sp>
    </p:spTree>
    <p:extLst>
      <p:ext uri="{BB962C8B-B14F-4D97-AF65-F5344CB8AC3E}">
        <p14:creationId xmlns:p14="http://schemas.microsoft.com/office/powerpoint/2010/main" val="227622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1E200-5ADE-41DC-9127-DA9427A7B48D}" type="datetimeFigureOut">
              <a:rPr lang="en-US" smtClean="0"/>
              <a:t>9/23/2017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50C8E-9885-43DF-B003-42116BE0D2F5}" type="slidenum">
              <a:rPr lang="en-US" smtClean="0"/>
              <a:t>‹#›</a:t>
            </a:fld>
            <a:endParaRPr lang="en-US"/>
          </a:p>
        </p:txBody>
      </p:sp>
    </p:spTree>
    <p:extLst>
      <p:ext uri="{BB962C8B-B14F-4D97-AF65-F5344CB8AC3E}">
        <p14:creationId xmlns:p14="http://schemas.microsoft.com/office/powerpoint/2010/main" val="2721041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bhinandanchowdhury.weebly.com/" TargetMode="External"/><Relationship Id="rId2" Type="http://schemas.openxmlformats.org/officeDocument/2006/relationships/hyperlink" Target="mailto:abcnsuedu@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3">
            <a:schemeClr val="accent2"/>
          </a:fillRef>
          <a:effectRef idx="2">
            <a:schemeClr val="accent2"/>
          </a:effectRef>
          <a:fontRef idx="minor">
            <a:schemeClr val="lt1"/>
          </a:fontRef>
        </p:style>
        <p:txBody>
          <a:bodyPr/>
          <a:lstStyle/>
          <a:p>
            <a:r>
              <a:rPr lang="en-US" b="1" dirty="0" smtClean="0">
                <a:solidFill>
                  <a:schemeClr val="accent2">
                    <a:lumMod val="20000"/>
                    <a:lumOff val="80000"/>
                  </a:schemeClr>
                </a:solidFill>
                <a:effectLst>
                  <a:outerShdw blurRad="38100" dist="38100" dir="2700000" algn="tl">
                    <a:srgbClr val="000000">
                      <a:alpha val="43137"/>
                    </a:srgbClr>
                  </a:outerShdw>
                </a:effectLst>
                <a:latin typeface="Algerian" pitchFamily="82" charset="0"/>
              </a:rPr>
              <a:t>General Chemistry 101</a:t>
            </a:r>
            <a:endParaRPr lang="en-US" b="1" dirty="0">
              <a:solidFill>
                <a:schemeClr val="accent2">
                  <a:lumMod val="20000"/>
                  <a:lumOff val="80000"/>
                </a:schemeClr>
              </a:solidFill>
              <a:effectLst>
                <a:outerShdw blurRad="38100" dist="38100" dir="2700000" algn="tl">
                  <a:srgbClr val="000000">
                    <a:alpha val="43137"/>
                  </a:srgbClr>
                </a:outerShdw>
              </a:effectLst>
              <a:latin typeface="Algerian" pitchFamily="82" charset="0"/>
            </a:endParaRPr>
          </a:p>
        </p:txBody>
      </p:sp>
    </p:spTree>
    <p:extLst>
      <p:ext uri="{BB962C8B-B14F-4D97-AF65-F5344CB8AC3E}">
        <p14:creationId xmlns:p14="http://schemas.microsoft.com/office/powerpoint/2010/main" val="1069657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6b61f6d787b954577c8dee1396a6a07e.jpg"/>
          <p:cNvPicPr>
            <a:picLocks noGrp="1" noChangeAspect="1"/>
          </p:cNvPicPr>
          <p:nvPr>
            <p:ph idx="1"/>
          </p:nvPr>
        </p:nvPicPr>
        <p:blipFill>
          <a:blip r:embed="rId2"/>
          <a:stretch>
            <a:fillRect/>
          </a:stretch>
        </p:blipFill>
        <p:spPr>
          <a:xfrm>
            <a:off x="2286001" y="456712"/>
            <a:ext cx="7467599" cy="5334488"/>
          </a:xfrm>
        </p:spPr>
      </p:pic>
    </p:spTree>
    <p:extLst>
      <p:ext uri="{BB962C8B-B14F-4D97-AF65-F5344CB8AC3E}">
        <p14:creationId xmlns:p14="http://schemas.microsoft.com/office/powerpoint/2010/main" val="331586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960438"/>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latin typeface="Adobe Gothic Std B" pitchFamily="34" charset="-128"/>
                <a:ea typeface="Adobe Gothic Std B" pitchFamily="34" charset="-128"/>
              </a:rPr>
              <a:t/>
            </a:r>
            <a:br>
              <a:rPr lang="en-US" b="1" dirty="0" smtClean="0">
                <a:effectLst>
                  <a:outerShdw blurRad="38100" dist="38100" dir="2700000" algn="tl">
                    <a:srgbClr val="000000">
                      <a:alpha val="43137"/>
                    </a:srgbClr>
                  </a:outerShdw>
                </a:effectLst>
                <a:latin typeface="Adobe Gothic Std B" pitchFamily="34" charset="-128"/>
                <a:ea typeface="Adobe Gothic Std B" pitchFamily="34" charset="-128"/>
              </a:rPr>
            </a:br>
            <a:r>
              <a:rPr lang="en-US" b="1" dirty="0" err="1" smtClean="0">
                <a:effectLst>
                  <a:outerShdw blurRad="38100" dist="38100" dir="2700000" algn="tl">
                    <a:srgbClr val="000000">
                      <a:alpha val="43137"/>
                    </a:srgbClr>
                  </a:outerShdw>
                </a:effectLst>
                <a:latin typeface="Adobe Gothic Std B" pitchFamily="34" charset="-128"/>
                <a:ea typeface="Adobe Gothic Std B" pitchFamily="34" charset="-128"/>
              </a:rPr>
              <a:t>Abhinandan</a:t>
            </a:r>
            <a:r>
              <a:rPr lang="en-US" b="1" dirty="0" smtClean="0">
                <a:effectLst>
                  <a:outerShdw blurRad="38100" dist="38100" dir="2700000" algn="tl">
                    <a:srgbClr val="000000">
                      <a:alpha val="43137"/>
                    </a:srgbClr>
                  </a:outerShdw>
                </a:effectLst>
                <a:latin typeface="Adobe Gothic Std B" pitchFamily="34" charset="-128"/>
                <a:ea typeface="Adobe Gothic Std B" pitchFamily="34" charset="-128"/>
              </a:rPr>
              <a:t> </a:t>
            </a:r>
            <a:r>
              <a:rPr lang="en-US" b="1" dirty="0" err="1" smtClean="0">
                <a:effectLst>
                  <a:outerShdw blurRad="38100" dist="38100" dir="2700000" algn="tl">
                    <a:srgbClr val="000000">
                      <a:alpha val="43137"/>
                    </a:srgbClr>
                  </a:outerShdw>
                </a:effectLst>
                <a:latin typeface="Adobe Gothic Std B" pitchFamily="34" charset="-128"/>
                <a:ea typeface="Adobe Gothic Std B" pitchFamily="34" charset="-128"/>
              </a:rPr>
              <a:t>Chowdhury</a:t>
            </a:r>
            <a:r>
              <a:rPr lang="en-US" b="1" dirty="0" smtClean="0">
                <a:effectLst>
                  <a:outerShdw blurRad="38100" dist="38100" dir="2700000" algn="tl">
                    <a:srgbClr val="000000">
                      <a:alpha val="43137"/>
                    </a:srgbClr>
                  </a:outerShdw>
                </a:effectLst>
                <a:latin typeface="Adobe Gothic Std B" pitchFamily="34" charset="-128"/>
                <a:ea typeface="Adobe Gothic Std B" pitchFamily="34" charset="-128"/>
              </a:rPr>
              <a:t> (</a:t>
            </a:r>
            <a:r>
              <a:rPr lang="en-US" b="1" dirty="0" err="1" smtClean="0">
                <a:effectLst>
                  <a:outerShdw blurRad="38100" dist="38100" dir="2700000" algn="tl">
                    <a:srgbClr val="000000">
                      <a:alpha val="43137"/>
                    </a:srgbClr>
                  </a:outerShdw>
                </a:effectLst>
                <a:latin typeface="Adobe Gothic Std B" pitchFamily="34" charset="-128"/>
                <a:ea typeface="Adobe Gothic Std B" pitchFamily="34" charset="-128"/>
              </a:rPr>
              <a:t>ACh</a:t>
            </a:r>
            <a:r>
              <a:rPr lang="en-US" b="1" dirty="0" smtClean="0">
                <a:effectLst>
                  <a:outerShdw blurRad="38100" dist="38100" dir="2700000" algn="tl">
                    <a:srgbClr val="000000">
                      <a:alpha val="43137"/>
                    </a:srgbClr>
                  </a:outerShdw>
                </a:effectLst>
                <a:latin typeface="Adobe Gothic Std B" pitchFamily="34" charset="-128"/>
                <a:ea typeface="Adobe Gothic Std B" pitchFamily="34" charset="-128"/>
              </a:rPr>
              <a:t>)</a:t>
            </a:r>
            <a:r>
              <a:rPr lang="en-US" dirty="0" smtClean="0"/>
              <a:t/>
            </a:r>
            <a:br>
              <a:rPr lang="en-US" dirty="0" smtClean="0"/>
            </a:br>
            <a:endParaRPr lang="en-US" dirty="0"/>
          </a:p>
        </p:txBody>
      </p:sp>
      <p:sp>
        <p:nvSpPr>
          <p:cNvPr id="3" name="Content Placeholder 2"/>
          <p:cNvSpPr>
            <a:spLocks noGrp="1"/>
          </p:cNvSpPr>
          <p:nvPr>
            <p:ph idx="1"/>
          </p:nvPr>
        </p:nvSpPr>
        <p:spPr>
          <a:xfrm>
            <a:off x="1676400" y="1600201"/>
            <a:ext cx="8686800" cy="4525963"/>
          </a:xfrm>
        </p:spPr>
        <p:txBody>
          <a:bodyPr>
            <a:normAutofit/>
          </a:bodyPr>
          <a:lstStyle/>
          <a:p>
            <a:pPr>
              <a:buNone/>
            </a:pPr>
            <a:r>
              <a:rPr lang="en-US" dirty="0">
                <a:solidFill>
                  <a:schemeClr val="accent1">
                    <a:lumMod val="75000"/>
                  </a:schemeClr>
                </a:solidFill>
                <a:latin typeface="Swis721 BT" panose="020B0504020202020204" pitchFamily="34" charset="0"/>
                <a:ea typeface="Adobe Gothic Std B" pitchFamily="34" charset="-128"/>
              </a:rPr>
              <a:t>Lecturer</a:t>
            </a:r>
          </a:p>
          <a:p>
            <a:pPr>
              <a:buNone/>
            </a:pPr>
            <a:r>
              <a:rPr lang="en-US" dirty="0">
                <a:solidFill>
                  <a:schemeClr val="accent1">
                    <a:lumMod val="75000"/>
                  </a:schemeClr>
                </a:solidFill>
                <a:latin typeface="Swis721 BT" panose="020B0504020202020204" pitchFamily="34" charset="0"/>
                <a:ea typeface="Adobe Gothic Std B" pitchFamily="34" charset="-128"/>
              </a:rPr>
              <a:t>Dept. Biochemistry &amp; Microbiology</a:t>
            </a:r>
          </a:p>
          <a:p>
            <a:pPr>
              <a:buNone/>
            </a:pPr>
            <a:r>
              <a:rPr lang="en-US" dirty="0">
                <a:solidFill>
                  <a:schemeClr val="accent1">
                    <a:lumMod val="75000"/>
                  </a:schemeClr>
                </a:solidFill>
                <a:latin typeface="Swis721 BT" panose="020B0504020202020204" pitchFamily="34" charset="0"/>
                <a:ea typeface="Adobe Gothic Std B" pitchFamily="34" charset="-128"/>
              </a:rPr>
              <a:t>North South University</a:t>
            </a:r>
          </a:p>
          <a:p>
            <a:pPr>
              <a:buNone/>
            </a:pPr>
            <a:r>
              <a:rPr lang="en-US" dirty="0">
                <a:solidFill>
                  <a:schemeClr val="accent1">
                    <a:lumMod val="75000"/>
                  </a:schemeClr>
                </a:solidFill>
                <a:latin typeface="Swis721 BT" panose="020B0504020202020204" pitchFamily="34" charset="0"/>
                <a:ea typeface="Adobe Gothic Std B" pitchFamily="34" charset="-128"/>
              </a:rPr>
              <a:t>Dhaka, Bangladesh</a:t>
            </a:r>
          </a:p>
          <a:p>
            <a:pPr>
              <a:buNone/>
            </a:pPr>
            <a:r>
              <a:rPr lang="en-US" dirty="0">
                <a:solidFill>
                  <a:schemeClr val="accent1">
                    <a:lumMod val="75000"/>
                  </a:schemeClr>
                </a:solidFill>
                <a:latin typeface="Swis721 BT" panose="020B0504020202020204" pitchFamily="34" charset="0"/>
                <a:ea typeface="Adobe Gothic Std B" pitchFamily="34" charset="-128"/>
              </a:rPr>
              <a:t>Email; </a:t>
            </a:r>
            <a:r>
              <a:rPr lang="en-US" dirty="0">
                <a:solidFill>
                  <a:schemeClr val="accent1">
                    <a:lumMod val="75000"/>
                  </a:schemeClr>
                </a:solidFill>
                <a:latin typeface="Swis721 BT" panose="020B0504020202020204" pitchFamily="34" charset="0"/>
                <a:ea typeface="Adobe Gothic Std B" pitchFamily="34" charset="-128"/>
                <a:hlinkClick r:id="rId2"/>
              </a:rPr>
              <a:t>abcnsuedu@gmail.com</a:t>
            </a:r>
            <a:endParaRPr lang="en-US" dirty="0">
              <a:solidFill>
                <a:schemeClr val="accent1">
                  <a:lumMod val="75000"/>
                </a:schemeClr>
              </a:solidFill>
              <a:latin typeface="Swis721 BT" panose="020B0504020202020204" pitchFamily="34" charset="0"/>
              <a:ea typeface="Adobe Gothic Std B" pitchFamily="34" charset="-128"/>
            </a:endParaRPr>
          </a:p>
          <a:p>
            <a:pPr>
              <a:buNone/>
            </a:pPr>
            <a:r>
              <a:rPr lang="en-US" dirty="0">
                <a:solidFill>
                  <a:schemeClr val="accent1">
                    <a:lumMod val="75000"/>
                  </a:schemeClr>
                </a:solidFill>
                <a:latin typeface="Swis721 BT" panose="020B0504020202020204" pitchFamily="34" charset="0"/>
                <a:ea typeface="Adobe Gothic Std B" pitchFamily="34" charset="-128"/>
              </a:rPr>
              <a:t>Website: </a:t>
            </a:r>
            <a:r>
              <a:rPr lang="en-US" dirty="0">
                <a:solidFill>
                  <a:schemeClr val="accent1">
                    <a:lumMod val="75000"/>
                  </a:schemeClr>
                </a:solidFill>
                <a:latin typeface="Swis721 BT" panose="020B0504020202020204" pitchFamily="34" charset="0"/>
                <a:ea typeface="Adobe Gothic Std B" pitchFamily="34" charset="-128"/>
                <a:hlinkClick r:id="rId3"/>
              </a:rPr>
              <a:t>www.abhinandanchowdhury.weebly.com</a:t>
            </a:r>
            <a:r>
              <a:rPr lang="en-US" dirty="0">
                <a:solidFill>
                  <a:schemeClr val="accent1">
                    <a:lumMod val="75000"/>
                  </a:schemeClr>
                </a:solidFill>
                <a:latin typeface="Swis721 BT" panose="020B0504020202020204" pitchFamily="34" charset="0"/>
                <a:ea typeface="Adobe Gothic Std B" pitchFamily="34" charset="-128"/>
              </a:rPr>
              <a:t> </a:t>
            </a:r>
          </a:p>
          <a:p>
            <a:pPr>
              <a:buNone/>
            </a:pPr>
            <a:r>
              <a:rPr lang="en-US" dirty="0">
                <a:solidFill>
                  <a:schemeClr val="accent1">
                    <a:lumMod val="75000"/>
                  </a:schemeClr>
                </a:solidFill>
                <a:latin typeface="Swis721 BT" panose="020B0504020202020204" pitchFamily="34" charset="0"/>
                <a:ea typeface="Adobe Gothic Std B" pitchFamily="34" charset="-128"/>
              </a:rPr>
              <a:t>Room: SAC 833 (C)</a:t>
            </a:r>
          </a:p>
          <a:p>
            <a:pPr>
              <a:buNone/>
            </a:pPr>
            <a:r>
              <a:rPr lang="en-US" dirty="0">
                <a:solidFill>
                  <a:schemeClr val="accent1">
                    <a:lumMod val="75000"/>
                  </a:schemeClr>
                </a:solidFill>
                <a:latin typeface="Swis721 BT" panose="020B0504020202020204" pitchFamily="34" charset="0"/>
                <a:ea typeface="Adobe Gothic Std B" pitchFamily="34" charset="-128"/>
              </a:rPr>
              <a:t>Research Interest: Biotechnology, Virology and </a:t>
            </a:r>
            <a:r>
              <a:rPr lang="en-US" dirty="0" err="1">
                <a:solidFill>
                  <a:schemeClr val="accent1">
                    <a:lumMod val="75000"/>
                  </a:schemeClr>
                </a:solidFill>
                <a:latin typeface="Swis721 BT" panose="020B0504020202020204" pitchFamily="34" charset="0"/>
                <a:ea typeface="Adobe Gothic Std B" pitchFamily="34" charset="-128"/>
              </a:rPr>
              <a:t>Venomics</a:t>
            </a:r>
            <a:r>
              <a:rPr lang="en-US" dirty="0">
                <a:solidFill>
                  <a:schemeClr val="accent1">
                    <a:lumMod val="75000"/>
                  </a:schemeClr>
                </a:solidFill>
                <a:latin typeface="Swis721 BT" panose="020B0504020202020204" pitchFamily="34" charset="0"/>
                <a:ea typeface="Adobe Gothic Std B" pitchFamily="34" charset="-128"/>
              </a:rPr>
              <a:t>.</a:t>
            </a:r>
          </a:p>
          <a:p>
            <a:pPr>
              <a:buNone/>
            </a:pPr>
            <a:endParaRPr lang="en-US" dirty="0">
              <a:solidFill>
                <a:schemeClr val="accent3">
                  <a:lumMod val="40000"/>
                  <a:lumOff val="60000"/>
                </a:schemeClr>
              </a:solidFill>
            </a:endParaRPr>
          </a:p>
          <a:p>
            <a:pPr>
              <a:buNone/>
            </a:pPr>
            <a:endParaRPr lang="en-US" dirty="0"/>
          </a:p>
        </p:txBody>
      </p:sp>
    </p:spTree>
    <p:extLst>
      <p:ext uri="{BB962C8B-B14F-4D97-AF65-F5344CB8AC3E}">
        <p14:creationId xmlns:p14="http://schemas.microsoft.com/office/powerpoint/2010/main" val="375411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latin typeface="Adobe Gothic Std B" pitchFamily="34" charset="-128"/>
                <a:ea typeface="Adobe Gothic Std B" pitchFamily="34" charset="-128"/>
              </a:rPr>
              <a:t>Office Hours</a:t>
            </a:r>
            <a:endParaRPr lang="en-US" dirty="0">
              <a:latin typeface="Adobe Gothic Std B" pitchFamily="34" charset="-128"/>
              <a:ea typeface="Adobe Gothic Std B" pitchFamily="34" charset="-128"/>
            </a:endParaRPr>
          </a:p>
        </p:txBody>
      </p:sp>
      <p:sp>
        <p:nvSpPr>
          <p:cNvPr id="3" name="Content Placeholder 2"/>
          <p:cNvSpPr>
            <a:spLocks noGrp="1"/>
          </p:cNvSpPr>
          <p:nvPr>
            <p:ph idx="1"/>
          </p:nvPr>
        </p:nvSpPr>
        <p:spPr>
          <a:xfrm>
            <a:off x="2895600" y="5271244"/>
            <a:ext cx="6400800" cy="1532965"/>
          </a:xfrm>
        </p:spPr>
        <p:style>
          <a:lnRef idx="2">
            <a:schemeClr val="accent2"/>
          </a:lnRef>
          <a:fillRef idx="1">
            <a:schemeClr val="lt1"/>
          </a:fillRef>
          <a:effectRef idx="0">
            <a:schemeClr val="accent2"/>
          </a:effectRef>
          <a:fontRef idx="minor">
            <a:schemeClr val="dk1"/>
          </a:fontRef>
        </p:style>
        <p:txBody>
          <a:bodyPr>
            <a:normAutofit/>
          </a:bodyPr>
          <a:lstStyle/>
          <a:p>
            <a:pPr algn="ctr">
              <a:buNone/>
            </a:pPr>
            <a:r>
              <a:rPr lang="en-US" i="1" dirty="0" smtClean="0"/>
              <a:t>You can come in any time during the above mentioned timings but would be better if you kindly email me before you visit me. </a:t>
            </a:r>
            <a:endParaRPr lang="en-US" i="1" dirty="0"/>
          </a:p>
        </p:txBody>
      </p:sp>
      <p:graphicFrame>
        <p:nvGraphicFramePr>
          <p:cNvPr id="4" name="Table 3"/>
          <p:cNvGraphicFramePr>
            <a:graphicFrameLocks noGrp="1"/>
          </p:cNvGraphicFramePr>
          <p:nvPr>
            <p:extLst>
              <p:ext uri="{D42A27DB-BD31-4B8C-83A1-F6EECF244321}">
                <p14:modId xmlns:p14="http://schemas.microsoft.com/office/powerpoint/2010/main" val="1759592296"/>
              </p:ext>
            </p:extLst>
          </p:nvPr>
        </p:nvGraphicFramePr>
        <p:xfrm>
          <a:off x="632012" y="1788459"/>
          <a:ext cx="10945907" cy="3508296"/>
        </p:xfrm>
        <a:graphic>
          <a:graphicData uri="http://schemas.openxmlformats.org/drawingml/2006/table">
            <a:tbl>
              <a:tblPr firstRow="1" firstCol="1" bandRow="1">
                <a:tableStyleId>{BDBED569-4797-4DF1-A0F4-6AAB3CD982D8}</a:tableStyleId>
              </a:tblPr>
              <a:tblGrid>
                <a:gridCol w="1266216"/>
                <a:gridCol w="2697193"/>
                <a:gridCol w="3400478"/>
                <a:gridCol w="3582020"/>
              </a:tblGrid>
              <a:tr h="704136">
                <a:tc>
                  <a:txBody>
                    <a:bodyPr/>
                    <a:lstStyle/>
                    <a:p>
                      <a:pPr marL="0" marR="0" algn="ctr">
                        <a:spcBef>
                          <a:spcPts val="1200"/>
                        </a:spcBef>
                        <a:spcAft>
                          <a:spcPts val="0"/>
                        </a:spcAft>
                      </a:pPr>
                      <a:r>
                        <a:rPr lang="en-US" sz="1800" dirty="0">
                          <a:effectLst/>
                          <a:latin typeface="Arial" panose="020B0604020202020204" pitchFamily="34" charset="0"/>
                          <a:cs typeface="Arial" panose="020B0604020202020204" pitchFamily="34" charset="0"/>
                        </a:rPr>
                        <a:t>Section</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dirty="0">
                          <a:effectLst/>
                          <a:latin typeface="Arial" panose="020B0604020202020204" pitchFamily="34" charset="0"/>
                          <a:cs typeface="Arial" panose="020B0604020202020204" pitchFamily="34" charset="0"/>
                        </a:rPr>
                        <a:t>Class time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Lecture Time </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Office Hours</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691251">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1</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Sunday &amp; Tuesday </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8.00 a.m. - 9.30 a.m.</a:t>
                      </a:r>
                    </a:p>
                    <a:p>
                      <a:pPr marL="0" marR="0" algn="ctr">
                        <a:spcBef>
                          <a:spcPts val="1200"/>
                        </a:spcBef>
                        <a:spcAft>
                          <a:spcPts val="0"/>
                        </a:spcAft>
                      </a:pPr>
                      <a:r>
                        <a:rPr lang="en-US" sz="1800" u="sng">
                          <a:effectLst/>
                          <a:latin typeface="Arial" panose="020B0604020202020204" pitchFamily="34" charset="0"/>
                          <a:cs typeface="Arial" panose="020B0604020202020204" pitchFamily="34" charset="0"/>
                        </a:rPr>
                        <a:t>SAC 404</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1.00 p.m. – 2.30 a.m.</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691251">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5</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Sunday &amp; Tuesday</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11.20 a.m. - 12.50 a.m.</a:t>
                      </a:r>
                    </a:p>
                    <a:p>
                      <a:pPr marL="0" marR="0" algn="ctr">
                        <a:spcBef>
                          <a:spcPts val="1200"/>
                        </a:spcBef>
                        <a:spcAft>
                          <a:spcPts val="0"/>
                        </a:spcAft>
                      </a:pPr>
                      <a:r>
                        <a:rPr lang="en-US" sz="1800" u="sng">
                          <a:effectLst/>
                          <a:latin typeface="Arial" panose="020B0604020202020204" pitchFamily="34" charset="0"/>
                          <a:cs typeface="Arial" panose="020B0604020202020204" pitchFamily="34" charset="0"/>
                        </a:rPr>
                        <a:t>SAC 408</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1.00 p.m. – 2.30 a.m.</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698073">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Lab 4/5/6/</a:t>
                      </a:r>
                    </a:p>
                    <a:p>
                      <a:pPr marL="0" marR="0" algn="ctr">
                        <a:spcBef>
                          <a:spcPts val="1200"/>
                        </a:spcBef>
                        <a:spcAft>
                          <a:spcPts val="0"/>
                        </a:spcAft>
                      </a:pPr>
                      <a:r>
                        <a:rPr lang="en-US" sz="1800">
                          <a:effectLst/>
                          <a:latin typeface="Arial" panose="020B0604020202020204" pitchFamily="34" charset="0"/>
                          <a:cs typeface="Arial" panose="020B0604020202020204" pitchFamily="34" charset="0"/>
                        </a:rPr>
                        <a:t>16/17/18</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Monday &amp; Wednesday</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dirty="0">
                          <a:effectLst/>
                          <a:latin typeface="Arial" panose="020B0604020202020204" pitchFamily="34" charset="0"/>
                          <a:cs typeface="Arial" panose="020B0604020202020204" pitchFamily="34" charset="0"/>
                        </a:rPr>
                        <a:t>9.40 a.m. - 12.50 a.m.</a:t>
                      </a:r>
                    </a:p>
                    <a:p>
                      <a:pPr marL="0" marR="0" algn="ctr">
                        <a:spcBef>
                          <a:spcPts val="1200"/>
                        </a:spcBef>
                        <a:spcAft>
                          <a:spcPts val="0"/>
                        </a:spcAft>
                      </a:pPr>
                      <a:r>
                        <a:rPr lang="en-US" sz="1800" u="sng" dirty="0">
                          <a:effectLst/>
                          <a:latin typeface="Arial" panose="020B0604020202020204" pitchFamily="34" charset="0"/>
                          <a:cs typeface="Arial" panose="020B0604020202020204" pitchFamily="34" charset="0"/>
                        </a:rPr>
                        <a:t>SAC 409</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1.30 p.m. – 5.00 p.m.</a:t>
                      </a:r>
                    </a:p>
                    <a:p>
                      <a:pPr marL="0" marR="0" algn="ctr">
                        <a:spcBef>
                          <a:spcPts val="1200"/>
                        </a:spcBef>
                        <a:spcAft>
                          <a:spcPts val="0"/>
                        </a:spcAft>
                      </a:pPr>
                      <a:r>
                        <a:rPr lang="en-US" sz="1800">
                          <a:effectLst/>
                          <a:latin typeface="Arial" panose="020B0604020202020204" pitchFamily="34" charset="0"/>
                          <a:cs typeface="Arial" panose="020B0604020202020204" pitchFamily="34" charset="0"/>
                        </a:rPr>
                        <a:t> </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698073">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 </a:t>
                      </a:r>
                    </a:p>
                    <a:p>
                      <a:pPr marL="0" marR="0" algn="ctr">
                        <a:spcBef>
                          <a:spcPts val="1200"/>
                        </a:spcBef>
                        <a:spcAft>
                          <a:spcPts val="0"/>
                        </a:spcAft>
                      </a:pPr>
                      <a:r>
                        <a:rPr lang="en-US" sz="1800">
                          <a:effectLst/>
                          <a:latin typeface="Arial" panose="020B0604020202020204" pitchFamily="34" charset="0"/>
                          <a:cs typeface="Arial" panose="020B0604020202020204" pitchFamily="34" charset="0"/>
                        </a:rPr>
                        <a:t> </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Thursday </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a:effectLst/>
                          <a:latin typeface="Arial" panose="020B0604020202020204" pitchFamily="34" charset="0"/>
                          <a:cs typeface="Arial" panose="020B0604020202020204" pitchFamily="34" charset="0"/>
                        </a:rPr>
                        <a:t> </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1200"/>
                        </a:spcBef>
                        <a:spcAft>
                          <a:spcPts val="0"/>
                        </a:spcAft>
                      </a:pPr>
                      <a:r>
                        <a:rPr lang="en-US" sz="1800" dirty="0">
                          <a:effectLst/>
                          <a:latin typeface="Arial" panose="020B0604020202020204" pitchFamily="34" charset="0"/>
                          <a:cs typeface="Arial" panose="020B0604020202020204" pitchFamily="34" charset="0"/>
                        </a:rPr>
                        <a:t>10.30 a. m – 2.30 p. m</a:t>
                      </a:r>
                    </a:p>
                    <a:p>
                      <a:pPr marL="0" marR="0" algn="ctr">
                        <a:spcBef>
                          <a:spcPts val="1200"/>
                        </a:spcBef>
                        <a:spcAft>
                          <a:spcPts val="0"/>
                        </a:spcAft>
                      </a:pPr>
                      <a:r>
                        <a:rPr lang="en-US" sz="1800" dirty="0">
                          <a:effectLst/>
                          <a:latin typeface="Arial" panose="020B0604020202020204" pitchFamily="34"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22062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596570" y="2861467"/>
            <a:ext cx="6629399" cy="906463"/>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US" dirty="0" smtClean="0">
                <a:latin typeface="Adobe Gothic Std B" pitchFamily="34" charset="-128"/>
                <a:ea typeface="Adobe Gothic Std B" pitchFamily="34" charset="-128"/>
              </a:rPr>
              <a:t>What we are going to study?</a:t>
            </a:r>
            <a:endParaRPr lang="en-US" dirty="0">
              <a:latin typeface="Adobe Gothic Std B" pitchFamily="34" charset="-128"/>
              <a:ea typeface="Adobe Gothic Std B" pitchFamily="34" charset="-128"/>
            </a:endParaRPr>
          </a:p>
        </p:txBody>
      </p:sp>
      <p:sp>
        <p:nvSpPr>
          <p:cNvPr id="3" name="Content Placeholder 2"/>
          <p:cNvSpPr>
            <a:spLocks noGrp="1"/>
          </p:cNvSpPr>
          <p:nvPr>
            <p:ph idx="1"/>
          </p:nvPr>
        </p:nvSpPr>
        <p:spPr>
          <a:xfrm>
            <a:off x="1752600" y="266700"/>
            <a:ext cx="9810750" cy="6362700"/>
          </a:xfrm>
          <a:solidFill>
            <a:srgbClr val="FFFFCC"/>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ctr">
              <a:buNone/>
            </a:pPr>
            <a:endParaRPr lang="en-US" dirty="0" smtClean="0">
              <a:latin typeface="Adobe Gothic Std B" pitchFamily="34" charset="-128"/>
              <a:ea typeface="Adobe Gothic Std B" pitchFamily="34" charset="-128"/>
            </a:endParaRPr>
          </a:p>
          <a:p>
            <a:pPr algn="ctr">
              <a:buNone/>
            </a:pPr>
            <a:r>
              <a:rPr lang="en-US" i="1" dirty="0" smtClean="0">
                <a:solidFill>
                  <a:schemeClr val="accent4">
                    <a:lumMod val="75000"/>
                  </a:schemeClr>
                </a:solidFill>
                <a:latin typeface="Adobe Gothic Std B" pitchFamily="34" charset="-128"/>
                <a:ea typeface="Adobe Gothic Std B" pitchFamily="34" charset="-128"/>
              </a:rPr>
              <a:t>Chapter </a:t>
            </a:r>
            <a:r>
              <a:rPr lang="en-US" i="1" dirty="0">
                <a:solidFill>
                  <a:schemeClr val="accent4">
                    <a:lumMod val="75000"/>
                  </a:schemeClr>
                </a:solidFill>
                <a:latin typeface="Adobe Gothic Std B" pitchFamily="34" charset="-128"/>
                <a:ea typeface="Adobe Gothic Std B" pitchFamily="34" charset="-128"/>
              </a:rPr>
              <a:t>1: Basic Chemistry</a:t>
            </a:r>
          </a:p>
          <a:p>
            <a:pPr algn="ctr">
              <a:buNone/>
            </a:pPr>
            <a:r>
              <a:rPr lang="en-US" i="1" dirty="0">
                <a:solidFill>
                  <a:schemeClr val="accent4">
                    <a:lumMod val="75000"/>
                  </a:schemeClr>
                </a:solidFill>
                <a:latin typeface="Adobe Gothic Std B" pitchFamily="34" charset="-128"/>
                <a:ea typeface="Adobe Gothic Std B" pitchFamily="34" charset="-128"/>
              </a:rPr>
              <a:t>Chapter 2: Atoms, Molecules, and Ions </a:t>
            </a:r>
          </a:p>
          <a:p>
            <a:pPr algn="ctr">
              <a:buNone/>
            </a:pPr>
            <a:r>
              <a:rPr lang="en-US" i="1" dirty="0">
                <a:solidFill>
                  <a:schemeClr val="accent4">
                    <a:lumMod val="75000"/>
                  </a:schemeClr>
                </a:solidFill>
                <a:latin typeface="Adobe Gothic Std B" pitchFamily="34" charset="-128"/>
                <a:ea typeface="Adobe Gothic Std B" pitchFamily="34" charset="-128"/>
              </a:rPr>
              <a:t>Chapter 3: Electronic Structures </a:t>
            </a:r>
            <a:endParaRPr lang="en-US" i="1" dirty="0" smtClean="0">
              <a:solidFill>
                <a:schemeClr val="accent4">
                  <a:lumMod val="75000"/>
                </a:schemeClr>
              </a:solidFill>
              <a:latin typeface="Adobe Gothic Std B" pitchFamily="34" charset="-128"/>
              <a:ea typeface="Adobe Gothic Std B" pitchFamily="34" charset="-128"/>
            </a:endParaRPr>
          </a:p>
          <a:p>
            <a:pPr algn="ctr">
              <a:buNone/>
            </a:pPr>
            <a:r>
              <a:rPr lang="en-US" i="1" dirty="0" smtClean="0">
                <a:solidFill>
                  <a:schemeClr val="accent4">
                    <a:lumMod val="75000"/>
                  </a:schemeClr>
                </a:solidFill>
                <a:latin typeface="Adobe Gothic Std B" pitchFamily="34" charset="-128"/>
                <a:ea typeface="Adobe Gothic Std B" pitchFamily="34" charset="-128"/>
              </a:rPr>
              <a:t>Chapter 4: Periodic </a:t>
            </a:r>
            <a:r>
              <a:rPr lang="en-US" i="1" dirty="0">
                <a:solidFill>
                  <a:schemeClr val="accent4">
                    <a:lumMod val="75000"/>
                  </a:schemeClr>
                </a:solidFill>
                <a:latin typeface="Adobe Gothic Std B" pitchFamily="34" charset="-128"/>
                <a:ea typeface="Adobe Gothic Std B" pitchFamily="34" charset="-128"/>
              </a:rPr>
              <a:t>Properties of Elements</a:t>
            </a:r>
          </a:p>
          <a:p>
            <a:pPr algn="ctr">
              <a:buNone/>
            </a:pPr>
            <a:r>
              <a:rPr lang="en-US" b="1" u="sng" dirty="0" smtClean="0">
                <a:solidFill>
                  <a:schemeClr val="accent2">
                    <a:lumMod val="50000"/>
                  </a:schemeClr>
                </a:solidFill>
                <a:latin typeface="Adobe Gothic Std B" pitchFamily="34" charset="-128"/>
                <a:ea typeface="Adobe Gothic Std B" pitchFamily="34" charset="-128"/>
              </a:rPr>
              <a:t>MID 1</a:t>
            </a:r>
          </a:p>
          <a:p>
            <a:pPr algn="ctr">
              <a:buNone/>
            </a:pPr>
            <a:r>
              <a:rPr lang="en-US" i="1" dirty="0" smtClean="0">
                <a:solidFill>
                  <a:schemeClr val="accent6">
                    <a:lumMod val="75000"/>
                  </a:schemeClr>
                </a:solidFill>
                <a:latin typeface="Adobe Gothic Std B" pitchFamily="34" charset="-128"/>
                <a:ea typeface="Adobe Gothic Std B" pitchFamily="34" charset="-128"/>
              </a:rPr>
              <a:t>Chapter 5: Chemical Bonding and Molecular Geometry</a:t>
            </a:r>
            <a:endParaRPr lang="en-US" b="1" u="sng" dirty="0">
              <a:solidFill>
                <a:schemeClr val="accent6">
                  <a:lumMod val="75000"/>
                </a:schemeClr>
              </a:solidFill>
              <a:latin typeface="Adobe Gothic Std B" pitchFamily="34" charset="-128"/>
              <a:ea typeface="Adobe Gothic Std B" pitchFamily="34" charset="-128"/>
            </a:endParaRPr>
          </a:p>
          <a:p>
            <a:pPr algn="ctr">
              <a:buNone/>
            </a:pPr>
            <a:r>
              <a:rPr lang="en-US" i="1" dirty="0" smtClean="0">
                <a:solidFill>
                  <a:schemeClr val="accent6">
                    <a:lumMod val="75000"/>
                  </a:schemeClr>
                </a:solidFill>
                <a:latin typeface="Adobe Gothic Std B" pitchFamily="34" charset="-128"/>
                <a:ea typeface="Adobe Gothic Std B" pitchFamily="34" charset="-128"/>
              </a:rPr>
              <a:t>Chapter 6: </a:t>
            </a:r>
            <a:r>
              <a:rPr lang="en-US" i="1" dirty="0" smtClean="0">
                <a:solidFill>
                  <a:schemeClr val="tx1"/>
                </a:solidFill>
                <a:latin typeface="Adobe Gothic Std B" pitchFamily="34" charset="-128"/>
                <a:ea typeface="Adobe Gothic Std B" pitchFamily="34" charset="-128"/>
              </a:rPr>
              <a:t>: </a:t>
            </a:r>
            <a:r>
              <a:rPr lang="en-US" i="1" dirty="0">
                <a:solidFill>
                  <a:schemeClr val="tx1"/>
                </a:solidFill>
                <a:latin typeface="Adobe Gothic Std B" pitchFamily="34" charset="-128"/>
                <a:ea typeface="Adobe Gothic Std B" pitchFamily="34" charset="-128"/>
              </a:rPr>
              <a:t>Gases</a:t>
            </a:r>
          </a:p>
          <a:p>
            <a:pPr algn="ctr">
              <a:buNone/>
            </a:pPr>
            <a:r>
              <a:rPr lang="en-US" b="1" u="sng" dirty="0" smtClean="0">
                <a:solidFill>
                  <a:schemeClr val="accent2">
                    <a:lumMod val="50000"/>
                  </a:schemeClr>
                </a:solidFill>
                <a:latin typeface="Adobe Gothic Std B" pitchFamily="34" charset="-128"/>
                <a:ea typeface="Adobe Gothic Std B" pitchFamily="34" charset="-128"/>
              </a:rPr>
              <a:t>MID 2</a:t>
            </a:r>
          </a:p>
          <a:p>
            <a:pPr algn="ctr">
              <a:buNone/>
            </a:pPr>
            <a:r>
              <a:rPr lang="en-US" i="1" smtClean="0">
                <a:latin typeface="Adobe Gothic Std B" pitchFamily="34" charset="-128"/>
                <a:ea typeface="Adobe Gothic Std B" pitchFamily="34" charset="-128"/>
              </a:rPr>
              <a:t>Chapter 8: </a:t>
            </a:r>
            <a:r>
              <a:rPr lang="en-US" i="1" dirty="0">
                <a:solidFill>
                  <a:schemeClr val="tx1"/>
                </a:solidFill>
                <a:latin typeface="Adobe Gothic Std B" pitchFamily="34" charset="-128"/>
                <a:ea typeface="Adobe Gothic Std B" pitchFamily="34" charset="-128"/>
              </a:rPr>
              <a:t>The Mole </a:t>
            </a:r>
            <a:r>
              <a:rPr lang="en-US" i="1" dirty="0" smtClean="0">
                <a:solidFill>
                  <a:schemeClr val="tx1"/>
                </a:solidFill>
                <a:latin typeface="Adobe Gothic Std B" pitchFamily="34" charset="-128"/>
                <a:ea typeface="Adobe Gothic Std B" pitchFamily="34" charset="-128"/>
              </a:rPr>
              <a:t>Concept</a:t>
            </a:r>
          </a:p>
          <a:p>
            <a:pPr algn="ctr">
              <a:buNone/>
            </a:pPr>
            <a:r>
              <a:rPr lang="en-US" i="1" dirty="0">
                <a:solidFill>
                  <a:schemeClr val="tx1"/>
                </a:solidFill>
                <a:latin typeface="Adobe Gothic Std B" pitchFamily="34" charset="-128"/>
                <a:ea typeface="Adobe Gothic Std B" pitchFamily="34" charset="-128"/>
              </a:rPr>
              <a:t>Chapter </a:t>
            </a:r>
            <a:r>
              <a:rPr lang="en-US" i="1" dirty="0" smtClean="0">
                <a:solidFill>
                  <a:schemeClr val="tx1"/>
                </a:solidFill>
                <a:latin typeface="Adobe Gothic Std B" pitchFamily="34" charset="-128"/>
                <a:ea typeface="Adobe Gothic Std B" pitchFamily="34" charset="-128"/>
              </a:rPr>
              <a:t>9: Reaction in Aqueous Solution </a:t>
            </a:r>
            <a:endParaRPr lang="en-US" i="1" dirty="0">
              <a:solidFill>
                <a:schemeClr val="tx1"/>
              </a:solidFill>
              <a:latin typeface="Adobe Gothic Std B" pitchFamily="34" charset="-128"/>
              <a:ea typeface="Adobe Gothic Std B" pitchFamily="34" charset="-128"/>
            </a:endParaRPr>
          </a:p>
          <a:p>
            <a:pPr algn="ctr">
              <a:buNone/>
            </a:pPr>
            <a:r>
              <a:rPr lang="en-US" i="1" dirty="0" smtClean="0">
                <a:solidFill>
                  <a:schemeClr val="tx1"/>
                </a:solidFill>
                <a:latin typeface="Adobe Gothic Std B" pitchFamily="34" charset="-128"/>
                <a:ea typeface="Adobe Gothic Std B" pitchFamily="34" charset="-128"/>
              </a:rPr>
              <a:t>Chapter 10: Thermochemistry</a:t>
            </a:r>
            <a:endParaRPr lang="en-US" i="1" dirty="0">
              <a:solidFill>
                <a:schemeClr val="tx1"/>
              </a:solidFill>
              <a:latin typeface="Adobe Gothic Std B" pitchFamily="34" charset="-128"/>
              <a:ea typeface="Adobe Gothic Std B" pitchFamily="34" charset="-128"/>
            </a:endParaRPr>
          </a:p>
          <a:p>
            <a:pPr algn="ctr">
              <a:buNone/>
            </a:pPr>
            <a:r>
              <a:rPr lang="en-US" sz="6400" b="1" u="sng" dirty="0">
                <a:solidFill>
                  <a:srgbClr val="FF0000"/>
                </a:solidFill>
                <a:latin typeface="Cooper Std Black" pitchFamily="18" charset="0"/>
                <a:ea typeface="Adobe Gothic Std B" pitchFamily="34" charset="-128"/>
              </a:rPr>
              <a:t>Final!!!</a:t>
            </a:r>
          </a:p>
          <a:p>
            <a:endParaRPr lang="en-US" dirty="0"/>
          </a:p>
        </p:txBody>
      </p:sp>
    </p:spTree>
    <p:extLst>
      <p:ext uri="{BB962C8B-B14F-4D97-AF65-F5344CB8AC3E}">
        <p14:creationId xmlns:p14="http://schemas.microsoft.com/office/powerpoint/2010/main" val="375773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en-US" sz="4000" dirty="0">
                <a:latin typeface="Adobe Gothic Std B" pitchFamily="34" charset="-128"/>
                <a:ea typeface="Adobe Gothic Std B" pitchFamily="34" charset="-128"/>
              </a:rPr>
              <a:t>How are the marks distributed?</a:t>
            </a:r>
          </a:p>
        </p:txBody>
      </p:sp>
      <p:sp>
        <p:nvSpPr>
          <p:cNvPr id="3" name="Content Placeholder 2"/>
          <p:cNvSpPr>
            <a:spLocks noGrp="1"/>
          </p:cNvSpPr>
          <p:nvPr>
            <p:ph idx="1"/>
          </p:nvPr>
        </p:nvSpPr>
        <p:spPr>
          <a:xfrm>
            <a:off x="2133600" y="1981201"/>
            <a:ext cx="8229600" cy="3535363"/>
          </a:xfrm>
        </p:spPr>
        <p:txBody>
          <a:bodyPr/>
          <a:lstStyle/>
          <a:p>
            <a:pPr algn="ctr">
              <a:buNone/>
            </a:pPr>
            <a:r>
              <a:rPr lang="en-US" b="1" dirty="0" smtClean="0">
                <a:solidFill>
                  <a:srgbClr val="FF0000"/>
                </a:solidFill>
                <a:effectLst>
                  <a:outerShdw blurRad="38100" dist="38100" dir="2700000" algn="tl">
                    <a:srgbClr val="000000">
                      <a:alpha val="43137"/>
                    </a:srgbClr>
                  </a:outerShdw>
                </a:effectLst>
              </a:rPr>
              <a:t>Quiz----------------------------------20 %</a:t>
            </a:r>
          </a:p>
          <a:p>
            <a:pPr algn="ctr">
              <a:buNone/>
            </a:pPr>
            <a:r>
              <a:rPr lang="en-US" b="1" dirty="0" smtClean="0">
                <a:solidFill>
                  <a:srgbClr val="FF0000"/>
                </a:solidFill>
                <a:effectLst>
                  <a:outerShdw blurRad="38100" dist="38100" dir="2700000" algn="tl">
                    <a:srgbClr val="000000">
                      <a:alpha val="43137"/>
                    </a:srgbClr>
                  </a:outerShdw>
                </a:effectLst>
              </a:rPr>
              <a:t>Mid 1 + Mid 2   </a:t>
            </a:r>
            <a:r>
              <a:rPr lang="en-US" b="1" dirty="0" smtClean="0">
                <a:solidFill>
                  <a:srgbClr val="FF0000"/>
                </a:solidFill>
                <a:effectLst>
                  <a:outerShdw blurRad="38100" dist="38100" dir="2700000" algn="tl">
                    <a:srgbClr val="000000">
                      <a:alpha val="43137"/>
                    </a:srgbClr>
                  </a:outerShdw>
                </a:effectLst>
                <a:sym typeface="Wingdings" pitchFamily="2" charset="2"/>
              </a:rPr>
              <a:t></a:t>
            </a:r>
            <a:r>
              <a:rPr lang="en-US" b="1" dirty="0" smtClean="0">
                <a:solidFill>
                  <a:srgbClr val="FF0000"/>
                </a:solidFill>
                <a:effectLst>
                  <a:outerShdw blurRad="38100" dist="38100" dir="2700000" algn="tl">
                    <a:srgbClr val="000000">
                      <a:alpha val="43137"/>
                    </a:srgbClr>
                  </a:outerShdw>
                </a:effectLst>
              </a:rPr>
              <a:t>20% + 20% =40%</a:t>
            </a:r>
          </a:p>
          <a:p>
            <a:pPr algn="ctr">
              <a:buNone/>
            </a:pPr>
            <a:r>
              <a:rPr lang="en-US" b="1" dirty="0" smtClean="0">
                <a:solidFill>
                  <a:srgbClr val="FF0000"/>
                </a:solidFill>
                <a:effectLst>
                  <a:outerShdw blurRad="38100" dist="38100" dir="2700000" algn="tl">
                    <a:srgbClr val="000000">
                      <a:alpha val="43137"/>
                    </a:srgbClr>
                  </a:outerShdw>
                </a:effectLst>
              </a:rPr>
              <a:t>Class Participation ------------------5%</a:t>
            </a:r>
          </a:p>
          <a:p>
            <a:pPr algn="ctr">
              <a:buNone/>
            </a:pPr>
            <a:r>
              <a:rPr lang="en-US" b="1" dirty="0" smtClean="0">
                <a:solidFill>
                  <a:srgbClr val="FF0000"/>
                </a:solidFill>
                <a:effectLst>
                  <a:outerShdw blurRad="38100" dist="38100" dir="2700000" algn="tl">
                    <a:srgbClr val="000000">
                      <a:alpha val="43137"/>
                    </a:srgbClr>
                  </a:outerShdw>
                </a:effectLst>
              </a:rPr>
              <a:t>Final-----------------------------------35%</a:t>
            </a:r>
          </a:p>
          <a:p>
            <a:pPr algn="ctr">
              <a:buNone/>
            </a:pPr>
            <a:r>
              <a:rPr lang="en-US" b="1" dirty="0" smtClean="0">
                <a:solidFill>
                  <a:srgbClr val="FF0000"/>
                </a:solidFill>
                <a:effectLst>
                  <a:outerShdw blurRad="38100" dist="38100" dir="2700000" algn="tl">
                    <a:srgbClr val="000000">
                      <a:alpha val="43137"/>
                    </a:srgbClr>
                  </a:outerShdw>
                </a:effectLst>
              </a:rPr>
              <a:t>Exam?</a:t>
            </a:r>
          </a:p>
          <a:p>
            <a:pPr algn="ctr">
              <a:buNone/>
            </a:pPr>
            <a:r>
              <a:rPr lang="en-US" b="1" dirty="0" smtClean="0">
                <a:solidFill>
                  <a:srgbClr val="FF0000"/>
                </a:solidFill>
                <a:effectLst>
                  <a:outerShdw blurRad="38100" dist="38100" dir="2700000" algn="tl">
                    <a:srgbClr val="000000">
                      <a:alpha val="43137"/>
                    </a:srgbClr>
                  </a:outerShdw>
                </a:effectLst>
              </a:rPr>
              <a:t>T/F, FB, short question &amp; bonus questions</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5106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1">
                    <a:lumMod val="75000"/>
                  </a:schemeClr>
                </a:solidFill>
              </a:rPr>
              <a:t>Rules </a:t>
            </a:r>
            <a:endParaRPr lang="en-US" b="1" u="sng" dirty="0">
              <a:solidFill>
                <a:schemeClr val="accent1">
                  <a:lumMod val="75000"/>
                </a:schemeClr>
              </a:solidFill>
            </a:endParaRPr>
          </a:p>
        </p:txBody>
      </p:sp>
      <p:sp>
        <p:nvSpPr>
          <p:cNvPr id="3" name="Content Placeholder 2"/>
          <p:cNvSpPr>
            <a:spLocks noGrp="1"/>
          </p:cNvSpPr>
          <p:nvPr>
            <p:ph idx="1"/>
          </p:nvPr>
        </p:nvSpPr>
        <p:spPr/>
        <p:txBody>
          <a:bodyPr/>
          <a:lstStyle/>
          <a:p>
            <a:pPr algn="ctr"/>
            <a:r>
              <a:rPr lang="en-US" b="1" u="sng" dirty="0" smtClean="0">
                <a:solidFill>
                  <a:srgbClr val="FF0000"/>
                </a:solidFill>
                <a:latin typeface="Swis721 BT" panose="020B0504020202020204" pitchFamily="34" charset="0"/>
              </a:rPr>
              <a:t>No Make up exams</a:t>
            </a:r>
          </a:p>
          <a:p>
            <a:pPr algn="ctr"/>
            <a:r>
              <a:rPr lang="en-US" dirty="0" smtClean="0">
                <a:solidFill>
                  <a:srgbClr val="00B050"/>
                </a:solidFill>
                <a:latin typeface="Swis721 BT" panose="020B0504020202020204" pitchFamily="34" charset="0"/>
              </a:rPr>
              <a:t>Be interactive and attentive in class</a:t>
            </a:r>
          </a:p>
          <a:p>
            <a:pPr algn="ctr"/>
            <a:r>
              <a:rPr lang="en-US" dirty="0" smtClean="0">
                <a:solidFill>
                  <a:srgbClr val="00B050"/>
                </a:solidFill>
                <a:latin typeface="Swis721 BT" panose="020B0504020202020204" pitchFamily="34" charset="0"/>
              </a:rPr>
              <a:t>Ask as much as much as question but should be relevant.</a:t>
            </a:r>
          </a:p>
          <a:p>
            <a:pPr algn="ctr"/>
            <a:r>
              <a:rPr lang="en-US" dirty="0" smtClean="0">
                <a:solidFill>
                  <a:srgbClr val="00B050"/>
                </a:solidFill>
                <a:latin typeface="Swis721 BT" panose="020B0504020202020204" pitchFamily="34" charset="0"/>
              </a:rPr>
              <a:t>Learn &amp; indented to understand chemistry</a:t>
            </a:r>
          </a:p>
          <a:p>
            <a:endParaRPr lang="en-US" dirty="0" smtClean="0"/>
          </a:p>
          <a:p>
            <a:endParaRPr lang="en-US" dirty="0"/>
          </a:p>
        </p:txBody>
      </p:sp>
    </p:spTree>
    <p:extLst>
      <p:ext uri="{BB962C8B-B14F-4D97-AF65-F5344CB8AC3E}">
        <p14:creationId xmlns:p14="http://schemas.microsoft.com/office/powerpoint/2010/main" val="4114652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What is Chemistry?</a:t>
            </a:r>
            <a:endParaRPr lang="en-US" dirty="0"/>
          </a:p>
        </p:txBody>
      </p:sp>
      <p:pic>
        <p:nvPicPr>
          <p:cNvPr id="4" name="Content Placeholder 3" descr="e2162dd97070620dd4baf4c98dd5b70d.jpg"/>
          <p:cNvPicPr>
            <a:picLocks noGrp="1" noChangeAspect="1"/>
          </p:cNvPicPr>
          <p:nvPr>
            <p:ph idx="1"/>
          </p:nvPr>
        </p:nvPicPr>
        <p:blipFill>
          <a:blip r:embed="rId2"/>
          <a:stretch>
            <a:fillRect/>
          </a:stretch>
        </p:blipFill>
        <p:spPr>
          <a:xfrm>
            <a:off x="1326777" y="1690688"/>
            <a:ext cx="3998258" cy="4648200"/>
          </a:xfrm>
          <a:prstGeom prst="rect">
            <a:avLst/>
          </a:prstGeom>
          <a:ln>
            <a:noFill/>
          </a:ln>
          <a:effectLst>
            <a:softEdge rad="112500"/>
          </a:effectLst>
        </p:spPr>
      </p:pic>
      <p:pic>
        <p:nvPicPr>
          <p:cNvPr id="5" name="Picture 4" descr="images.png"/>
          <p:cNvPicPr>
            <a:picLocks noChangeAspect="1"/>
          </p:cNvPicPr>
          <p:nvPr/>
        </p:nvPicPr>
        <p:blipFill>
          <a:blip r:embed="rId3"/>
          <a:stretch>
            <a:fillRect/>
          </a:stretch>
        </p:blipFill>
        <p:spPr>
          <a:xfrm>
            <a:off x="4552950" y="1690688"/>
            <a:ext cx="6800850" cy="4851185"/>
          </a:xfrm>
          <a:prstGeom prst="rect">
            <a:avLst/>
          </a:prstGeom>
          <a:ln>
            <a:noFill/>
          </a:ln>
          <a:effectLst>
            <a:softEdge rad="112500"/>
          </a:effectLst>
        </p:spPr>
      </p:pic>
    </p:spTree>
    <p:extLst>
      <p:ext uri="{BB962C8B-B14F-4D97-AF65-F5344CB8AC3E}">
        <p14:creationId xmlns:p14="http://schemas.microsoft.com/office/powerpoint/2010/main" val="3111004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8229600" cy="792162"/>
          </a:xfrm>
          <a:solidFill>
            <a:srgbClr val="FFFF00"/>
          </a:solidFill>
        </p:spPr>
        <p:style>
          <a:lnRef idx="2">
            <a:schemeClr val="accent1"/>
          </a:lnRef>
          <a:fillRef idx="1">
            <a:schemeClr val="lt1"/>
          </a:fillRef>
          <a:effectRef idx="0">
            <a:schemeClr val="accent1"/>
          </a:effectRef>
          <a:fontRef idx="minor">
            <a:schemeClr val="dk1"/>
          </a:fontRef>
        </p:style>
        <p:txBody>
          <a:bodyPr/>
          <a:lstStyle/>
          <a:p>
            <a:r>
              <a:rPr lang="en-US" dirty="0" smtClean="0"/>
              <a:t>Some interesting facts </a:t>
            </a:r>
            <a:endParaRPr lang="en-US" dirty="0"/>
          </a:p>
        </p:txBody>
      </p:sp>
      <p:sp>
        <p:nvSpPr>
          <p:cNvPr id="3" name="Content Placeholder 2"/>
          <p:cNvSpPr>
            <a:spLocks noGrp="1"/>
          </p:cNvSpPr>
          <p:nvPr>
            <p:ph idx="1"/>
          </p:nvPr>
        </p:nvSpPr>
        <p:spPr>
          <a:xfrm>
            <a:off x="381000" y="1295401"/>
            <a:ext cx="11620500" cy="5181599"/>
          </a:xfrm>
        </p:spPr>
        <p:style>
          <a:lnRef idx="1">
            <a:schemeClr val="accent2"/>
          </a:lnRef>
          <a:fillRef idx="2">
            <a:schemeClr val="accent2"/>
          </a:fillRef>
          <a:effectRef idx="1">
            <a:schemeClr val="accent2"/>
          </a:effectRef>
          <a:fontRef idx="minor">
            <a:schemeClr val="dk1"/>
          </a:fontRef>
        </p:style>
        <p:txBody>
          <a:bodyPr>
            <a:normAutofit/>
          </a:bodyPr>
          <a:lstStyle/>
          <a:p>
            <a:pPr lvl="0"/>
            <a:r>
              <a:rPr lang="en-US" dirty="0" smtClean="0">
                <a:latin typeface="Adobe Arabic" pitchFamily="18" charset="-78"/>
                <a:cs typeface="Adobe Arabic" pitchFamily="18" charset="-78"/>
              </a:rPr>
              <a:t>There is about 1/2lb or 250g of table salt (</a:t>
            </a:r>
            <a:r>
              <a:rPr lang="en-US" dirty="0" err="1" smtClean="0">
                <a:latin typeface="Adobe Arabic" pitchFamily="18" charset="-78"/>
                <a:cs typeface="Adobe Arabic" pitchFamily="18" charset="-78"/>
              </a:rPr>
              <a:t>NaCl</a:t>
            </a:r>
            <a:r>
              <a:rPr lang="en-US" dirty="0" smtClean="0">
                <a:latin typeface="Adobe Arabic" pitchFamily="18" charset="-78"/>
                <a:cs typeface="Adobe Arabic" pitchFamily="18" charset="-78"/>
              </a:rPr>
              <a:t>) in the body of an average adult human.</a:t>
            </a:r>
          </a:p>
          <a:p>
            <a:pPr lvl="0"/>
            <a:r>
              <a:rPr lang="en-US" dirty="0" smtClean="0">
                <a:latin typeface="Adobe Arabic" pitchFamily="18" charset="-78"/>
                <a:cs typeface="Adobe Arabic" pitchFamily="18" charset="-78"/>
              </a:rPr>
              <a:t>Humans have been using chemistry since at least Ancient Egypt. By 1000bce human civilizations were using advanced forms of chemistry like extracting metals from ore, fermenting alcohol, and refining plant extracts as medicine.</a:t>
            </a:r>
          </a:p>
          <a:p>
            <a:pPr lvl="0"/>
            <a:r>
              <a:rPr lang="en-US" dirty="0" smtClean="0">
                <a:latin typeface="Adobe Arabic" pitchFamily="18" charset="-78"/>
                <a:cs typeface="Adobe Arabic" pitchFamily="18" charset="-78"/>
              </a:rPr>
              <a:t>If you slowly pour a handful of salt into a completely full glass of water, it will not overflow. In fact, the water level will go down.</a:t>
            </a:r>
          </a:p>
          <a:p>
            <a:pPr lvl="0"/>
            <a:r>
              <a:rPr lang="en-US" dirty="0" smtClean="0">
                <a:latin typeface="Adobe Arabic" pitchFamily="18" charset="-78"/>
                <a:cs typeface="Adobe Arabic" pitchFamily="18" charset="-78"/>
              </a:rPr>
              <a:t>Although oxygen gas is colorless (light refraction aside), both the liquid and solid forms are blue.</a:t>
            </a:r>
          </a:p>
          <a:p>
            <a:pPr lvl="0"/>
            <a:r>
              <a:rPr lang="en-US" dirty="0" smtClean="0">
                <a:latin typeface="Adobe Arabic" pitchFamily="18" charset="-78"/>
                <a:cs typeface="Adobe Arabic" pitchFamily="18" charset="-78"/>
              </a:rPr>
              <a:t>Hydrofluoric acid is so corrosive that it will dissolve glass. Although it is corrosive, hydrofluoric acid is considered to be a ‘weak acid’.</a:t>
            </a:r>
          </a:p>
          <a:p>
            <a:endParaRPr lang="en-US" dirty="0">
              <a:latin typeface="Adobe Arabic" pitchFamily="18" charset="-78"/>
              <a:cs typeface="Adobe Arabic" pitchFamily="18" charset="-78"/>
            </a:endParaRPr>
          </a:p>
        </p:txBody>
      </p:sp>
    </p:spTree>
    <p:extLst>
      <p:ext uri="{BB962C8B-B14F-4D97-AF65-F5344CB8AC3E}">
        <p14:creationId xmlns:p14="http://schemas.microsoft.com/office/powerpoint/2010/main" val="3618443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742951"/>
            <a:ext cx="11334750" cy="5562600"/>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dirty="0" smtClean="0"/>
              <a:t>The human body contains enough carbon to produce graphite for about 9,000 pencils.</a:t>
            </a:r>
          </a:p>
          <a:p>
            <a:pPr lvl="0"/>
            <a:r>
              <a:rPr lang="en-US" dirty="0" smtClean="0"/>
              <a:t>If you expose a glass of water to space, it will boil rather than freeze. The water vapor would almost immediately crystallize into ice.</a:t>
            </a:r>
          </a:p>
          <a:p>
            <a:pPr lvl="0"/>
            <a:r>
              <a:rPr lang="en-US" dirty="0" smtClean="0"/>
              <a:t>Oxygen is the most abundant element in the Earth’s crust, water, and atmosphere.</a:t>
            </a:r>
          </a:p>
          <a:p>
            <a:pPr lvl="0"/>
            <a:r>
              <a:rPr lang="en-US" dirty="0" smtClean="0"/>
              <a:t>Bee stings are acidic while wasp stings are alkaline.</a:t>
            </a:r>
          </a:p>
          <a:p>
            <a:pPr lvl="0"/>
            <a:r>
              <a:rPr lang="en-US" dirty="0" smtClean="0"/>
              <a:t>Mosquitoes like the scent of estrogen, thus women get bitten more often than men do.</a:t>
            </a:r>
          </a:p>
          <a:p>
            <a:endParaRPr lang="en-US" dirty="0"/>
          </a:p>
        </p:txBody>
      </p:sp>
    </p:spTree>
    <p:extLst>
      <p:ext uri="{BB962C8B-B14F-4D97-AF65-F5344CB8AC3E}">
        <p14:creationId xmlns:p14="http://schemas.microsoft.com/office/powerpoint/2010/main" val="2242476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512</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Adobe Arabic</vt:lpstr>
      <vt:lpstr>Adobe Gothic Std B</vt:lpstr>
      <vt:lpstr>Algerian</vt:lpstr>
      <vt:lpstr>Arial</vt:lpstr>
      <vt:lpstr>Calibri</vt:lpstr>
      <vt:lpstr>Calibri Light</vt:lpstr>
      <vt:lpstr>Cooper Std Black</vt:lpstr>
      <vt:lpstr>Swis721 BT</vt:lpstr>
      <vt:lpstr>Times New Roman</vt:lpstr>
      <vt:lpstr>Wingdings</vt:lpstr>
      <vt:lpstr>Office Theme</vt:lpstr>
      <vt:lpstr>General Chemistry 101</vt:lpstr>
      <vt:lpstr> Abhinandan Chowdhury (ACh) </vt:lpstr>
      <vt:lpstr>Office Hours</vt:lpstr>
      <vt:lpstr>What we are going to study?</vt:lpstr>
      <vt:lpstr>How are the marks distributed?</vt:lpstr>
      <vt:lpstr>Rules </vt:lpstr>
      <vt:lpstr>What is Chemistry?</vt:lpstr>
      <vt:lpstr>Some interesting facts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Chemistry 101</dc:title>
  <dc:creator>HP</dc:creator>
  <cp:lastModifiedBy>HP</cp:lastModifiedBy>
  <cp:revision>12</cp:revision>
  <dcterms:created xsi:type="dcterms:W3CDTF">2016-09-05T00:04:24Z</dcterms:created>
  <dcterms:modified xsi:type="dcterms:W3CDTF">2017-09-24T02:19:00Z</dcterms:modified>
</cp:coreProperties>
</file>