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0" r:id="rId2"/>
    <p:sldId id="271" r:id="rId3"/>
    <p:sldId id="272" r:id="rId4"/>
    <p:sldId id="273" r:id="rId5"/>
    <p:sldId id="274" r:id="rId6"/>
    <p:sldId id="275" r:id="rId7"/>
    <p:sldId id="276" r:id="rId8"/>
    <p:sldId id="277" r:id="rId9"/>
    <p:sldId id="260" r:id="rId10"/>
    <p:sldId id="261" r:id="rId11"/>
    <p:sldId id="257" r:id="rId12"/>
    <p:sldId id="258" r:id="rId13"/>
    <p:sldId id="262" r:id="rId14"/>
    <p:sldId id="263" r:id="rId15"/>
    <p:sldId id="264" r:id="rId16"/>
    <p:sldId id="265" r:id="rId17"/>
    <p:sldId id="266" r:id="rId18"/>
    <p:sldId id="267" r:id="rId19"/>
    <p:sldId id="279" r:id="rId20"/>
    <p:sldId id="268" r:id="rId21"/>
    <p:sldId id="259" r:id="rId22"/>
    <p:sldId id="280"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B8734-EAA2-4FD6-8B4F-6880241409EF}"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AU"/>
        </a:p>
      </dgm:t>
    </dgm:pt>
    <dgm:pt modelId="{7EBF0021-7F75-450D-BCF4-A7549882E832}">
      <dgm:prSet phldrT="[Text]" custT="1"/>
      <dgm:spPr/>
      <dgm:t>
        <a:bodyPr/>
        <a:lstStyle/>
        <a:p>
          <a:r>
            <a:rPr lang="en-AU" sz="1800" b="1" dirty="0" smtClean="0"/>
            <a:t>Living system</a:t>
          </a:r>
          <a:endParaRPr lang="en-AU" sz="1800" b="1" dirty="0"/>
        </a:p>
      </dgm:t>
    </dgm:pt>
    <dgm:pt modelId="{C2C2CD26-88AD-4079-8896-D97CAD543A93}" type="parTrans" cxnId="{BDFE499B-1EC8-4D17-9178-B9B001339F57}">
      <dgm:prSet/>
      <dgm:spPr/>
      <dgm:t>
        <a:bodyPr/>
        <a:lstStyle/>
        <a:p>
          <a:endParaRPr lang="en-AU" sz="1600" b="1"/>
        </a:p>
      </dgm:t>
    </dgm:pt>
    <dgm:pt modelId="{B65F74EE-CA86-4CE0-946D-AAF0EA2959A8}" type="sibTrans" cxnId="{BDFE499B-1EC8-4D17-9178-B9B001339F57}">
      <dgm:prSet/>
      <dgm:spPr/>
      <dgm:t>
        <a:bodyPr/>
        <a:lstStyle/>
        <a:p>
          <a:endParaRPr lang="en-AU" sz="1600" b="1"/>
        </a:p>
      </dgm:t>
    </dgm:pt>
    <dgm:pt modelId="{BAAD2C61-9F5C-4167-B4E3-C06060DED534}">
      <dgm:prSet phldrT="[Text]" custT="1"/>
      <dgm:spPr/>
      <dgm:t>
        <a:bodyPr/>
        <a:lstStyle/>
        <a:p>
          <a:r>
            <a:rPr lang="en-AU" sz="1800" b="1" dirty="0" smtClean="0"/>
            <a:t>Organic compounds</a:t>
          </a:r>
          <a:endParaRPr lang="en-AU" sz="1800" b="1" dirty="0"/>
        </a:p>
      </dgm:t>
    </dgm:pt>
    <dgm:pt modelId="{0B6CCF3D-7638-41A3-BA3A-FF262D72AF8C}" type="parTrans" cxnId="{65772B93-42EE-4BB3-839C-7CC84AB9045A}">
      <dgm:prSet/>
      <dgm:spPr/>
      <dgm:t>
        <a:bodyPr/>
        <a:lstStyle/>
        <a:p>
          <a:endParaRPr lang="en-AU" sz="1600" b="1"/>
        </a:p>
      </dgm:t>
    </dgm:pt>
    <dgm:pt modelId="{816B625D-989B-46F7-82A9-62B74F925A9F}" type="sibTrans" cxnId="{65772B93-42EE-4BB3-839C-7CC84AB9045A}">
      <dgm:prSet/>
      <dgm:spPr/>
      <dgm:t>
        <a:bodyPr/>
        <a:lstStyle/>
        <a:p>
          <a:endParaRPr lang="en-AU" sz="1600" b="1"/>
        </a:p>
      </dgm:t>
    </dgm:pt>
    <dgm:pt modelId="{106977EE-65B2-44C9-B6F9-D75074D4CFED}">
      <dgm:prSet phldrT="[Text]" custT="1"/>
      <dgm:spPr/>
      <dgm:t>
        <a:bodyPr/>
        <a:lstStyle/>
        <a:p>
          <a:r>
            <a:rPr lang="en-AU" sz="1800" b="1" dirty="0" smtClean="0"/>
            <a:t>Inorganic Compounds</a:t>
          </a:r>
          <a:endParaRPr lang="en-AU" sz="1800" b="1" dirty="0"/>
        </a:p>
      </dgm:t>
    </dgm:pt>
    <dgm:pt modelId="{F7089E28-1EEB-4B1C-8667-E1AB196771B2}" type="parTrans" cxnId="{57837680-4306-48CF-AEE6-2463737BE33E}">
      <dgm:prSet/>
      <dgm:spPr/>
      <dgm:t>
        <a:bodyPr/>
        <a:lstStyle/>
        <a:p>
          <a:endParaRPr lang="en-AU" sz="1600" b="1"/>
        </a:p>
      </dgm:t>
    </dgm:pt>
    <dgm:pt modelId="{3F16A3F4-64A3-40C9-ADAD-531A9D498849}" type="sibTrans" cxnId="{57837680-4306-48CF-AEE6-2463737BE33E}">
      <dgm:prSet/>
      <dgm:spPr/>
      <dgm:t>
        <a:bodyPr/>
        <a:lstStyle/>
        <a:p>
          <a:endParaRPr lang="en-AU" sz="1600" b="1"/>
        </a:p>
      </dgm:t>
    </dgm:pt>
    <dgm:pt modelId="{8CBD4CE6-A59B-403E-8248-90A403A233D5}">
      <dgm:prSet custT="1"/>
      <dgm:spPr/>
      <dgm:t>
        <a:bodyPr/>
        <a:lstStyle/>
        <a:p>
          <a:r>
            <a:rPr lang="en-AU" sz="1800" b="1" dirty="0" smtClean="0"/>
            <a:t>Macromolecules</a:t>
          </a:r>
          <a:endParaRPr lang="en-AU" sz="1800" b="1" dirty="0"/>
        </a:p>
      </dgm:t>
    </dgm:pt>
    <dgm:pt modelId="{47A65782-F373-48C4-B4BC-70B350BA8FD0}" type="parTrans" cxnId="{6734C8CE-984A-40C8-8108-C2F9A5410403}">
      <dgm:prSet/>
      <dgm:spPr/>
      <dgm:t>
        <a:bodyPr/>
        <a:lstStyle/>
        <a:p>
          <a:endParaRPr lang="en-AU" sz="1600" b="1"/>
        </a:p>
      </dgm:t>
    </dgm:pt>
    <dgm:pt modelId="{37C24C22-6335-42A9-8636-FEF82E713BA6}" type="sibTrans" cxnId="{6734C8CE-984A-40C8-8108-C2F9A5410403}">
      <dgm:prSet/>
      <dgm:spPr/>
      <dgm:t>
        <a:bodyPr/>
        <a:lstStyle/>
        <a:p>
          <a:endParaRPr lang="en-AU" sz="1600" b="1"/>
        </a:p>
      </dgm:t>
    </dgm:pt>
    <dgm:pt modelId="{B2AE927A-3782-4C58-87DC-C797BEB56DA1}" type="asst">
      <dgm:prSet custT="1"/>
      <dgm:spPr/>
      <dgm:t>
        <a:bodyPr/>
        <a:lstStyle/>
        <a:p>
          <a:r>
            <a:rPr lang="en-AU" sz="1800" b="1" dirty="0" smtClean="0"/>
            <a:t>Carbohydrates</a:t>
          </a:r>
          <a:endParaRPr lang="en-AU" sz="1800" b="1" dirty="0"/>
        </a:p>
      </dgm:t>
    </dgm:pt>
    <dgm:pt modelId="{8A555599-2DC1-4080-A312-56AEA43EB41F}" type="parTrans" cxnId="{B8B35FCA-3491-45A2-9318-A06FBC535AD6}">
      <dgm:prSet/>
      <dgm:spPr/>
      <dgm:t>
        <a:bodyPr/>
        <a:lstStyle/>
        <a:p>
          <a:endParaRPr lang="en-AU" sz="1600" b="1"/>
        </a:p>
      </dgm:t>
    </dgm:pt>
    <dgm:pt modelId="{3DF9C695-564B-4EB2-82C4-682C1189A7DB}" type="sibTrans" cxnId="{B8B35FCA-3491-45A2-9318-A06FBC535AD6}">
      <dgm:prSet/>
      <dgm:spPr/>
      <dgm:t>
        <a:bodyPr/>
        <a:lstStyle/>
        <a:p>
          <a:endParaRPr lang="en-AU" sz="1600" b="1"/>
        </a:p>
      </dgm:t>
    </dgm:pt>
    <dgm:pt modelId="{C5461D32-3550-4B64-9FA8-1164B92AB141}" type="asst">
      <dgm:prSet custT="1"/>
      <dgm:spPr/>
      <dgm:t>
        <a:bodyPr/>
        <a:lstStyle/>
        <a:p>
          <a:r>
            <a:rPr lang="en-AU" sz="1800" b="1" dirty="0" smtClean="0"/>
            <a:t>Proteins</a:t>
          </a:r>
          <a:endParaRPr lang="en-AU" sz="1800" b="1" dirty="0"/>
        </a:p>
      </dgm:t>
    </dgm:pt>
    <dgm:pt modelId="{71BA6F13-F78A-4D7D-8C29-40EB5B5E97F5}" type="parTrans" cxnId="{AF32BC89-3C21-4985-98BC-DB1A7B3D6B3D}">
      <dgm:prSet/>
      <dgm:spPr/>
      <dgm:t>
        <a:bodyPr/>
        <a:lstStyle/>
        <a:p>
          <a:endParaRPr lang="en-AU" sz="1600" b="1"/>
        </a:p>
      </dgm:t>
    </dgm:pt>
    <dgm:pt modelId="{E0A39EF6-D749-45D9-BA29-B720F1361D83}" type="sibTrans" cxnId="{AF32BC89-3C21-4985-98BC-DB1A7B3D6B3D}">
      <dgm:prSet/>
      <dgm:spPr/>
      <dgm:t>
        <a:bodyPr/>
        <a:lstStyle/>
        <a:p>
          <a:endParaRPr lang="en-AU" sz="1600" b="1"/>
        </a:p>
      </dgm:t>
    </dgm:pt>
    <dgm:pt modelId="{7DBB165B-281D-42A3-BACE-B3FD8F9E82C8}" type="asst">
      <dgm:prSet custT="1"/>
      <dgm:spPr/>
      <dgm:t>
        <a:bodyPr/>
        <a:lstStyle/>
        <a:p>
          <a:r>
            <a:rPr lang="en-AU" sz="1800" b="1" dirty="0" smtClean="0"/>
            <a:t>Lipids</a:t>
          </a:r>
          <a:endParaRPr lang="en-AU" sz="1800" b="1" dirty="0"/>
        </a:p>
      </dgm:t>
    </dgm:pt>
    <dgm:pt modelId="{C28F3387-AECC-4A12-9BA0-C892E09F12CA}" type="parTrans" cxnId="{11C83133-EAE3-423C-8462-3B1EC69B11B7}">
      <dgm:prSet/>
      <dgm:spPr/>
      <dgm:t>
        <a:bodyPr/>
        <a:lstStyle/>
        <a:p>
          <a:endParaRPr lang="en-AU" sz="1600" b="1"/>
        </a:p>
      </dgm:t>
    </dgm:pt>
    <dgm:pt modelId="{51CEA71A-9608-450B-9E63-42E0E54E9D12}" type="sibTrans" cxnId="{11C83133-EAE3-423C-8462-3B1EC69B11B7}">
      <dgm:prSet/>
      <dgm:spPr/>
      <dgm:t>
        <a:bodyPr/>
        <a:lstStyle/>
        <a:p>
          <a:endParaRPr lang="en-AU" sz="1600" b="1"/>
        </a:p>
      </dgm:t>
    </dgm:pt>
    <dgm:pt modelId="{C1A2525C-4922-49CD-88C5-F33584930472}" type="asst">
      <dgm:prSet custT="1"/>
      <dgm:spPr/>
      <dgm:t>
        <a:bodyPr/>
        <a:lstStyle/>
        <a:p>
          <a:r>
            <a:rPr lang="en-AU" sz="1800" b="1" dirty="0" smtClean="0"/>
            <a:t>Nucleic Acids</a:t>
          </a:r>
          <a:endParaRPr lang="en-AU" sz="1800" b="1" dirty="0"/>
        </a:p>
      </dgm:t>
    </dgm:pt>
    <dgm:pt modelId="{F2B42181-2D2E-4C66-9671-CCEBE2EBD4F3}" type="parTrans" cxnId="{113CA357-2BE6-4FC9-A5FD-FBC7DFE10C45}">
      <dgm:prSet/>
      <dgm:spPr/>
      <dgm:t>
        <a:bodyPr/>
        <a:lstStyle/>
        <a:p>
          <a:endParaRPr lang="en-AU" sz="1600" b="1"/>
        </a:p>
      </dgm:t>
    </dgm:pt>
    <dgm:pt modelId="{8DAE19E3-0E11-46A4-853A-B75E8B8F874D}" type="sibTrans" cxnId="{113CA357-2BE6-4FC9-A5FD-FBC7DFE10C45}">
      <dgm:prSet/>
      <dgm:spPr/>
      <dgm:t>
        <a:bodyPr/>
        <a:lstStyle/>
        <a:p>
          <a:endParaRPr lang="en-AU" sz="1600" b="1"/>
        </a:p>
      </dgm:t>
    </dgm:pt>
    <dgm:pt modelId="{E2819844-D91A-484F-81F9-A0DE01EFC460}" type="pres">
      <dgm:prSet presAssocID="{407B8734-EAA2-4FD6-8B4F-6880241409EF}" presName="hierChild1" presStyleCnt="0">
        <dgm:presLayoutVars>
          <dgm:orgChart val="1"/>
          <dgm:chPref val="1"/>
          <dgm:dir/>
          <dgm:animOne val="branch"/>
          <dgm:animLvl val="lvl"/>
          <dgm:resizeHandles/>
        </dgm:presLayoutVars>
      </dgm:prSet>
      <dgm:spPr/>
      <dgm:t>
        <a:bodyPr/>
        <a:lstStyle/>
        <a:p>
          <a:endParaRPr lang="en-AU"/>
        </a:p>
      </dgm:t>
    </dgm:pt>
    <dgm:pt modelId="{DBDD67E0-3E77-4137-AF62-DF4059ED36FC}" type="pres">
      <dgm:prSet presAssocID="{7EBF0021-7F75-450D-BCF4-A7549882E832}" presName="hierRoot1" presStyleCnt="0">
        <dgm:presLayoutVars>
          <dgm:hierBranch val="init"/>
        </dgm:presLayoutVars>
      </dgm:prSet>
      <dgm:spPr/>
    </dgm:pt>
    <dgm:pt modelId="{C4726297-B3B7-4CD9-B81E-62C110B50637}" type="pres">
      <dgm:prSet presAssocID="{7EBF0021-7F75-450D-BCF4-A7549882E832}" presName="rootComposite1" presStyleCnt="0"/>
      <dgm:spPr/>
    </dgm:pt>
    <dgm:pt modelId="{0F6F89AE-1D25-4986-A451-9A1D0C704A5D}" type="pres">
      <dgm:prSet presAssocID="{7EBF0021-7F75-450D-BCF4-A7549882E832}" presName="rootText1" presStyleLbl="node0" presStyleIdx="0" presStyleCnt="1">
        <dgm:presLayoutVars>
          <dgm:chPref val="3"/>
        </dgm:presLayoutVars>
      </dgm:prSet>
      <dgm:spPr/>
      <dgm:t>
        <a:bodyPr/>
        <a:lstStyle/>
        <a:p>
          <a:endParaRPr lang="en-AU"/>
        </a:p>
      </dgm:t>
    </dgm:pt>
    <dgm:pt modelId="{93C5675A-5DA1-4A58-8C71-3B2681D863C6}" type="pres">
      <dgm:prSet presAssocID="{7EBF0021-7F75-450D-BCF4-A7549882E832}" presName="rootConnector1" presStyleLbl="node1" presStyleIdx="0" presStyleCnt="0"/>
      <dgm:spPr/>
      <dgm:t>
        <a:bodyPr/>
        <a:lstStyle/>
        <a:p>
          <a:endParaRPr lang="en-AU"/>
        </a:p>
      </dgm:t>
    </dgm:pt>
    <dgm:pt modelId="{C7A79E1A-CEE3-49A7-963F-6CD3DA8C5A3C}" type="pres">
      <dgm:prSet presAssocID="{7EBF0021-7F75-450D-BCF4-A7549882E832}" presName="hierChild2" presStyleCnt="0"/>
      <dgm:spPr/>
    </dgm:pt>
    <dgm:pt modelId="{EF182F02-9E11-49FE-9B05-F1D76CC41F88}" type="pres">
      <dgm:prSet presAssocID="{0B6CCF3D-7638-41A3-BA3A-FF262D72AF8C}" presName="Name37" presStyleLbl="parChTrans1D2" presStyleIdx="0" presStyleCnt="2"/>
      <dgm:spPr/>
      <dgm:t>
        <a:bodyPr/>
        <a:lstStyle/>
        <a:p>
          <a:endParaRPr lang="en-AU"/>
        </a:p>
      </dgm:t>
    </dgm:pt>
    <dgm:pt modelId="{C78D80BA-1959-419B-98AC-DC007F1DA849}" type="pres">
      <dgm:prSet presAssocID="{BAAD2C61-9F5C-4167-B4E3-C06060DED534}" presName="hierRoot2" presStyleCnt="0">
        <dgm:presLayoutVars>
          <dgm:hierBranch val="init"/>
        </dgm:presLayoutVars>
      </dgm:prSet>
      <dgm:spPr/>
    </dgm:pt>
    <dgm:pt modelId="{391F7A97-250A-4E4D-81D7-C1257D0892FB}" type="pres">
      <dgm:prSet presAssocID="{BAAD2C61-9F5C-4167-B4E3-C06060DED534}" presName="rootComposite" presStyleCnt="0"/>
      <dgm:spPr/>
    </dgm:pt>
    <dgm:pt modelId="{891E8A3D-F34A-4D81-A2B9-344D289B54D9}" type="pres">
      <dgm:prSet presAssocID="{BAAD2C61-9F5C-4167-B4E3-C06060DED534}" presName="rootText" presStyleLbl="node2" presStyleIdx="0" presStyleCnt="2">
        <dgm:presLayoutVars>
          <dgm:chPref val="3"/>
        </dgm:presLayoutVars>
      </dgm:prSet>
      <dgm:spPr/>
      <dgm:t>
        <a:bodyPr/>
        <a:lstStyle/>
        <a:p>
          <a:endParaRPr lang="en-AU"/>
        </a:p>
      </dgm:t>
    </dgm:pt>
    <dgm:pt modelId="{412075F7-886C-466F-9703-5D87887588FF}" type="pres">
      <dgm:prSet presAssocID="{BAAD2C61-9F5C-4167-B4E3-C06060DED534}" presName="rootConnector" presStyleLbl="node2" presStyleIdx="0" presStyleCnt="2"/>
      <dgm:spPr/>
      <dgm:t>
        <a:bodyPr/>
        <a:lstStyle/>
        <a:p>
          <a:endParaRPr lang="en-AU"/>
        </a:p>
      </dgm:t>
    </dgm:pt>
    <dgm:pt modelId="{910741E3-6956-425B-A2B3-96C321A7F2CB}" type="pres">
      <dgm:prSet presAssocID="{BAAD2C61-9F5C-4167-B4E3-C06060DED534}" presName="hierChild4" presStyleCnt="0"/>
      <dgm:spPr/>
    </dgm:pt>
    <dgm:pt modelId="{81473201-C75E-4F8A-869F-8E7F6F12FA1A}" type="pres">
      <dgm:prSet presAssocID="{47A65782-F373-48C4-B4BC-70B350BA8FD0}" presName="Name37" presStyleLbl="parChTrans1D3" presStyleIdx="0" presStyleCnt="1"/>
      <dgm:spPr/>
      <dgm:t>
        <a:bodyPr/>
        <a:lstStyle/>
        <a:p>
          <a:endParaRPr lang="en-AU"/>
        </a:p>
      </dgm:t>
    </dgm:pt>
    <dgm:pt modelId="{005279C6-B1EB-492E-AD5A-6ADCE9E81C4E}" type="pres">
      <dgm:prSet presAssocID="{8CBD4CE6-A59B-403E-8248-90A403A233D5}" presName="hierRoot2" presStyleCnt="0">
        <dgm:presLayoutVars>
          <dgm:hierBranch val="init"/>
        </dgm:presLayoutVars>
      </dgm:prSet>
      <dgm:spPr/>
    </dgm:pt>
    <dgm:pt modelId="{C24188AF-4D34-47AF-A8A2-C28804F3BFCE}" type="pres">
      <dgm:prSet presAssocID="{8CBD4CE6-A59B-403E-8248-90A403A233D5}" presName="rootComposite" presStyleCnt="0"/>
      <dgm:spPr/>
    </dgm:pt>
    <dgm:pt modelId="{11E4FF14-FDC3-44F0-901B-1F8C562C94AC}" type="pres">
      <dgm:prSet presAssocID="{8CBD4CE6-A59B-403E-8248-90A403A233D5}" presName="rootText" presStyleLbl="node3" presStyleIdx="0" presStyleCnt="1">
        <dgm:presLayoutVars>
          <dgm:chPref val="3"/>
        </dgm:presLayoutVars>
      </dgm:prSet>
      <dgm:spPr/>
      <dgm:t>
        <a:bodyPr/>
        <a:lstStyle/>
        <a:p>
          <a:endParaRPr lang="en-AU"/>
        </a:p>
      </dgm:t>
    </dgm:pt>
    <dgm:pt modelId="{7CAAA0B3-E71D-40A2-9DEF-6D2B88A17CF5}" type="pres">
      <dgm:prSet presAssocID="{8CBD4CE6-A59B-403E-8248-90A403A233D5}" presName="rootConnector" presStyleLbl="node3" presStyleIdx="0" presStyleCnt="1"/>
      <dgm:spPr/>
      <dgm:t>
        <a:bodyPr/>
        <a:lstStyle/>
        <a:p>
          <a:endParaRPr lang="en-AU"/>
        </a:p>
      </dgm:t>
    </dgm:pt>
    <dgm:pt modelId="{47BF0B70-7AED-4A63-9672-1E72BDE6304A}" type="pres">
      <dgm:prSet presAssocID="{8CBD4CE6-A59B-403E-8248-90A403A233D5}" presName="hierChild4" presStyleCnt="0"/>
      <dgm:spPr/>
    </dgm:pt>
    <dgm:pt modelId="{D845FC58-D3D0-4CAF-8F06-57763B346AC4}" type="pres">
      <dgm:prSet presAssocID="{8CBD4CE6-A59B-403E-8248-90A403A233D5}" presName="hierChild5" presStyleCnt="0"/>
      <dgm:spPr/>
    </dgm:pt>
    <dgm:pt modelId="{71B2BB2F-F53E-4C71-846F-18A43A2C174B}" type="pres">
      <dgm:prSet presAssocID="{8A555599-2DC1-4080-A312-56AEA43EB41F}" presName="Name111" presStyleLbl="parChTrans1D4" presStyleIdx="0" presStyleCnt="4"/>
      <dgm:spPr/>
      <dgm:t>
        <a:bodyPr/>
        <a:lstStyle/>
        <a:p>
          <a:endParaRPr lang="en-AU"/>
        </a:p>
      </dgm:t>
    </dgm:pt>
    <dgm:pt modelId="{C14AA91F-378A-4707-BDD0-1426FCCCBF57}" type="pres">
      <dgm:prSet presAssocID="{B2AE927A-3782-4C58-87DC-C797BEB56DA1}" presName="hierRoot3" presStyleCnt="0">
        <dgm:presLayoutVars>
          <dgm:hierBranch val="init"/>
        </dgm:presLayoutVars>
      </dgm:prSet>
      <dgm:spPr/>
    </dgm:pt>
    <dgm:pt modelId="{41CD7331-8073-4AFE-B340-730CCB365905}" type="pres">
      <dgm:prSet presAssocID="{B2AE927A-3782-4C58-87DC-C797BEB56DA1}" presName="rootComposite3" presStyleCnt="0"/>
      <dgm:spPr/>
    </dgm:pt>
    <dgm:pt modelId="{79987EB5-CDBB-4644-9760-D1096A94EC70}" type="pres">
      <dgm:prSet presAssocID="{B2AE927A-3782-4C58-87DC-C797BEB56DA1}" presName="rootText3" presStyleLbl="asst3" presStyleIdx="0" presStyleCnt="4">
        <dgm:presLayoutVars>
          <dgm:chPref val="3"/>
        </dgm:presLayoutVars>
      </dgm:prSet>
      <dgm:spPr/>
      <dgm:t>
        <a:bodyPr/>
        <a:lstStyle/>
        <a:p>
          <a:endParaRPr lang="en-AU"/>
        </a:p>
      </dgm:t>
    </dgm:pt>
    <dgm:pt modelId="{A3B7903B-38CD-48E2-8A51-9DACCC4B509D}" type="pres">
      <dgm:prSet presAssocID="{B2AE927A-3782-4C58-87DC-C797BEB56DA1}" presName="rootConnector3" presStyleLbl="asst3" presStyleIdx="0" presStyleCnt="4"/>
      <dgm:spPr/>
      <dgm:t>
        <a:bodyPr/>
        <a:lstStyle/>
        <a:p>
          <a:endParaRPr lang="en-AU"/>
        </a:p>
      </dgm:t>
    </dgm:pt>
    <dgm:pt modelId="{A4EBF1DA-D7B7-4BE7-A0E8-FC6213CC3279}" type="pres">
      <dgm:prSet presAssocID="{B2AE927A-3782-4C58-87DC-C797BEB56DA1}" presName="hierChild6" presStyleCnt="0"/>
      <dgm:spPr/>
    </dgm:pt>
    <dgm:pt modelId="{BC7CEE4B-CC5F-4A01-A383-409799D3A901}" type="pres">
      <dgm:prSet presAssocID="{B2AE927A-3782-4C58-87DC-C797BEB56DA1}" presName="hierChild7" presStyleCnt="0"/>
      <dgm:spPr/>
    </dgm:pt>
    <dgm:pt modelId="{AFE72A41-282E-4326-92F7-EADDF3AE6E94}" type="pres">
      <dgm:prSet presAssocID="{71BA6F13-F78A-4D7D-8C29-40EB5B5E97F5}" presName="Name111" presStyleLbl="parChTrans1D4" presStyleIdx="1" presStyleCnt="4"/>
      <dgm:spPr/>
      <dgm:t>
        <a:bodyPr/>
        <a:lstStyle/>
        <a:p>
          <a:endParaRPr lang="en-AU"/>
        </a:p>
      </dgm:t>
    </dgm:pt>
    <dgm:pt modelId="{7E0253BE-4E7D-44C8-B45E-217AEDA886AF}" type="pres">
      <dgm:prSet presAssocID="{C5461D32-3550-4B64-9FA8-1164B92AB141}" presName="hierRoot3" presStyleCnt="0">
        <dgm:presLayoutVars>
          <dgm:hierBranch val="init"/>
        </dgm:presLayoutVars>
      </dgm:prSet>
      <dgm:spPr/>
    </dgm:pt>
    <dgm:pt modelId="{6FC5387C-98DF-41C8-A97A-72EA699457FB}" type="pres">
      <dgm:prSet presAssocID="{C5461D32-3550-4B64-9FA8-1164B92AB141}" presName="rootComposite3" presStyleCnt="0"/>
      <dgm:spPr/>
    </dgm:pt>
    <dgm:pt modelId="{E464BA48-86D3-46BC-A0F0-DE1C4936FD10}" type="pres">
      <dgm:prSet presAssocID="{C5461D32-3550-4B64-9FA8-1164B92AB141}" presName="rootText3" presStyleLbl="asst3" presStyleIdx="1" presStyleCnt="4">
        <dgm:presLayoutVars>
          <dgm:chPref val="3"/>
        </dgm:presLayoutVars>
      </dgm:prSet>
      <dgm:spPr/>
      <dgm:t>
        <a:bodyPr/>
        <a:lstStyle/>
        <a:p>
          <a:endParaRPr lang="en-AU"/>
        </a:p>
      </dgm:t>
    </dgm:pt>
    <dgm:pt modelId="{395A30BE-BB92-43DF-84B6-E4DE3C8190E7}" type="pres">
      <dgm:prSet presAssocID="{C5461D32-3550-4B64-9FA8-1164B92AB141}" presName="rootConnector3" presStyleLbl="asst3" presStyleIdx="1" presStyleCnt="4"/>
      <dgm:spPr/>
      <dgm:t>
        <a:bodyPr/>
        <a:lstStyle/>
        <a:p>
          <a:endParaRPr lang="en-AU"/>
        </a:p>
      </dgm:t>
    </dgm:pt>
    <dgm:pt modelId="{692082A9-36A9-46EE-8325-D4584AE0B15A}" type="pres">
      <dgm:prSet presAssocID="{C5461D32-3550-4B64-9FA8-1164B92AB141}" presName="hierChild6" presStyleCnt="0"/>
      <dgm:spPr/>
    </dgm:pt>
    <dgm:pt modelId="{EB91800B-F114-434E-8CF3-05909B26376B}" type="pres">
      <dgm:prSet presAssocID="{C5461D32-3550-4B64-9FA8-1164B92AB141}" presName="hierChild7" presStyleCnt="0"/>
      <dgm:spPr/>
    </dgm:pt>
    <dgm:pt modelId="{2C1334E8-1409-4700-A95D-BF4496B07C9F}" type="pres">
      <dgm:prSet presAssocID="{C28F3387-AECC-4A12-9BA0-C892E09F12CA}" presName="Name111" presStyleLbl="parChTrans1D4" presStyleIdx="2" presStyleCnt="4"/>
      <dgm:spPr/>
      <dgm:t>
        <a:bodyPr/>
        <a:lstStyle/>
        <a:p>
          <a:endParaRPr lang="en-AU"/>
        </a:p>
      </dgm:t>
    </dgm:pt>
    <dgm:pt modelId="{1F967FEB-3964-400F-8412-C553B658126B}" type="pres">
      <dgm:prSet presAssocID="{7DBB165B-281D-42A3-BACE-B3FD8F9E82C8}" presName="hierRoot3" presStyleCnt="0">
        <dgm:presLayoutVars>
          <dgm:hierBranch val="init"/>
        </dgm:presLayoutVars>
      </dgm:prSet>
      <dgm:spPr/>
    </dgm:pt>
    <dgm:pt modelId="{12EB2725-6BE0-4D87-AF14-82D141F984E5}" type="pres">
      <dgm:prSet presAssocID="{7DBB165B-281D-42A3-BACE-B3FD8F9E82C8}" presName="rootComposite3" presStyleCnt="0"/>
      <dgm:spPr/>
    </dgm:pt>
    <dgm:pt modelId="{7DFF9C24-0A6A-4363-ACB4-5BBF8CB05AF3}" type="pres">
      <dgm:prSet presAssocID="{7DBB165B-281D-42A3-BACE-B3FD8F9E82C8}" presName="rootText3" presStyleLbl="asst3" presStyleIdx="2" presStyleCnt="4">
        <dgm:presLayoutVars>
          <dgm:chPref val="3"/>
        </dgm:presLayoutVars>
      </dgm:prSet>
      <dgm:spPr/>
      <dgm:t>
        <a:bodyPr/>
        <a:lstStyle/>
        <a:p>
          <a:endParaRPr lang="en-AU"/>
        </a:p>
      </dgm:t>
    </dgm:pt>
    <dgm:pt modelId="{917FB0B8-D5B8-4D3B-9220-8327D5C1F2B6}" type="pres">
      <dgm:prSet presAssocID="{7DBB165B-281D-42A3-BACE-B3FD8F9E82C8}" presName="rootConnector3" presStyleLbl="asst3" presStyleIdx="2" presStyleCnt="4"/>
      <dgm:spPr/>
      <dgm:t>
        <a:bodyPr/>
        <a:lstStyle/>
        <a:p>
          <a:endParaRPr lang="en-AU"/>
        </a:p>
      </dgm:t>
    </dgm:pt>
    <dgm:pt modelId="{0C5C224B-34C3-4451-AFF5-5A3DFC4D9310}" type="pres">
      <dgm:prSet presAssocID="{7DBB165B-281D-42A3-BACE-B3FD8F9E82C8}" presName="hierChild6" presStyleCnt="0"/>
      <dgm:spPr/>
    </dgm:pt>
    <dgm:pt modelId="{6FAF4064-EA87-471A-93F4-5B9DDB10A7D4}" type="pres">
      <dgm:prSet presAssocID="{7DBB165B-281D-42A3-BACE-B3FD8F9E82C8}" presName="hierChild7" presStyleCnt="0"/>
      <dgm:spPr/>
    </dgm:pt>
    <dgm:pt modelId="{395A3C76-4841-4FB2-88B2-591C8E03D9B1}" type="pres">
      <dgm:prSet presAssocID="{F2B42181-2D2E-4C66-9671-CCEBE2EBD4F3}" presName="Name111" presStyleLbl="parChTrans1D4" presStyleIdx="3" presStyleCnt="4"/>
      <dgm:spPr/>
      <dgm:t>
        <a:bodyPr/>
        <a:lstStyle/>
        <a:p>
          <a:endParaRPr lang="en-AU"/>
        </a:p>
      </dgm:t>
    </dgm:pt>
    <dgm:pt modelId="{F985C7BD-44D9-40AC-AD9A-2CA8148B0862}" type="pres">
      <dgm:prSet presAssocID="{C1A2525C-4922-49CD-88C5-F33584930472}" presName="hierRoot3" presStyleCnt="0">
        <dgm:presLayoutVars>
          <dgm:hierBranch val="init"/>
        </dgm:presLayoutVars>
      </dgm:prSet>
      <dgm:spPr/>
    </dgm:pt>
    <dgm:pt modelId="{CA3FD14D-F74A-4352-AA34-6845A3FEDA1C}" type="pres">
      <dgm:prSet presAssocID="{C1A2525C-4922-49CD-88C5-F33584930472}" presName="rootComposite3" presStyleCnt="0"/>
      <dgm:spPr/>
    </dgm:pt>
    <dgm:pt modelId="{4439D3CA-CACB-4192-92F2-97B82F51DCC0}" type="pres">
      <dgm:prSet presAssocID="{C1A2525C-4922-49CD-88C5-F33584930472}" presName="rootText3" presStyleLbl="asst3" presStyleIdx="3" presStyleCnt="4">
        <dgm:presLayoutVars>
          <dgm:chPref val="3"/>
        </dgm:presLayoutVars>
      </dgm:prSet>
      <dgm:spPr/>
      <dgm:t>
        <a:bodyPr/>
        <a:lstStyle/>
        <a:p>
          <a:endParaRPr lang="en-AU"/>
        </a:p>
      </dgm:t>
    </dgm:pt>
    <dgm:pt modelId="{443EEB7C-F3CE-4926-B394-FD16A6B0A82C}" type="pres">
      <dgm:prSet presAssocID="{C1A2525C-4922-49CD-88C5-F33584930472}" presName="rootConnector3" presStyleLbl="asst3" presStyleIdx="3" presStyleCnt="4"/>
      <dgm:spPr/>
      <dgm:t>
        <a:bodyPr/>
        <a:lstStyle/>
        <a:p>
          <a:endParaRPr lang="en-AU"/>
        </a:p>
      </dgm:t>
    </dgm:pt>
    <dgm:pt modelId="{3D71784F-FB87-4922-9A2B-953C2D976754}" type="pres">
      <dgm:prSet presAssocID="{C1A2525C-4922-49CD-88C5-F33584930472}" presName="hierChild6" presStyleCnt="0"/>
      <dgm:spPr/>
    </dgm:pt>
    <dgm:pt modelId="{A5056850-C596-4872-A349-480424A2D31F}" type="pres">
      <dgm:prSet presAssocID="{C1A2525C-4922-49CD-88C5-F33584930472}" presName="hierChild7" presStyleCnt="0"/>
      <dgm:spPr/>
    </dgm:pt>
    <dgm:pt modelId="{1E30FDBF-88E3-4F8C-95AC-EB4A0F3FB1C5}" type="pres">
      <dgm:prSet presAssocID="{BAAD2C61-9F5C-4167-B4E3-C06060DED534}" presName="hierChild5" presStyleCnt="0"/>
      <dgm:spPr/>
    </dgm:pt>
    <dgm:pt modelId="{81AF7B1E-D9AC-411F-9164-5AF2157DD24A}" type="pres">
      <dgm:prSet presAssocID="{F7089E28-1EEB-4B1C-8667-E1AB196771B2}" presName="Name37" presStyleLbl="parChTrans1D2" presStyleIdx="1" presStyleCnt="2"/>
      <dgm:spPr/>
      <dgm:t>
        <a:bodyPr/>
        <a:lstStyle/>
        <a:p>
          <a:endParaRPr lang="en-AU"/>
        </a:p>
      </dgm:t>
    </dgm:pt>
    <dgm:pt modelId="{DD0F5BC5-9AA2-4A47-93FC-341732F562E4}" type="pres">
      <dgm:prSet presAssocID="{106977EE-65B2-44C9-B6F9-D75074D4CFED}" presName="hierRoot2" presStyleCnt="0">
        <dgm:presLayoutVars>
          <dgm:hierBranch val="init"/>
        </dgm:presLayoutVars>
      </dgm:prSet>
      <dgm:spPr/>
    </dgm:pt>
    <dgm:pt modelId="{BF0B99E8-E97E-4DB3-86E6-CB05E14792E9}" type="pres">
      <dgm:prSet presAssocID="{106977EE-65B2-44C9-B6F9-D75074D4CFED}" presName="rootComposite" presStyleCnt="0"/>
      <dgm:spPr/>
    </dgm:pt>
    <dgm:pt modelId="{9168F110-2829-49D2-A70E-CCB550D7B23A}" type="pres">
      <dgm:prSet presAssocID="{106977EE-65B2-44C9-B6F9-D75074D4CFED}" presName="rootText" presStyleLbl="node2" presStyleIdx="1" presStyleCnt="2">
        <dgm:presLayoutVars>
          <dgm:chPref val="3"/>
        </dgm:presLayoutVars>
      </dgm:prSet>
      <dgm:spPr/>
      <dgm:t>
        <a:bodyPr/>
        <a:lstStyle/>
        <a:p>
          <a:endParaRPr lang="en-AU"/>
        </a:p>
      </dgm:t>
    </dgm:pt>
    <dgm:pt modelId="{F3AE35D7-0C60-473C-8627-FF92705AA659}" type="pres">
      <dgm:prSet presAssocID="{106977EE-65B2-44C9-B6F9-D75074D4CFED}" presName="rootConnector" presStyleLbl="node2" presStyleIdx="1" presStyleCnt="2"/>
      <dgm:spPr/>
      <dgm:t>
        <a:bodyPr/>
        <a:lstStyle/>
        <a:p>
          <a:endParaRPr lang="en-AU"/>
        </a:p>
      </dgm:t>
    </dgm:pt>
    <dgm:pt modelId="{1988A239-C8C4-4A84-A890-9F41E8B31B61}" type="pres">
      <dgm:prSet presAssocID="{106977EE-65B2-44C9-B6F9-D75074D4CFED}" presName="hierChild4" presStyleCnt="0"/>
      <dgm:spPr/>
    </dgm:pt>
    <dgm:pt modelId="{EB58A61D-0994-4953-86D9-B688E52988BF}" type="pres">
      <dgm:prSet presAssocID="{106977EE-65B2-44C9-B6F9-D75074D4CFED}" presName="hierChild5" presStyleCnt="0"/>
      <dgm:spPr/>
    </dgm:pt>
    <dgm:pt modelId="{97A1C9A0-A5EB-45DA-BA01-F08D4F7AC88B}" type="pres">
      <dgm:prSet presAssocID="{7EBF0021-7F75-450D-BCF4-A7549882E832}" presName="hierChild3" presStyleCnt="0"/>
      <dgm:spPr/>
    </dgm:pt>
  </dgm:ptLst>
  <dgm:cxnLst>
    <dgm:cxn modelId="{6734C8CE-984A-40C8-8108-C2F9A5410403}" srcId="{BAAD2C61-9F5C-4167-B4E3-C06060DED534}" destId="{8CBD4CE6-A59B-403E-8248-90A403A233D5}" srcOrd="0" destOrd="0" parTransId="{47A65782-F373-48C4-B4BC-70B350BA8FD0}" sibTransId="{37C24C22-6335-42A9-8636-FEF82E713BA6}"/>
    <dgm:cxn modelId="{49872136-9852-49D0-B19C-A66158B1C283}" type="presOf" srcId="{BAAD2C61-9F5C-4167-B4E3-C06060DED534}" destId="{891E8A3D-F34A-4D81-A2B9-344D289B54D9}" srcOrd="0" destOrd="0" presId="urn:microsoft.com/office/officeart/2005/8/layout/orgChart1"/>
    <dgm:cxn modelId="{C2B8F0B6-67BD-4B46-A61C-E4C82E33AEC0}" type="presOf" srcId="{C5461D32-3550-4B64-9FA8-1164B92AB141}" destId="{E464BA48-86D3-46BC-A0F0-DE1C4936FD10}" srcOrd="0" destOrd="0" presId="urn:microsoft.com/office/officeart/2005/8/layout/orgChart1"/>
    <dgm:cxn modelId="{E293348F-F264-4991-8264-7449530E6275}" type="presOf" srcId="{7DBB165B-281D-42A3-BACE-B3FD8F9E82C8}" destId="{7DFF9C24-0A6A-4363-ACB4-5BBF8CB05AF3}" srcOrd="0" destOrd="0" presId="urn:microsoft.com/office/officeart/2005/8/layout/orgChart1"/>
    <dgm:cxn modelId="{0AF63CD2-CB08-48A1-BA85-C03CA10C65CF}" type="presOf" srcId="{106977EE-65B2-44C9-B6F9-D75074D4CFED}" destId="{F3AE35D7-0C60-473C-8627-FF92705AA659}" srcOrd="1" destOrd="0" presId="urn:microsoft.com/office/officeart/2005/8/layout/orgChart1"/>
    <dgm:cxn modelId="{FAFE343A-142D-4077-9AC5-252BD634041E}" type="presOf" srcId="{C1A2525C-4922-49CD-88C5-F33584930472}" destId="{4439D3CA-CACB-4192-92F2-97B82F51DCC0}" srcOrd="0" destOrd="0" presId="urn:microsoft.com/office/officeart/2005/8/layout/orgChart1"/>
    <dgm:cxn modelId="{A8BFA323-673A-46C6-AC6A-EC18E0C87E64}" type="presOf" srcId="{47A65782-F373-48C4-B4BC-70B350BA8FD0}" destId="{81473201-C75E-4F8A-869F-8E7F6F12FA1A}" srcOrd="0" destOrd="0" presId="urn:microsoft.com/office/officeart/2005/8/layout/orgChart1"/>
    <dgm:cxn modelId="{BDFE499B-1EC8-4D17-9178-B9B001339F57}" srcId="{407B8734-EAA2-4FD6-8B4F-6880241409EF}" destId="{7EBF0021-7F75-450D-BCF4-A7549882E832}" srcOrd="0" destOrd="0" parTransId="{C2C2CD26-88AD-4079-8896-D97CAD543A93}" sibTransId="{B65F74EE-CA86-4CE0-946D-AAF0EA2959A8}"/>
    <dgm:cxn modelId="{75A865CA-3E7C-4441-9545-5D1C0765A12B}" type="presOf" srcId="{7EBF0021-7F75-450D-BCF4-A7549882E832}" destId="{93C5675A-5DA1-4A58-8C71-3B2681D863C6}" srcOrd="1" destOrd="0" presId="urn:microsoft.com/office/officeart/2005/8/layout/orgChart1"/>
    <dgm:cxn modelId="{F1F0964C-01B4-43D7-A3C4-8DA58DB8248B}" type="presOf" srcId="{106977EE-65B2-44C9-B6F9-D75074D4CFED}" destId="{9168F110-2829-49D2-A70E-CCB550D7B23A}" srcOrd="0" destOrd="0" presId="urn:microsoft.com/office/officeart/2005/8/layout/orgChart1"/>
    <dgm:cxn modelId="{E5177C21-6839-4227-920C-F76F14C21438}" type="presOf" srcId="{8A555599-2DC1-4080-A312-56AEA43EB41F}" destId="{71B2BB2F-F53E-4C71-846F-18A43A2C174B}" srcOrd="0" destOrd="0" presId="urn:microsoft.com/office/officeart/2005/8/layout/orgChart1"/>
    <dgm:cxn modelId="{AF32BC89-3C21-4985-98BC-DB1A7B3D6B3D}" srcId="{8CBD4CE6-A59B-403E-8248-90A403A233D5}" destId="{C5461D32-3550-4B64-9FA8-1164B92AB141}" srcOrd="1" destOrd="0" parTransId="{71BA6F13-F78A-4D7D-8C29-40EB5B5E97F5}" sibTransId="{E0A39EF6-D749-45D9-BA29-B720F1361D83}"/>
    <dgm:cxn modelId="{990799D5-D4C8-48CD-94D8-09553E7372E2}" type="presOf" srcId="{0B6CCF3D-7638-41A3-BA3A-FF262D72AF8C}" destId="{EF182F02-9E11-49FE-9B05-F1D76CC41F88}" srcOrd="0" destOrd="0" presId="urn:microsoft.com/office/officeart/2005/8/layout/orgChart1"/>
    <dgm:cxn modelId="{D6EEC528-B451-4F10-BFB0-29AE30B7FDF6}" type="presOf" srcId="{407B8734-EAA2-4FD6-8B4F-6880241409EF}" destId="{E2819844-D91A-484F-81F9-A0DE01EFC460}" srcOrd="0" destOrd="0" presId="urn:microsoft.com/office/officeart/2005/8/layout/orgChart1"/>
    <dgm:cxn modelId="{6469A4C6-A423-4B19-B956-44F7349597F1}" type="presOf" srcId="{BAAD2C61-9F5C-4167-B4E3-C06060DED534}" destId="{412075F7-886C-466F-9703-5D87887588FF}" srcOrd="1" destOrd="0" presId="urn:microsoft.com/office/officeart/2005/8/layout/orgChart1"/>
    <dgm:cxn modelId="{F06D2D80-7A3F-459B-8DE6-5F6FB64DA893}" type="presOf" srcId="{8CBD4CE6-A59B-403E-8248-90A403A233D5}" destId="{11E4FF14-FDC3-44F0-901B-1F8C562C94AC}" srcOrd="0" destOrd="0" presId="urn:microsoft.com/office/officeart/2005/8/layout/orgChart1"/>
    <dgm:cxn modelId="{79BC8735-92C5-49E7-9F2F-CE304EE105EE}" type="presOf" srcId="{C28F3387-AECC-4A12-9BA0-C892E09F12CA}" destId="{2C1334E8-1409-4700-A95D-BF4496B07C9F}" srcOrd="0" destOrd="0" presId="urn:microsoft.com/office/officeart/2005/8/layout/orgChart1"/>
    <dgm:cxn modelId="{65772B93-42EE-4BB3-839C-7CC84AB9045A}" srcId="{7EBF0021-7F75-450D-BCF4-A7549882E832}" destId="{BAAD2C61-9F5C-4167-B4E3-C06060DED534}" srcOrd="0" destOrd="0" parTransId="{0B6CCF3D-7638-41A3-BA3A-FF262D72AF8C}" sibTransId="{816B625D-989B-46F7-82A9-62B74F925A9F}"/>
    <dgm:cxn modelId="{0F316782-D2D2-449E-B2CB-04431588805C}" type="presOf" srcId="{B2AE927A-3782-4C58-87DC-C797BEB56DA1}" destId="{A3B7903B-38CD-48E2-8A51-9DACCC4B509D}" srcOrd="1" destOrd="0" presId="urn:microsoft.com/office/officeart/2005/8/layout/orgChart1"/>
    <dgm:cxn modelId="{0BAF8D4E-AF95-4432-BF3E-7A328C73FAF3}" type="presOf" srcId="{7EBF0021-7F75-450D-BCF4-A7549882E832}" destId="{0F6F89AE-1D25-4986-A451-9A1D0C704A5D}" srcOrd="0" destOrd="0" presId="urn:microsoft.com/office/officeart/2005/8/layout/orgChart1"/>
    <dgm:cxn modelId="{6C3F2EAF-CD98-4858-80CD-3D56DF854317}" type="presOf" srcId="{F2B42181-2D2E-4C66-9671-CCEBE2EBD4F3}" destId="{395A3C76-4841-4FB2-88B2-591C8E03D9B1}" srcOrd="0" destOrd="0" presId="urn:microsoft.com/office/officeart/2005/8/layout/orgChart1"/>
    <dgm:cxn modelId="{1EB2D3E1-F83A-474C-9992-771473BF513B}" type="presOf" srcId="{C1A2525C-4922-49CD-88C5-F33584930472}" destId="{443EEB7C-F3CE-4926-B394-FD16A6B0A82C}" srcOrd="1" destOrd="0" presId="urn:microsoft.com/office/officeart/2005/8/layout/orgChart1"/>
    <dgm:cxn modelId="{E5F055AC-8ED3-4E5A-951F-5CEB5BD21A99}" type="presOf" srcId="{7DBB165B-281D-42A3-BACE-B3FD8F9E82C8}" destId="{917FB0B8-D5B8-4D3B-9220-8327D5C1F2B6}" srcOrd="1" destOrd="0" presId="urn:microsoft.com/office/officeart/2005/8/layout/orgChart1"/>
    <dgm:cxn modelId="{B8B35FCA-3491-45A2-9318-A06FBC535AD6}" srcId="{8CBD4CE6-A59B-403E-8248-90A403A233D5}" destId="{B2AE927A-3782-4C58-87DC-C797BEB56DA1}" srcOrd="0" destOrd="0" parTransId="{8A555599-2DC1-4080-A312-56AEA43EB41F}" sibTransId="{3DF9C695-564B-4EB2-82C4-682C1189A7DB}"/>
    <dgm:cxn modelId="{642A8C90-FAB0-4683-A704-8AEEBDAA42B0}" type="presOf" srcId="{F7089E28-1EEB-4B1C-8667-E1AB196771B2}" destId="{81AF7B1E-D9AC-411F-9164-5AF2157DD24A}" srcOrd="0" destOrd="0" presId="urn:microsoft.com/office/officeart/2005/8/layout/orgChart1"/>
    <dgm:cxn modelId="{11C83133-EAE3-423C-8462-3B1EC69B11B7}" srcId="{8CBD4CE6-A59B-403E-8248-90A403A233D5}" destId="{7DBB165B-281D-42A3-BACE-B3FD8F9E82C8}" srcOrd="2" destOrd="0" parTransId="{C28F3387-AECC-4A12-9BA0-C892E09F12CA}" sibTransId="{51CEA71A-9608-450B-9E63-42E0E54E9D12}"/>
    <dgm:cxn modelId="{7FCB3EB5-BF04-4BA4-8B53-15C809EA2C13}" type="presOf" srcId="{8CBD4CE6-A59B-403E-8248-90A403A233D5}" destId="{7CAAA0B3-E71D-40A2-9DEF-6D2B88A17CF5}" srcOrd="1" destOrd="0" presId="urn:microsoft.com/office/officeart/2005/8/layout/orgChart1"/>
    <dgm:cxn modelId="{90049019-F38C-4BE7-9813-C09D7AC7D0C5}" type="presOf" srcId="{71BA6F13-F78A-4D7D-8C29-40EB5B5E97F5}" destId="{AFE72A41-282E-4326-92F7-EADDF3AE6E94}" srcOrd="0" destOrd="0" presId="urn:microsoft.com/office/officeart/2005/8/layout/orgChart1"/>
    <dgm:cxn modelId="{113CA357-2BE6-4FC9-A5FD-FBC7DFE10C45}" srcId="{8CBD4CE6-A59B-403E-8248-90A403A233D5}" destId="{C1A2525C-4922-49CD-88C5-F33584930472}" srcOrd="3" destOrd="0" parTransId="{F2B42181-2D2E-4C66-9671-CCEBE2EBD4F3}" sibTransId="{8DAE19E3-0E11-46A4-853A-B75E8B8F874D}"/>
    <dgm:cxn modelId="{BB1F1FC3-1B3E-45CC-883A-E7685E580387}" type="presOf" srcId="{C5461D32-3550-4B64-9FA8-1164B92AB141}" destId="{395A30BE-BB92-43DF-84B6-E4DE3C8190E7}" srcOrd="1" destOrd="0" presId="urn:microsoft.com/office/officeart/2005/8/layout/orgChart1"/>
    <dgm:cxn modelId="{57837680-4306-48CF-AEE6-2463737BE33E}" srcId="{7EBF0021-7F75-450D-BCF4-A7549882E832}" destId="{106977EE-65B2-44C9-B6F9-D75074D4CFED}" srcOrd="1" destOrd="0" parTransId="{F7089E28-1EEB-4B1C-8667-E1AB196771B2}" sibTransId="{3F16A3F4-64A3-40C9-ADAD-531A9D498849}"/>
    <dgm:cxn modelId="{C88E9FF7-CB10-4A0D-967D-0E018EFF1804}" type="presOf" srcId="{B2AE927A-3782-4C58-87DC-C797BEB56DA1}" destId="{79987EB5-CDBB-4644-9760-D1096A94EC70}" srcOrd="0" destOrd="0" presId="urn:microsoft.com/office/officeart/2005/8/layout/orgChart1"/>
    <dgm:cxn modelId="{C69F6590-E4D7-4985-9E26-E9A57F0161F3}" type="presParOf" srcId="{E2819844-D91A-484F-81F9-A0DE01EFC460}" destId="{DBDD67E0-3E77-4137-AF62-DF4059ED36FC}" srcOrd="0" destOrd="0" presId="urn:microsoft.com/office/officeart/2005/8/layout/orgChart1"/>
    <dgm:cxn modelId="{45398021-5466-417A-B947-E3AFB170752A}" type="presParOf" srcId="{DBDD67E0-3E77-4137-AF62-DF4059ED36FC}" destId="{C4726297-B3B7-4CD9-B81E-62C110B50637}" srcOrd="0" destOrd="0" presId="urn:microsoft.com/office/officeart/2005/8/layout/orgChart1"/>
    <dgm:cxn modelId="{3AA39190-54BE-4092-89BD-2C5475335299}" type="presParOf" srcId="{C4726297-B3B7-4CD9-B81E-62C110B50637}" destId="{0F6F89AE-1D25-4986-A451-9A1D0C704A5D}" srcOrd="0" destOrd="0" presId="urn:microsoft.com/office/officeart/2005/8/layout/orgChart1"/>
    <dgm:cxn modelId="{ECF6A7E5-6F1B-4D60-B956-D4F781A4DBF8}" type="presParOf" srcId="{C4726297-B3B7-4CD9-B81E-62C110B50637}" destId="{93C5675A-5DA1-4A58-8C71-3B2681D863C6}" srcOrd="1" destOrd="0" presId="urn:microsoft.com/office/officeart/2005/8/layout/orgChart1"/>
    <dgm:cxn modelId="{A89A5E46-6F75-454F-BE9B-11F775266642}" type="presParOf" srcId="{DBDD67E0-3E77-4137-AF62-DF4059ED36FC}" destId="{C7A79E1A-CEE3-49A7-963F-6CD3DA8C5A3C}" srcOrd="1" destOrd="0" presId="urn:microsoft.com/office/officeart/2005/8/layout/orgChart1"/>
    <dgm:cxn modelId="{2677498C-EEA4-483F-895E-680C01675CBE}" type="presParOf" srcId="{C7A79E1A-CEE3-49A7-963F-6CD3DA8C5A3C}" destId="{EF182F02-9E11-49FE-9B05-F1D76CC41F88}" srcOrd="0" destOrd="0" presId="urn:microsoft.com/office/officeart/2005/8/layout/orgChart1"/>
    <dgm:cxn modelId="{61F98D81-9420-49E9-B779-9B06C30FA148}" type="presParOf" srcId="{C7A79E1A-CEE3-49A7-963F-6CD3DA8C5A3C}" destId="{C78D80BA-1959-419B-98AC-DC007F1DA849}" srcOrd="1" destOrd="0" presId="urn:microsoft.com/office/officeart/2005/8/layout/orgChart1"/>
    <dgm:cxn modelId="{474C9E14-7EB5-46E0-B17E-DB5CF048DFA3}" type="presParOf" srcId="{C78D80BA-1959-419B-98AC-DC007F1DA849}" destId="{391F7A97-250A-4E4D-81D7-C1257D0892FB}" srcOrd="0" destOrd="0" presId="urn:microsoft.com/office/officeart/2005/8/layout/orgChart1"/>
    <dgm:cxn modelId="{00FBDB8B-09B3-4816-A1B9-4DE1F900A958}" type="presParOf" srcId="{391F7A97-250A-4E4D-81D7-C1257D0892FB}" destId="{891E8A3D-F34A-4D81-A2B9-344D289B54D9}" srcOrd="0" destOrd="0" presId="urn:microsoft.com/office/officeart/2005/8/layout/orgChart1"/>
    <dgm:cxn modelId="{44340447-B003-4440-8B30-597A9ECE78B7}" type="presParOf" srcId="{391F7A97-250A-4E4D-81D7-C1257D0892FB}" destId="{412075F7-886C-466F-9703-5D87887588FF}" srcOrd="1" destOrd="0" presId="urn:microsoft.com/office/officeart/2005/8/layout/orgChart1"/>
    <dgm:cxn modelId="{6D347F3A-7DA1-4A6C-A9AB-525306B52955}" type="presParOf" srcId="{C78D80BA-1959-419B-98AC-DC007F1DA849}" destId="{910741E3-6956-425B-A2B3-96C321A7F2CB}" srcOrd="1" destOrd="0" presId="urn:microsoft.com/office/officeart/2005/8/layout/orgChart1"/>
    <dgm:cxn modelId="{A61896C8-95E0-4502-8BB8-99FF92FAB158}" type="presParOf" srcId="{910741E3-6956-425B-A2B3-96C321A7F2CB}" destId="{81473201-C75E-4F8A-869F-8E7F6F12FA1A}" srcOrd="0" destOrd="0" presId="urn:microsoft.com/office/officeart/2005/8/layout/orgChart1"/>
    <dgm:cxn modelId="{2A811BD0-5EBE-4292-86DD-A9588A81A8A6}" type="presParOf" srcId="{910741E3-6956-425B-A2B3-96C321A7F2CB}" destId="{005279C6-B1EB-492E-AD5A-6ADCE9E81C4E}" srcOrd="1" destOrd="0" presId="urn:microsoft.com/office/officeart/2005/8/layout/orgChart1"/>
    <dgm:cxn modelId="{B8FA2EC7-AEB5-4901-9379-6E2DDE4A4C8D}" type="presParOf" srcId="{005279C6-B1EB-492E-AD5A-6ADCE9E81C4E}" destId="{C24188AF-4D34-47AF-A8A2-C28804F3BFCE}" srcOrd="0" destOrd="0" presId="urn:microsoft.com/office/officeart/2005/8/layout/orgChart1"/>
    <dgm:cxn modelId="{323BD5C1-5C1A-4C7E-B9FA-41AEAA2DDFB4}" type="presParOf" srcId="{C24188AF-4D34-47AF-A8A2-C28804F3BFCE}" destId="{11E4FF14-FDC3-44F0-901B-1F8C562C94AC}" srcOrd="0" destOrd="0" presId="urn:microsoft.com/office/officeart/2005/8/layout/orgChart1"/>
    <dgm:cxn modelId="{FCA800AC-AB1C-4136-B42D-4B2B28A4465C}" type="presParOf" srcId="{C24188AF-4D34-47AF-A8A2-C28804F3BFCE}" destId="{7CAAA0B3-E71D-40A2-9DEF-6D2B88A17CF5}" srcOrd="1" destOrd="0" presId="urn:microsoft.com/office/officeart/2005/8/layout/orgChart1"/>
    <dgm:cxn modelId="{09C8AFD2-2233-43B3-812E-FF8567352016}" type="presParOf" srcId="{005279C6-B1EB-492E-AD5A-6ADCE9E81C4E}" destId="{47BF0B70-7AED-4A63-9672-1E72BDE6304A}" srcOrd="1" destOrd="0" presId="urn:microsoft.com/office/officeart/2005/8/layout/orgChart1"/>
    <dgm:cxn modelId="{FA0A74DF-ABF0-42FD-849B-5BC1711CFB54}" type="presParOf" srcId="{005279C6-B1EB-492E-AD5A-6ADCE9E81C4E}" destId="{D845FC58-D3D0-4CAF-8F06-57763B346AC4}" srcOrd="2" destOrd="0" presId="urn:microsoft.com/office/officeart/2005/8/layout/orgChart1"/>
    <dgm:cxn modelId="{BF4BD0BE-B050-4AF5-BA3B-661EF5B70825}" type="presParOf" srcId="{D845FC58-D3D0-4CAF-8F06-57763B346AC4}" destId="{71B2BB2F-F53E-4C71-846F-18A43A2C174B}" srcOrd="0" destOrd="0" presId="urn:microsoft.com/office/officeart/2005/8/layout/orgChart1"/>
    <dgm:cxn modelId="{7553D041-FD56-40C6-B9A1-FAC4293B7F31}" type="presParOf" srcId="{D845FC58-D3D0-4CAF-8F06-57763B346AC4}" destId="{C14AA91F-378A-4707-BDD0-1426FCCCBF57}" srcOrd="1" destOrd="0" presId="urn:microsoft.com/office/officeart/2005/8/layout/orgChart1"/>
    <dgm:cxn modelId="{02A8FDF9-5859-4D06-93E5-BBE74577186F}" type="presParOf" srcId="{C14AA91F-378A-4707-BDD0-1426FCCCBF57}" destId="{41CD7331-8073-4AFE-B340-730CCB365905}" srcOrd="0" destOrd="0" presId="urn:microsoft.com/office/officeart/2005/8/layout/orgChart1"/>
    <dgm:cxn modelId="{05069E78-55A4-4452-909C-3B94BF7911A1}" type="presParOf" srcId="{41CD7331-8073-4AFE-B340-730CCB365905}" destId="{79987EB5-CDBB-4644-9760-D1096A94EC70}" srcOrd="0" destOrd="0" presId="urn:microsoft.com/office/officeart/2005/8/layout/orgChart1"/>
    <dgm:cxn modelId="{D99B4B13-886C-4204-9253-7A52C173A0E3}" type="presParOf" srcId="{41CD7331-8073-4AFE-B340-730CCB365905}" destId="{A3B7903B-38CD-48E2-8A51-9DACCC4B509D}" srcOrd="1" destOrd="0" presId="urn:microsoft.com/office/officeart/2005/8/layout/orgChart1"/>
    <dgm:cxn modelId="{84395394-F49F-4483-97CD-CB7EFDCFD83C}" type="presParOf" srcId="{C14AA91F-378A-4707-BDD0-1426FCCCBF57}" destId="{A4EBF1DA-D7B7-4BE7-A0E8-FC6213CC3279}" srcOrd="1" destOrd="0" presId="urn:microsoft.com/office/officeart/2005/8/layout/orgChart1"/>
    <dgm:cxn modelId="{38E39D21-8537-417C-80B1-AB582065BF34}" type="presParOf" srcId="{C14AA91F-378A-4707-BDD0-1426FCCCBF57}" destId="{BC7CEE4B-CC5F-4A01-A383-409799D3A901}" srcOrd="2" destOrd="0" presId="urn:microsoft.com/office/officeart/2005/8/layout/orgChart1"/>
    <dgm:cxn modelId="{5A210404-1379-4DA9-AC18-963282D73E1A}" type="presParOf" srcId="{D845FC58-D3D0-4CAF-8F06-57763B346AC4}" destId="{AFE72A41-282E-4326-92F7-EADDF3AE6E94}" srcOrd="2" destOrd="0" presId="urn:microsoft.com/office/officeart/2005/8/layout/orgChart1"/>
    <dgm:cxn modelId="{3BDF89E9-85BC-4A66-8BF5-83B9B83E9FB6}" type="presParOf" srcId="{D845FC58-D3D0-4CAF-8F06-57763B346AC4}" destId="{7E0253BE-4E7D-44C8-B45E-217AEDA886AF}" srcOrd="3" destOrd="0" presId="urn:microsoft.com/office/officeart/2005/8/layout/orgChart1"/>
    <dgm:cxn modelId="{10B86027-5CF8-4A7E-A8DF-F09BAC944E3F}" type="presParOf" srcId="{7E0253BE-4E7D-44C8-B45E-217AEDA886AF}" destId="{6FC5387C-98DF-41C8-A97A-72EA699457FB}" srcOrd="0" destOrd="0" presId="urn:microsoft.com/office/officeart/2005/8/layout/orgChart1"/>
    <dgm:cxn modelId="{2EB8E02B-3127-4CFB-BD56-A95F73012E37}" type="presParOf" srcId="{6FC5387C-98DF-41C8-A97A-72EA699457FB}" destId="{E464BA48-86D3-46BC-A0F0-DE1C4936FD10}" srcOrd="0" destOrd="0" presId="urn:microsoft.com/office/officeart/2005/8/layout/orgChart1"/>
    <dgm:cxn modelId="{705063A8-0EA5-4168-8CE9-C6113C8580DD}" type="presParOf" srcId="{6FC5387C-98DF-41C8-A97A-72EA699457FB}" destId="{395A30BE-BB92-43DF-84B6-E4DE3C8190E7}" srcOrd="1" destOrd="0" presId="urn:microsoft.com/office/officeart/2005/8/layout/orgChart1"/>
    <dgm:cxn modelId="{4C8D24AC-3AD4-4085-A524-6AD17AA861EA}" type="presParOf" srcId="{7E0253BE-4E7D-44C8-B45E-217AEDA886AF}" destId="{692082A9-36A9-46EE-8325-D4584AE0B15A}" srcOrd="1" destOrd="0" presId="urn:microsoft.com/office/officeart/2005/8/layout/orgChart1"/>
    <dgm:cxn modelId="{E69FEDEF-4805-4F3B-8B38-FFF801C76ED5}" type="presParOf" srcId="{7E0253BE-4E7D-44C8-B45E-217AEDA886AF}" destId="{EB91800B-F114-434E-8CF3-05909B26376B}" srcOrd="2" destOrd="0" presId="urn:microsoft.com/office/officeart/2005/8/layout/orgChart1"/>
    <dgm:cxn modelId="{531218C6-01DB-42F1-B8BC-B4E7690E95CE}" type="presParOf" srcId="{D845FC58-D3D0-4CAF-8F06-57763B346AC4}" destId="{2C1334E8-1409-4700-A95D-BF4496B07C9F}" srcOrd="4" destOrd="0" presId="urn:microsoft.com/office/officeart/2005/8/layout/orgChart1"/>
    <dgm:cxn modelId="{79DB295F-C64D-4741-870C-C56675F3E409}" type="presParOf" srcId="{D845FC58-D3D0-4CAF-8F06-57763B346AC4}" destId="{1F967FEB-3964-400F-8412-C553B658126B}" srcOrd="5" destOrd="0" presId="urn:microsoft.com/office/officeart/2005/8/layout/orgChart1"/>
    <dgm:cxn modelId="{41B56DC8-11EE-49D2-9593-FCA50BC3331D}" type="presParOf" srcId="{1F967FEB-3964-400F-8412-C553B658126B}" destId="{12EB2725-6BE0-4D87-AF14-82D141F984E5}" srcOrd="0" destOrd="0" presId="urn:microsoft.com/office/officeart/2005/8/layout/orgChart1"/>
    <dgm:cxn modelId="{18C87F14-C5B3-4699-AEAD-698F132EFF41}" type="presParOf" srcId="{12EB2725-6BE0-4D87-AF14-82D141F984E5}" destId="{7DFF9C24-0A6A-4363-ACB4-5BBF8CB05AF3}" srcOrd="0" destOrd="0" presId="urn:microsoft.com/office/officeart/2005/8/layout/orgChart1"/>
    <dgm:cxn modelId="{B391E228-EBE5-46DB-AAF1-B1F2269D1F45}" type="presParOf" srcId="{12EB2725-6BE0-4D87-AF14-82D141F984E5}" destId="{917FB0B8-D5B8-4D3B-9220-8327D5C1F2B6}" srcOrd="1" destOrd="0" presId="urn:microsoft.com/office/officeart/2005/8/layout/orgChart1"/>
    <dgm:cxn modelId="{D6F68C84-3F67-48DB-8506-BC28BDB995C3}" type="presParOf" srcId="{1F967FEB-3964-400F-8412-C553B658126B}" destId="{0C5C224B-34C3-4451-AFF5-5A3DFC4D9310}" srcOrd="1" destOrd="0" presId="urn:microsoft.com/office/officeart/2005/8/layout/orgChart1"/>
    <dgm:cxn modelId="{CF8CFC56-C8BA-467E-8E7E-3FBDFA87A467}" type="presParOf" srcId="{1F967FEB-3964-400F-8412-C553B658126B}" destId="{6FAF4064-EA87-471A-93F4-5B9DDB10A7D4}" srcOrd="2" destOrd="0" presId="urn:microsoft.com/office/officeart/2005/8/layout/orgChart1"/>
    <dgm:cxn modelId="{800A1834-792B-4A59-AD87-440299BD9EF7}" type="presParOf" srcId="{D845FC58-D3D0-4CAF-8F06-57763B346AC4}" destId="{395A3C76-4841-4FB2-88B2-591C8E03D9B1}" srcOrd="6" destOrd="0" presId="urn:microsoft.com/office/officeart/2005/8/layout/orgChart1"/>
    <dgm:cxn modelId="{88A8E07D-F16A-4F14-9B9B-9DF71D621B05}" type="presParOf" srcId="{D845FC58-D3D0-4CAF-8F06-57763B346AC4}" destId="{F985C7BD-44D9-40AC-AD9A-2CA8148B0862}" srcOrd="7" destOrd="0" presId="urn:microsoft.com/office/officeart/2005/8/layout/orgChart1"/>
    <dgm:cxn modelId="{1228E33D-8C62-4971-8394-5EFC0E4ADD16}" type="presParOf" srcId="{F985C7BD-44D9-40AC-AD9A-2CA8148B0862}" destId="{CA3FD14D-F74A-4352-AA34-6845A3FEDA1C}" srcOrd="0" destOrd="0" presId="urn:microsoft.com/office/officeart/2005/8/layout/orgChart1"/>
    <dgm:cxn modelId="{72C45E35-289C-4D47-B94F-83A9EA41B830}" type="presParOf" srcId="{CA3FD14D-F74A-4352-AA34-6845A3FEDA1C}" destId="{4439D3CA-CACB-4192-92F2-97B82F51DCC0}" srcOrd="0" destOrd="0" presId="urn:microsoft.com/office/officeart/2005/8/layout/orgChart1"/>
    <dgm:cxn modelId="{178055F5-040E-4F93-9AD4-3C0F75904F5F}" type="presParOf" srcId="{CA3FD14D-F74A-4352-AA34-6845A3FEDA1C}" destId="{443EEB7C-F3CE-4926-B394-FD16A6B0A82C}" srcOrd="1" destOrd="0" presId="urn:microsoft.com/office/officeart/2005/8/layout/orgChart1"/>
    <dgm:cxn modelId="{6FAA76EE-38DB-4153-9F7D-1DA511CD9F61}" type="presParOf" srcId="{F985C7BD-44D9-40AC-AD9A-2CA8148B0862}" destId="{3D71784F-FB87-4922-9A2B-953C2D976754}" srcOrd="1" destOrd="0" presId="urn:microsoft.com/office/officeart/2005/8/layout/orgChart1"/>
    <dgm:cxn modelId="{DE5F7FBE-42E4-45FA-8FB3-A97E7D22E513}" type="presParOf" srcId="{F985C7BD-44D9-40AC-AD9A-2CA8148B0862}" destId="{A5056850-C596-4872-A349-480424A2D31F}" srcOrd="2" destOrd="0" presId="urn:microsoft.com/office/officeart/2005/8/layout/orgChart1"/>
    <dgm:cxn modelId="{C6F988CF-9509-4EF6-9CCA-64C6F784C411}" type="presParOf" srcId="{C78D80BA-1959-419B-98AC-DC007F1DA849}" destId="{1E30FDBF-88E3-4F8C-95AC-EB4A0F3FB1C5}" srcOrd="2" destOrd="0" presId="urn:microsoft.com/office/officeart/2005/8/layout/orgChart1"/>
    <dgm:cxn modelId="{CE28E157-F11E-4CC0-9AF1-001079EA9066}" type="presParOf" srcId="{C7A79E1A-CEE3-49A7-963F-6CD3DA8C5A3C}" destId="{81AF7B1E-D9AC-411F-9164-5AF2157DD24A}" srcOrd="2" destOrd="0" presId="urn:microsoft.com/office/officeart/2005/8/layout/orgChart1"/>
    <dgm:cxn modelId="{4BADB267-4E98-4426-A01E-FB7D2C713E69}" type="presParOf" srcId="{C7A79E1A-CEE3-49A7-963F-6CD3DA8C5A3C}" destId="{DD0F5BC5-9AA2-4A47-93FC-341732F562E4}" srcOrd="3" destOrd="0" presId="urn:microsoft.com/office/officeart/2005/8/layout/orgChart1"/>
    <dgm:cxn modelId="{2491158D-8F7F-42D6-9DBD-6C943E174EDF}" type="presParOf" srcId="{DD0F5BC5-9AA2-4A47-93FC-341732F562E4}" destId="{BF0B99E8-E97E-4DB3-86E6-CB05E14792E9}" srcOrd="0" destOrd="0" presId="urn:microsoft.com/office/officeart/2005/8/layout/orgChart1"/>
    <dgm:cxn modelId="{C4FC53C8-C47C-4770-8F4F-37802923DA93}" type="presParOf" srcId="{BF0B99E8-E97E-4DB3-86E6-CB05E14792E9}" destId="{9168F110-2829-49D2-A70E-CCB550D7B23A}" srcOrd="0" destOrd="0" presId="urn:microsoft.com/office/officeart/2005/8/layout/orgChart1"/>
    <dgm:cxn modelId="{E22D5BD2-39D2-41E6-A6A6-6336E489291F}" type="presParOf" srcId="{BF0B99E8-E97E-4DB3-86E6-CB05E14792E9}" destId="{F3AE35D7-0C60-473C-8627-FF92705AA659}" srcOrd="1" destOrd="0" presId="urn:microsoft.com/office/officeart/2005/8/layout/orgChart1"/>
    <dgm:cxn modelId="{0BBD1D65-CD71-4695-9527-0EA97D2322E8}" type="presParOf" srcId="{DD0F5BC5-9AA2-4A47-93FC-341732F562E4}" destId="{1988A239-C8C4-4A84-A890-9F41E8B31B61}" srcOrd="1" destOrd="0" presId="urn:microsoft.com/office/officeart/2005/8/layout/orgChart1"/>
    <dgm:cxn modelId="{8BBB109C-DA35-4AF5-9DA2-54FECBC0F989}" type="presParOf" srcId="{DD0F5BC5-9AA2-4A47-93FC-341732F562E4}" destId="{EB58A61D-0994-4953-86D9-B688E52988BF}" srcOrd="2" destOrd="0" presId="urn:microsoft.com/office/officeart/2005/8/layout/orgChart1"/>
    <dgm:cxn modelId="{501FBABD-8432-463E-9A2D-6D470F841673}" type="presParOf" srcId="{DBDD67E0-3E77-4137-AF62-DF4059ED36FC}" destId="{97A1C9A0-A5EB-45DA-BA01-F08D4F7AC88B}" srcOrd="2" destOrd="0" presId="urn:microsoft.com/office/officeart/2005/8/layout/orgChart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8F5D9-6FD5-4C4B-AA07-0226D10B5644}" type="doc">
      <dgm:prSet loTypeId="urn:microsoft.com/office/officeart/2005/8/layout/arrow6" loCatId="relationship" qsTypeId="urn:microsoft.com/office/officeart/2005/8/quickstyle/simple1" qsCatId="simple" csTypeId="urn:microsoft.com/office/officeart/2005/8/colors/colorful1#1" csCatId="colorful" phldr="1"/>
      <dgm:spPr/>
      <dgm:t>
        <a:bodyPr/>
        <a:lstStyle/>
        <a:p>
          <a:endParaRPr lang="en-US"/>
        </a:p>
      </dgm:t>
    </dgm:pt>
    <dgm:pt modelId="{6A05EEC1-846E-4099-B8AB-6CCB6A5EE6C1}">
      <dgm:prSet phldrT="[Text]"/>
      <dgm:spPr/>
      <dgm:t>
        <a:bodyPr/>
        <a:lstStyle/>
        <a:p>
          <a:pPr algn="ctr"/>
          <a:r>
            <a:rPr lang="en-US" b="1" smtClean="0"/>
            <a:t>Carbohydrates</a:t>
          </a:r>
          <a:endParaRPr lang="en-US" b="1" dirty="0"/>
        </a:p>
      </dgm:t>
    </dgm:pt>
    <dgm:pt modelId="{1D743963-9414-43A8-9BD7-36649948947D}" type="parTrans" cxnId="{CA8BF563-332E-478A-8C81-5DB8CB2D57A2}">
      <dgm:prSet/>
      <dgm:spPr/>
      <dgm:t>
        <a:bodyPr/>
        <a:lstStyle/>
        <a:p>
          <a:endParaRPr lang="en-US"/>
        </a:p>
      </dgm:t>
    </dgm:pt>
    <dgm:pt modelId="{29544F31-99A3-49CB-9981-DEFD8B44BEE8}" type="sibTrans" cxnId="{CA8BF563-332E-478A-8C81-5DB8CB2D57A2}">
      <dgm:prSet/>
      <dgm:spPr/>
      <dgm:t>
        <a:bodyPr/>
        <a:lstStyle/>
        <a:p>
          <a:endParaRPr lang="en-US"/>
        </a:p>
      </dgm:t>
    </dgm:pt>
    <dgm:pt modelId="{3D1991BA-FF9B-435A-A46E-8F81FF5BB544}">
      <dgm:prSet phldrT="[Text]"/>
      <dgm:spPr/>
      <dgm:t>
        <a:bodyPr/>
        <a:lstStyle/>
        <a:p>
          <a:r>
            <a:rPr lang="en-US" b="1" smtClean="0"/>
            <a:t>Glucose</a:t>
          </a:r>
          <a:endParaRPr lang="en-US" b="1" dirty="0"/>
        </a:p>
      </dgm:t>
    </dgm:pt>
    <dgm:pt modelId="{037C3B06-D6C8-445D-A7EC-7A190E575FB3}" type="parTrans" cxnId="{756157C2-D233-4188-B2FA-1D9F05440577}">
      <dgm:prSet/>
      <dgm:spPr/>
      <dgm:t>
        <a:bodyPr/>
        <a:lstStyle/>
        <a:p>
          <a:endParaRPr lang="en-US"/>
        </a:p>
      </dgm:t>
    </dgm:pt>
    <dgm:pt modelId="{263D0E68-C8D1-4AC1-A6FF-1D5C4B6A4C07}" type="sibTrans" cxnId="{756157C2-D233-4188-B2FA-1D9F05440577}">
      <dgm:prSet/>
      <dgm:spPr/>
      <dgm:t>
        <a:bodyPr/>
        <a:lstStyle/>
        <a:p>
          <a:endParaRPr lang="en-US"/>
        </a:p>
      </dgm:t>
    </dgm:pt>
    <dgm:pt modelId="{E5BD1203-63E6-487C-94DB-85E909D4258D}" type="pres">
      <dgm:prSet presAssocID="{45C8F5D9-6FD5-4C4B-AA07-0226D10B5644}" presName="compositeShape" presStyleCnt="0">
        <dgm:presLayoutVars>
          <dgm:chMax val="2"/>
          <dgm:dir/>
          <dgm:resizeHandles val="exact"/>
        </dgm:presLayoutVars>
      </dgm:prSet>
      <dgm:spPr/>
      <dgm:t>
        <a:bodyPr/>
        <a:lstStyle/>
        <a:p>
          <a:endParaRPr lang="en-US"/>
        </a:p>
      </dgm:t>
    </dgm:pt>
    <dgm:pt modelId="{B16F411A-DC3A-4BB4-9AFC-E88D54E7070C}" type="pres">
      <dgm:prSet presAssocID="{45C8F5D9-6FD5-4C4B-AA07-0226D10B5644}" presName="ribbon" presStyleLbl="node1" presStyleIdx="0" presStyleCnt="1" custScaleX="159260" custScaleY="100000" custLinFactNeighborX="3841"/>
      <dgm:spPr/>
      <dgm:t>
        <a:bodyPr/>
        <a:lstStyle/>
        <a:p>
          <a:endParaRPr lang="en-US"/>
        </a:p>
      </dgm:t>
    </dgm:pt>
    <dgm:pt modelId="{0DC0C44F-898F-4378-A299-EEDEC9E45ABC}" type="pres">
      <dgm:prSet presAssocID="{45C8F5D9-6FD5-4C4B-AA07-0226D10B5644}" presName="leftArrowText" presStyleLbl="node1" presStyleIdx="0" presStyleCnt="1" custLinFactNeighborX="-18820" custLinFactNeighborY="-3491">
        <dgm:presLayoutVars>
          <dgm:chMax val="0"/>
          <dgm:bulletEnabled val="1"/>
        </dgm:presLayoutVars>
      </dgm:prSet>
      <dgm:spPr/>
      <dgm:t>
        <a:bodyPr/>
        <a:lstStyle/>
        <a:p>
          <a:endParaRPr lang="en-US"/>
        </a:p>
      </dgm:t>
    </dgm:pt>
    <dgm:pt modelId="{CD48EA86-8B1D-4696-B078-CF35BE9C5F75}" type="pres">
      <dgm:prSet presAssocID="{45C8F5D9-6FD5-4C4B-AA07-0226D10B5644}" presName="rightArrowText" presStyleLbl="node1" presStyleIdx="0" presStyleCnt="1" custLinFactNeighborX="37787" custLinFactNeighborY="6821">
        <dgm:presLayoutVars>
          <dgm:chMax val="0"/>
          <dgm:bulletEnabled val="1"/>
        </dgm:presLayoutVars>
      </dgm:prSet>
      <dgm:spPr/>
      <dgm:t>
        <a:bodyPr/>
        <a:lstStyle/>
        <a:p>
          <a:endParaRPr lang="en-US"/>
        </a:p>
      </dgm:t>
    </dgm:pt>
  </dgm:ptLst>
  <dgm:cxnLst>
    <dgm:cxn modelId="{EC49AACD-AC73-4355-B4AE-D971B9781BF8}" type="presOf" srcId="{6A05EEC1-846E-4099-B8AB-6CCB6A5EE6C1}" destId="{0DC0C44F-898F-4378-A299-EEDEC9E45ABC}" srcOrd="0" destOrd="0" presId="urn:microsoft.com/office/officeart/2005/8/layout/arrow6"/>
    <dgm:cxn modelId="{B01716A1-ADF2-4C03-972B-966298977442}" type="presOf" srcId="{3D1991BA-FF9B-435A-A46E-8F81FF5BB544}" destId="{CD48EA86-8B1D-4696-B078-CF35BE9C5F75}" srcOrd="0" destOrd="0" presId="urn:microsoft.com/office/officeart/2005/8/layout/arrow6"/>
    <dgm:cxn modelId="{CA8BF563-332E-478A-8C81-5DB8CB2D57A2}" srcId="{45C8F5D9-6FD5-4C4B-AA07-0226D10B5644}" destId="{6A05EEC1-846E-4099-B8AB-6CCB6A5EE6C1}" srcOrd="0" destOrd="0" parTransId="{1D743963-9414-43A8-9BD7-36649948947D}" sibTransId="{29544F31-99A3-49CB-9981-DEFD8B44BEE8}"/>
    <dgm:cxn modelId="{756157C2-D233-4188-B2FA-1D9F05440577}" srcId="{45C8F5D9-6FD5-4C4B-AA07-0226D10B5644}" destId="{3D1991BA-FF9B-435A-A46E-8F81FF5BB544}" srcOrd="1" destOrd="0" parTransId="{037C3B06-D6C8-445D-A7EC-7A190E575FB3}" sibTransId="{263D0E68-C8D1-4AC1-A6FF-1D5C4B6A4C07}"/>
    <dgm:cxn modelId="{257640F0-4693-4A2A-BA92-C720CE671BEA}" type="presOf" srcId="{45C8F5D9-6FD5-4C4B-AA07-0226D10B5644}" destId="{E5BD1203-63E6-487C-94DB-85E909D4258D}" srcOrd="0" destOrd="0" presId="urn:microsoft.com/office/officeart/2005/8/layout/arrow6"/>
    <dgm:cxn modelId="{8BDCAC69-D9AB-4111-B6CF-FF00EC550A05}" type="presParOf" srcId="{E5BD1203-63E6-487C-94DB-85E909D4258D}" destId="{B16F411A-DC3A-4BB4-9AFC-E88D54E7070C}" srcOrd="0" destOrd="0" presId="urn:microsoft.com/office/officeart/2005/8/layout/arrow6"/>
    <dgm:cxn modelId="{E561642B-C72E-4769-B8F3-3E02DC2FA86C}" type="presParOf" srcId="{E5BD1203-63E6-487C-94DB-85E909D4258D}" destId="{0DC0C44F-898F-4378-A299-EEDEC9E45ABC}" srcOrd="1" destOrd="0" presId="urn:microsoft.com/office/officeart/2005/8/layout/arrow6"/>
    <dgm:cxn modelId="{B8F8219B-282D-4D92-92BF-075D416FBE7B}" type="presParOf" srcId="{E5BD1203-63E6-487C-94DB-85E909D4258D}" destId="{CD48EA86-8B1D-4696-B078-CF35BE9C5F7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A0121-AABE-4335-B31B-3C961B151EDC}"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0B224-5778-469E-9720-229D3A793BB1}" type="slidenum">
              <a:rPr lang="en-US" smtClean="0"/>
              <a:t>‹#›</a:t>
            </a:fld>
            <a:endParaRPr lang="en-US"/>
          </a:p>
        </p:txBody>
      </p:sp>
    </p:spTree>
    <p:extLst>
      <p:ext uri="{BB962C8B-B14F-4D97-AF65-F5344CB8AC3E}">
        <p14:creationId xmlns:p14="http://schemas.microsoft.com/office/powerpoint/2010/main" val="413305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Living systems are composed of various types of molecules.  There are two main types: </a:t>
            </a:r>
            <a:r>
              <a:rPr lang="en-US" b="1" dirty="0" smtClean="0"/>
              <a:t>Organic</a:t>
            </a:r>
            <a:r>
              <a:rPr lang="en-US" dirty="0" smtClean="0"/>
              <a:t> and </a:t>
            </a:r>
            <a:r>
              <a:rPr lang="en-US" b="1" dirty="0" smtClean="0"/>
              <a:t>Inorganic</a:t>
            </a:r>
            <a:r>
              <a:rPr lang="en-US" dirty="0" smtClean="0"/>
              <a:t> molecules. All organic molecules contain carbon and those that don't are classified as inorganic molecules. Organisms maintain reserves of small organic molecules that they can assemble into complex </a:t>
            </a:r>
            <a:r>
              <a:rPr lang="en-US" b="1" dirty="0" smtClean="0"/>
              <a:t>Macromolecules</a:t>
            </a:r>
            <a:r>
              <a:rPr lang="en-US" dirty="0" smtClean="0"/>
              <a:t> such as carbohydrates, lipids, proteins, and nucleic acids. These are the building blocks of the living organisms.</a:t>
            </a:r>
          </a:p>
          <a:p>
            <a:endParaRPr lang="en-AU" dirty="0"/>
          </a:p>
        </p:txBody>
      </p:sp>
      <p:sp>
        <p:nvSpPr>
          <p:cNvPr id="4" name="Slide Number Placeholder 3"/>
          <p:cNvSpPr>
            <a:spLocks noGrp="1"/>
          </p:cNvSpPr>
          <p:nvPr>
            <p:ph type="sldNum" sz="quarter" idx="10"/>
          </p:nvPr>
        </p:nvSpPr>
        <p:spPr/>
        <p:txBody>
          <a:bodyPr/>
          <a:lstStyle/>
          <a:p>
            <a:fld id="{2119F62A-D527-49DC-B264-D93949649707}" type="slidenum">
              <a:rPr lang="en-AU" smtClean="0"/>
              <a:pPr/>
              <a:t>14</a:t>
            </a:fld>
            <a:endParaRPr lang="en-AU"/>
          </a:p>
        </p:txBody>
      </p:sp>
    </p:spTree>
    <p:extLst>
      <p:ext uri="{BB962C8B-B14F-4D97-AF65-F5344CB8AC3E}">
        <p14:creationId xmlns:p14="http://schemas.microsoft.com/office/powerpoint/2010/main" val="404399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dirty="0" smtClean="0"/>
              <a:t>Simple sugars consisting of three to seven carbon atoms are </a:t>
            </a:r>
            <a:r>
              <a:rPr lang="en-AU" i="1" dirty="0" err="1" smtClean="0"/>
              <a:t>monosaccharides</a:t>
            </a:r>
            <a:r>
              <a:rPr lang="en-AU" i="1" dirty="0" smtClean="0"/>
              <a:t>.</a:t>
            </a:r>
            <a:r>
              <a:rPr lang="en-AU" dirty="0" smtClean="0"/>
              <a:t> In living things, </a:t>
            </a:r>
            <a:r>
              <a:rPr lang="en-AU" dirty="0" err="1" smtClean="0"/>
              <a:t>monosaccharides</a:t>
            </a:r>
            <a:r>
              <a:rPr lang="en-AU" dirty="0" smtClean="0"/>
              <a:t> form ring-shaped structures and can join together to form longer sugars. The most common monosaccharide is glucose.</a:t>
            </a:r>
          </a:p>
          <a:p>
            <a:r>
              <a:rPr lang="en-AU" dirty="0" smtClean="0"/>
              <a:t>Two monosaccharide molecules joined together form a disaccharide. Common disaccharides include sucrose (table sugar) and lactose (the sugar found in milk).</a:t>
            </a:r>
            <a:endParaRPr lang="en-AU" dirty="0"/>
          </a:p>
        </p:txBody>
      </p:sp>
      <p:sp>
        <p:nvSpPr>
          <p:cNvPr id="4" name="Slide Number Placeholder 3"/>
          <p:cNvSpPr>
            <a:spLocks noGrp="1"/>
          </p:cNvSpPr>
          <p:nvPr>
            <p:ph type="sldNum" sz="quarter" idx="10"/>
          </p:nvPr>
        </p:nvSpPr>
        <p:spPr/>
        <p:txBody>
          <a:bodyPr/>
          <a:lstStyle/>
          <a:p>
            <a:fld id="{2119F62A-D527-49DC-B264-D93949649707}" type="slidenum">
              <a:rPr lang="en-AU" smtClean="0"/>
              <a:pPr/>
              <a:t>16</a:t>
            </a:fld>
            <a:endParaRPr lang="en-AU"/>
          </a:p>
        </p:txBody>
      </p:sp>
    </p:spTree>
    <p:extLst>
      <p:ext uri="{BB962C8B-B14F-4D97-AF65-F5344CB8AC3E}">
        <p14:creationId xmlns:p14="http://schemas.microsoft.com/office/powerpoint/2010/main" val="90122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AU" dirty="0" smtClean="0"/>
              <a:t>The primary role of carbohydrates is to supply energy to all cells in the body. Carbohydrates are the </a:t>
            </a:r>
            <a:r>
              <a:rPr lang="en-AU" dirty="0" err="1" smtClean="0"/>
              <a:t>the</a:t>
            </a:r>
            <a:r>
              <a:rPr lang="en-AU" dirty="0" smtClean="0"/>
              <a:t> preferred fuel source of your body. When you eat foods that contain carbohydrate, your body breaks them down into glucose. Glucose provides fuel for each cell in your body, particularly your brain and nerve cells. </a:t>
            </a:r>
          </a:p>
          <a:p>
            <a:pPr marL="232943" indent="-232943">
              <a:buAutoNum type="arabicPeriod"/>
            </a:pPr>
            <a:r>
              <a:rPr lang="en-AU" dirty="0" smtClean="0"/>
              <a:t>If the body already has enough energy to support its functions, the excess glucose is stored as glycogen (the majority of which is stored in the muscle and liver). </a:t>
            </a:r>
          </a:p>
          <a:p>
            <a:pPr marL="232943" indent="-232943">
              <a:buAutoNum type="arabicPeriod"/>
            </a:pPr>
            <a:r>
              <a:rPr lang="en-AU" dirty="0" smtClean="0"/>
              <a:t>Although most absorbed glucose is used to make energy, some glucose is converted to ribose and </a:t>
            </a:r>
            <a:r>
              <a:rPr lang="en-AU" dirty="0" err="1" smtClean="0"/>
              <a:t>deoxyribose</a:t>
            </a:r>
            <a:r>
              <a:rPr lang="en-AU" dirty="0" smtClean="0"/>
              <a:t>, which are essential building blocks of important macromolecules, such as RNA, DNA, and ATP</a:t>
            </a:r>
          </a:p>
          <a:p>
            <a:pPr marL="232943" indent="-232943">
              <a:buAutoNum type="arabicPeriod"/>
            </a:pPr>
            <a:r>
              <a:rPr lang="en-AU" dirty="0" smtClean="0"/>
              <a:t>If there is not enough carbohydrates to meet the energy demand of the body, it starts using proteins as energy source which causes destruction of proteins primarily from the muscle tissues. </a:t>
            </a:r>
          </a:p>
          <a:p>
            <a:pPr marL="232943" indent="-232943">
              <a:buAutoNum type="arabicPeriod"/>
            </a:pPr>
            <a:r>
              <a:rPr lang="en-AU" dirty="0" err="1" smtClean="0"/>
              <a:t>Fiber</a:t>
            </a:r>
            <a:r>
              <a:rPr lang="en-AU" dirty="0" smtClean="0"/>
              <a:t> is a type of carbohydrate that is necessary for digestive health. It helps food move through intestine and prevents constipation.</a:t>
            </a:r>
          </a:p>
          <a:p>
            <a:pPr marL="232943" indent="-232943">
              <a:buAutoNum type="arabicPeriod"/>
            </a:pPr>
            <a:endParaRPr lang="en-AU" dirty="0"/>
          </a:p>
        </p:txBody>
      </p:sp>
      <p:sp>
        <p:nvSpPr>
          <p:cNvPr id="4" name="Slide Number Placeholder 3"/>
          <p:cNvSpPr>
            <a:spLocks noGrp="1"/>
          </p:cNvSpPr>
          <p:nvPr>
            <p:ph type="sldNum" sz="quarter" idx="10"/>
          </p:nvPr>
        </p:nvSpPr>
        <p:spPr/>
        <p:txBody>
          <a:bodyPr/>
          <a:lstStyle/>
          <a:p>
            <a:fld id="{2119F62A-D527-49DC-B264-D93949649707}" type="slidenum">
              <a:rPr lang="en-AU" smtClean="0"/>
              <a:pPr/>
              <a:t>17</a:t>
            </a:fld>
            <a:endParaRPr lang="en-AU"/>
          </a:p>
        </p:txBody>
      </p:sp>
    </p:spTree>
    <p:extLst>
      <p:ext uri="{BB962C8B-B14F-4D97-AF65-F5344CB8AC3E}">
        <p14:creationId xmlns:p14="http://schemas.microsoft.com/office/powerpoint/2010/main" val="254287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4760D3-0393-4E8C-A716-BD47B74907D0}"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58619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760D3-0393-4E8C-A716-BD47B74907D0}"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54683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760D3-0393-4E8C-A716-BD47B74907D0}"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374331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760D3-0393-4E8C-A716-BD47B74907D0}"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226122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760D3-0393-4E8C-A716-BD47B74907D0}"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127125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4760D3-0393-4E8C-A716-BD47B74907D0}"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285081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4760D3-0393-4E8C-A716-BD47B74907D0}"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281142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4760D3-0393-4E8C-A716-BD47B74907D0}"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221448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760D3-0393-4E8C-A716-BD47B74907D0}"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164852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760D3-0393-4E8C-A716-BD47B74907D0}"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112320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760D3-0393-4E8C-A716-BD47B74907D0}"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8F8FB-B90C-4EBA-92BB-90F93541E0E5}" type="slidenum">
              <a:rPr lang="en-US" smtClean="0"/>
              <a:t>‹#›</a:t>
            </a:fld>
            <a:endParaRPr lang="en-US"/>
          </a:p>
        </p:txBody>
      </p:sp>
    </p:spTree>
    <p:extLst>
      <p:ext uri="{BB962C8B-B14F-4D97-AF65-F5344CB8AC3E}">
        <p14:creationId xmlns:p14="http://schemas.microsoft.com/office/powerpoint/2010/main" val="370573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760D3-0393-4E8C-A716-BD47B74907D0}"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8F8FB-B90C-4EBA-92BB-90F93541E0E5}" type="slidenum">
              <a:rPr lang="en-US" smtClean="0"/>
              <a:t>‹#›</a:t>
            </a:fld>
            <a:endParaRPr lang="en-US"/>
          </a:p>
        </p:txBody>
      </p:sp>
    </p:spTree>
    <p:extLst>
      <p:ext uri="{BB962C8B-B14F-4D97-AF65-F5344CB8AC3E}">
        <p14:creationId xmlns:p14="http://schemas.microsoft.com/office/powerpoint/2010/main" val="1904631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jpg"/>
          <p:cNvPicPr>
            <a:picLocks noChangeAspect="1"/>
          </p:cNvPicPr>
          <p:nvPr/>
        </p:nvPicPr>
        <p:blipFill>
          <a:blip r:embed="rId2"/>
          <a:stretch>
            <a:fillRect/>
          </a:stretch>
        </p:blipFill>
        <p:spPr>
          <a:xfrm>
            <a:off x="3276601" y="2895600"/>
            <a:ext cx="5317475" cy="3538538"/>
          </a:xfrm>
          <a:prstGeom prst="rect">
            <a:avLst/>
          </a:prstGeom>
        </p:spPr>
      </p:pic>
      <p:sp>
        <p:nvSpPr>
          <p:cNvPr id="7" name="TextBox 6"/>
          <p:cNvSpPr txBox="1"/>
          <p:nvPr/>
        </p:nvSpPr>
        <p:spPr>
          <a:xfrm>
            <a:off x="2438400" y="533400"/>
            <a:ext cx="7239000" cy="2123658"/>
          </a:xfrm>
          <a:prstGeom prst="rect">
            <a:avLst/>
          </a:prstGeom>
          <a:noFill/>
        </p:spPr>
        <p:txBody>
          <a:bodyPr wrap="square" rtlCol="0">
            <a:spAutoFit/>
          </a:bodyPr>
          <a:lstStyle/>
          <a:p>
            <a:r>
              <a:rPr lang="en-GB" sz="3200" b="1" dirty="0">
                <a:solidFill>
                  <a:srgbClr val="7030A0"/>
                </a:solidFill>
                <a:latin typeface="Calisto MT" panose="02040603050505030304" pitchFamily="18" charset="0"/>
                <a:ea typeface="Adobe Heiti Std R" pitchFamily="34" charset="-128"/>
              </a:rPr>
              <a:t>Photometry: </a:t>
            </a:r>
          </a:p>
          <a:p>
            <a:r>
              <a:rPr lang="en-GB" sz="3200" b="1" dirty="0">
                <a:solidFill>
                  <a:srgbClr val="7030A0"/>
                </a:solidFill>
                <a:latin typeface="Calisto MT" panose="02040603050505030304" pitchFamily="18" charset="0"/>
                <a:ea typeface="Adobe Heiti Std R" pitchFamily="34" charset="-128"/>
              </a:rPr>
              <a:t>Estimation of </a:t>
            </a:r>
            <a:r>
              <a:rPr lang="en-GB" sz="3200" b="1" dirty="0" err="1">
                <a:solidFill>
                  <a:srgbClr val="7030A0"/>
                </a:solidFill>
                <a:latin typeface="Calisto MT" panose="02040603050505030304" pitchFamily="18" charset="0"/>
                <a:ea typeface="Adobe Heiti Std R" pitchFamily="34" charset="-128"/>
              </a:rPr>
              <a:t>analyte</a:t>
            </a:r>
            <a:r>
              <a:rPr lang="en-GB" sz="3200" b="1" dirty="0">
                <a:solidFill>
                  <a:srgbClr val="7030A0"/>
                </a:solidFill>
                <a:latin typeface="Calisto MT" panose="02040603050505030304" pitchFamily="18" charset="0"/>
                <a:ea typeface="Adobe Heiti Std R" pitchFamily="34" charset="-128"/>
              </a:rPr>
              <a:t> concentration on the basis of light absorption</a:t>
            </a:r>
            <a:endParaRPr lang="en-US" sz="3200" b="1" dirty="0">
              <a:solidFill>
                <a:srgbClr val="7030A0"/>
              </a:solidFill>
              <a:latin typeface="Calisto MT" panose="02040603050505030304" pitchFamily="18" charset="0"/>
              <a:ea typeface="Adobe Heiti Std R" pitchFamily="34" charset="-128"/>
            </a:endParaRPr>
          </a:p>
          <a:p>
            <a:r>
              <a:rPr lang="en-GB" b="1" dirty="0">
                <a:latin typeface="Calisto MT" panose="02040603050505030304" pitchFamily="18" charset="0"/>
              </a:rPr>
              <a:t> </a:t>
            </a:r>
            <a:endParaRPr lang="en-US" dirty="0">
              <a:latin typeface="Calisto MT" panose="02040603050505030304" pitchFamily="18" charset="0"/>
            </a:endParaRPr>
          </a:p>
          <a:p>
            <a:endParaRPr lang="en-US" dirty="0">
              <a:latin typeface="Calisto MT" panose="02040603050505030304" pitchFamily="18" charset="0"/>
            </a:endParaRPr>
          </a:p>
        </p:txBody>
      </p:sp>
    </p:spTree>
    <p:extLst>
      <p:ext uri="{BB962C8B-B14F-4D97-AF65-F5344CB8AC3E}">
        <p14:creationId xmlns:p14="http://schemas.microsoft.com/office/powerpoint/2010/main" val="320566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805" y="999186"/>
            <a:ext cx="9098189"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05200" y="381001"/>
            <a:ext cx="5105400" cy="276999"/>
          </a:xfrm>
          <a:prstGeom prst="rect">
            <a:avLst/>
          </a:prstGeom>
        </p:spPr>
        <p:txBody>
          <a:bodyPr wrap="square">
            <a:spAutoFit/>
          </a:bodyPr>
          <a:lstStyle/>
          <a:p>
            <a:r>
              <a:rPr lang="en-US" sz="1200" dirty="0">
                <a:latin typeface="Times New Roman" pitchFamily="18" charset="0"/>
                <a:cs typeface="Times New Roman" pitchFamily="18" charset="0"/>
              </a:rPr>
              <a:t>http://www.biochemcs.com/beer's_law_scatter_plot_and_linear_regression.htm</a:t>
            </a:r>
          </a:p>
        </p:txBody>
      </p:sp>
    </p:spTree>
    <p:extLst>
      <p:ext uri="{BB962C8B-B14F-4D97-AF65-F5344CB8AC3E}">
        <p14:creationId xmlns:p14="http://schemas.microsoft.com/office/powerpoint/2010/main" val="249455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r>
              <a:rPr lang="en-US" smtClean="0">
                <a:latin typeface="Calisto MT" panose="02040603050505030304" pitchFamily="18" charset="0"/>
              </a:rPr>
              <a:t>HOW TO MAKE STANDARD CURVE</a:t>
            </a:r>
            <a:endParaRPr lang="ar-SA" smtClean="0">
              <a:latin typeface="Calisto MT" panose="02040603050505030304" pitchFamily="18" charset="0"/>
            </a:endParaRPr>
          </a:p>
        </p:txBody>
      </p:sp>
      <p:sp>
        <p:nvSpPr>
          <p:cNvPr id="24579" name="عنصر نائب للمحتوى 2"/>
          <p:cNvSpPr>
            <a:spLocks noGrp="1"/>
          </p:cNvSpPr>
          <p:nvPr>
            <p:ph idx="1"/>
          </p:nvPr>
        </p:nvSpPr>
        <p:spPr>
          <a:xfrm>
            <a:off x="838200" y="1825624"/>
            <a:ext cx="10515600" cy="4871389"/>
          </a:xfrm>
        </p:spPr>
        <p:txBody>
          <a:bodyPr>
            <a:normAutofit/>
          </a:bodyPr>
          <a:lstStyle/>
          <a:p>
            <a:pPr algn="l" rtl="0">
              <a:defRPr/>
            </a:pPr>
            <a:r>
              <a:rPr lang="en-US" dirty="0" smtClean="0">
                <a:latin typeface="Calisto MT" panose="02040603050505030304" pitchFamily="18" charset="0"/>
              </a:rPr>
              <a:t>Multiple samples with known properties are measured and graphed, which then allows the same properties to be determined for unknown samples by interpolation on the graph.</a:t>
            </a:r>
          </a:p>
          <a:p>
            <a:pPr algn="l" rtl="0">
              <a:defRPr/>
            </a:pPr>
            <a:r>
              <a:rPr lang="en-US" dirty="0" smtClean="0">
                <a:solidFill>
                  <a:schemeClr val="tx2">
                    <a:lumMod val="90000"/>
                    <a:lumOff val="10000"/>
                  </a:schemeClr>
                </a:solidFill>
                <a:latin typeface="Calisto MT" panose="02040603050505030304" pitchFamily="18" charset="0"/>
              </a:rPr>
              <a:t>The samples with known properties are the standards, and the graph is the standard curve.</a:t>
            </a:r>
          </a:p>
          <a:p>
            <a:r>
              <a:rPr lang="en-US" dirty="0" smtClean="0">
                <a:latin typeface="Calisto MT" panose="02040603050505030304" pitchFamily="18" charset="0"/>
              </a:rPr>
              <a:t>Draw the points with protein concentrations as x values and the average absorbance as y values on a grid or graph paper</a:t>
            </a:r>
          </a:p>
          <a:p>
            <a:r>
              <a:rPr lang="en-US" dirty="0" smtClean="0">
                <a:latin typeface="Calisto MT" panose="02040603050505030304" pitchFamily="18" charset="0"/>
              </a:rPr>
              <a:t>Draw a straight line through the points</a:t>
            </a:r>
          </a:p>
          <a:p>
            <a:r>
              <a:rPr lang="en-US" dirty="0" smtClean="0">
                <a:latin typeface="Calisto MT" panose="02040603050505030304" pitchFamily="18" charset="0"/>
              </a:rPr>
              <a:t>Lookup the unknown protein concentration from the plot using the absorbance value of the unknown protein.</a:t>
            </a:r>
            <a:endParaRPr lang="ar-SA" dirty="0" smtClean="0">
              <a:latin typeface="Calisto MT" panose="02040603050505030304" pitchFamily="18" charset="0"/>
            </a:endParaRPr>
          </a:p>
        </p:txBody>
      </p:sp>
    </p:spTree>
    <p:extLst>
      <p:ext uri="{BB962C8B-B14F-4D97-AF65-F5344CB8AC3E}">
        <p14:creationId xmlns:p14="http://schemas.microsoft.com/office/powerpoint/2010/main" val="134131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C:\Users\SAMSUNG\Desktop\400px-Standard_curv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2891" y="110470"/>
            <a:ext cx="9125958" cy="6637060"/>
          </a:xfrm>
          <a:noFill/>
        </p:spPr>
      </p:pic>
    </p:spTree>
    <p:extLst>
      <p:ext uri="{BB962C8B-B14F-4D97-AF65-F5344CB8AC3E}">
        <p14:creationId xmlns:p14="http://schemas.microsoft.com/office/powerpoint/2010/main" val="230297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FF0000"/>
                </a:solidFill>
                <a:latin typeface="Algerian" panose="04020705040A02060702" pitchFamily="82" charset="0"/>
              </a:rPr>
              <a:t>Estimation of Glucose</a:t>
            </a:r>
            <a:endParaRPr lang="en-US"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t>EXP_ 2</a:t>
            </a:r>
          </a:p>
          <a:p>
            <a:r>
              <a:rPr lang="en-US" dirty="0" err="1" smtClean="0"/>
              <a:t>ACh</a:t>
            </a:r>
            <a:endParaRPr lang="en-US" dirty="0"/>
          </a:p>
        </p:txBody>
      </p:sp>
    </p:spTree>
    <p:extLst>
      <p:ext uri="{BB962C8B-B14F-4D97-AF65-F5344CB8AC3E}">
        <p14:creationId xmlns:p14="http://schemas.microsoft.com/office/powerpoint/2010/main" val="2158889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graphicFrame>
        <p:nvGraphicFramePr>
          <p:cNvPr id="4" name="Content Placeholder 3"/>
          <p:cNvGraphicFramePr>
            <a:graphicFrameLocks noGrp="1"/>
          </p:cNvGraphicFramePr>
          <p:nvPr>
            <p:ph idx="1"/>
            <p:extLst/>
          </p:nvPr>
        </p:nvGraphicFramePr>
        <p:xfrm>
          <a:off x="1524000" y="1295400"/>
          <a:ext cx="82677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162300" y="2569321"/>
            <a:ext cx="1295400" cy="523220"/>
          </a:xfrm>
          <a:prstGeom prst="rect">
            <a:avLst/>
          </a:prstGeom>
          <a:noFill/>
        </p:spPr>
        <p:txBody>
          <a:bodyPr wrap="square" rtlCol="0">
            <a:spAutoFit/>
          </a:bodyPr>
          <a:lstStyle/>
          <a:p>
            <a:r>
              <a:rPr lang="en-US" sz="1400" dirty="0"/>
              <a:t>Carbon containing</a:t>
            </a:r>
          </a:p>
        </p:txBody>
      </p:sp>
      <p:sp>
        <p:nvSpPr>
          <p:cNvPr id="7" name="TextBox 6"/>
          <p:cNvSpPr txBox="1"/>
          <p:nvPr/>
        </p:nvSpPr>
        <p:spPr>
          <a:xfrm>
            <a:off x="8061960" y="2677043"/>
            <a:ext cx="1295400" cy="307777"/>
          </a:xfrm>
          <a:prstGeom prst="rect">
            <a:avLst/>
          </a:prstGeom>
          <a:noFill/>
        </p:spPr>
        <p:txBody>
          <a:bodyPr wrap="square" rtlCol="0">
            <a:spAutoFit/>
          </a:bodyPr>
          <a:lstStyle/>
          <a:p>
            <a:r>
              <a:rPr lang="en-US" sz="1400" dirty="0"/>
              <a:t>And the rest</a:t>
            </a:r>
          </a:p>
        </p:txBody>
      </p:sp>
      <p:sp>
        <p:nvSpPr>
          <p:cNvPr id="8" name="TextBox 7"/>
          <p:cNvSpPr txBox="1"/>
          <p:nvPr/>
        </p:nvSpPr>
        <p:spPr>
          <a:xfrm>
            <a:off x="2720340" y="3733800"/>
            <a:ext cx="1752600" cy="523220"/>
          </a:xfrm>
          <a:prstGeom prst="rect">
            <a:avLst/>
          </a:prstGeom>
          <a:noFill/>
        </p:spPr>
        <p:txBody>
          <a:bodyPr wrap="square" rtlCol="0">
            <a:spAutoFit/>
          </a:bodyPr>
          <a:lstStyle/>
          <a:p>
            <a:r>
              <a:rPr lang="en-US" sz="1400" dirty="0"/>
              <a:t>Assembling into complex form</a:t>
            </a:r>
          </a:p>
        </p:txBody>
      </p:sp>
      <p:sp>
        <p:nvSpPr>
          <p:cNvPr id="9" name="Left Brace 8"/>
          <p:cNvSpPr/>
          <p:nvPr/>
        </p:nvSpPr>
        <p:spPr>
          <a:xfrm flipH="1">
            <a:off x="7162800" y="4876800"/>
            <a:ext cx="381000" cy="17526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TextBox 9"/>
          <p:cNvSpPr txBox="1"/>
          <p:nvPr/>
        </p:nvSpPr>
        <p:spPr>
          <a:xfrm>
            <a:off x="7658100" y="5429935"/>
            <a:ext cx="2133600" cy="584775"/>
          </a:xfrm>
          <a:prstGeom prst="rect">
            <a:avLst/>
          </a:prstGeom>
          <a:noFill/>
        </p:spPr>
        <p:txBody>
          <a:bodyPr wrap="square" rtlCol="0">
            <a:spAutoFit/>
          </a:bodyPr>
          <a:lstStyle/>
          <a:p>
            <a:r>
              <a:rPr lang="en-US" sz="1600" dirty="0"/>
              <a:t>Building blocks of living organism</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2591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93643" y="5661660"/>
            <a:ext cx="548640" cy="396240"/>
          </a:xfrm>
        </p:spPr>
        <p:txBody>
          <a:bodyPr/>
          <a:lstStyle/>
          <a:p>
            <a:fld id="{4A824259-EC09-4C9F-9F84-F0AFA6108387}" type="slidenum">
              <a:rPr lang="en-US" smtClean="0"/>
              <a:pPr/>
              <a:t>15</a:t>
            </a:fld>
            <a:endParaRPr lang="en-US" dirty="0"/>
          </a:p>
        </p:txBody>
      </p:sp>
      <p:graphicFrame>
        <p:nvGraphicFramePr>
          <p:cNvPr id="14" name="Diagram 13"/>
          <p:cNvGraphicFramePr/>
          <p:nvPr>
            <p:extLst/>
          </p:nvPr>
        </p:nvGraphicFramePr>
        <p:xfrm>
          <a:off x="1447800" y="1295400"/>
          <a:ext cx="8229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 3"/>
          <p:cNvSpPr/>
          <p:nvPr/>
        </p:nvSpPr>
        <p:spPr>
          <a:xfrm>
            <a:off x="3048001" y="2743200"/>
            <a:ext cx="5764415" cy="1447800"/>
          </a:xfrm>
          <a:prstGeom prst="leftRightRibbon">
            <a:avLst/>
          </a:prstGeom>
        </p:spPr>
        <p:style>
          <a:lnRef idx="1">
            <a:schemeClr val="accent4"/>
          </a:lnRef>
          <a:fillRef idx="3">
            <a:schemeClr val="accent4"/>
          </a:fillRef>
          <a:effectRef idx="2">
            <a:schemeClr val="accent4"/>
          </a:effectRef>
          <a:fontRef idx="minor">
            <a:schemeClr val="lt1"/>
          </a:fontRef>
        </p:style>
      </p:sp>
      <p:grpSp>
        <p:nvGrpSpPr>
          <p:cNvPr id="16" name="Group 15"/>
          <p:cNvGrpSpPr/>
          <p:nvPr/>
        </p:nvGrpSpPr>
        <p:grpSpPr>
          <a:xfrm>
            <a:off x="3962401" y="3048000"/>
            <a:ext cx="1194435" cy="709422"/>
            <a:chOff x="2514597" y="228599"/>
            <a:chExt cx="1194435" cy="709422"/>
          </a:xfrm>
        </p:grpSpPr>
        <p:sp>
          <p:nvSpPr>
            <p:cNvPr id="17" name="Rectangle 16"/>
            <p:cNvSpPr/>
            <p:nvPr/>
          </p:nvSpPr>
          <p:spPr>
            <a:xfrm>
              <a:off x="2514597" y="228599"/>
              <a:ext cx="1194435" cy="70942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2514597" y="228599"/>
              <a:ext cx="1194435" cy="709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algn="ctr" defTabSz="666750">
                <a:lnSpc>
                  <a:spcPct val="90000"/>
                </a:lnSpc>
                <a:spcBef>
                  <a:spcPct val="0"/>
                </a:spcBef>
                <a:spcAft>
                  <a:spcPct val="35000"/>
                </a:spcAft>
              </a:pPr>
              <a:r>
                <a:rPr lang="en-US" sz="1500" b="1" dirty="0">
                  <a:solidFill>
                    <a:schemeClr val="bg1"/>
                  </a:solidFill>
                </a:rPr>
                <a:t>Proteins</a:t>
              </a:r>
            </a:p>
          </p:txBody>
        </p:sp>
      </p:grpSp>
      <p:grpSp>
        <p:nvGrpSpPr>
          <p:cNvPr id="19" name="Group 18"/>
          <p:cNvGrpSpPr/>
          <p:nvPr/>
        </p:nvGrpSpPr>
        <p:grpSpPr>
          <a:xfrm>
            <a:off x="5009199" y="3074290"/>
            <a:ext cx="2422207" cy="911733"/>
            <a:chOff x="4648203" y="533402"/>
            <a:chExt cx="2422207" cy="911733"/>
          </a:xfrm>
        </p:grpSpPr>
        <p:sp>
          <p:nvSpPr>
            <p:cNvPr id="20" name="Rectangle 19"/>
            <p:cNvSpPr/>
            <p:nvPr/>
          </p:nvSpPr>
          <p:spPr>
            <a:xfrm>
              <a:off x="4648203" y="533402"/>
              <a:ext cx="1411605" cy="70942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ctangle 20"/>
            <p:cNvSpPr/>
            <p:nvPr/>
          </p:nvSpPr>
          <p:spPr>
            <a:xfrm>
              <a:off x="5658805" y="735713"/>
              <a:ext cx="1411605" cy="709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algn="ctr" defTabSz="666750">
                <a:lnSpc>
                  <a:spcPct val="90000"/>
                </a:lnSpc>
                <a:spcBef>
                  <a:spcPct val="0"/>
                </a:spcBef>
                <a:spcAft>
                  <a:spcPct val="35000"/>
                </a:spcAft>
              </a:pPr>
              <a:r>
                <a:rPr lang="en-US" sz="1500" b="1" dirty="0">
                  <a:solidFill>
                    <a:schemeClr val="bg1"/>
                  </a:solidFill>
                </a:rPr>
                <a:t>Amino acids</a:t>
              </a:r>
            </a:p>
          </p:txBody>
        </p:sp>
      </p:grpSp>
      <p:sp>
        <p:nvSpPr>
          <p:cNvPr id="22" name=" 3"/>
          <p:cNvSpPr/>
          <p:nvPr/>
        </p:nvSpPr>
        <p:spPr>
          <a:xfrm>
            <a:off x="3124201" y="4038600"/>
            <a:ext cx="5764415" cy="1447800"/>
          </a:xfrm>
          <a:prstGeom prst="leftRightRibbon">
            <a:avLst/>
          </a:prstGeom>
        </p:spPr>
        <p:style>
          <a:lnRef idx="1">
            <a:schemeClr val="accent1"/>
          </a:lnRef>
          <a:fillRef idx="3">
            <a:schemeClr val="accent1"/>
          </a:fillRef>
          <a:effectRef idx="2">
            <a:schemeClr val="accent1"/>
          </a:effectRef>
          <a:fontRef idx="minor">
            <a:schemeClr val="lt1"/>
          </a:fontRef>
        </p:style>
      </p:sp>
      <p:sp>
        <p:nvSpPr>
          <p:cNvPr id="23" name="Rectangle 22"/>
          <p:cNvSpPr/>
          <p:nvPr/>
        </p:nvSpPr>
        <p:spPr>
          <a:xfrm>
            <a:off x="4520566" y="4343400"/>
            <a:ext cx="1194435" cy="709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algn="ctr" defTabSz="666750">
              <a:lnSpc>
                <a:spcPct val="90000"/>
              </a:lnSpc>
              <a:spcBef>
                <a:spcPct val="0"/>
              </a:spcBef>
              <a:spcAft>
                <a:spcPct val="35000"/>
              </a:spcAft>
            </a:pPr>
            <a:r>
              <a:rPr lang="en-US" sz="1500" b="1" dirty="0">
                <a:solidFill>
                  <a:schemeClr val="bg1"/>
                </a:solidFill>
              </a:rPr>
              <a:t>Lipids</a:t>
            </a:r>
          </a:p>
        </p:txBody>
      </p:sp>
      <p:sp>
        <p:nvSpPr>
          <p:cNvPr id="27" name="Rectangle 26"/>
          <p:cNvSpPr/>
          <p:nvPr/>
        </p:nvSpPr>
        <p:spPr>
          <a:xfrm>
            <a:off x="6172200" y="4572000"/>
            <a:ext cx="1981200" cy="709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algn="ctr" defTabSz="666750">
              <a:lnSpc>
                <a:spcPct val="90000"/>
              </a:lnSpc>
              <a:spcBef>
                <a:spcPct val="0"/>
              </a:spcBef>
              <a:spcAft>
                <a:spcPct val="35000"/>
              </a:spcAft>
            </a:pPr>
            <a:r>
              <a:rPr lang="en-US" sz="1500" b="1" dirty="0">
                <a:solidFill>
                  <a:schemeClr val="bg1"/>
                </a:solidFill>
              </a:rPr>
              <a:t>Fatty acid and  glycerol</a:t>
            </a:r>
          </a:p>
        </p:txBody>
      </p:sp>
      <p:sp>
        <p:nvSpPr>
          <p:cNvPr id="28" name=" 3"/>
          <p:cNvSpPr/>
          <p:nvPr/>
        </p:nvSpPr>
        <p:spPr>
          <a:xfrm>
            <a:off x="3236711" y="5334000"/>
            <a:ext cx="5764415" cy="1447800"/>
          </a:xfrm>
          <a:prstGeom prst="leftRightRibbon">
            <a:avLst/>
          </a:prstGeom>
        </p:spPr>
        <p:style>
          <a:lnRef idx="0">
            <a:schemeClr val="accent5"/>
          </a:lnRef>
          <a:fillRef idx="3">
            <a:schemeClr val="accent5"/>
          </a:fillRef>
          <a:effectRef idx="3">
            <a:schemeClr val="accent5"/>
          </a:effectRef>
          <a:fontRef idx="minor">
            <a:schemeClr val="lt1"/>
          </a:fontRef>
        </p:style>
      </p:sp>
      <p:sp>
        <p:nvSpPr>
          <p:cNvPr id="29" name="Rectangle 28"/>
          <p:cNvSpPr/>
          <p:nvPr/>
        </p:nvSpPr>
        <p:spPr>
          <a:xfrm>
            <a:off x="4038601" y="5538978"/>
            <a:ext cx="1194435" cy="709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defTabSz="666750">
              <a:lnSpc>
                <a:spcPct val="90000"/>
              </a:lnSpc>
              <a:spcBef>
                <a:spcPct val="0"/>
              </a:spcBef>
              <a:spcAft>
                <a:spcPct val="35000"/>
              </a:spcAft>
            </a:pPr>
            <a:r>
              <a:rPr lang="en-US" sz="1500" b="1" dirty="0">
                <a:solidFill>
                  <a:schemeClr val="bg1"/>
                </a:solidFill>
              </a:rPr>
              <a:t>Nucleic Acids</a:t>
            </a:r>
          </a:p>
        </p:txBody>
      </p:sp>
      <p:sp>
        <p:nvSpPr>
          <p:cNvPr id="30" name="Rectangle 29"/>
          <p:cNvSpPr/>
          <p:nvPr/>
        </p:nvSpPr>
        <p:spPr>
          <a:xfrm>
            <a:off x="5892166" y="5843778"/>
            <a:ext cx="2566035" cy="709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algn="ctr" defTabSz="666750">
              <a:lnSpc>
                <a:spcPct val="90000"/>
              </a:lnSpc>
              <a:spcBef>
                <a:spcPct val="0"/>
              </a:spcBef>
              <a:spcAft>
                <a:spcPct val="35000"/>
              </a:spcAft>
            </a:pPr>
            <a:r>
              <a:rPr lang="en-US" sz="1500" b="1" dirty="0">
                <a:solidFill>
                  <a:schemeClr val="bg1"/>
                </a:solidFill>
              </a:rPr>
              <a:t>Phosphate group (p), Sugar, Bases</a:t>
            </a:r>
          </a:p>
        </p:txBody>
      </p:sp>
      <p:sp>
        <p:nvSpPr>
          <p:cNvPr id="31" name="Right Brace 30"/>
          <p:cNvSpPr/>
          <p:nvPr/>
        </p:nvSpPr>
        <p:spPr>
          <a:xfrm rot="10800000">
            <a:off x="2057401" y="1828800"/>
            <a:ext cx="762000" cy="43434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2" name="Right Brace 31"/>
          <p:cNvSpPr/>
          <p:nvPr/>
        </p:nvSpPr>
        <p:spPr>
          <a:xfrm>
            <a:off x="8915400" y="1828800"/>
            <a:ext cx="762000" cy="43434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3" name="TextBox 32"/>
          <p:cNvSpPr txBox="1"/>
          <p:nvPr/>
        </p:nvSpPr>
        <p:spPr>
          <a:xfrm>
            <a:off x="1564958" y="3097300"/>
            <a:ext cx="492443" cy="1855701"/>
          </a:xfrm>
          <a:prstGeom prst="rect">
            <a:avLst/>
          </a:prstGeom>
          <a:noFill/>
        </p:spPr>
        <p:txBody>
          <a:bodyPr vert="vert270" wrap="square" rtlCol="0">
            <a:spAutoFit/>
          </a:bodyPr>
          <a:lstStyle/>
          <a:p>
            <a:r>
              <a:rPr lang="en-US" sz="2000" b="1" dirty="0"/>
              <a:t>Macromolecules</a:t>
            </a:r>
          </a:p>
        </p:txBody>
      </p:sp>
      <p:sp>
        <p:nvSpPr>
          <p:cNvPr id="34" name="TextBox 33"/>
          <p:cNvSpPr txBox="1"/>
          <p:nvPr/>
        </p:nvSpPr>
        <p:spPr>
          <a:xfrm rot="10800000">
            <a:off x="9601201" y="2531552"/>
            <a:ext cx="492443" cy="2954848"/>
          </a:xfrm>
          <a:prstGeom prst="rect">
            <a:avLst/>
          </a:prstGeom>
          <a:noFill/>
        </p:spPr>
        <p:txBody>
          <a:bodyPr vert="vert270" wrap="none" rtlCol="0">
            <a:spAutoFit/>
          </a:bodyPr>
          <a:lstStyle/>
          <a:p>
            <a:r>
              <a:rPr lang="en-US" sz="2000" b="1" dirty="0"/>
              <a:t>Building Blocks/monomers</a:t>
            </a:r>
          </a:p>
        </p:txBody>
      </p:sp>
      <p:sp>
        <p:nvSpPr>
          <p:cNvPr id="24"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dirty="0"/>
              <a:t>3.2 Terminologies</a:t>
            </a:r>
          </a:p>
        </p:txBody>
      </p:sp>
    </p:spTree>
    <p:extLst>
      <p:ext uri="{BB962C8B-B14F-4D97-AF65-F5344CB8AC3E}">
        <p14:creationId xmlns:p14="http://schemas.microsoft.com/office/powerpoint/2010/main" val="867041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4" y="133350"/>
            <a:ext cx="3354052" cy="990600"/>
          </a:xfrm>
        </p:spPr>
        <p:txBody>
          <a:bodyPr/>
          <a:lstStyle/>
          <a:p>
            <a:pPr algn="ctr"/>
            <a:r>
              <a:rPr lang="en-US" sz="3200" dirty="0" smtClean="0"/>
              <a:t>CARBOHYDRATE</a:t>
            </a:r>
            <a:endParaRPr lang="en-AU" sz="3200" dirty="0"/>
          </a:p>
        </p:txBody>
      </p:sp>
      <p:sp>
        <p:nvSpPr>
          <p:cNvPr id="3" name="Content Placeholder 2"/>
          <p:cNvSpPr>
            <a:spLocks noGrp="1"/>
          </p:cNvSpPr>
          <p:nvPr>
            <p:ph idx="1"/>
          </p:nvPr>
        </p:nvSpPr>
        <p:spPr>
          <a:xfrm>
            <a:off x="455054" y="1276350"/>
            <a:ext cx="6572250" cy="5257800"/>
          </a:xfrm>
          <a:solidFill>
            <a:srgbClr val="FFFF00"/>
          </a:solidFill>
        </p:spPr>
        <p:txBody>
          <a:bodyPr>
            <a:normAutofit/>
          </a:bodyPr>
          <a:lstStyle/>
          <a:p>
            <a:pPr marL="114300" indent="0">
              <a:buNone/>
            </a:pPr>
            <a:r>
              <a:rPr lang="en-AU" b="1" dirty="0" smtClean="0"/>
              <a:t>1. </a:t>
            </a:r>
            <a:r>
              <a:rPr lang="en-AU" b="1" dirty="0" err="1" smtClean="0"/>
              <a:t>Monosaccharides</a:t>
            </a:r>
            <a:r>
              <a:rPr lang="en-AU" b="1" dirty="0"/>
              <a:t>: </a:t>
            </a:r>
            <a:r>
              <a:rPr lang="en-AU" dirty="0"/>
              <a:t>Simple sugars consisting of three to seven </a:t>
            </a:r>
            <a:r>
              <a:rPr lang="en-AU" dirty="0" smtClean="0"/>
              <a:t>carbon atoms</a:t>
            </a:r>
            <a:r>
              <a:rPr lang="en-AU" i="1" dirty="0" smtClean="0"/>
              <a:t>. Example: Glucose, fructose, </a:t>
            </a:r>
            <a:r>
              <a:rPr lang="en-AU" i="1" dirty="0" err="1" smtClean="0"/>
              <a:t>galactose</a:t>
            </a:r>
            <a:endParaRPr lang="en-AU" i="1" dirty="0" smtClean="0"/>
          </a:p>
          <a:p>
            <a:pPr marL="114300" indent="0">
              <a:buNone/>
            </a:pPr>
            <a:r>
              <a:rPr lang="en-AU" b="1" dirty="0" smtClean="0"/>
              <a:t>2. Disaccharides: </a:t>
            </a:r>
            <a:r>
              <a:rPr lang="en-AU" dirty="0" smtClean="0">
                <a:solidFill>
                  <a:srgbClr val="FF0000"/>
                </a:solidFill>
              </a:rPr>
              <a:t>Two</a:t>
            </a:r>
            <a:r>
              <a:rPr lang="en-AU" dirty="0" smtClean="0"/>
              <a:t> monosaccharide molecules joined together form a </a:t>
            </a:r>
            <a:r>
              <a:rPr lang="en-AU" i="1" dirty="0" smtClean="0"/>
              <a:t>disaccharide</a:t>
            </a:r>
            <a:r>
              <a:rPr lang="en-AU" dirty="0" smtClean="0"/>
              <a:t>. Examples:</a:t>
            </a:r>
          </a:p>
          <a:p>
            <a:pPr lvl="1"/>
            <a:r>
              <a:rPr lang="en-AU" dirty="0">
                <a:solidFill>
                  <a:srgbClr val="FF0000"/>
                </a:solidFill>
              </a:rPr>
              <a:t>Sucrose</a:t>
            </a:r>
            <a:r>
              <a:rPr lang="en-AU" dirty="0"/>
              <a:t> (</a:t>
            </a:r>
            <a:r>
              <a:rPr lang="en-AU" dirty="0" err="1"/>
              <a:t>glucose+fructose</a:t>
            </a:r>
            <a:r>
              <a:rPr lang="en-AU" dirty="0"/>
              <a:t>) 	(Table Sugar)</a:t>
            </a:r>
          </a:p>
          <a:p>
            <a:pPr lvl="1"/>
            <a:r>
              <a:rPr lang="en-AU" dirty="0">
                <a:solidFill>
                  <a:srgbClr val="FF0000"/>
                </a:solidFill>
              </a:rPr>
              <a:t>Lactose </a:t>
            </a:r>
            <a:r>
              <a:rPr lang="en-AU" dirty="0"/>
              <a:t>(</a:t>
            </a:r>
            <a:r>
              <a:rPr lang="en-AU" dirty="0" err="1"/>
              <a:t>glucose+galactose</a:t>
            </a:r>
            <a:r>
              <a:rPr lang="en-AU" dirty="0"/>
              <a:t>) 	(Milk Sugar)   </a:t>
            </a:r>
          </a:p>
          <a:p>
            <a:pPr lvl="1"/>
            <a:r>
              <a:rPr lang="en-AU" dirty="0">
                <a:solidFill>
                  <a:srgbClr val="FF0000"/>
                </a:solidFill>
              </a:rPr>
              <a:t>Maltose </a:t>
            </a:r>
            <a:r>
              <a:rPr lang="en-AU" dirty="0"/>
              <a:t>(</a:t>
            </a:r>
            <a:r>
              <a:rPr lang="en-AU" dirty="0" err="1" smtClean="0"/>
              <a:t>glucose+glucose</a:t>
            </a:r>
            <a:r>
              <a:rPr lang="en-AU" dirty="0" smtClean="0"/>
              <a:t>)  (Barley/germinating seeds)</a:t>
            </a:r>
          </a:p>
          <a:p>
            <a:pPr marL="411480" lvl="1" indent="0">
              <a:buNone/>
            </a:pPr>
            <a:endParaRPr lang="en-AU" dirty="0" smtClean="0"/>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1026" name="Picture 2" descr="https://encrypted-tbn1.gstatic.com/images?q=tbn:ANd9GcQihnupo4am4p-PClNPcano7Wc7taV8enypl10_hmgym1oHVr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387" y="1276350"/>
            <a:ext cx="1778794"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dfeC-IuAaeo/Thj_axb85II/AAAAAAAAAGU/87MVfRLIAAM/s1600/Sucrose_Chemical_Structure.jpg"/>
          <p:cNvPicPr>
            <a:picLocks noChangeAspect="1" noChangeArrowheads="1"/>
          </p:cNvPicPr>
          <p:nvPr/>
        </p:nvPicPr>
        <p:blipFill rotWithShape="1">
          <a:blip r:embed="rId4">
            <a:extLst>
              <a:ext uri="{28A0092B-C50C-407E-A947-70E740481C1C}">
                <a14:useLocalDpi xmlns:a14="http://schemas.microsoft.com/office/drawing/2010/main" val="0"/>
              </a:ext>
            </a:extLst>
          </a:blip>
          <a:srcRect l="7500" t="10520" b="8831"/>
          <a:stretch/>
        </p:blipFill>
        <p:spPr bwMode="auto">
          <a:xfrm>
            <a:off x="6464658" y="5041900"/>
            <a:ext cx="2819400" cy="13144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https://encrypted-tbn1.gstatic.com/images?q=tbn:ANd9GcT4U65ehnkDmkmISgFZFbzBfKvVHJW8vBoR14rzTkg5WAj3z8QOf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10" descr="https://encrypted-tbn1.gstatic.com/images?q=tbn:ANd9GcT4U65ehnkDmkmISgFZFbzBfKvVHJW8vBoR14rzTkg5WAj3z8QOfg"/>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TextBox 6"/>
          <p:cNvSpPr txBox="1"/>
          <p:nvPr/>
        </p:nvSpPr>
        <p:spPr>
          <a:xfrm>
            <a:off x="8022784" y="397817"/>
            <a:ext cx="4572000" cy="461665"/>
          </a:xfrm>
          <a:prstGeom prst="rect">
            <a:avLst/>
          </a:prstGeom>
          <a:noFill/>
        </p:spPr>
        <p:txBody>
          <a:bodyPr wrap="square" rtlCol="0">
            <a:spAutoFit/>
          </a:bodyPr>
          <a:lstStyle/>
          <a:p>
            <a:pPr algn="ctr"/>
            <a:r>
              <a:rPr lang="en-AU" sz="2400" b="1" u="sng" dirty="0"/>
              <a:t>Types of Carbohydrates</a:t>
            </a:r>
          </a:p>
        </p:txBody>
      </p:sp>
      <p:pic>
        <p:nvPicPr>
          <p:cNvPr id="8" name="Picture 2" descr="http://www.uni-duesseldorf.de/MathNat/Biologie/Didaktik/zucker/bilder/lactose_g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0896" y="3906952"/>
            <a:ext cx="2590800" cy="1509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bioscholars2.wikispaces.com/file/view/maltose.jpg/250083202/malto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2016" y="1161998"/>
            <a:ext cx="2528888" cy="153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922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824259-EC09-4C9F-9F84-F0AFA6108387}" type="slidenum">
              <a:rPr lang="en-US" smtClean="0"/>
              <a:pPr/>
              <a:t>17</a:t>
            </a:fld>
            <a:endParaRPr lang="en-US"/>
          </a:p>
        </p:txBody>
      </p:sp>
      <p:sp>
        <p:nvSpPr>
          <p:cNvPr id="3" name="Content Placeholder 2"/>
          <p:cNvSpPr txBox="1">
            <a:spLocks/>
          </p:cNvSpPr>
          <p:nvPr/>
        </p:nvSpPr>
        <p:spPr>
          <a:xfrm>
            <a:off x="1328134" y="1326594"/>
            <a:ext cx="8534400" cy="5212318"/>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a:spcBef>
                <a:spcPct val="20000"/>
              </a:spcBef>
              <a:defRPr/>
            </a:pPr>
            <a:r>
              <a:rPr lang="en-US" sz="2400" b="1" dirty="0"/>
              <a:t>1. Providing energy </a:t>
            </a:r>
            <a:r>
              <a:rPr lang="en-US" sz="2400" dirty="0"/>
              <a:t>– carbohydrates are the preferred fuel source of our body. </a:t>
            </a:r>
          </a:p>
          <a:p>
            <a:pPr>
              <a:spcBef>
                <a:spcPct val="20000"/>
              </a:spcBef>
              <a:defRPr/>
            </a:pPr>
            <a:r>
              <a:rPr lang="en-US" sz="2400" dirty="0"/>
              <a:t>	Carbohydrate -&gt; glucose -&gt; energy</a:t>
            </a:r>
          </a:p>
          <a:p>
            <a:pPr lvl="0">
              <a:spcBef>
                <a:spcPct val="20000"/>
              </a:spcBef>
              <a:defRPr/>
            </a:pPr>
            <a:r>
              <a:rPr lang="en-US" sz="2400" b="1" dirty="0"/>
              <a:t>2. Store energy </a:t>
            </a:r>
            <a:r>
              <a:rPr lang="en-US" sz="2400" dirty="0"/>
              <a:t>– excess glucose is stored as glycogen in muscles and liver of animals (or starch in plants). </a:t>
            </a:r>
          </a:p>
          <a:p>
            <a:pPr>
              <a:spcBef>
                <a:spcPct val="20000"/>
              </a:spcBef>
              <a:defRPr/>
            </a:pPr>
            <a:r>
              <a:rPr lang="en-US" sz="2400" b="1" dirty="0"/>
              <a:t>3. Build macromolecules </a:t>
            </a:r>
            <a:r>
              <a:rPr lang="en-US" sz="2400" dirty="0"/>
              <a:t>– some sugar is used to make cell components such as DNA, RNA and ATP</a:t>
            </a:r>
          </a:p>
          <a:p>
            <a:pPr>
              <a:spcBef>
                <a:spcPct val="20000"/>
              </a:spcBef>
              <a:defRPr/>
            </a:pPr>
            <a:r>
              <a:rPr lang="en-US" sz="2400" b="1" dirty="0"/>
              <a:t>4. Spare protein and fat for other uses </a:t>
            </a:r>
            <a:r>
              <a:rPr lang="en-US" sz="2400" dirty="0"/>
              <a:t>– </a:t>
            </a:r>
            <a:r>
              <a:rPr lang="en-AU" sz="2400" dirty="0"/>
              <a:t>when energy demands cannot be met by carbohydrates, body starts breaking down proteins from muscles an other tissues</a:t>
            </a:r>
            <a:endParaRPr lang="en-US" sz="2400" dirty="0"/>
          </a:p>
          <a:p>
            <a:pPr>
              <a:spcBef>
                <a:spcPct val="20000"/>
              </a:spcBef>
              <a:defRPr/>
            </a:pPr>
            <a:r>
              <a:rPr lang="en-US" sz="2400" b="1" dirty="0"/>
              <a:t>5. Dietary fiber </a:t>
            </a:r>
            <a:r>
              <a:rPr lang="en-US" sz="2400" dirty="0"/>
              <a:t>–  essential for the elimination of waste materials from the body and prevents constipation</a:t>
            </a:r>
          </a:p>
          <a:p>
            <a:pPr marL="514350" indent="-514350">
              <a:spcBef>
                <a:spcPct val="20000"/>
              </a:spcBef>
              <a:buFont typeface="+mj-lt"/>
              <a:buAutoNum type="arabicPeriod"/>
              <a:defRPr/>
            </a:pPr>
            <a:endParaRPr lang="en-US" sz="2400" dirty="0"/>
          </a:p>
        </p:txBody>
      </p:sp>
      <p:sp>
        <p:nvSpPr>
          <p:cNvPr id="8" name="TextBox 7"/>
          <p:cNvSpPr txBox="1"/>
          <p:nvPr/>
        </p:nvSpPr>
        <p:spPr>
          <a:xfrm>
            <a:off x="2150772" y="301853"/>
            <a:ext cx="6889124" cy="95410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AU" sz="2800" b="1" u="sng" dirty="0">
                <a:solidFill>
                  <a:srgbClr val="7030A0"/>
                </a:solidFill>
                <a:latin typeface="Arial Black" panose="020B0A04020102020204" pitchFamily="34" charset="0"/>
              </a:rPr>
              <a:t>Functions of </a:t>
            </a:r>
            <a:r>
              <a:rPr lang="en-AU" sz="2800" b="1" u="sng" dirty="0" smtClean="0">
                <a:solidFill>
                  <a:srgbClr val="7030A0"/>
                </a:solidFill>
                <a:latin typeface="Arial Black" panose="020B0A04020102020204" pitchFamily="34" charset="0"/>
              </a:rPr>
              <a:t>Carbohydrate hence glucose standard curve</a:t>
            </a:r>
            <a:endParaRPr lang="en-AU" sz="2800" b="1" u="sng"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2677304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365125"/>
            <a:ext cx="10864403" cy="729579"/>
          </a:xfrm>
        </p:spPr>
        <p:txBody>
          <a:bodyPr/>
          <a:lstStyle/>
          <a:p>
            <a:r>
              <a:rPr lang="en-GB" b="1" dirty="0" smtClean="0">
                <a:latin typeface="Calisto MT" panose="02040603050505030304" pitchFamily="18" charset="0"/>
              </a:rPr>
              <a:t>Glucose estimation in fruits</a:t>
            </a:r>
            <a:endParaRPr lang="en-US" dirty="0">
              <a:latin typeface="Calisto MT" panose="02040603050505030304" pitchFamily="18" charset="0"/>
            </a:endParaRPr>
          </a:p>
        </p:txBody>
      </p:sp>
      <p:sp>
        <p:nvSpPr>
          <p:cNvPr id="3" name="Content Placeholder 2"/>
          <p:cNvSpPr>
            <a:spLocks noGrp="1"/>
          </p:cNvSpPr>
          <p:nvPr>
            <p:ph idx="1"/>
          </p:nvPr>
        </p:nvSpPr>
        <p:spPr>
          <a:xfrm>
            <a:off x="489397" y="1246074"/>
            <a:ext cx="10071279" cy="4008505"/>
          </a:xfrm>
        </p:spPr>
        <p:txBody>
          <a:bodyPr>
            <a:normAutofit/>
          </a:bodyPr>
          <a:lstStyle/>
          <a:p>
            <a:r>
              <a:rPr lang="en-US" dirty="0" err="1" smtClean="0">
                <a:latin typeface="Calisto MT" panose="02040603050505030304" pitchFamily="18" charset="0"/>
              </a:rPr>
              <a:t>Trinder</a:t>
            </a:r>
            <a:r>
              <a:rPr lang="en-US" dirty="0" smtClean="0">
                <a:latin typeface="Calisto MT" panose="02040603050505030304" pitchFamily="18" charset="0"/>
              </a:rPr>
              <a:t> method</a:t>
            </a:r>
          </a:p>
          <a:p>
            <a:r>
              <a:rPr lang="pt-BR" sz="4100" dirty="0">
                <a:solidFill>
                  <a:srgbClr val="7030A0"/>
                </a:solidFill>
                <a:latin typeface="Calisto MT" panose="02040603050505030304" pitchFamily="18" charset="0"/>
              </a:rPr>
              <a:t>Glucose+O</a:t>
            </a:r>
            <a:r>
              <a:rPr lang="pt-BR" sz="4100" baseline="-25000" dirty="0">
                <a:solidFill>
                  <a:srgbClr val="7030A0"/>
                </a:solidFill>
                <a:latin typeface="Calisto MT" panose="02040603050505030304" pitchFamily="18" charset="0"/>
              </a:rPr>
              <a:t>2</a:t>
            </a:r>
            <a:r>
              <a:rPr lang="pt-BR" sz="4100" dirty="0">
                <a:solidFill>
                  <a:srgbClr val="7030A0"/>
                </a:solidFill>
                <a:latin typeface="Calisto MT" panose="02040603050505030304" pitchFamily="18" charset="0"/>
              </a:rPr>
              <a:t>+ H</a:t>
            </a:r>
            <a:r>
              <a:rPr lang="pt-BR" sz="4100" baseline="-25000" dirty="0">
                <a:solidFill>
                  <a:srgbClr val="7030A0"/>
                </a:solidFill>
                <a:latin typeface="Calisto MT" panose="02040603050505030304" pitchFamily="18" charset="0"/>
              </a:rPr>
              <a:t>2</a:t>
            </a:r>
            <a:r>
              <a:rPr lang="pt-BR" sz="4100" dirty="0">
                <a:solidFill>
                  <a:srgbClr val="7030A0"/>
                </a:solidFill>
                <a:latin typeface="Calisto MT" panose="02040603050505030304" pitchFamily="18" charset="0"/>
              </a:rPr>
              <a:t>O→ Gluconic acid +</a:t>
            </a:r>
            <a:r>
              <a:rPr lang="pt-BR" sz="4100" dirty="0" smtClean="0">
                <a:solidFill>
                  <a:srgbClr val="7030A0"/>
                </a:solidFill>
                <a:latin typeface="Calisto MT" panose="02040603050505030304" pitchFamily="18" charset="0"/>
              </a:rPr>
              <a:t>H</a:t>
            </a:r>
            <a:r>
              <a:rPr lang="pt-BR" sz="4100" baseline="-25000" dirty="0" smtClean="0">
                <a:solidFill>
                  <a:srgbClr val="7030A0"/>
                </a:solidFill>
                <a:latin typeface="Calisto MT" panose="02040603050505030304" pitchFamily="18" charset="0"/>
              </a:rPr>
              <a:t>2</a:t>
            </a:r>
            <a:r>
              <a:rPr lang="pt-BR" sz="4100" dirty="0" smtClean="0">
                <a:solidFill>
                  <a:srgbClr val="7030A0"/>
                </a:solidFill>
                <a:latin typeface="Calisto MT" panose="02040603050505030304" pitchFamily="18" charset="0"/>
              </a:rPr>
              <a:t>O</a:t>
            </a:r>
            <a:r>
              <a:rPr lang="pt-BR" sz="4100" baseline="-25000" dirty="0" smtClean="0">
                <a:solidFill>
                  <a:srgbClr val="7030A0"/>
                </a:solidFill>
                <a:latin typeface="Calisto MT" panose="02040603050505030304" pitchFamily="18" charset="0"/>
              </a:rPr>
              <a:t>2</a:t>
            </a:r>
          </a:p>
          <a:p>
            <a:pPr marL="0" indent="0">
              <a:buNone/>
            </a:pPr>
            <a:endParaRPr lang="pt-BR" sz="4100" baseline="-25000" dirty="0">
              <a:solidFill>
                <a:srgbClr val="7030A0"/>
              </a:solidFill>
              <a:latin typeface="Calisto MT" panose="02040603050505030304" pitchFamily="18" charset="0"/>
            </a:endParaRPr>
          </a:p>
          <a:p>
            <a:pPr marL="0" indent="0">
              <a:buNone/>
            </a:pPr>
            <a:endParaRPr lang="en-US" sz="4100" dirty="0">
              <a:solidFill>
                <a:srgbClr val="7030A0"/>
              </a:solidFill>
              <a:latin typeface="Calisto MT" panose="02040603050505030304" pitchFamily="18" charset="0"/>
            </a:endParaRPr>
          </a:p>
          <a:p>
            <a:r>
              <a:rPr lang="pt-BR" sz="4100" dirty="0">
                <a:solidFill>
                  <a:srgbClr val="7030A0"/>
                </a:solidFill>
                <a:latin typeface="Calisto MT" panose="02040603050505030304" pitchFamily="18" charset="0"/>
              </a:rPr>
              <a:t>2H</a:t>
            </a:r>
            <a:r>
              <a:rPr lang="pt-BR" sz="4100" baseline="-25000" dirty="0">
                <a:solidFill>
                  <a:srgbClr val="7030A0"/>
                </a:solidFill>
                <a:latin typeface="Calisto MT" panose="02040603050505030304" pitchFamily="18" charset="0"/>
              </a:rPr>
              <a:t>2</a:t>
            </a:r>
            <a:r>
              <a:rPr lang="pt-BR" sz="4100" dirty="0">
                <a:solidFill>
                  <a:srgbClr val="7030A0"/>
                </a:solidFill>
                <a:latin typeface="Calisto MT" panose="02040603050505030304" pitchFamily="18" charset="0"/>
              </a:rPr>
              <a:t>O</a:t>
            </a:r>
            <a:r>
              <a:rPr lang="pt-BR" sz="4100" baseline="-25000" dirty="0">
                <a:solidFill>
                  <a:srgbClr val="7030A0"/>
                </a:solidFill>
                <a:latin typeface="Calisto MT" panose="02040603050505030304" pitchFamily="18" charset="0"/>
              </a:rPr>
              <a:t>2</a:t>
            </a:r>
            <a:r>
              <a:rPr lang="pt-BR" sz="4100" dirty="0">
                <a:solidFill>
                  <a:srgbClr val="7030A0"/>
                </a:solidFill>
                <a:latin typeface="Calisto MT" panose="02040603050505030304" pitchFamily="18" charset="0"/>
              </a:rPr>
              <a:t> +4-AAP+ Phenol→ Quinoneimine dye (red coloured) +4H</a:t>
            </a:r>
            <a:r>
              <a:rPr lang="pt-BR" sz="4100" baseline="-25000" dirty="0">
                <a:solidFill>
                  <a:srgbClr val="7030A0"/>
                </a:solidFill>
                <a:latin typeface="Calisto MT" panose="02040603050505030304" pitchFamily="18" charset="0"/>
              </a:rPr>
              <a:t>2</a:t>
            </a:r>
            <a:r>
              <a:rPr lang="pt-BR" sz="4100" dirty="0">
                <a:solidFill>
                  <a:srgbClr val="7030A0"/>
                </a:solidFill>
                <a:latin typeface="Calisto MT" panose="02040603050505030304" pitchFamily="18" charset="0"/>
              </a:rPr>
              <a:t>O</a:t>
            </a:r>
            <a:endParaRPr lang="en-US" sz="4100" dirty="0">
              <a:solidFill>
                <a:srgbClr val="7030A0"/>
              </a:solidFill>
              <a:latin typeface="Calisto MT" panose="02040603050505030304" pitchFamily="18" charset="0"/>
            </a:endParaRPr>
          </a:p>
          <a:p>
            <a:endParaRPr lang="en-US" dirty="0">
              <a:latin typeface="Calisto MT" panose="0204060305050503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29742">
            <a:off x="9133255" y="4392062"/>
            <a:ext cx="2303008" cy="1725033"/>
          </a:xfrm>
          <a:prstGeom prst="rect">
            <a:avLst/>
          </a:prstGeom>
        </p:spPr>
      </p:pic>
      <p:sp>
        <p:nvSpPr>
          <p:cNvPr id="5" name="TextBox 4"/>
          <p:cNvSpPr txBox="1"/>
          <p:nvPr/>
        </p:nvSpPr>
        <p:spPr>
          <a:xfrm>
            <a:off x="4298860" y="1540407"/>
            <a:ext cx="2552702" cy="369332"/>
          </a:xfrm>
          <a:prstGeom prst="rect">
            <a:avLst/>
          </a:prstGeom>
          <a:solidFill>
            <a:schemeClr val="accent4">
              <a:lumMod val="60000"/>
              <a:lumOff val="40000"/>
            </a:schemeClr>
          </a:solidFill>
        </p:spPr>
        <p:txBody>
          <a:bodyPr wrap="square" rtlCol="0">
            <a:spAutoFit/>
          </a:bodyPr>
          <a:lstStyle/>
          <a:p>
            <a:pPr algn="ctr"/>
            <a:r>
              <a:rPr lang="en-US" dirty="0" smtClean="0">
                <a:latin typeface="Calisto MT" panose="02040603050505030304" pitchFamily="18" charset="0"/>
              </a:rPr>
              <a:t>Glucose </a:t>
            </a:r>
            <a:r>
              <a:rPr lang="en-US" dirty="0">
                <a:latin typeface="Calisto MT" panose="02040603050505030304" pitchFamily="18" charset="0"/>
              </a:rPr>
              <a:t>oxidase (GOD)</a:t>
            </a:r>
          </a:p>
        </p:txBody>
      </p:sp>
      <p:sp>
        <p:nvSpPr>
          <p:cNvPr id="6" name="TextBox 5"/>
          <p:cNvSpPr txBox="1"/>
          <p:nvPr/>
        </p:nvSpPr>
        <p:spPr>
          <a:xfrm>
            <a:off x="5067836" y="3212827"/>
            <a:ext cx="2056328" cy="369332"/>
          </a:xfrm>
          <a:prstGeom prst="rect">
            <a:avLst/>
          </a:prstGeom>
          <a:solidFill>
            <a:schemeClr val="accent6">
              <a:lumMod val="40000"/>
              <a:lumOff val="60000"/>
            </a:schemeClr>
          </a:solidFill>
        </p:spPr>
        <p:txBody>
          <a:bodyPr wrap="square" rtlCol="0">
            <a:spAutoFit/>
          </a:bodyPr>
          <a:lstStyle/>
          <a:p>
            <a:pPr algn="ctr"/>
            <a:r>
              <a:rPr lang="en-US" dirty="0" smtClean="0">
                <a:latin typeface="Calisto MT" panose="02040603050505030304" pitchFamily="18" charset="0"/>
              </a:rPr>
              <a:t>Peroxidase </a:t>
            </a:r>
            <a:r>
              <a:rPr lang="en-US" dirty="0">
                <a:latin typeface="Calisto MT" panose="02040603050505030304" pitchFamily="18" charset="0"/>
              </a:rPr>
              <a:t>(POD</a:t>
            </a:r>
            <a:r>
              <a:rPr lang="en-US" dirty="0" smtClean="0">
                <a:latin typeface="Calisto MT" panose="02040603050505030304" pitchFamily="18" charset="0"/>
              </a:rPr>
              <a:t>)</a:t>
            </a:r>
            <a:endParaRPr lang="en-US" dirty="0">
              <a:latin typeface="Calisto MT" panose="02040603050505030304" pitchFamily="18" charset="0"/>
            </a:endParaRPr>
          </a:p>
        </p:txBody>
      </p:sp>
    </p:spTree>
    <p:extLst>
      <p:ext uri="{BB962C8B-B14F-4D97-AF65-F5344CB8AC3E}">
        <p14:creationId xmlns:p14="http://schemas.microsoft.com/office/powerpoint/2010/main" val="118488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inder method mecha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55" y="2010826"/>
            <a:ext cx="809625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88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sto MT" panose="02040603050505030304" pitchFamily="18" charset="0"/>
              </a:rPr>
              <a:t>Photometry</a:t>
            </a:r>
            <a:endParaRPr lang="en-US" dirty="0">
              <a:latin typeface="Calisto MT" panose="02040603050505030304" pitchFamily="18" charset="0"/>
            </a:endParaRPr>
          </a:p>
        </p:txBody>
      </p:sp>
      <p:sp>
        <p:nvSpPr>
          <p:cNvPr id="3" name="Content Placeholder 2"/>
          <p:cNvSpPr>
            <a:spLocks noGrp="1"/>
          </p:cNvSpPr>
          <p:nvPr>
            <p:ph idx="1"/>
          </p:nvPr>
        </p:nvSpPr>
        <p:spPr>
          <a:xfrm>
            <a:off x="1981200" y="1295401"/>
            <a:ext cx="8229600" cy="4830763"/>
          </a:xfrm>
        </p:spPr>
        <p:txBody>
          <a:bodyPr>
            <a:normAutofit fontScale="92500" lnSpcReduction="10000"/>
          </a:bodyPr>
          <a:lstStyle/>
          <a:p>
            <a:r>
              <a:rPr lang="en-GB" dirty="0">
                <a:latin typeface="Calisto MT" panose="02040603050505030304" pitchFamily="18" charset="0"/>
              </a:rPr>
              <a:t>Photometry is one of the most widely used analytical procedures in biochemistry</a:t>
            </a:r>
            <a:r>
              <a:rPr lang="en-GB" dirty="0" smtClean="0">
                <a:latin typeface="Calisto MT" panose="02040603050505030304" pitchFamily="18" charset="0"/>
              </a:rPr>
              <a:t>.</a:t>
            </a:r>
          </a:p>
          <a:p>
            <a:r>
              <a:rPr lang="en-GB" dirty="0" smtClean="0">
                <a:latin typeface="Calisto MT" panose="02040603050505030304" pitchFamily="18" charset="0"/>
              </a:rPr>
              <a:t> For </a:t>
            </a:r>
            <a:r>
              <a:rPr lang="en-GB" dirty="0">
                <a:latin typeface="Calisto MT" panose="02040603050505030304" pitchFamily="18" charset="0"/>
              </a:rPr>
              <a:t>simple routine determination of small quantities of materials. The principle is based on physical laws of radiant energy or light</a:t>
            </a:r>
            <a:r>
              <a:rPr lang="en-GB" dirty="0" smtClean="0">
                <a:latin typeface="Calisto MT" panose="02040603050505030304" pitchFamily="18" charset="0"/>
              </a:rPr>
              <a:t>.</a:t>
            </a:r>
          </a:p>
          <a:p>
            <a:r>
              <a:rPr lang="en-GB" dirty="0" smtClean="0">
                <a:latin typeface="Calisto MT" panose="02040603050505030304" pitchFamily="18" charset="0"/>
              </a:rPr>
              <a:t> </a:t>
            </a:r>
            <a:r>
              <a:rPr lang="en-GB" dirty="0">
                <a:latin typeface="Calisto MT" panose="02040603050505030304" pitchFamily="18" charset="0"/>
              </a:rPr>
              <a:t>Basic photometric principle can be applied in several analytical procedures</a:t>
            </a:r>
            <a:r>
              <a:rPr lang="en-GB" dirty="0" smtClean="0">
                <a:latin typeface="Calisto MT" panose="02040603050505030304" pitchFamily="18" charset="0"/>
              </a:rPr>
              <a:t>,</a:t>
            </a:r>
            <a:endParaRPr lang="en-US" dirty="0">
              <a:latin typeface="Calisto MT" panose="02040603050505030304" pitchFamily="18" charset="0"/>
            </a:endParaRPr>
          </a:p>
          <a:p>
            <a:pPr>
              <a:buNone/>
            </a:pPr>
            <a:r>
              <a:rPr lang="en-GB" dirty="0">
                <a:latin typeface="Calisto MT" panose="02040603050505030304" pitchFamily="18" charset="0"/>
              </a:rPr>
              <a:t>1. Measurement of absorbed or transmitted light: colorimeter, </a:t>
            </a:r>
            <a:r>
              <a:rPr lang="en-GB" dirty="0" err="1">
                <a:latin typeface="Calisto MT" panose="02040603050505030304" pitchFamily="18" charset="0"/>
              </a:rPr>
              <a:t>spectrophotometery</a:t>
            </a:r>
            <a:r>
              <a:rPr lang="en-GB" dirty="0">
                <a:latin typeface="Calisto MT" panose="02040603050505030304" pitchFamily="18" charset="0"/>
              </a:rPr>
              <a:t>, atomic absorption, </a:t>
            </a:r>
            <a:r>
              <a:rPr lang="en-GB" dirty="0" err="1">
                <a:latin typeface="Calisto MT" panose="02040603050505030304" pitchFamily="18" charset="0"/>
              </a:rPr>
              <a:t>turbidometery</a:t>
            </a:r>
            <a:endParaRPr lang="en-US" dirty="0">
              <a:latin typeface="Calisto MT" panose="02040603050505030304" pitchFamily="18" charset="0"/>
            </a:endParaRPr>
          </a:p>
          <a:p>
            <a:pPr>
              <a:buNone/>
            </a:pPr>
            <a:r>
              <a:rPr lang="en-GB" dirty="0">
                <a:latin typeface="Calisto MT" panose="02040603050505030304" pitchFamily="18" charset="0"/>
              </a:rPr>
              <a:t>2. Measurement of emitted light, flame emission </a:t>
            </a:r>
            <a:r>
              <a:rPr lang="en-GB" dirty="0" err="1">
                <a:latin typeface="Calisto MT" panose="02040603050505030304" pitchFamily="18" charset="0"/>
              </a:rPr>
              <a:t>photometery</a:t>
            </a:r>
            <a:r>
              <a:rPr lang="en-GB" dirty="0">
                <a:latin typeface="Calisto MT" panose="02040603050505030304" pitchFamily="18" charset="0"/>
              </a:rPr>
              <a:t>: </a:t>
            </a:r>
            <a:r>
              <a:rPr lang="en-GB" dirty="0" err="1">
                <a:latin typeface="Calisto MT" panose="02040603050505030304" pitchFamily="18" charset="0"/>
              </a:rPr>
              <a:t>flourometery</a:t>
            </a:r>
            <a:endParaRPr lang="en-US" dirty="0">
              <a:latin typeface="Calisto MT" panose="02040603050505030304" pitchFamily="18" charset="0"/>
            </a:endParaRPr>
          </a:p>
          <a:p>
            <a:endParaRPr lang="en-US" dirty="0">
              <a:latin typeface="Calisto MT" panose="02040603050505030304" pitchFamily="18" charset="0"/>
            </a:endParaRPr>
          </a:p>
        </p:txBody>
      </p:sp>
    </p:spTree>
    <p:extLst>
      <p:ext uri="{BB962C8B-B14F-4D97-AF65-F5344CB8AC3E}">
        <p14:creationId xmlns:p14="http://schemas.microsoft.com/office/powerpoint/2010/main" val="2767667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270457"/>
            <a:ext cx="10515600" cy="737651"/>
          </a:xfrm>
        </p:spPr>
        <p:txBody>
          <a:bodyPr/>
          <a:lstStyle/>
          <a:p>
            <a:r>
              <a:rPr lang="en-US" dirty="0" smtClean="0">
                <a:solidFill>
                  <a:srgbClr val="00B050"/>
                </a:solidFill>
                <a:latin typeface="Arial Black" panose="020B0A04020102020204" pitchFamily="34" charset="0"/>
              </a:rPr>
              <a:t>Procedure</a:t>
            </a:r>
            <a:endParaRPr lang="en-US" dirty="0">
              <a:solidFill>
                <a:srgbClr val="00B050"/>
              </a:solidFill>
              <a:latin typeface="Arial Black" panose="020B0A04020102020204" pitchFamily="34" charset="0"/>
            </a:endParaRPr>
          </a:p>
        </p:txBody>
      </p:sp>
      <p:graphicFrame>
        <p:nvGraphicFramePr>
          <p:cNvPr id="4" name="Content Placeholder 3"/>
          <p:cNvGraphicFramePr>
            <a:graphicFrameLocks noGrp="1"/>
          </p:cNvGraphicFramePr>
          <p:nvPr>
            <p:ph idx="1"/>
            <p:extLst/>
          </p:nvPr>
        </p:nvGraphicFramePr>
        <p:xfrm>
          <a:off x="541875" y="1906621"/>
          <a:ext cx="5356648" cy="2935836"/>
        </p:xfrm>
        <a:graphic>
          <a:graphicData uri="http://schemas.openxmlformats.org/drawingml/2006/table">
            <a:tbl>
              <a:tblPr firstRow="1" firstCol="1" bandRow="1">
                <a:tableStyleId>{5C22544A-7EE6-4342-B048-85BDC9FD1C3A}</a:tableStyleId>
              </a:tblPr>
              <a:tblGrid>
                <a:gridCol w="1157850"/>
                <a:gridCol w="2544726"/>
                <a:gridCol w="1654072"/>
              </a:tblGrid>
              <a:tr h="652408">
                <a:tc>
                  <a:txBody>
                    <a:bodyPr/>
                    <a:lstStyle/>
                    <a:p>
                      <a:pPr marL="0" marR="0" algn="ctr">
                        <a:spcBef>
                          <a:spcPts val="0"/>
                        </a:spcBef>
                        <a:spcAft>
                          <a:spcPts val="0"/>
                        </a:spcAft>
                      </a:pPr>
                      <a:r>
                        <a:rPr lang="en-GB" sz="1600" dirty="0">
                          <a:effectLst/>
                          <a:latin typeface="Arial Unicode MS" panose="020B0604020202020204" pitchFamily="34" charset="-128"/>
                          <a:ea typeface="Arial Unicode MS" panose="020B0604020202020204" pitchFamily="34" charset="-128"/>
                          <a:cs typeface="Arial Unicode MS" panose="020B0604020202020204" pitchFamily="34" charset="-128"/>
                        </a:rPr>
                        <a:t>Buffer R     </a:t>
                      </a:r>
                      <a:endPar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a:effectLst/>
                          <a:latin typeface="Arial Unicode MS" panose="020B0604020202020204" pitchFamily="34" charset="-128"/>
                          <a:ea typeface="Arial Unicode MS" panose="020B0604020202020204" pitchFamily="34" charset="-128"/>
                          <a:cs typeface="Arial Unicode MS" panose="020B0604020202020204" pitchFamily="34" charset="-128"/>
                        </a:rPr>
                        <a:t>TrispH7.4                                        </a:t>
                      </a:r>
                      <a:endParaRPr lang="en-US" sz="160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a:effectLst/>
                          <a:latin typeface="Arial Unicode MS" panose="020B0604020202020204" pitchFamily="34" charset="-128"/>
                          <a:ea typeface="Arial Unicode MS" panose="020B0604020202020204" pitchFamily="34" charset="-128"/>
                          <a:cs typeface="Arial Unicode MS" panose="020B0604020202020204" pitchFamily="34" charset="-128"/>
                        </a:rPr>
                        <a:t>92 mmol/l</a:t>
                      </a:r>
                      <a:endParaRPr lang="en-US" sz="160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r>
              <a:tr h="326204">
                <a:tc>
                  <a:txBody>
                    <a:bodyPr/>
                    <a:lstStyle/>
                    <a:p>
                      <a:pPr marL="0" marR="0" algn="ctr">
                        <a:spcBef>
                          <a:spcPts val="0"/>
                        </a:spcBef>
                        <a:spcAft>
                          <a:spcPts val="0"/>
                        </a:spcAft>
                      </a:pPr>
                      <a:r>
                        <a:rPr lang="en-GB" sz="16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dirty="0">
                          <a:effectLst/>
                          <a:latin typeface="Arial Unicode MS" panose="020B0604020202020204" pitchFamily="34" charset="-128"/>
                          <a:ea typeface="Arial Unicode MS" panose="020B0604020202020204" pitchFamily="34" charset="-128"/>
                          <a:cs typeface="Arial Unicode MS" panose="020B0604020202020204" pitchFamily="34" charset="-128"/>
                        </a:rPr>
                        <a:t>Phenol</a:t>
                      </a:r>
                      <a:endPar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a:effectLst/>
                          <a:latin typeface="Arial Unicode MS" panose="020B0604020202020204" pitchFamily="34" charset="-128"/>
                          <a:ea typeface="Arial Unicode MS" panose="020B0604020202020204" pitchFamily="34" charset="-128"/>
                          <a:cs typeface="Arial Unicode MS" panose="020B0604020202020204" pitchFamily="34" charset="-128"/>
                        </a:rPr>
                        <a:t>0.3 mmol/l</a:t>
                      </a:r>
                      <a:endParaRPr lang="en-US" sz="160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r>
              <a:tr h="652408">
                <a:tc>
                  <a:txBody>
                    <a:bodyPr/>
                    <a:lstStyle/>
                    <a:p>
                      <a:pPr marL="0" marR="0" algn="ctr">
                        <a:spcBef>
                          <a:spcPts val="0"/>
                        </a:spcBef>
                        <a:spcAft>
                          <a:spcPts val="0"/>
                        </a:spcAft>
                      </a:pPr>
                      <a:r>
                        <a:rPr lang="en-GB" sz="160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dirty="0">
                          <a:effectLst/>
                          <a:latin typeface="Arial Unicode MS" panose="020B0604020202020204" pitchFamily="34" charset="-128"/>
                          <a:ea typeface="Arial Unicode MS" panose="020B0604020202020204" pitchFamily="34" charset="-128"/>
                          <a:cs typeface="Arial Unicode MS" panose="020B0604020202020204" pitchFamily="34" charset="-128"/>
                        </a:rPr>
                        <a:t>Glucose oxidase (GOD)                  </a:t>
                      </a:r>
                      <a:endPar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a:effectLst/>
                          <a:latin typeface="Arial Unicode MS" panose="020B0604020202020204" pitchFamily="34" charset="-128"/>
                          <a:ea typeface="Arial Unicode MS" panose="020B0604020202020204" pitchFamily="34" charset="-128"/>
                          <a:cs typeface="Arial Unicode MS" panose="020B0604020202020204" pitchFamily="34" charset="-128"/>
                        </a:rPr>
                        <a:t>15000 U/l (unit/liter)</a:t>
                      </a:r>
                      <a:endParaRPr lang="en-US" sz="160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r>
              <a:tr h="326204">
                <a:tc>
                  <a:txBody>
                    <a:bodyPr/>
                    <a:lstStyle/>
                    <a:p>
                      <a:pPr marL="0" marR="0" algn="ctr">
                        <a:spcBef>
                          <a:spcPts val="0"/>
                        </a:spcBef>
                        <a:spcAft>
                          <a:spcPts val="0"/>
                        </a:spcAft>
                      </a:pPr>
                      <a:r>
                        <a:rPr lang="en-GB" sz="160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dirty="0">
                          <a:effectLst/>
                          <a:latin typeface="Arial Unicode MS" panose="020B0604020202020204" pitchFamily="34" charset="-128"/>
                          <a:ea typeface="Arial Unicode MS" panose="020B0604020202020204" pitchFamily="34" charset="-128"/>
                          <a:cs typeface="Arial Unicode MS" panose="020B0604020202020204" pitchFamily="34" charset="-128"/>
                        </a:rPr>
                        <a:t>Peroxidase (POD)                           </a:t>
                      </a:r>
                      <a:endPar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dirty="0">
                          <a:effectLst/>
                          <a:latin typeface="Arial Unicode MS" panose="020B0604020202020204" pitchFamily="34" charset="-128"/>
                          <a:ea typeface="Arial Unicode MS" panose="020B0604020202020204" pitchFamily="34" charset="-128"/>
                          <a:cs typeface="Arial Unicode MS" panose="020B0604020202020204" pitchFamily="34" charset="-128"/>
                        </a:rPr>
                        <a:t>1000 U/l</a:t>
                      </a:r>
                      <a:endPar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r>
              <a:tr h="978612">
                <a:tc>
                  <a:txBody>
                    <a:bodyPr/>
                    <a:lstStyle/>
                    <a:p>
                      <a:pPr marL="0" marR="0" algn="ctr">
                        <a:spcBef>
                          <a:spcPts val="0"/>
                        </a:spcBef>
                        <a:spcAft>
                          <a:spcPts val="0"/>
                        </a:spcAft>
                      </a:pPr>
                      <a:r>
                        <a:rPr lang="en-GB" sz="160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a:effectLst/>
                          <a:latin typeface="Arial Unicode MS" panose="020B0604020202020204" pitchFamily="34" charset="-128"/>
                          <a:ea typeface="Arial Unicode MS" panose="020B0604020202020204" pitchFamily="34" charset="-128"/>
                          <a:cs typeface="Arial Unicode MS" panose="020B0604020202020204" pitchFamily="34" charset="-128"/>
                        </a:rPr>
                        <a:t>4-aminophenazone (4-AP)             </a:t>
                      </a:r>
                      <a:endParaRPr lang="en-US" sz="160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c>
                  <a:txBody>
                    <a:bodyPr/>
                    <a:lstStyle/>
                    <a:p>
                      <a:pPr marL="0" marR="0" algn="ctr">
                        <a:spcBef>
                          <a:spcPts val="0"/>
                        </a:spcBef>
                        <a:spcAft>
                          <a:spcPts val="0"/>
                        </a:spcAft>
                      </a:pPr>
                      <a:r>
                        <a:rPr lang="en-GB" sz="1600" dirty="0">
                          <a:effectLst/>
                          <a:latin typeface="Arial Unicode MS" panose="020B0604020202020204" pitchFamily="34" charset="-128"/>
                          <a:ea typeface="Arial Unicode MS" panose="020B0604020202020204" pitchFamily="34" charset="-128"/>
                          <a:cs typeface="Arial Unicode MS" panose="020B0604020202020204" pitchFamily="34" charset="-128"/>
                        </a:rPr>
                        <a:t>2.6 </a:t>
                      </a:r>
                      <a:r>
                        <a:rPr lang="en-GB" sz="1600" dirty="0" err="1">
                          <a:effectLst/>
                          <a:latin typeface="Arial Unicode MS" panose="020B0604020202020204" pitchFamily="34" charset="-128"/>
                          <a:ea typeface="Arial Unicode MS" panose="020B0604020202020204" pitchFamily="34" charset="-128"/>
                          <a:cs typeface="Arial Unicode MS" panose="020B0604020202020204" pitchFamily="34" charset="-128"/>
                        </a:rPr>
                        <a:t>mmol</a:t>
                      </a:r>
                      <a:r>
                        <a:rPr lang="en-GB" sz="1600" dirty="0">
                          <a:effectLst/>
                          <a:latin typeface="Arial Unicode MS" panose="020B0604020202020204" pitchFamily="34" charset="-128"/>
                          <a:ea typeface="Arial Unicode MS" panose="020B0604020202020204" pitchFamily="34" charset="-128"/>
                          <a:cs typeface="Arial Unicode MS" panose="020B0604020202020204" pitchFamily="34" charset="-128"/>
                        </a:rPr>
                        <a:t>/l</a:t>
                      </a:r>
                      <a:endPar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5046" marR="55046" marT="0" marB="0"/>
                </a:tc>
              </a:tr>
            </a:tbl>
          </a:graphicData>
        </a:graphic>
      </p:graphicFrame>
      <p:sp>
        <p:nvSpPr>
          <p:cNvPr id="5" name="TextBox 4"/>
          <p:cNvSpPr txBox="1"/>
          <p:nvPr/>
        </p:nvSpPr>
        <p:spPr>
          <a:xfrm>
            <a:off x="7006107" y="1738648"/>
            <a:ext cx="4494727" cy="2862322"/>
          </a:xfrm>
          <a:prstGeom prst="rect">
            <a:avLst/>
          </a:prstGeom>
          <a:solidFill>
            <a:srgbClr val="FFFF00"/>
          </a:solidFill>
        </p:spPr>
        <p:txBody>
          <a:bodyPr wrap="square" rtlCol="0">
            <a:spAutoFit/>
          </a:bodyPr>
          <a:lstStyle/>
          <a:p>
            <a:r>
              <a:rPr lang="en-GB" sz="2000" b="1" dirty="0">
                <a:latin typeface="Arial Unicode MS" panose="020B0604020202020204" pitchFamily="34" charset="-128"/>
                <a:ea typeface="Arial Unicode MS" panose="020B0604020202020204" pitchFamily="34" charset="-128"/>
                <a:cs typeface="Arial Unicode MS" panose="020B0604020202020204" pitchFamily="34" charset="-128"/>
              </a:rPr>
              <a:t>Procedure:</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GB" sz="2000" b="1" dirty="0">
                <a:latin typeface="Arial Unicode MS" panose="020B0604020202020204" pitchFamily="34" charset="-128"/>
                <a:ea typeface="Arial Unicode MS" panose="020B0604020202020204" pitchFamily="34" charset="-128"/>
                <a:cs typeface="Arial Unicode MS" panose="020B0604020202020204" pitchFamily="34" charset="-128"/>
              </a:rPr>
              <a:t>Specimen: </a:t>
            </a: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grape juice</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GB" sz="2000" b="1" dirty="0">
                <a:latin typeface="Arial Unicode MS" panose="020B0604020202020204" pitchFamily="34" charset="-128"/>
                <a:ea typeface="Arial Unicode MS" panose="020B0604020202020204" pitchFamily="34" charset="-128"/>
                <a:cs typeface="Arial Unicode MS" panose="020B0604020202020204" pitchFamily="34" charset="-128"/>
              </a:rPr>
              <a:t>Standard preparation</a:t>
            </a: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 Using the given glucose standard, </a:t>
            </a:r>
            <a:endPar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prepare </a:t>
            </a: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5 standards of different </a:t>
            </a:r>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concentrations</a:t>
            </a:r>
          </a:p>
          <a:p>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(25, 50, 100, 200 and 400 mg/dl) using serial dilution from a stock solution of 800 mg/dl.</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878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panose="02040603050505030304" pitchFamily="18" charset="0"/>
              </a:rPr>
              <a:t>Biochemistry Analyzer</a:t>
            </a:r>
            <a:endParaRPr lang="en-US" dirty="0">
              <a:latin typeface="Calisto MT" panose="02040603050505030304" pitchFamily="18" charset="0"/>
            </a:endParaRPr>
          </a:p>
        </p:txBody>
      </p:sp>
      <p:pic>
        <p:nvPicPr>
          <p:cNvPr id="23554" name="Picture 2" descr="Image result for Biochemistry analyz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05741" y="4176280"/>
            <a:ext cx="3038108" cy="2560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94738" y="2070323"/>
            <a:ext cx="5422006" cy="4093428"/>
          </a:xfrm>
          <a:prstGeom prst="rect">
            <a:avLst/>
          </a:prstGeom>
          <a:noFill/>
        </p:spPr>
        <p:txBody>
          <a:bodyPr wrap="square" rtlCol="0">
            <a:spAutoFit/>
          </a:bodyPr>
          <a:lstStyle/>
          <a:p>
            <a:r>
              <a:rPr lang="en-GB" sz="2000" b="1" dirty="0">
                <a:latin typeface="Calisto MT" panose="02040603050505030304" pitchFamily="18" charset="0"/>
              </a:rPr>
              <a:t>Calculation:</a:t>
            </a:r>
            <a:r>
              <a:rPr lang="en-GB" sz="2000" dirty="0">
                <a:latin typeface="Calisto MT" panose="02040603050505030304" pitchFamily="18" charset="0"/>
              </a:rPr>
              <a:t> Calculate the total Protein concentration by using the following formula:</a:t>
            </a:r>
            <a:endParaRPr lang="en-US" sz="2000" dirty="0">
              <a:latin typeface="Calisto MT" panose="02040603050505030304" pitchFamily="18" charset="0"/>
            </a:endParaRPr>
          </a:p>
          <a:p>
            <a:r>
              <a:rPr lang="en-GB" sz="2000" dirty="0">
                <a:latin typeface="Calisto MT" panose="02040603050505030304" pitchFamily="18" charset="0"/>
              </a:rPr>
              <a:t> </a:t>
            </a:r>
            <a:endParaRPr lang="en-US" sz="2000" dirty="0">
              <a:latin typeface="Calisto MT" panose="02040603050505030304" pitchFamily="18" charset="0"/>
            </a:endParaRPr>
          </a:p>
          <a:p>
            <a:r>
              <a:rPr lang="en-GB" sz="2000" b="1" dirty="0">
                <a:latin typeface="Calisto MT" panose="02040603050505030304" pitchFamily="18" charset="0"/>
              </a:rPr>
              <a:t>Total Protein concentration</a:t>
            </a:r>
            <a:r>
              <a:rPr lang="en-GB" sz="2000" dirty="0">
                <a:latin typeface="Calisto MT" panose="02040603050505030304" pitchFamily="18" charset="0"/>
              </a:rPr>
              <a:t> = </a:t>
            </a:r>
            <a:endParaRPr lang="en-GB" sz="2000" dirty="0" smtClean="0">
              <a:latin typeface="Calisto MT" panose="02040603050505030304" pitchFamily="18" charset="0"/>
            </a:endParaRPr>
          </a:p>
          <a:p>
            <a:r>
              <a:rPr lang="en-GB" sz="2000" dirty="0" smtClean="0">
                <a:latin typeface="Calisto MT" panose="02040603050505030304" pitchFamily="18" charset="0"/>
              </a:rPr>
              <a:t>(</a:t>
            </a:r>
            <a:r>
              <a:rPr lang="en-GB" sz="2000" dirty="0">
                <a:latin typeface="Calisto MT" panose="02040603050505030304" pitchFamily="18" charset="0"/>
              </a:rPr>
              <a:t>Absorbance of sample/Absorbance of standard) x [Standard]</a:t>
            </a:r>
            <a:endParaRPr lang="en-US" sz="2000" dirty="0">
              <a:latin typeface="Calisto MT" panose="02040603050505030304" pitchFamily="18" charset="0"/>
            </a:endParaRPr>
          </a:p>
          <a:p>
            <a:r>
              <a:rPr lang="en-GB" sz="2000" dirty="0">
                <a:latin typeface="Calisto MT" panose="02040603050505030304" pitchFamily="18" charset="0"/>
              </a:rPr>
              <a:t>(Unit conversion: mg/dl x 1.45 = ___ </a:t>
            </a:r>
            <a:r>
              <a:rPr lang="en-GB" sz="2000" dirty="0" err="1">
                <a:latin typeface="Calisto MT" panose="02040603050505030304" pitchFamily="18" charset="0"/>
              </a:rPr>
              <a:t>mmol</a:t>
            </a:r>
            <a:r>
              <a:rPr lang="en-GB" sz="2000" dirty="0">
                <a:latin typeface="Calisto MT" panose="02040603050505030304" pitchFamily="18" charset="0"/>
              </a:rPr>
              <a:t>/L)</a:t>
            </a:r>
            <a:endParaRPr lang="en-US" sz="2000" dirty="0">
              <a:latin typeface="Calisto MT" panose="02040603050505030304" pitchFamily="18" charset="0"/>
            </a:endParaRPr>
          </a:p>
          <a:p>
            <a:r>
              <a:rPr lang="en-GB" sz="2000" b="1" dirty="0">
                <a:latin typeface="Calisto MT" panose="02040603050505030304" pitchFamily="18" charset="0"/>
              </a:rPr>
              <a:t>Expected value:</a:t>
            </a:r>
            <a:endParaRPr lang="en-US" sz="2000" dirty="0">
              <a:latin typeface="Calisto MT" panose="02040603050505030304" pitchFamily="18" charset="0"/>
            </a:endParaRPr>
          </a:p>
          <a:p>
            <a:r>
              <a:rPr lang="en-GB" sz="2000" dirty="0">
                <a:latin typeface="Calisto MT" panose="02040603050505030304" pitchFamily="18" charset="0"/>
              </a:rPr>
              <a:t>Adults 	6.3-8.3 g/</a:t>
            </a:r>
            <a:r>
              <a:rPr lang="en-GB" sz="2000" dirty="0" err="1">
                <a:latin typeface="Calisto MT" panose="02040603050505030304" pitchFamily="18" charset="0"/>
              </a:rPr>
              <a:t>dL</a:t>
            </a:r>
            <a:endParaRPr lang="en-US" sz="2000" dirty="0">
              <a:latin typeface="Calisto MT" panose="02040603050505030304" pitchFamily="18" charset="0"/>
            </a:endParaRPr>
          </a:p>
          <a:p>
            <a:r>
              <a:rPr lang="en-GB" sz="2000" dirty="0">
                <a:latin typeface="Calisto MT" panose="02040603050505030304" pitchFamily="18" charset="0"/>
              </a:rPr>
              <a:t>Children 	</a:t>
            </a:r>
            <a:endParaRPr lang="en-US" sz="2000" dirty="0">
              <a:latin typeface="Calisto MT" panose="02040603050505030304" pitchFamily="18" charset="0"/>
            </a:endParaRPr>
          </a:p>
          <a:p>
            <a:r>
              <a:rPr lang="en-GB" sz="2000" dirty="0">
                <a:latin typeface="Calisto MT" panose="02040603050505030304" pitchFamily="18" charset="0"/>
              </a:rPr>
              <a:t>&gt; 1 year	6.0-8.0 g/</a:t>
            </a:r>
            <a:r>
              <a:rPr lang="en-GB" sz="2000" dirty="0" err="1">
                <a:latin typeface="Calisto MT" panose="02040603050505030304" pitchFamily="18" charset="0"/>
              </a:rPr>
              <a:t>dL</a:t>
            </a:r>
            <a:endParaRPr lang="en-US" sz="2000" dirty="0">
              <a:latin typeface="Calisto MT" panose="02040603050505030304" pitchFamily="18" charset="0"/>
            </a:endParaRPr>
          </a:p>
          <a:p>
            <a:r>
              <a:rPr lang="en-GB" sz="2000" dirty="0">
                <a:latin typeface="Calisto MT" panose="02040603050505030304" pitchFamily="18" charset="0"/>
              </a:rPr>
              <a:t>&lt; 1 year	4.6-7.6 </a:t>
            </a:r>
            <a:r>
              <a:rPr lang="en-GB" sz="2000" dirty="0" smtClean="0">
                <a:latin typeface="Calisto MT" panose="02040603050505030304" pitchFamily="18" charset="0"/>
              </a:rPr>
              <a:t>g/</a:t>
            </a:r>
            <a:r>
              <a:rPr lang="en-GB" sz="2000" dirty="0" err="1" smtClean="0">
                <a:latin typeface="Calisto MT" panose="02040603050505030304" pitchFamily="18" charset="0"/>
              </a:rPr>
              <a:t>dL</a:t>
            </a:r>
            <a:endParaRPr lang="en-US" sz="2000" dirty="0">
              <a:latin typeface="Calisto MT" panose="02040603050505030304" pitchFamily="18" charset="0"/>
            </a:endParaRPr>
          </a:p>
          <a:p>
            <a:endParaRPr lang="en-US" sz="2000" dirty="0">
              <a:latin typeface="Calisto MT" panose="02040603050505030304" pitchFamily="18" charset="0"/>
            </a:endParaRPr>
          </a:p>
        </p:txBody>
      </p:sp>
      <p:pic>
        <p:nvPicPr>
          <p:cNvPr id="3" name="Picture 2"/>
          <p:cNvPicPr>
            <a:picLocks noChangeAspect="1"/>
          </p:cNvPicPr>
          <p:nvPr/>
        </p:nvPicPr>
        <p:blipFill>
          <a:blip r:embed="rId3"/>
          <a:stretch>
            <a:fillRect/>
          </a:stretch>
        </p:blipFill>
        <p:spPr>
          <a:xfrm>
            <a:off x="727119" y="1798840"/>
            <a:ext cx="4876800" cy="3657600"/>
          </a:xfrm>
          <a:prstGeom prst="rect">
            <a:avLst/>
          </a:prstGeom>
        </p:spPr>
      </p:pic>
    </p:spTree>
    <p:extLst>
      <p:ext uri="{BB962C8B-B14F-4D97-AF65-F5344CB8AC3E}">
        <p14:creationId xmlns:p14="http://schemas.microsoft.com/office/powerpoint/2010/main" val="190626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7"/>
            <a:ext cx="10515600" cy="1325563"/>
          </a:xfrm>
        </p:spPr>
        <p:txBody>
          <a:bodyPr/>
          <a:lstStyle/>
          <a:p>
            <a:r>
              <a:rPr lang="en-US" dirty="0" err="1" smtClean="0">
                <a:latin typeface="Calisto MT" panose="02040603050505030304" pitchFamily="18" charset="0"/>
              </a:rPr>
              <a:t>HomeWork</a:t>
            </a:r>
            <a:endParaRPr lang="en-US" dirty="0">
              <a:latin typeface="Calisto MT" panose="02040603050505030304" pitchFamily="18" charset="0"/>
            </a:endParaRPr>
          </a:p>
        </p:txBody>
      </p:sp>
      <p:sp>
        <p:nvSpPr>
          <p:cNvPr id="3" name="Content Placeholder 2"/>
          <p:cNvSpPr>
            <a:spLocks noGrp="1"/>
          </p:cNvSpPr>
          <p:nvPr>
            <p:ph idx="1"/>
          </p:nvPr>
        </p:nvSpPr>
        <p:spPr>
          <a:xfrm>
            <a:off x="838200" y="1184856"/>
            <a:ext cx="10515600" cy="4992107"/>
          </a:xfrm>
        </p:spPr>
        <p:txBody>
          <a:bodyPr>
            <a:normAutofit fontScale="85000" lnSpcReduction="20000"/>
          </a:bodyPr>
          <a:lstStyle/>
          <a:p>
            <a:pPr lvl="0"/>
            <a:r>
              <a:rPr lang="en-GB" b="1" dirty="0"/>
              <a:t>Graph preparation: Produce two graphs</a:t>
            </a:r>
            <a:endParaRPr lang="en-US" dirty="0"/>
          </a:p>
          <a:p>
            <a:pPr lvl="1">
              <a:buFont typeface="Wingdings" panose="05000000000000000000" pitchFamily="2" charset="2"/>
              <a:buChar char="q"/>
            </a:pPr>
            <a:r>
              <a:rPr lang="en-GB" dirty="0"/>
              <a:t> Plot an abs vs. concentration graph using the values using a </a:t>
            </a:r>
            <a:r>
              <a:rPr lang="en-GB" b="1" dirty="0"/>
              <a:t>graph paper</a:t>
            </a:r>
            <a:r>
              <a:rPr lang="en-GB" dirty="0"/>
              <a:t>. </a:t>
            </a:r>
            <a:r>
              <a:rPr lang="en-GB" dirty="0" smtClean="0"/>
              <a:t>(Attach the graph in your report.</a:t>
            </a:r>
            <a:r>
              <a:rPr lang="en-GB" i="1" dirty="0" smtClean="0"/>
              <a:t> </a:t>
            </a:r>
            <a:r>
              <a:rPr lang="en-GB" i="1" dirty="0"/>
              <a:t>In exam you have to draw one by hand. So practice this</a:t>
            </a:r>
            <a:r>
              <a:rPr lang="en-GB" i="1" dirty="0" smtClean="0"/>
              <a:t>.)</a:t>
            </a:r>
            <a:endParaRPr lang="en-US" dirty="0"/>
          </a:p>
          <a:p>
            <a:pPr lvl="1">
              <a:buFont typeface="Wingdings" panose="05000000000000000000" pitchFamily="2" charset="2"/>
              <a:buChar char="q"/>
            </a:pPr>
            <a:r>
              <a:rPr lang="en-GB" dirty="0"/>
              <a:t>Plot an abs vs. concentration graph using the values using excel sheet ( paste the excel generated graph)   </a:t>
            </a:r>
            <a:endParaRPr lang="en-US" dirty="0"/>
          </a:p>
          <a:p>
            <a:pPr lvl="0"/>
            <a:r>
              <a:rPr lang="en-GB" b="1" dirty="0"/>
              <a:t>Calculation:</a:t>
            </a:r>
            <a:endParaRPr lang="en-US" dirty="0"/>
          </a:p>
          <a:p>
            <a:r>
              <a:rPr lang="en-GB" dirty="0"/>
              <a:t>Calculate the concentration of SAMPLE A </a:t>
            </a:r>
            <a:r>
              <a:rPr lang="en-GB" dirty="0" smtClean="0"/>
              <a:t> &amp; B from </a:t>
            </a:r>
            <a:r>
              <a:rPr lang="en-GB" dirty="0"/>
              <a:t>the standard curve, (can use Beer-</a:t>
            </a:r>
            <a:r>
              <a:rPr lang="en-GB" dirty="0" err="1"/>
              <a:t>Lambart</a:t>
            </a:r>
            <a:r>
              <a:rPr lang="en-GB" dirty="0"/>
              <a:t> law &amp; y= </a:t>
            </a:r>
            <a:r>
              <a:rPr lang="en-GB" dirty="0" err="1"/>
              <a:t>mx+C</a:t>
            </a:r>
            <a:r>
              <a:rPr lang="en-GB" dirty="0"/>
              <a:t>) </a:t>
            </a:r>
            <a:endParaRPr lang="en-US" dirty="0"/>
          </a:p>
          <a:p>
            <a:pPr lvl="0"/>
            <a:r>
              <a:rPr lang="en-GB" dirty="0" smtClean="0"/>
              <a:t>Any </a:t>
            </a:r>
            <a:r>
              <a:rPr lang="en-GB" dirty="0"/>
              <a:t>limitations you faced? How could you improve them</a:t>
            </a:r>
            <a:r>
              <a:rPr lang="en-GB" dirty="0" smtClean="0"/>
              <a:t>?</a:t>
            </a:r>
            <a:endParaRPr lang="en-GB" dirty="0"/>
          </a:p>
          <a:p>
            <a:r>
              <a:rPr lang="en-GB" dirty="0" smtClean="0"/>
              <a:t>Elaborate the purpose of this experiment.</a:t>
            </a:r>
          </a:p>
          <a:p>
            <a:pPr lvl="0"/>
            <a:r>
              <a:rPr lang="en-GB" dirty="0" smtClean="0"/>
              <a:t>How </a:t>
            </a:r>
            <a:r>
              <a:rPr lang="en-GB" dirty="0"/>
              <a:t>does your standard curve look like? Why? Explain if there is any distortion.</a:t>
            </a:r>
            <a:endParaRPr lang="en-US" dirty="0"/>
          </a:p>
          <a:p>
            <a:pPr lvl="0"/>
            <a:r>
              <a:rPr lang="en-GB" dirty="0"/>
              <a:t>Comment on your results and on the method. Discuss sources of error.</a:t>
            </a:r>
            <a:endParaRPr lang="en-US" dirty="0"/>
          </a:p>
          <a:p>
            <a:pPr lvl="0"/>
            <a:r>
              <a:rPr lang="en-GB" dirty="0"/>
              <a:t>Why do you need to prepare dilutions of the fruit juice?</a:t>
            </a:r>
            <a:endParaRPr lang="en-US" dirty="0"/>
          </a:p>
          <a:p>
            <a:pPr lvl="0"/>
            <a:r>
              <a:rPr lang="en-GB" smtClean="0"/>
              <a:t>Find </a:t>
            </a:r>
            <a:r>
              <a:rPr lang="en-GB" dirty="0"/>
              <a:t>out hazardous property of each of the chemicals used. What are the precautions you need to take while working with hazardous chemicals? </a:t>
            </a:r>
            <a:endParaRPr lang="en-US" dirty="0"/>
          </a:p>
          <a:p>
            <a:endParaRPr lang="en-US" dirty="0"/>
          </a:p>
        </p:txBody>
      </p:sp>
    </p:spTree>
    <p:extLst>
      <p:ext uri="{BB962C8B-B14F-4D97-AF65-F5344CB8AC3E}">
        <p14:creationId xmlns:p14="http://schemas.microsoft.com/office/powerpoint/2010/main" val="419945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2"/>
          <a:stretch>
            <a:fillRect/>
          </a:stretch>
        </p:blipFill>
        <p:spPr>
          <a:xfrm>
            <a:off x="3733800" y="1447800"/>
            <a:ext cx="4191000" cy="4191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66390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GB" dirty="0">
                <a:latin typeface="Calisto MT" panose="02040603050505030304" pitchFamily="18" charset="0"/>
              </a:rPr>
              <a:t>S</a:t>
            </a:r>
            <a:r>
              <a:rPr lang="en-GB" dirty="0" smtClean="0">
                <a:latin typeface="Calisto MT" panose="02040603050505030304" pitchFamily="18" charset="0"/>
              </a:rPr>
              <a:t>pectrophotometer</a:t>
            </a:r>
            <a:endParaRPr lang="en-US" dirty="0">
              <a:latin typeface="Calisto MT" panose="02040603050505030304" pitchFamily="18" charset="0"/>
            </a:endParaRPr>
          </a:p>
        </p:txBody>
      </p:sp>
      <p:sp>
        <p:nvSpPr>
          <p:cNvPr id="3" name="Content Placeholder 2"/>
          <p:cNvSpPr>
            <a:spLocks noGrp="1"/>
          </p:cNvSpPr>
          <p:nvPr>
            <p:ph idx="1"/>
          </p:nvPr>
        </p:nvSpPr>
        <p:spPr>
          <a:xfrm>
            <a:off x="1752600" y="990600"/>
            <a:ext cx="8686800" cy="5715000"/>
          </a:xfrm>
        </p:spPr>
        <p:txBody>
          <a:bodyPr>
            <a:normAutofit fontScale="77500" lnSpcReduction="20000"/>
          </a:bodyPr>
          <a:lstStyle/>
          <a:p>
            <a:r>
              <a:rPr lang="en-US" dirty="0">
                <a:solidFill>
                  <a:srgbClr val="C00000"/>
                </a:solidFill>
                <a:latin typeface="Calisto MT" panose="02040603050505030304" pitchFamily="18" charset="0"/>
                <a:cs typeface="Arial" pitchFamily="34" charset="0"/>
              </a:rPr>
              <a:t>These are optical instruments for measurement of the absorption of light of a given wavelength </a:t>
            </a:r>
            <a:r>
              <a:rPr lang="en-US" dirty="0" smtClean="0">
                <a:solidFill>
                  <a:srgbClr val="C00000"/>
                </a:solidFill>
                <a:latin typeface="Calisto MT" panose="02040603050505030304" pitchFamily="18" charset="0"/>
                <a:cs typeface="Arial" pitchFamily="34" charset="0"/>
              </a:rPr>
              <a:t>of </a:t>
            </a:r>
            <a:r>
              <a:rPr lang="en-US" dirty="0" err="1">
                <a:solidFill>
                  <a:srgbClr val="C00000"/>
                </a:solidFill>
                <a:latin typeface="Calisto MT" panose="02040603050505030304" pitchFamily="18" charset="0"/>
                <a:cs typeface="Arial" pitchFamily="34" charset="0"/>
              </a:rPr>
              <a:t>coloured</a:t>
            </a:r>
            <a:r>
              <a:rPr lang="en-US" dirty="0">
                <a:solidFill>
                  <a:srgbClr val="C00000"/>
                </a:solidFill>
                <a:latin typeface="Calisto MT" panose="02040603050505030304" pitchFamily="18" charset="0"/>
                <a:cs typeface="Arial" pitchFamily="34" charset="0"/>
              </a:rPr>
              <a:t> substances in solution. </a:t>
            </a:r>
            <a:endParaRPr lang="en-US" dirty="0" smtClean="0">
              <a:solidFill>
                <a:srgbClr val="C00000"/>
              </a:solidFill>
              <a:latin typeface="Calisto MT" panose="02040603050505030304" pitchFamily="18" charset="0"/>
              <a:cs typeface="Arial" pitchFamily="34" charset="0"/>
            </a:endParaRPr>
          </a:p>
          <a:p>
            <a:r>
              <a:rPr lang="en-US" dirty="0" smtClean="0">
                <a:solidFill>
                  <a:schemeClr val="accent6">
                    <a:lumMod val="50000"/>
                  </a:schemeClr>
                </a:solidFill>
                <a:latin typeface="Calisto MT" panose="02040603050505030304" pitchFamily="18" charset="0"/>
                <a:cs typeface="Arial" pitchFamily="34" charset="0"/>
              </a:rPr>
              <a:t>Beer's </a:t>
            </a:r>
            <a:r>
              <a:rPr lang="en-US" dirty="0">
                <a:solidFill>
                  <a:schemeClr val="accent6">
                    <a:lumMod val="50000"/>
                  </a:schemeClr>
                </a:solidFill>
                <a:latin typeface="Calisto MT" panose="02040603050505030304" pitchFamily="18" charset="0"/>
                <a:cs typeface="Arial" pitchFamily="34" charset="0"/>
              </a:rPr>
              <a:t>law makes it possible to calculate the concentration of the </a:t>
            </a:r>
            <a:r>
              <a:rPr lang="en-US" dirty="0" err="1">
                <a:solidFill>
                  <a:schemeClr val="accent6">
                    <a:lumMod val="50000"/>
                  </a:schemeClr>
                </a:solidFill>
                <a:latin typeface="Calisto MT" panose="02040603050505030304" pitchFamily="18" charset="0"/>
                <a:cs typeface="Arial" pitchFamily="34" charset="0"/>
              </a:rPr>
              <a:t>coloured</a:t>
            </a:r>
            <a:r>
              <a:rPr lang="en-US" dirty="0">
                <a:solidFill>
                  <a:schemeClr val="accent6">
                    <a:lumMod val="50000"/>
                  </a:schemeClr>
                </a:solidFill>
                <a:latin typeface="Calisto MT" panose="02040603050505030304" pitchFamily="18" charset="0"/>
                <a:cs typeface="Arial" pitchFamily="34" charset="0"/>
              </a:rPr>
              <a:t> substance in the </a:t>
            </a:r>
            <a:r>
              <a:rPr lang="en-US" dirty="0" smtClean="0">
                <a:solidFill>
                  <a:schemeClr val="accent6">
                    <a:lumMod val="50000"/>
                  </a:schemeClr>
                </a:solidFill>
                <a:latin typeface="Calisto MT" panose="02040603050505030304" pitchFamily="18" charset="0"/>
                <a:cs typeface="Arial" pitchFamily="34" charset="0"/>
              </a:rPr>
              <a:t>solution.</a:t>
            </a:r>
          </a:p>
          <a:p>
            <a:r>
              <a:rPr lang="en-US" dirty="0" smtClean="0">
                <a:solidFill>
                  <a:srgbClr val="7030A0"/>
                </a:solidFill>
                <a:latin typeface="Calisto MT" panose="02040603050505030304" pitchFamily="18" charset="0"/>
                <a:cs typeface="Arial" pitchFamily="34" charset="0"/>
              </a:rPr>
              <a:t>Absorption </a:t>
            </a:r>
            <a:r>
              <a:rPr lang="en-US" dirty="0">
                <a:solidFill>
                  <a:srgbClr val="7030A0"/>
                </a:solidFill>
                <a:latin typeface="Calisto MT" panose="02040603050505030304" pitchFamily="18" charset="0"/>
                <a:cs typeface="Arial" pitchFamily="34" charset="0"/>
              </a:rPr>
              <a:t>photometers for work in aqueous solution work in the ultraviolet and visible ranges, from wavelength around 240 nm up to 750 nm.</a:t>
            </a:r>
          </a:p>
          <a:p>
            <a:r>
              <a:rPr lang="en-US" dirty="0">
                <a:solidFill>
                  <a:srgbClr val="C00000"/>
                </a:solidFill>
                <a:latin typeface="Calisto MT" panose="02040603050505030304" pitchFamily="18" charset="0"/>
                <a:cs typeface="Arial" pitchFamily="34" charset="0"/>
              </a:rPr>
              <a:t>The principle of spectrophotometers and filter photometers is that </a:t>
            </a:r>
            <a:r>
              <a:rPr lang="en-US" dirty="0" smtClean="0">
                <a:solidFill>
                  <a:srgbClr val="C00000"/>
                </a:solidFill>
                <a:latin typeface="Calisto MT" panose="02040603050505030304" pitchFamily="18" charset="0"/>
                <a:cs typeface="Arial" pitchFamily="34" charset="0"/>
              </a:rPr>
              <a:t>monochromatic</a:t>
            </a:r>
            <a:r>
              <a:rPr lang="en-US" dirty="0">
                <a:solidFill>
                  <a:srgbClr val="C00000"/>
                </a:solidFill>
                <a:latin typeface="Calisto MT" panose="02040603050505030304" pitchFamily="18" charset="0"/>
                <a:cs typeface="Arial" pitchFamily="34" charset="0"/>
              </a:rPr>
              <a:t> light is allowed to pass through a container (cell) with optically flat windows containing the solution</a:t>
            </a:r>
            <a:r>
              <a:rPr lang="en-US" dirty="0" smtClean="0">
                <a:solidFill>
                  <a:srgbClr val="C00000"/>
                </a:solidFill>
                <a:latin typeface="Calisto MT" panose="02040603050505030304" pitchFamily="18" charset="0"/>
                <a:cs typeface="Arial" pitchFamily="34" charset="0"/>
              </a:rPr>
              <a:t>.</a:t>
            </a:r>
          </a:p>
          <a:p>
            <a:r>
              <a:rPr lang="en-US" dirty="0" smtClean="0">
                <a:latin typeface="Calisto MT" panose="02040603050505030304" pitchFamily="18" charset="0"/>
                <a:cs typeface="Arial" pitchFamily="34" charset="0"/>
              </a:rPr>
              <a:t> </a:t>
            </a:r>
            <a:r>
              <a:rPr lang="en-US" dirty="0">
                <a:solidFill>
                  <a:srgbClr val="7030A0"/>
                </a:solidFill>
                <a:latin typeface="Calisto MT" panose="02040603050505030304" pitchFamily="18" charset="0"/>
                <a:cs typeface="Arial" pitchFamily="34" charset="0"/>
              </a:rPr>
              <a:t>It then reaches a light detector, that measures the intensity of the light compared to the intensity after passing through an identical cell with the same solvent but without the </a:t>
            </a:r>
            <a:r>
              <a:rPr lang="en-US" dirty="0" err="1">
                <a:solidFill>
                  <a:srgbClr val="7030A0"/>
                </a:solidFill>
                <a:latin typeface="Calisto MT" panose="02040603050505030304" pitchFamily="18" charset="0"/>
                <a:cs typeface="Arial" pitchFamily="34" charset="0"/>
              </a:rPr>
              <a:t>coloured</a:t>
            </a:r>
            <a:r>
              <a:rPr lang="en-US" dirty="0">
                <a:solidFill>
                  <a:srgbClr val="7030A0"/>
                </a:solidFill>
                <a:latin typeface="Calisto MT" panose="02040603050505030304" pitchFamily="18" charset="0"/>
                <a:cs typeface="Arial" pitchFamily="34" charset="0"/>
              </a:rPr>
              <a:t> substance. </a:t>
            </a:r>
            <a:endParaRPr lang="en-US" dirty="0" smtClean="0">
              <a:solidFill>
                <a:srgbClr val="7030A0"/>
              </a:solidFill>
              <a:latin typeface="Calisto MT" panose="02040603050505030304" pitchFamily="18" charset="0"/>
              <a:cs typeface="Arial" pitchFamily="34" charset="0"/>
            </a:endParaRPr>
          </a:p>
          <a:p>
            <a:r>
              <a:rPr lang="en-US" dirty="0" smtClean="0">
                <a:solidFill>
                  <a:srgbClr val="FF0000"/>
                </a:solidFill>
                <a:latin typeface="Calisto MT" panose="02040603050505030304" pitchFamily="18" charset="0"/>
                <a:cs typeface="Arial" pitchFamily="34" charset="0"/>
              </a:rPr>
              <a:t>From </a:t>
            </a:r>
            <a:r>
              <a:rPr lang="en-US" dirty="0">
                <a:solidFill>
                  <a:srgbClr val="FF0000"/>
                </a:solidFill>
                <a:latin typeface="Calisto MT" panose="02040603050505030304" pitchFamily="18" charset="0"/>
                <a:cs typeface="Arial" pitchFamily="34" charset="0"/>
              </a:rPr>
              <a:t>the ratio between the light intensities, knowing the capacity of the </a:t>
            </a:r>
            <a:r>
              <a:rPr lang="en-US" dirty="0" err="1">
                <a:solidFill>
                  <a:srgbClr val="FF0000"/>
                </a:solidFill>
                <a:latin typeface="Calisto MT" panose="02040603050505030304" pitchFamily="18" charset="0"/>
                <a:cs typeface="Arial" pitchFamily="34" charset="0"/>
              </a:rPr>
              <a:t>coloured</a:t>
            </a:r>
            <a:r>
              <a:rPr lang="en-US" dirty="0">
                <a:solidFill>
                  <a:srgbClr val="FF0000"/>
                </a:solidFill>
                <a:latin typeface="Calisto MT" panose="02040603050505030304" pitchFamily="18" charset="0"/>
                <a:cs typeface="Arial" pitchFamily="34" charset="0"/>
              </a:rPr>
              <a:t> substance to absorb </a:t>
            </a:r>
            <a:r>
              <a:rPr lang="en-US" dirty="0" smtClean="0">
                <a:solidFill>
                  <a:srgbClr val="FF0000"/>
                </a:solidFill>
                <a:latin typeface="Calisto MT" panose="02040603050505030304" pitchFamily="18" charset="0"/>
                <a:cs typeface="Arial" pitchFamily="34" charset="0"/>
              </a:rPr>
              <a:t>light, </a:t>
            </a:r>
            <a:r>
              <a:rPr lang="en-US" dirty="0">
                <a:solidFill>
                  <a:srgbClr val="FF0000"/>
                </a:solidFill>
                <a:latin typeface="Calisto MT" panose="02040603050505030304" pitchFamily="18" charset="0"/>
                <a:cs typeface="Arial" pitchFamily="34" charset="0"/>
              </a:rPr>
              <a:t>it is possible to calculate the concentration of the substance using Beer's law.</a:t>
            </a:r>
          </a:p>
          <a:p>
            <a:r>
              <a:rPr lang="en-US" dirty="0" smtClean="0">
                <a:solidFill>
                  <a:srgbClr val="C00000"/>
                </a:solidFill>
                <a:latin typeface="Calisto MT" panose="02040603050505030304" pitchFamily="18" charset="0"/>
                <a:cs typeface="Arial" pitchFamily="34" charset="0"/>
              </a:rPr>
              <a:t>In </a:t>
            </a:r>
            <a:r>
              <a:rPr lang="en-US" dirty="0">
                <a:solidFill>
                  <a:srgbClr val="C00000"/>
                </a:solidFill>
                <a:latin typeface="Calisto MT" panose="02040603050505030304" pitchFamily="18" charset="0"/>
                <a:cs typeface="Arial" pitchFamily="34" charset="0"/>
              </a:rPr>
              <a:t>spectrophotometers a </a:t>
            </a:r>
            <a:r>
              <a:rPr lang="en-US" dirty="0" err="1">
                <a:solidFill>
                  <a:srgbClr val="C00000"/>
                </a:solidFill>
                <a:latin typeface="Calisto MT" panose="02040603050505030304" pitchFamily="18" charset="0"/>
                <a:cs typeface="Arial" pitchFamily="34" charset="0"/>
              </a:rPr>
              <a:t>monochromator</a:t>
            </a:r>
            <a:r>
              <a:rPr lang="en-US" dirty="0">
                <a:solidFill>
                  <a:srgbClr val="C00000"/>
                </a:solidFill>
                <a:latin typeface="Calisto MT" panose="02040603050505030304" pitchFamily="18" charset="0"/>
                <a:cs typeface="Arial" pitchFamily="34" charset="0"/>
              </a:rPr>
              <a:t> (with prism or with grating) is used to </a:t>
            </a:r>
            <a:r>
              <a:rPr lang="en-US" dirty="0" smtClean="0">
                <a:solidFill>
                  <a:srgbClr val="C00000"/>
                </a:solidFill>
                <a:latin typeface="Calisto MT" panose="02040603050505030304" pitchFamily="18" charset="0"/>
                <a:cs typeface="Arial" pitchFamily="34" charset="0"/>
              </a:rPr>
              <a:t>obtain monochromatic</a:t>
            </a:r>
            <a:r>
              <a:rPr lang="en-US" dirty="0">
                <a:solidFill>
                  <a:srgbClr val="C00000"/>
                </a:solidFill>
                <a:latin typeface="Calisto MT" panose="02040603050505030304" pitchFamily="18" charset="0"/>
                <a:cs typeface="Arial" pitchFamily="34" charset="0"/>
              </a:rPr>
              <a:t> light of one defined wavelength. </a:t>
            </a:r>
          </a:p>
          <a:p>
            <a:endParaRPr lang="en-US" dirty="0">
              <a:latin typeface="Calisto MT" panose="02040603050505030304" pitchFamily="18" charset="0"/>
            </a:endParaRPr>
          </a:p>
        </p:txBody>
      </p:sp>
    </p:spTree>
    <p:extLst>
      <p:ext uri="{BB962C8B-B14F-4D97-AF65-F5344CB8AC3E}">
        <p14:creationId xmlns:p14="http://schemas.microsoft.com/office/powerpoint/2010/main" val="1963790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GB" dirty="0" smtClean="0">
                <a:latin typeface="Algerian" pitchFamily="82" charset="0"/>
              </a:rPr>
              <a:t>spectrophotometer</a:t>
            </a:r>
            <a:endParaRPr lang="en-US" dirty="0"/>
          </a:p>
        </p:txBody>
      </p:sp>
      <p:pic>
        <p:nvPicPr>
          <p:cNvPr id="4" name="Picture 3" descr="spectrophotometer-9-638.jpg"/>
          <p:cNvPicPr>
            <a:picLocks noChangeAspect="1"/>
          </p:cNvPicPr>
          <p:nvPr/>
        </p:nvPicPr>
        <p:blipFill>
          <a:blip r:embed="rId2"/>
          <a:stretch>
            <a:fillRect/>
          </a:stretch>
        </p:blipFill>
        <p:spPr>
          <a:xfrm>
            <a:off x="2057400" y="1147762"/>
            <a:ext cx="8229600" cy="5176838"/>
          </a:xfrm>
          <a:prstGeom prst="rect">
            <a:avLst/>
          </a:prstGeom>
        </p:spPr>
      </p:pic>
    </p:spTree>
    <p:extLst>
      <p:ext uri="{BB962C8B-B14F-4D97-AF65-F5344CB8AC3E}">
        <p14:creationId xmlns:p14="http://schemas.microsoft.com/office/powerpoint/2010/main" val="315157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8458200" cy="715962"/>
          </a:xfrm>
        </p:spPr>
        <p:txBody>
          <a:bodyPr>
            <a:normAutofit fontScale="90000"/>
          </a:bodyPr>
          <a:lstStyle/>
          <a:p>
            <a:r>
              <a:rPr lang="en-US" sz="4000" dirty="0">
                <a:latin typeface="Calisto MT" panose="02040603050505030304" pitchFamily="18" charset="0"/>
                <a:ea typeface="Adobe Gothic Std B" pitchFamily="34" charset="-128"/>
                <a:cs typeface="Aharoni" pitchFamily="2" charset="-79"/>
              </a:rPr>
              <a:t>Beer’s Law and </a:t>
            </a:r>
            <a:r>
              <a:rPr lang="en-US" sz="4000" dirty="0" err="1">
                <a:latin typeface="Calisto MT" panose="02040603050505030304" pitchFamily="18" charset="0"/>
                <a:ea typeface="Adobe Gothic Std B" pitchFamily="34" charset="-128"/>
                <a:cs typeface="Aharoni" pitchFamily="2" charset="-79"/>
              </a:rPr>
              <a:t>Spectrophotometry</a:t>
            </a:r>
            <a:r>
              <a:rPr lang="en-US" sz="4000" dirty="0">
                <a:latin typeface="Calisto MT" panose="02040603050505030304" pitchFamily="18" charset="0"/>
                <a:ea typeface="Adobe Gothic Std B" pitchFamily="34" charset="-128"/>
                <a:cs typeface="Aharoni" pitchFamily="2" charset="-79"/>
              </a:rPr>
              <a:t> </a:t>
            </a:r>
            <a:r>
              <a:rPr lang="en-US" dirty="0" smtClean="0">
                <a:latin typeface="Calisto MT" panose="02040603050505030304" pitchFamily="18" charset="0"/>
                <a:ea typeface="Adobe Gothic Std B" pitchFamily="34" charset="-128"/>
                <a:cs typeface="Aharoni" pitchFamily="2" charset="-79"/>
              </a:rPr>
              <a:t/>
            </a:r>
            <a:br>
              <a:rPr lang="en-US" dirty="0" smtClean="0">
                <a:latin typeface="Calisto MT" panose="02040603050505030304" pitchFamily="18" charset="0"/>
                <a:ea typeface="Adobe Gothic Std B" pitchFamily="34" charset="-128"/>
                <a:cs typeface="Aharoni" pitchFamily="2" charset="-79"/>
              </a:rPr>
            </a:br>
            <a:endParaRPr lang="en-US" dirty="0">
              <a:latin typeface="Calisto MT" panose="02040603050505030304" pitchFamily="18" charset="0"/>
              <a:ea typeface="Adobe Gothic Std B" pitchFamily="34" charset="-128"/>
              <a:cs typeface="Aharoni" pitchFamily="2" charset="-79"/>
            </a:endParaRPr>
          </a:p>
        </p:txBody>
      </p:sp>
      <p:sp>
        <p:nvSpPr>
          <p:cNvPr id="4" name="Text Box 5"/>
          <p:cNvSpPr txBox="1">
            <a:spLocks noGrp="1" noChangeArrowheads="1"/>
          </p:cNvSpPr>
          <p:nvPr>
            <p:ph idx="1"/>
          </p:nvPr>
        </p:nvSpPr>
        <p:spPr bwMode="auto">
          <a:xfrm>
            <a:off x="1828800" y="685801"/>
            <a:ext cx="8686800" cy="5780044"/>
          </a:xfrm>
          <a:prstGeom prst="rect">
            <a:avLst/>
          </a:prstGeom>
          <a:noFill/>
          <a:ln w="9525">
            <a:noFill/>
            <a:miter lim="800000"/>
            <a:headEnd/>
            <a:tailEnd/>
          </a:ln>
          <a:effectLst/>
        </p:spPr>
        <p:txBody>
          <a:bodyPr wrap="square">
            <a:spAutoFit/>
          </a:bodyPr>
          <a:lstStyle/>
          <a:p>
            <a:r>
              <a:rPr lang="en-US" sz="2400" dirty="0">
                <a:solidFill>
                  <a:srgbClr val="00B050"/>
                </a:solidFill>
                <a:latin typeface="Calisto MT" panose="02040603050505030304" pitchFamily="18" charset="0"/>
              </a:rPr>
              <a:t>Relates concentration to the optical measurement of ‘absorbance’</a:t>
            </a:r>
          </a:p>
          <a:p>
            <a:r>
              <a:rPr lang="en-US" sz="2400" dirty="0">
                <a:solidFill>
                  <a:srgbClr val="00B050"/>
                </a:solidFill>
                <a:latin typeface="Calisto MT" panose="02040603050505030304" pitchFamily="18" charset="0"/>
              </a:rPr>
              <a:t> Combined with </a:t>
            </a:r>
            <a:r>
              <a:rPr lang="en-US" sz="2400" dirty="0" err="1">
                <a:solidFill>
                  <a:srgbClr val="00B050"/>
                </a:solidFill>
                <a:latin typeface="Calisto MT" panose="02040603050505030304" pitchFamily="18" charset="0"/>
              </a:rPr>
              <a:t>spectrophotometry</a:t>
            </a:r>
            <a:r>
              <a:rPr lang="en-US" sz="2400" dirty="0">
                <a:solidFill>
                  <a:srgbClr val="00B050"/>
                </a:solidFill>
                <a:latin typeface="Calisto MT" panose="02040603050505030304" pitchFamily="18" charset="0"/>
              </a:rPr>
              <a:t> can be used to distinguish and compare different molecules in solution</a:t>
            </a:r>
          </a:p>
          <a:p>
            <a:r>
              <a:rPr lang="en-US" sz="2400" dirty="0">
                <a:solidFill>
                  <a:srgbClr val="00B050"/>
                </a:solidFill>
                <a:latin typeface="Calisto MT" panose="02040603050505030304" pitchFamily="18" charset="0"/>
              </a:rPr>
              <a:t>Light of a particular wavelength enters the ‘sample’.</a:t>
            </a:r>
          </a:p>
          <a:p>
            <a:r>
              <a:rPr lang="en-US" sz="2400" dirty="0">
                <a:solidFill>
                  <a:srgbClr val="00B050"/>
                </a:solidFill>
                <a:latin typeface="Calisto MT" panose="02040603050505030304" pitchFamily="18" charset="0"/>
              </a:rPr>
              <a:t>Light </a:t>
            </a:r>
            <a:r>
              <a:rPr lang="en-US" sz="2400" i="1" dirty="0">
                <a:solidFill>
                  <a:srgbClr val="00B050"/>
                </a:solidFill>
                <a:latin typeface="Calisto MT" panose="02040603050505030304" pitchFamily="18" charset="0"/>
              </a:rPr>
              <a:t>scatters </a:t>
            </a:r>
            <a:r>
              <a:rPr lang="en-US" sz="2400" dirty="0">
                <a:solidFill>
                  <a:srgbClr val="00B050"/>
                </a:solidFill>
                <a:latin typeface="Calisto MT" panose="02040603050505030304" pitchFamily="18" charset="0"/>
              </a:rPr>
              <a:t>from particles in solution reducing light transmission</a:t>
            </a:r>
          </a:p>
          <a:p>
            <a:r>
              <a:rPr lang="en-US" sz="2400" dirty="0">
                <a:solidFill>
                  <a:srgbClr val="00B050"/>
                </a:solidFill>
                <a:latin typeface="Calisto MT" panose="02040603050505030304" pitchFamily="18" charset="0"/>
              </a:rPr>
              <a:t>Light is </a:t>
            </a:r>
            <a:r>
              <a:rPr lang="en-US" sz="2400" i="1" dirty="0">
                <a:solidFill>
                  <a:srgbClr val="00B050"/>
                </a:solidFill>
                <a:latin typeface="Calisto MT" panose="02040603050505030304" pitchFamily="18" charset="0"/>
              </a:rPr>
              <a:t>absorbed</a:t>
            </a:r>
            <a:r>
              <a:rPr lang="en-US" sz="2400" dirty="0">
                <a:solidFill>
                  <a:srgbClr val="00B050"/>
                </a:solidFill>
                <a:latin typeface="Calisto MT" panose="02040603050505030304" pitchFamily="18" charset="0"/>
              </a:rPr>
              <a:t> by molecules/particles and remitted at different wavelengths, reducing light transmission.</a:t>
            </a:r>
          </a:p>
          <a:p>
            <a:r>
              <a:rPr lang="en-US" sz="2400" dirty="0" err="1">
                <a:solidFill>
                  <a:srgbClr val="00B050"/>
                </a:solidFill>
                <a:latin typeface="Calisto MT" panose="02040603050505030304" pitchFamily="18" charset="0"/>
              </a:rPr>
              <a:t>Absorptivity</a:t>
            </a:r>
            <a:r>
              <a:rPr lang="en-US" sz="2400" dirty="0">
                <a:solidFill>
                  <a:srgbClr val="00B050"/>
                </a:solidFill>
                <a:latin typeface="Calisto MT" panose="02040603050505030304" pitchFamily="18" charset="0"/>
              </a:rPr>
              <a:t> is usually specified only at </a:t>
            </a:r>
            <a:r>
              <a:rPr lang="en-US" sz="2400" dirty="0">
                <a:solidFill>
                  <a:srgbClr val="FF0000"/>
                </a:solidFill>
                <a:latin typeface="Calisto MT" panose="02040603050505030304" pitchFamily="18" charset="0"/>
              </a:rPr>
              <a:t>λ max </a:t>
            </a:r>
            <a:r>
              <a:rPr lang="en-US" sz="2400" dirty="0">
                <a:solidFill>
                  <a:srgbClr val="00B050"/>
                </a:solidFill>
                <a:latin typeface="Calisto MT" panose="02040603050505030304" pitchFamily="18" charset="0"/>
              </a:rPr>
              <a:t>which is the wavelength at which light is most strongly absorbed by the light absorbing species.</a:t>
            </a:r>
          </a:p>
          <a:p>
            <a:r>
              <a:rPr lang="en-US" sz="2400" b="1" i="1" u="sng" dirty="0">
                <a:solidFill>
                  <a:srgbClr val="FF0000"/>
                </a:solidFill>
                <a:latin typeface="Calisto MT" panose="02040603050505030304" pitchFamily="18" charset="0"/>
              </a:rPr>
              <a:t>Absorption is proportional to concentration </a:t>
            </a:r>
          </a:p>
          <a:p>
            <a:endParaRPr lang="en-US" sz="2400" dirty="0">
              <a:solidFill>
                <a:srgbClr val="00B050"/>
              </a:solidFill>
              <a:latin typeface="Calisto MT" panose="02040603050505030304" pitchFamily="18" charset="0"/>
            </a:endParaRPr>
          </a:p>
        </p:txBody>
      </p:sp>
    </p:spTree>
    <p:extLst>
      <p:ext uri="{BB962C8B-B14F-4D97-AF65-F5344CB8AC3E}">
        <p14:creationId xmlns:p14="http://schemas.microsoft.com/office/powerpoint/2010/main" val="283488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39762"/>
          </a:xfrm>
        </p:spPr>
        <p:txBody>
          <a:bodyPr>
            <a:normAutofit fontScale="90000"/>
          </a:bodyPr>
          <a:lstStyle/>
          <a:p>
            <a:r>
              <a:rPr lang="en-US" dirty="0" smtClean="0">
                <a:latin typeface="Aharoni" pitchFamily="2" charset="-79"/>
                <a:ea typeface="Adobe Gothic Std B" pitchFamily="34" charset="-128"/>
                <a:cs typeface="Aharoni" pitchFamily="2" charset="-79"/>
              </a:rPr>
              <a:t>Beer’s Law</a:t>
            </a:r>
            <a:endParaRPr lang="en-US" dirty="0"/>
          </a:p>
        </p:txBody>
      </p:sp>
      <p:pic>
        <p:nvPicPr>
          <p:cNvPr id="5" name="Content Placeholder 4" descr="beersla1.gif"/>
          <p:cNvPicPr>
            <a:picLocks noGrp="1" noChangeAspect="1"/>
          </p:cNvPicPr>
          <p:nvPr>
            <p:ph idx="1"/>
          </p:nvPr>
        </p:nvPicPr>
        <p:blipFill>
          <a:blip r:embed="rId2"/>
          <a:stretch>
            <a:fillRect/>
          </a:stretch>
        </p:blipFill>
        <p:spPr>
          <a:xfrm>
            <a:off x="6019801" y="1066800"/>
            <a:ext cx="3846689" cy="2209800"/>
          </a:xfrm>
        </p:spPr>
      </p:pic>
      <p:pic>
        <p:nvPicPr>
          <p:cNvPr id="7" name="Picture 6" descr="equation.jpg"/>
          <p:cNvPicPr>
            <a:picLocks noChangeAspect="1"/>
          </p:cNvPicPr>
          <p:nvPr/>
        </p:nvPicPr>
        <p:blipFill>
          <a:blip r:embed="rId3"/>
          <a:stretch>
            <a:fillRect/>
          </a:stretch>
        </p:blipFill>
        <p:spPr>
          <a:xfrm>
            <a:off x="1752600" y="990600"/>
            <a:ext cx="3940342" cy="2286000"/>
          </a:xfrm>
          <a:prstGeom prst="rect">
            <a:avLst/>
          </a:prstGeom>
        </p:spPr>
      </p:pic>
      <p:pic>
        <p:nvPicPr>
          <p:cNvPr id="8" name="Picture 7" descr="84.jpg"/>
          <p:cNvPicPr>
            <a:picLocks noChangeAspect="1"/>
          </p:cNvPicPr>
          <p:nvPr/>
        </p:nvPicPr>
        <p:blipFill>
          <a:blip r:embed="rId4"/>
          <a:stretch>
            <a:fillRect/>
          </a:stretch>
        </p:blipFill>
        <p:spPr>
          <a:xfrm>
            <a:off x="1524000" y="3429000"/>
            <a:ext cx="6172200" cy="3048000"/>
          </a:xfrm>
          <a:prstGeom prst="rect">
            <a:avLst/>
          </a:prstGeom>
          <a:ln>
            <a:noFill/>
          </a:ln>
          <a:effectLst>
            <a:outerShdw blurRad="292100" dist="139700" dir="2700000" algn="tl" rotWithShape="0">
              <a:srgbClr val="333333">
                <a:alpha val="65000"/>
              </a:srgbClr>
            </a:outerShdw>
          </a:effectLst>
        </p:spPr>
      </p:pic>
      <p:pic>
        <p:nvPicPr>
          <p:cNvPr id="4" name="Picture 5"/>
          <p:cNvPicPr>
            <a:picLocks noChangeAspect="1" noChangeArrowheads="1"/>
          </p:cNvPicPr>
          <p:nvPr/>
        </p:nvPicPr>
        <p:blipFill>
          <a:blip r:embed="rId5"/>
          <a:srcRect/>
          <a:stretch>
            <a:fillRect/>
          </a:stretch>
        </p:blipFill>
        <p:spPr bwMode="auto">
          <a:xfrm>
            <a:off x="6934200" y="3352800"/>
            <a:ext cx="3124200" cy="3079996"/>
          </a:xfrm>
          <a:prstGeom prst="rect">
            <a:avLst/>
          </a:prstGeom>
          <a:noFill/>
          <a:ln w="9525" algn="ctr">
            <a:noFill/>
            <a:miter lim="800000"/>
            <a:headEnd/>
            <a:tailEnd/>
          </a:ln>
          <a:effectLst/>
        </p:spPr>
      </p:pic>
    </p:spTree>
    <p:extLst>
      <p:ext uri="{BB962C8B-B14F-4D97-AF65-F5344CB8AC3E}">
        <p14:creationId xmlns:p14="http://schemas.microsoft.com/office/powerpoint/2010/main" val="215538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792162"/>
          </a:xfrm>
        </p:spPr>
        <p:txBody>
          <a:bodyPr/>
          <a:lstStyle/>
          <a:p>
            <a:r>
              <a:rPr lang="en-US" b="1" u="sng" dirty="0">
                <a:latin typeface="Calisto MT" panose="02040603050505030304" pitchFamily="18" charset="0"/>
                <a:cs typeface="Arial" pitchFamily="34" charset="0"/>
              </a:rPr>
              <a:t>Beer Lambert Law</a:t>
            </a:r>
          </a:p>
        </p:txBody>
      </p:sp>
      <p:sp>
        <p:nvSpPr>
          <p:cNvPr id="5" name="TextBox 4"/>
          <p:cNvSpPr txBox="1"/>
          <p:nvPr/>
        </p:nvSpPr>
        <p:spPr>
          <a:xfrm>
            <a:off x="1828800" y="1219200"/>
            <a:ext cx="5105400" cy="5539978"/>
          </a:xfrm>
          <a:prstGeom prst="rect">
            <a:avLst/>
          </a:prstGeom>
          <a:noFill/>
        </p:spPr>
        <p:txBody>
          <a:bodyPr wrap="square" rtlCol="0">
            <a:spAutoFit/>
          </a:bodyPr>
          <a:lstStyle/>
          <a:p>
            <a:pPr>
              <a:buFont typeface="Arial" pitchFamily="34" charset="0"/>
              <a:buChar char="•"/>
            </a:pPr>
            <a:r>
              <a:rPr lang="en-US" sz="2400" dirty="0">
                <a:latin typeface="Calisto MT" panose="02040603050505030304" pitchFamily="18" charset="0"/>
              </a:rPr>
              <a:t>The Beer Lambert Law states that there is a linear relationship between the concentration of a solution and the absorbance of said solution. </a:t>
            </a:r>
          </a:p>
          <a:p>
            <a:pPr>
              <a:buFont typeface="Arial" pitchFamily="34" charset="0"/>
              <a:buChar char="•"/>
            </a:pPr>
            <a:r>
              <a:rPr lang="en-US" sz="2400" dirty="0">
                <a:latin typeface="Calisto MT" panose="02040603050505030304" pitchFamily="18" charset="0"/>
              </a:rPr>
              <a:t>For a spectrophotometer, the direct proportionality between absorbance and concentration must be established.</a:t>
            </a:r>
          </a:p>
          <a:p>
            <a:pPr>
              <a:buFont typeface="Arial" pitchFamily="34" charset="0"/>
              <a:buChar char="•"/>
            </a:pPr>
            <a:r>
              <a:rPr lang="en-US" sz="2400" dirty="0">
                <a:latin typeface="Calisto MT" panose="02040603050505030304" pitchFamily="18" charset="0"/>
              </a:rPr>
              <a:t>A calibration constant (K) may be derived and used to calculate the concentration of an unknown solution by comparing with a calibrating solution.</a:t>
            </a:r>
          </a:p>
          <a:p>
            <a:r>
              <a:rPr lang="en-US" sz="2400" dirty="0">
                <a:latin typeface="Calisto MT" panose="02040603050505030304" pitchFamily="18" charset="0"/>
              </a:rPr>
              <a:t>                        </a:t>
            </a:r>
            <a:r>
              <a:rPr lang="en-GB" sz="2400" dirty="0">
                <a:latin typeface="Calisto MT" panose="02040603050505030304" pitchFamily="18" charset="0"/>
              </a:rPr>
              <a:t>A</a:t>
            </a:r>
            <a:r>
              <a:rPr lang="en-GB" sz="2400" baseline="-25000" dirty="0">
                <a:latin typeface="Calisto MT" panose="02040603050505030304" pitchFamily="18" charset="0"/>
              </a:rPr>
              <a:t>1</a:t>
            </a:r>
            <a:r>
              <a:rPr lang="en-GB" sz="2400" dirty="0">
                <a:latin typeface="Calisto MT" panose="02040603050505030304" pitchFamily="18" charset="0"/>
              </a:rPr>
              <a:t>/</a:t>
            </a:r>
            <a:r>
              <a:rPr lang="en-US" sz="2400" dirty="0">
                <a:latin typeface="Calisto MT" panose="02040603050505030304" pitchFamily="18" charset="0"/>
              </a:rPr>
              <a:t> C</a:t>
            </a:r>
            <a:r>
              <a:rPr lang="en-US" sz="2400" baseline="-25000" dirty="0">
                <a:latin typeface="Calisto MT" panose="02040603050505030304" pitchFamily="18" charset="0"/>
              </a:rPr>
              <a:t>1</a:t>
            </a:r>
            <a:r>
              <a:rPr lang="en-US" sz="2400" dirty="0">
                <a:latin typeface="Calisto MT" panose="02040603050505030304" pitchFamily="18" charset="0"/>
              </a:rPr>
              <a:t>=</a:t>
            </a:r>
            <a:r>
              <a:rPr lang="en-GB" sz="2400" dirty="0">
                <a:latin typeface="Calisto MT" panose="02040603050505030304" pitchFamily="18" charset="0"/>
              </a:rPr>
              <a:t> A</a:t>
            </a:r>
            <a:r>
              <a:rPr lang="en-GB" sz="2400" baseline="-25000" dirty="0">
                <a:latin typeface="Calisto MT" panose="02040603050505030304" pitchFamily="18" charset="0"/>
              </a:rPr>
              <a:t>2</a:t>
            </a:r>
            <a:r>
              <a:rPr lang="en-GB" sz="2400" dirty="0">
                <a:latin typeface="Calisto MT" panose="02040603050505030304" pitchFamily="18" charset="0"/>
              </a:rPr>
              <a:t>/ </a:t>
            </a:r>
            <a:r>
              <a:rPr lang="en-US" sz="2400" dirty="0">
                <a:latin typeface="Calisto MT" panose="02040603050505030304" pitchFamily="18" charset="0"/>
              </a:rPr>
              <a:t>C</a:t>
            </a:r>
            <a:r>
              <a:rPr lang="en-US" sz="2400" baseline="-25000" dirty="0">
                <a:latin typeface="Calisto MT" panose="02040603050505030304" pitchFamily="18" charset="0"/>
              </a:rPr>
              <a:t>2</a:t>
            </a:r>
          </a:p>
          <a:p>
            <a:endParaRPr lang="en-US" dirty="0">
              <a:latin typeface="Calisto MT" panose="02040603050505030304" pitchFamily="18" charset="0"/>
            </a:endParaRPr>
          </a:p>
        </p:txBody>
      </p:sp>
      <p:pic>
        <p:nvPicPr>
          <p:cNvPr id="4" name="Content Placeholder 3" descr="beers-law.png"/>
          <p:cNvPicPr>
            <a:picLocks noGrp="1" noChangeAspect="1"/>
          </p:cNvPicPr>
          <p:nvPr>
            <p:ph idx="1"/>
          </p:nvPr>
        </p:nvPicPr>
        <p:blipFill>
          <a:blip r:embed="rId2"/>
          <a:stretch>
            <a:fillRect/>
          </a:stretch>
        </p:blipFill>
        <p:spPr>
          <a:xfrm>
            <a:off x="6781800" y="2057400"/>
            <a:ext cx="3657600" cy="3962400"/>
          </a:xfrm>
        </p:spPr>
      </p:pic>
    </p:spTree>
    <p:extLst>
      <p:ext uri="{BB962C8B-B14F-4D97-AF65-F5344CB8AC3E}">
        <p14:creationId xmlns:p14="http://schemas.microsoft.com/office/powerpoint/2010/main" val="3191854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432719" y="2956719"/>
            <a:ext cx="6477000" cy="563562"/>
          </a:xfrm>
        </p:spPr>
        <p:txBody>
          <a:bodyPr>
            <a:normAutofit fontScale="90000"/>
          </a:bodyPr>
          <a:lstStyle/>
          <a:p>
            <a:r>
              <a:rPr lang="en-GB" sz="3600" b="1" dirty="0">
                <a:solidFill>
                  <a:srgbClr val="FF0000"/>
                </a:solidFill>
                <a:latin typeface="Calisto MT" panose="02040603050505030304" pitchFamily="18" charset="0"/>
              </a:rPr>
              <a:t>Analysis of unknown solution</a:t>
            </a:r>
            <a:endParaRPr lang="en-US" sz="3600" dirty="0">
              <a:solidFill>
                <a:srgbClr val="FF0000"/>
              </a:solidFill>
              <a:latin typeface="Calisto MT" panose="02040603050505030304" pitchFamily="18" charset="0"/>
            </a:endParaRPr>
          </a:p>
        </p:txBody>
      </p:sp>
      <p:sp>
        <p:nvSpPr>
          <p:cNvPr id="3" name="Content Placeholder 2"/>
          <p:cNvSpPr>
            <a:spLocks noGrp="1"/>
          </p:cNvSpPr>
          <p:nvPr>
            <p:ph idx="1"/>
          </p:nvPr>
        </p:nvSpPr>
        <p:spPr>
          <a:xfrm>
            <a:off x="2286000" y="2133601"/>
            <a:ext cx="8382000" cy="4525963"/>
          </a:xfrm>
        </p:spPr>
        <p:txBody>
          <a:bodyPr>
            <a:normAutofit/>
          </a:bodyPr>
          <a:lstStyle/>
          <a:p>
            <a:pPr>
              <a:buNone/>
            </a:pPr>
            <a:r>
              <a:rPr lang="en-US" sz="2000" b="1" i="1" dirty="0">
                <a:latin typeface="Calisto MT" panose="02040603050505030304" pitchFamily="18" charset="0"/>
              </a:rPr>
              <a:t>You will need:</a:t>
            </a:r>
          </a:p>
          <a:p>
            <a:r>
              <a:rPr lang="en-US" sz="2000" b="1" dirty="0">
                <a:latin typeface="Calisto MT" panose="02040603050505030304" pitchFamily="18" charset="0"/>
              </a:rPr>
              <a:t>Blank</a:t>
            </a:r>
          </a:p>
          <a:p>
            <a:r>
              <a:rPr lang="en-GB" sz="2000" b="1" dirty="0">
                <a:latin typeface="Calisto MT" panose="02040603050505030304" pitchFamily="18" charset="0"/>
              </a:rPr>
              <a:t>Standard solution </a:t>
            </a:r>
            <a:r>
              <a:rPr lang="en-GB" sz="1800" dirty="0">
                <a:latin typeface="Calisto MT" panose="02040603050505030304" pitchFamily="18" charset="0"/>
              </a:rPr>
              <a:t>A standard solution is a solution in which the </a:t>
            </a:r>
            <a:r>
              <a:rPr lang="en-GB" sz="1800" dirty="0" err="1">
                <a:latin typeface="Calisto MT" panose="02040603050505030304" pitchFamily="18" charset="0"/>
              </a:rPr>
              <a:t>analyte</a:t>
            </a:r>
            <a:r>
              <a:rPr lang="en-GB" sz="1800" dirty="0">
                <a:latin typeface="Calisto MT" panose="02040603050505030304" pitchFamily="18" charset="0"/>
              </a:rPr>
              <a:t> concentration is accurately known. The absorbance of the standard solutions are measured and used to prepare a </a:t>
            </a:r>
            <a:r>
              <a:rPr lang="en-GB" sz="1800" i="1" dirty="0">
                <a:latin typeface="Calisto MT" panose="02040603050505030304" pitchFamily="18" charset="0"/>
              </a:rPr>
              <a:t>calibration curve</a:t>
            </a:r>
            <a:r>
              <a:rPr lang="en-GB" sz="1800" dirty="0">
                <a:latin typeface="Calisto MT" panose="02040603050505030304" pitchFamily="18" charset="0"/>
              </a:rPr>
              <a:t>.</a:t>
            </a:r>
          </a:p>
          <a:p>
            <a:r>
              <a:rPr lang="en-GB" sz="2000" b="1" dirty="0">
                <a:latin typeface="Calisto MT" panose="02040603050505030304" pitchFamily="18" charset="0"/>
              </a:rPr>
              <a:t>Calibration curve </a:t>
            </a:r>
            <a:r>
              <a:rPr lang="en-GB" sz="1800" dirty="0">
                <a:latin typeface="Calisto MT" panose="02040603050505030304" pitchFamily="18" charset="0"/>
              </a:rPr>
              <a:t>: A calibration curve is a linear graph showing how the experimental observable variable (the absorbance in this case) varies with the concentration.</a:t>
            </a:r>
            <a:endParaRPr lang="en-US" sz="1800" dirty="0">
              <a:latin typeface="Calisto MT" panose="02040603050505030304" pitchFamily="18" charset="0"/>
            </a:endParaRPr>
          </a:p>
          <a:p>
            <a:r>
              <a:rPr lang="en-GB" sz="1800" b="1" dirty="0">
                <a:latin typeface="Calisto MT" panose="02040603050505030304" pitchFamily="18" charset="0"/>
              </a:rPr>
              <a:t>Calculation of concentration of unknown sample using calibration factor</a:t>
            </a:r>
          </a:p>
          <a:p>
            <a:pPr>
              <a:buNone/>
            </a:pPr>
            <a:r>
              <a:rPr lang="en-GB" sz="1800" b="1" dirty="0">
                <a:latin typeface="Calisto MT" panose="02040603050505030304" pitchFamily="18" charset="0"/>
              </a:rPr>
              <a:t>           can use    </a:t>
            </a:r>
            <a:r>
              <a:rPr lang="en-GB" sz="1800" b="1" i="1" dirty="0">
                <a:latin typeface="Calisto MT" panose="02040603050505030304" pitchFamily="18" charset="0"/>
              </a:rPr>
              <a:t>y=</a:t>
            </a:r>
            <a:r>
              <a:rPr lang="en-GB" sz="1800" b="1" i="1" dirty="0" err="1">
                <a:latin typeface="Calisto MT" panose="02040603050505030304" pitchFamily="18" charset="0"/>
              </a:rPr>
              <a:t>mx</a:t>
            </a:r>
            <a:r>
              <a:rPr lang="en-GB" sz="1800" b="1" i="1" dirty="0">
                <a:latin typeface="Calisto MT" panose="02040603050505030304" pitchFamily="18" charset="0"/>
              </a:rPr>
              <a:t> +c</a:t>
            </a:r>
            <a:endParaRPr lang="en-US" sz="1800" i="1" dirty="0">
              <a:latin typeface="Calisto MT" panose="02040603050505030304" pitchFamily="18" charset="0"/>
            </a:endParaRPr>
          </a:p>
          <a:p>
            <a:r>
              <a:rPr lang="en-GB" sz="1800" b="1" dirty="0">
                <a:latin typeface="Calisto MT" panose="02040603050505030304" pitchFamily="18" charset="0"/>
              </a:rPr>
              <a:t>Calculation of concentration of unknown sample using standard sample</a:t>
            </a:r>
            <a:endParaRPr lang="en-US" sz="1800" dirty="0">
              <a:latin typeface="Calisto MT" panose="02040603050505030304" pitchFamily="18" charset="0"/>
            </a:endParaRPr>
          </a:p>
          <a:p>
            <a:r>
              <a:rPr lang="en-GB" sz="1800" b="1" dirty="0">
                <a:latin typeface="Calisto MT" panose="02040603050505030304" pitchFamily="18" charset="0"/>
              </a:rPr>
              <a:t>Calculation of concentration of unknown sample using molar extinction coefficient</a:t>
            </a:r>
            <a:endParaRPr lang="en-US" sz="1800" dirty="0">
              <a:latin typeface="Calisto MT" panose="02040603050505030304" pitchFamily="18" charset="0"/>
            </a:endParaRPr>
          </a:p>
          <a:p>
            <a:endParaRPr lang="en-US" sz="1800" dirty="0">
              <a:latin typeface="Calisto MT" panose="02040603050505030304" pitchFamily="18" charset="0"/>
            </a:endParaRPr>
          </a:p>
          <a:p>
            <a:endParaRPr lang="en-US" sz="1800" dirty="0">
              <a:latin typeface="Calisto MT" panose="02040603050505030304" pitchFamily="18" charset="0"/>
            </a:endParaRPr>
          </a:p>
          <a:p>
            <a:endParaRPr lang="en-US" dirty="0">
              <a:latin typeface="Calisto MT" panose="02040603050505030304" pitchFamily="18" charset="0"/>
            </a:endParaRPr>
          </a:p>
        </p:txBody>
      </p:sp>
      <p:pic>
        <p:nvPicPr>
          <p:cNvPr id="4" name="Picture 3" descr="elisa-standard-serial-dilution_0.png"/>
          <p:cNvPicPr>
            <a:picLocks noChangeAspect="1"/>
          </p:cNvPicPr>
          <p:nvPr/>
        </p:nvPicPr>
        <p:blipFill>
          <a:blip r:embed="rId2"/>
          <a:stretch>
            <a:fillRect/>
          </a:stretch>
        </p:blipFill>
        <p:spPr>
          <a:xfrm>
            <a:off x="2209800" y="0"/>
            <a:ext cx="8458200" cy="2209800"/>
          </a:xfrm>
          <a:prstGeom prst="rect">
            <a:avLst/>
          </a:prstGeom>
        </p:spPr>
      </p:pic>
    </p:spTree>
    <p:extLst>
      <p:ext uri="{BB962C8B-B14F-4D97-AF65-F5344CB8AC3E}">
        <p14:creationId xmlns:p14="http://schemas.microsoft.com/office/powerpoint/2010/main" val="1008088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765" y="70962"/>
            <a:ext cx="8181975" cy="661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119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1244</Words>
  <Application>Microsoft Office PowerPoint</Application>
  <PresentationFormat>Widescreen</PresentationFormat>
  <Paragraphs>157</Paragraphs>
  <Slides>23</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 Unicode MS</vt:lpstr>
      <vt:lpstr>Adobe Gothic Std B</vt:lpstr>
      <vt:lpstr>Adobe Heiti Std R</vt:lpstr>
      <vt:lpstr>Aharoni</vt:lpstr>
      <vt:lpstr>Algerian</vt:lpstr>
      <vt:lpstr>Arial</vt:lpstr>
      <vt:lpstr>Arial Black</vt:lpstr>
      <vt:lpstr>Calibri</vt:lpstr>
      <vt:lpstr>Calibri Light</vt:lpstr>
      <vt:lpstr>Calisto MT</vt:lpstr>
      <vt:lpstr>Times New Roman</vt:lpstr>
      <vt:lpstr>Wingdings</vt:lpstr>
      <vt:lpstr>Office Theme</vt:lpstr>
      <vt:lpstr>PowerPoint Presentation</vt:lpstr>
      <vt:lpstr>Photometry</vt:lpstr>
      <vt:lpstr>Spectrophotometer</vt:lpstr>
      <vt:lpstr>spectrophotometer</vt:lpstr>
      <vt:lpstr>Beer’s Law and Spectrophotometry  </vt:lpstr>
      <vt:lpstr>Beer’s Law</vt:lpstr>
      <vt:lpstr>Beer Lambert Law</vt:lpstr>
      <vt:lpstr>Analysis of unknown solution</vt:lpstr>
      <vt:lpstr>PowerPoint Presentation</vt:lpstr>
      <vt:lpstr>PowerPoint Presentation</vt:lpstr>
      <vt:lpstr>HOW TO MAKE STANDARD CURVE</vt:lpstr>
      <vt:lpstr>PowerPoint Presentation</vt:lpstr>
      <vt:lpstr>Estimation of Glucose</vt:lpstr>
      <vt:lpstr>Introduction</vt:lpstr>
      <vt:lpstr>3.2 Terminologies</vt:lpstr>
      <vt:lpstr>CARBOHYDRATE</vt:lpstr>
      <vt:lpstr>PowerPoint Presentation</vt:lpstr>
      <vt:lpstr>Glucose estimation in fruits</vt:lpstr>
      <vt:lpstr>PowerPoint Presentation</vt:lpstr>
      <vt:lpstr>Procedure</vt:lpstr>
      <vt:lpstr>Biochemistry Analyzer</vt:lpstr>
      <vt:lpstr>HomeWork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cp:revision>
  <dcterms:created xsi:type="dcterms:W3CDTF">2018-04-02T23:14:03Z</dcterms:created>
  <dcterms:modified xsi:type="dcterms:W3CDTF">2018-04-03T02:56:06Z</dcterms:modified>
</cp:coreProperties>
</file>