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7"/>
  </p:notesMasterIdLst>
  <p:sldIdLst>
    <p:sldId id="256" r:id="rId2"/>
    <p:sldId id="266" r:id="rId3"/>
    <p:sldId id="276" r:id="rId4"/>
    <p:sldId id="278" r:id="rId5"/>
    <p:sldId id="279" r:id="rId6"/>
    <p:sldId id="280" r:id="rId7"/>
    <p:sldId id="341" r:id="rId8"/>
    <p:sldId id="340" r:id="rId9"/>
    <p:sldId id="359" r:id="rId10"/>
    <p:sldId id="357" r:id="rId11"/>
    <p:sldId id="344" r:id="rId12"/>
    <p:sldId id="342" r:id="rId13"/>
    <p:sldId id="343" r:id="rId14"/>
    <p:sldId id="281" r:id="rId15"/>
    <p:sldId id="358" r:id="rId16"/>
    <p:sldId id="282" r:id="rId17"/>
    <p:sldId id="283" r:id="rId18"/>
    <p:sldId id="284" r:id="rId19"/>
    <p:sldId id="289" r:id="rId20"/>
    <p:sldId id="292" r:id="rId21"/>
    <p:sldId id="294" r:id="rId22"/>
    <p:sldId id="293" r:id="rId23"/>
    <p:sldId id="301" r:id="rId24"/>
    <p:sldId id="346" r:id="rId25"/>
    <p:sldId id="347" r:id="rId26"/>
    <p:sldId id="348" r:id="rId27"/>
    <p:sldId id="349" r:id="rId28"/>
    <p:sldId id="350" r:id="rId29"/>
    <p:sldId id="351" r:id="rId30"/>
    <p:sldId id="352" r:id="rId31"/>
    <p:sldId id="353" r:id="rId32"/>
    <p:sldId id="354" r:id="rId33"/>
    <p:sldId id="355" r:id="rId34"/>
    <p:sldId id="356" r:id="rId35"/>
    <p:sldId id="302" r:id="rId36"/>
    <p:sldId id="305" r:id="rId37"/>
    <p:sldId id="306" r:id="rId38"/>
    <p:sldId id="307" r:id="rId39"/>
    <p:sldId id="308" r:id="rId40"/>
    <p:sldId id="311" r:id="rId41"/>
    <p:sldId id="312" r:id="rId42"/>
    <p:sldId id="313" r:id="rId43"/>
    <p:sldId id="314" r:id="rId44"/>
    <p:sldId id="315" r:id="rId45"/>
    <p:sldId id="316" r:id="rId46"/>
    <p:sldId id="317" r:id="rId47"/>
    <p:sldId id="319" r:id="rId48"/>
    <p:sldId id="320" r:id="rId49"/>
    <p:sldId id="321" r:id="rId50"/>
    <p:sldId id="322" r:id="rId51"/>
    <p:sldId id="323" r:id="rId52"/>
    <p:sldId id="324" r:id="rId53"/>
    <p:sldId id="325" r:id="rId54"/>
    <p:sldId id="326" r:id="rId55"/>
    <p:sldId id="327" r:id="rId56"/>
    <p:sldId id="329" r:id="rId57"/>
    <p:sldId id="330" r:id="rId58"/>
    <p:sldId id="331" r:id="rId59"/>
    <p:sldId id="332" r:id="rId60"/>
    <p:sldId id="333" r:id="rId61"/>
    <p:sldId id="334" r:id="rId62"/>
    <p:sldId id="337" r:id="rId63"/>
    <p:sldId id="338" r:id="rId64"/>
    <p:sldId id="339" r:id="rId65"/>
    <p:sldId id="277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9" autoAdjust="0"/>
    <p:restoredTop sz="94660"/>
  </p:normalViewPr>
  <p:slideViewPr>
    <p:cSldViewPr>
      <p:cViewPr>
        <p:scale>
          <a:sx n="66" d="100"/>
          <a:sy n="66" d="100"/>
        </p:scale>
        <p:origin x="135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49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F692D-68F4-4A97-A912-AEEFF2D3264E}" type="datetimeFigureOut">
              <a:rPr lang="en-US" smtClean="0"/>
              <a:pPr/>
              <a:t>5/31/2017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83C75-0A89-48C0-A499-4A686ABC76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762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>
              <a:latin typeface="Times" pitchFamily="-8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9104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CDDC21-7B15-4328-929D-64802251861E}" type="slidenum">
              <a:rPr lang="en-US"/>
              <a:pPr/>
              <a:t>27</a:t>
            </a:fld>
            <a:endParaRPr 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14559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6F4634-8B72-471E-98E8-001B64843FFD}" type="slidenum">
              <a:rPr lang="en-US"/>
              <a:pPr/>
              <a:t>28</a:t>
            </a:fld>
            <a:endParaRPr 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408531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AC5EE3-508B-4CD6-92AB-F048F2730D59}" type="slidenum">
              <a:rPr lang="en-US"/>
              <a:pPr/>
              <a:t>29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010991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CD0333-83D8-4F0B-AD6E-AEE486B9DE33}" type="slidenum">
              <a:rPr lang="en-US"/>
              <a:pPr/>
              <a:t>30</a:t>
            </a:fld>
            <a:endParaRPr lang="en-US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025728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A20624-7DC8-438D-B17A-C39851C60D56}" type="slidenum">
              <a:rPr lang="en-US"/>
              <a:pPr/>
              <a:t>31</a:t>
            </a:fld>
            <a:endParaRPr 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722005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5D766C-CA53-4F27-BB3C-8977A691AFE7}" type="slidenum">
              <a:rPr lang="en-US"/>
              <a:pPr/>
              <a:t>32</a:t>
            </a:fld>
            <a:endParaRPr 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301077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214F70-0276-428E-9598-6FB1A3A68FED}" type="slidenum">
              <a:rPr lang="en-US"/>
              <a:pPr/>
              <a:t>33</a:t>
            </a:fld>
            <a:endParaRPr 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47542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95D85C-DEB9-42A0-BFF0-BCB678CB6E8A}" type="slidenum">
              <a:rPr lang="en-US"/>
              <a:pPr/>
              <a:t>34</a:t>
            </a:fld>
            <a:endParaRPr 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720985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A444A6-D9C9-4E6D-8BB5-010FDE6B279B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18839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F7AB8D-B95B-43EE-9065-5016D6E1D809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6185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>
              <a:latin typeface="Times" pitchFamily="-84" charset="0"/>
              <a:ea typeface="ＭＳ Ｐゴシック" pitchFamily="34" charset="-128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9910E7-6A3B-4B10-BDF1-565E45FC9568}" type="slidenum">
              <a:rPr lang="en-US" altLang="zh-TW"/>
              <a:pPr/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799553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D74F37-B797-45E4-8E70-A2536368D6CB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74269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63BC18-EEC1-4394-A98D-FD63BF2B1B18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71723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C0FCE4-D6D6-405A-AC6E-BFA599DADF38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1736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FD7784-330C-406A-9F27-EEC6E1FE2785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20286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99D6F0-8E2F-48C5-A5E5-91DF967960CF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74161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7F69D5-AB9C-4C8F-A0BE-517D37BD795E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54051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1B3E18-22BC-4961-8BAE-BD6AC8E7E848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02128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FB1204-FC27-4CB0-AD36-8C55D5301C12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04998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A61A57-AFF5-4360-9FF2-66D764A2ACDD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17362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A15D3F-9F91-4EE9-9FB6-84C91E7C48EB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0961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C339ED-0585-416E-9220-A40C8296AFE1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34841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2169EC-B536-4205-8BC0-98F8AF573D08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31980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4E2E75-8AF8-4AF6-B961-F6E29D27F838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77674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DF5F38-5054-46DC-92B1-DB417D0AF905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59618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2FC9CA-17FF-4DC4-AA86-CC1A1C0530C0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41091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75884B-D5E0-4778-BD62-BC43949C980F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69201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F209B4-B1CE-4DAE-9104-49C581151B69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1819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>
              <a:latin typeface="Times" pitchFamily="-8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0064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20DACB-F14F-4374-8BCD-6DB0A8F5EF7E}" type="slidenum">
              <a:rPr lang="en-US"/>
              <a:pPr/>
              <a:t>21</a:t>
            </a:fld>
            <a:endParaRPr lang="en-US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 sz="1400" b="1" i="1"/>
              <a:t>The Aufbau principle</a:t>
            </a:r>
          </a:p>
          <a:p>
            <a:r>
              <a:rPr lang="en-US"/>
              <a:t>       – Used to construct the periodic table</a:t>
            </a:r>
          </a:p>
          <a:p>
            <a:pPr lvl="1"/>
            <a:r>
              <a:rPr lang="en-US"/>
              <a:t>    – First, determine the number of electrons in the atoms</a:t>
            </a:r>
          </a:p>
          <a:p>
            <a:pPr lvl="1"/>
            <a:r>
              <a:rPr lang="en-US"/>
              <a:t>    – Then add electrons one at a time to the lowest-energy orbitals available without violating the Pauli principle</a:t>
            </a:r>
          </a:p>
          <a:p>
            <a:pPr lvl="1"/>
            <a:r>
              <a:rPr lang="en-US"/>
              <a:t>    – Each of the orbitals can hold two electrons, one with spin up </a:t>
            </a:r>
            <a:r>
              <a:rPr lang="en-US">
                <a:sym typeface="Symbol" pitchFamily="18" charset="2"/>
              </a:rPr>
              <a:t>, which is written first, and one with spin down </a:t>
            </a:r>
          </a:p>
          <a:p>
            <a:pPr lvl="1"/>
            <a:r>
              <a:rPr lang="en-US">
                <a:sym typeface="Symbol" pitchFamily="18" charset="2"/>
              </a:rPr>
              <a:t>    – A filled orbital is indicated by , in which the electron spins are paired</a:t>
            </a:r>
          </a:p>
          <a:p>
            <a:pPr lvl="1"/>
            <a:r>
              <a:rPr lang="en-US">
                <a:sym typeface="Symbol" pitchFamily="18" charset="2"/>
              </a:rPr>
              <a:t>    – The electron configuration is written in an abbreviated form, in which the occupied orbitals are identified by their principal quantum</a:t>
            </a:r>
            <a:r>
              <a:rPr lang="en-US" i="1">
                <a:sym typeface="Symbol" pitchFamily="18" charset="2"/>
              </a:rPr>
              <a:t> n</a:t>
            </a:r>
            <a:r>
              <a:rPr lang="en-US">
                <a:sym typeface="Symbol" pitchFamily="18" charset="2"/>
              </a:rPr>
              <a:t> and their value of</a:t>
            </a:r>
            <a:r>
              <a:rPr lang="en-US" i="1">
                <a:sym typeface="Symbol" pitchFamily="18" charset="2"/>
              </a:rPr>
              <a:t> l </a:t>
            </a:r>
            <a:r>
              <a:rPr lang="en-US">
                <a:sym typeface="Symbol" pitchFamily="18" charset="2"/>
              </a:rPr>
              <a:t>(</a:t>
            </a:r>
            <a:r>
              <a:rPr lang="en-US" i="1">
                <a:sym typeface="Symbol" pitchFamily="18" charset="2"/>
              </a:rPr>
              <a:t>s, p, d</a:t>
            </a:r>
            <a:r>
              <a:rPr lang="en-US">
                <a:sym typeface="Symbol" pitchFamily="18" charset="2"/>
              </a:rPr>
              <a:t>, or</a:t>
            </a:r>
            <a:r>
              <a:rPr lang="en-US" i="1">
                <a:sym typeface="Symbol" pitchFamily="18" charset="2"/>
              </a:rPr>
              <a:t> f</a:t>
            </a:r>
            <a:r>
              <a:rPr lang="en-US">
                <a:sym typeface="Symbol" pitchFamily="18" charset="2"/>
              </a:rPr>
              <a:t>), with the number of electrons in the subshell indicated by a superscript</a:t>
            </a:r>
          </a:p>
          <a:p>
            <a:pPr lvl="1"/>
            <a:endParaRPr lang="en-US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29783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4D7404-839B-413E-9365-37DFBBECF5A7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825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FD4FD3-2F2F-4ACE-A88A-3B55C63CD7F3}" type="slidenum">
              <a:rPr lang="en-US"/>
              <a:pPr/>
              <a:t>24</a:t>
            </a:fld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40064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B9E6F0-13C7-4AA8-B329-8FF5BE2AB6E6}" type="slidenum">
              <a:rPr lang="en-US"/>
              <a:pPr/>
              <a:t>25</a:t>
            </a:fld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6002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66F0F6-79D8-4EDD-B986-FC126156400D}" type="slidenum">
              <a:rPr lang="en-US"/>
              <a:pPr/>
              <a:t>26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18042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CB1BE-6987-4732-B58B-46DBB547883B}" type="datetimeFigureOut">
              <a:rPr lang="en-US" smtClean="0"/>
              <a:pPr/>
              <a:t>5/31/2017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39BB64-14B6-442C-AC68-5A6AC5F536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CB1BE-6987-4732-B58B-46DBB547883B}" type="datetimeFigureOut">
              <a:rPr lang="en-US" smtClean="0"/>
              <a:pPr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BB64-14B6-442C-AC68-5A6AC5F536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CB1BE-6987-4732-B58B-46DBB547883B}" type="datetimeFigureOut">
              <a:rPr lang="en-US" smtClean="0"/>
              <a:pPr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BB64-14B6-442C-AC68-5A6AC5F536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77192-69BC-4E5E-BDA2-21150BC4E3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3EF14-94FA-4941-B431-2FB72C6CA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47F23-C0BC-4255-92F2-0A22BAB7BC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B3F03-6802-447D-BA4E-BE58F9EF65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24CB1BE-6987-4732-B58B-46DBB547883B}" type="datetimeFigureOut">
              <a:rPr lang="en-US" smtClean="0"/>
              <a:pPr/>
              <a:t>5/31/2017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A39BB64-14B6-442C-AC68-5A6AC5F536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CB1BE-6987-4732-B58B-46DBB547883B}" type="datetimeFigureOut">
              <a:rPr lang="en-US" smtClean="0"/>
              <a:pPr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BB64-14B6-442C-AC68-5A6AC5F536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CB1BE-6987-4732-B58B-46DBB547883B}" type="datetimeFigureOut">
              <a:rPr lang="en-US" smtClean="0"/>
              <a:pPr/>
              <a:t>5/31/2017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BB64-14B6-442C-AC68-5A6AC5F536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BB64-14B6-442C-AC68-5A6AC5F536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CB1BE-6987-4732-B58B-46DBB547883B}" type="datetimeFigureOut">
              <a:rPr lang="en-US" smtClean="0"/>
              <a:pPr/>
              <a:t>5/31/2017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CB1BE-6987-4732-B58B-46DBB547883B}" type="datetimeFigureOut">
              <a:rPr lang="en-US" smtClean="0"/>
              <a:pPr/>
              <a:t>5/31/2017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BB64-14B6-442C-AC68-5A6AC5F536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CB1BE-6987-4732-B58B-46DBB547883B}" type="datetimeFigureOut">
              <a:rPr lang="en-US" smtClean="0"/>
              <a:pPr/>
              <a:t>5/31/2017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BB64-14B6-442C-AC68-5A6AC5F536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24CB1BE-6987-4732-B58B-46DBB547883B}" type="datetimeFigureOut">
              <a:rPr lang="en-US" smtClean="0"/>
              <a:pPr/>
              <a:t>5/31/2017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A39BB64-14B6-442C-AC68-5A6AC5F536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CB1BE-6987-4732-B58B-46DBB547883B}" type="datetimeFigureOut">
              <a:rPr lang="en-US" smtClean="0"/>
              <a:pPr/>
              <a:t>5/31/2017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39BB64-14B6-442C-AC68-5A6AC5F536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24CB1BE-6987-4732-B58B-46DBB547883B}" type="datetimeFigureOut">
              <a:rPr lang="en-US" smtClean="0"/>
              <a:pPr/>
              <a:t>5/31/2017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A39BB64-14B6-442C-AC68-5A6AC5F536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6" r:id="rId15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slide" Target="slide29.xml"/><Relationship Id="rId7" Type="http://schemas.openxmlformats.org/officeDocument/2006/relationships/slide" Target="slide20.xml"/><Relationship Id="rId12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2.xml"/><Relationship Id="rId11" Type="http://schemas.openxmlformats.org/officeDocument/2006/relationships/slide" Target="slide37.xml"/><Relationship Id="rId5" Type="http://schemas.openxmlformats.org/officeDocument/2006/relationships/slide" Target="slide31.xml"/><Relationship Id="rId10" Type="http://schemas.openxmlformats.org/officeDocument/2006/relationships/slide" Target="slide22.xml"/><Relationship Id="rId4" Type="http://schemas.openxmlformats.org/officeDocument/2006/relationships/slide" Target="slide19.xml"/><Relationship Id="rId9" Type="http://schemas.openxmlformats.org/officeDocument/2006/relationships/slide" Target="slide3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3" Type="http://schemas.openxmlformats.org/officeDocument/2006/relationships/slide" Target="slide19.xml"/><Relationship Id="rId7" Type="http://schemas.openxmlformats.org/officeDocument/2006/relationships/slide" Target="slide2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11" Type="http://schemas.openxmlformats.org/officeDocument/2006/relationships/slide" Target="slide2.xml"/><Relationship Id="rId5" Type="http://schemas.openxmlformats.org/officeDocument/2006/relationships/slide" Target="slide32.xml"/><Relationship Id="rId10" Type="http://schemas.openxmlformats.org/officeDocument/2006/relationships/slide" Target="slide37.xml"/><Relationship Id="rId4" Type="http://schemas.openxmlformats.org/officeDocument/2006/relationships/slide" Target="slide31.xml"/><Relationship Id="rId9" Type="http://schemas.openxmlformats.org/officeDocument/2006/relationships/slide" Target="slide2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3" Type="http://schemas.openxmlformats.org/officeDocument/2006/relationships/slide" Target="slide29.xml"/><Relationship Id="rId7" Type="http://schemas.openxmlformats.org/officeDocument/2006/relationships/slide" Target="slide2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11" Type="http://schemas.openxmlformats.org/officeDocument/2006/relationships/slide" Target="slide2.xml"/><Relationship Id="rId5" Type="http://schemas.openxmlformats.org/officeDocument/2006/relationships/slide" Target="slide32.xml"/><Relationship Id="rId10" Type="http://schemas.openxmlformats.org/officeDocument/2006/relationships/slide" Target="slide37.xml"/><Relationship Id="rId4" Type="http://schemas.openxmlformats.org/officeDocument/2006/relationships/slide" Target="slide31.xml"/><Relationship Id="rId9" Type="http://schemas.openxmlformats.org/officeDocument/2006/relationships/slide" Target="slide2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3" Type="http://schemas.openxmlformats.org/officeDocument/2006/relationships/slide" Target="slide29.xml"/><Relationship Id="rId7" Type="http://schemas.openxmlformats.org/officeDocument/2006/relationships/slide" Target="slide2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11" Type="http://schemas.openxmlformats.org/officeDocument/2006/relationships/slide" Target="slide2.xml"/><Relationship Id="rId5" Type="http://schemas.openxmlformats.org/officeDocument/2006/relationships/slide" Target="slide32.xml"/><Relationship Id="rId10" Type="http://schemas.openxmlformats.org/officeDocument/2006/relationships/slide" Target="slide37.xml"/><Relationship Id="rId4" Type="http://schemas.openxmlformats.org/officeDocument/2006/relationships/slide" Target="slide19.xml"/><Relationship Id="rId9" Type="http://schemas.openxmlformats.org/officeDocument/2006/relationships/slide" Target="slide2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3" Type="http://schemas.openxmlformats.org/officeDocument/2006/relationships/slide" Target="slide29.xml"/><Relationship Id="rId7" Type="http://schemas.openxmlformats.org/officeDocument/2006/relationships/slide" Target="slide2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11" Type="http://schemas.openxmlformats.org/officeDocument/2006/relationships/slide" Target="slide2.xml"/><Relationship Id="rId5" Type="http://schemas.openxmlformats.org/officeDocument/2006/relationships/slide" Target="slide31.xml"/><Relationship Id="rId10" Type="http://schemas.openxmlformats.org/officeDocument/2006/relationships/slide" Target="slide37.xml"/><Relationship Id="rId4" Type="http://schemas.openxmlformats.org/officeDocument/2006/relationships/slide" Target="slide19.xml"/><Relationship Id="rId9" Type="http://schemas.openxmlformats.org/officeDocument/2006/relationships/slide" Target="slide2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3" Type="http://schemas.openxmlformats.org/officeDocument/2006/relationships/slide" Target="slide29.xml"/><Relationship Id="rId7" Type="http://schemas.openxmlformats.org/officeDocument/2006/relationships/slide" Target="slide2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2.xml"/><Relationship Id="rId11" Type="http://schemas.openxmlformats.org/officeDocument/2006/relationships/slide" Target="slide2.xml"/><Relationship Id="rId5" Type="http://schemas.openxmlformats.org/officeDocument/2006/relationships/slide" Target="slide31.xml"/><Relationship Id="rId10" Type="http://schemas.openxmlformats.org/officeDocument/2006/relationships/slide" Target="slide37.xml"/><Relationship Id="rId4" Type="http://schemas.openxmlformats.org/officeDocument/2006/relationships/slide" Target="slide19.xml"/><Relationship Id="rId9" Type="http://schemas.openxmlformats.org/officeDocument/2006/relationships/slide" Target="slide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slide" Target="slide29.xml"/><Relationship Id="rId7" Type="http://schemas.openxmlformats.org/officeDocument/2006/relationships/slide" Target="slide2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2.xml"/><Relationship Id="rId11" Type="http://schemas.openxmlformats.org/officeDocument/2006/relationships/slide" Target="slide2.xml"/><Relationship Id="rId5" Type="http://schemas.openxmlformats.org/officeDocument/2006/relationships/slide" Target="slide31.xml"/><Relationship Id="rId10" Type="http://schemas.openxmlformats.org/officeDocument/2006/relationships/slide" Target="slide37.xml"/><Relationship Id="rId4" Type="http://schemas.openxmlformats.org/officeDocument/2006/relationships/slide" Target="slide19.xml"/><Relationship Id="rId9" Type="http://schemas.openxmlformats.org/officeDocument/2006/relationships/slide" Target="slide3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3" Type="http://schemas.openxmlformats.org/officeDocument/2006/relationships/slide" Target="slide29.xml"/><Relationship Id="rId7" Type="http://schemas.openxmlformats.org/officeDocument/2006/relationships/slide" Target="slide2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2.xml"/><Relationship Id="rId11" Type="http://schemas.openxmlformats.org/officeDocument/2006/relationships/slide" Target="slide2.xml"/><Relationship Id="rId5" Type="http://schemas.openxmlformats.org/officeDocument/2006/relationships/slide" Target="slide31.xml"/><Relationship Id="rId10" Type="http://schemas.openxmlformats.org/officeDocument/2006/relationships/slide" Target="slide37.xml"/><Relationship Id="rId4" Type="http://schemas.openxmlformats.org/officeDocument/2006/relationships/slide" Target="slide19.xml"/><Relationship Id="rId9" Type="http://schemas.openxmlformats.org/officeDocument/2006/relationships/slide" Target="slide2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slide" Target="slide29.xml"/><Relationship Id="rId7" Type="http://schemas.openxmlformats.org/officeDocument/2006/relationships/slide" Target="slide2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2.xml"/><Relationship Id="rId11" Type="http://schemas.openxmlformats.org/officeDocument/2006/relationships/slide" Target="slide2.xml"/><Relationship Id="rId5" Type="http://schemas.openxmlformats.org/officeDocument/2006/relationships/slide" Target="slide31.xml"/><Relationship Id="rId10" Type="http://schemas.openxmlformats.org/officeDocument/2006/relationships/slide" Target="slide37.xml"/><Relationship Id="rId4" Type="http://schemas.openxmlformats.org/officeDocument/2006/relationships/slide" Target="slide19.xml"/><Relationship Id="rId9" Type="http://schemas.openxmlformats.org/officeDocument/2006/relationships/slide" Target="slide2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slide" Target="slide29.xml"/><Relationship Id="rId7" Type="http://schemas.openxmlformats.org/officeDocument/2006/relationships/slide" Target="slide2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2.xml"/><Relationship Id="rId11" Type="http://schemas.openxmlformats.org/officeDocument/2006/relationships/slide" Target="slide2.xml"/><Relationship Id="rId5" Type="http://schemas.openxmlformats.org/officeDocument/2006/relationships/slide" Target="slide31.xml"/><Relationship Id="rId10" Type="http://schemas.openxmlformats.org/officeDocument/2006/relationships/slide" Target="slide22.xml"/><Relationship Id="rId4" Type="http://schemas.openxmlformats.org/officeDocument/2006/relationships/slide" Target="slide19.xml"/><Relationship Id="rId9" Type="http://schemas.openxmlformats.org/officeDocument/2006/relationships/slide" Target="slide3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3" Type="http://schemas.openxmlformats.org/officeDocument/2006/relationships/slide" Target="slide29.xml"/><Relationship Id="rId7" Type="http://schemas.openxmlformats.org/officeDocument/2006/relationships/slide" Target="slide20.xml"/><Relationship Id="rId12" Type="http://schemas.openxmlformats.org/officeDocument/2006/relationships/slide" Target="slide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2.xml"/><Relationship Id="rId11" Type="http://schemas.openxmlformats.org/officeDocument/2006/relationships/slide" Target="slide59.xml"/><Relationship Id="rId5" Type="http://schemas.openxmlformats.org/officeDocument/2006/relationships/slide" Target="slide31.xml"/><Relationship Id="rId10" Type="http://schemas.openxmlformats.org/officeDocument/2006/relationships/slide" Target="slide22.xml"/><Relationship Id="rId4" Type="http://schemas.openxmlformats.org/officeDocument/2006/relationships/slide" Target="slide19.xml"/><Relationship Id="rId9" Type="http://schemas.openxmlformats.org/officeDocument/2006/relationships/slide" Target="slide5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Ach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dirty="0" smtClean="0">
                <a:solidFill>
                  <a:schemeClr val="bg1"/>
                </a:solidFill>
              </a:rPr>
              <a:t>Electronic structure and Quantum Theory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BA2A0C-80C3-42C6-9603-941E1D14AFB1}" type="slidenum">
              <a:rPr lang="en-US" smtClean="0">
                <a:solidFill>
                  <a:schemeClr val="bg1"/>
                </a:solidFill>
              </a:rPr>
              <a:pPr/>
              <a:t>10</a:t>
            </a:fld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219200" y="4495800"/>
            <a:ext cx="17039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chemeClr val="bg1"/>
                </a:solidFill>
              </a:rPr>
              <a:t>Paramagnetic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914400" y="4953000"/>
            <a:ext cx="20461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unpaired electrons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295400" y="5384797"/>
            <a:ext cx="1447800" cy="968375"/>
            <a:chOff x="816" y="3392"/>
            <a:chExt cx="912" cy="610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816" y="3392"/>
              <a:ext cx="912" cy="256"/>
              <a:chOff x="816" y="3392"/>
              <a:chExt cx="912" cy="256"/>
            </a:xfrm>
          </p:grpSpPr>
          <p:sp>
            <p:nvSpPr>
              <p:cNvPr id="57367" name="Line 6"/>
              <p:cNvSpPr>
                <a:spLocks noChangeShapeType="1"/>
              </p:cNvSpPr>
              <p:nvPr/>
            </p:nvSpPr>
            <p:spPr bwMode="auto">
              <a:xfrm>
                <a:off x="816" y="3648"/>
                <a:ext cx="24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7368" name="Line 7"/>
              <p:cNvSpPr>
                <a:spLocks noChangeShapeType="1"/>
              </p:cNvSpPr>
              <p:nvPr/>
            </p:nvSpPr>
            <p:spPr bwMode="auto">
              <a:xfrm>
                <a:off x="1152" y="3648"/>
                <a:ext cx="24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7369" name="Line 8"/>
              <p:cNvSpPr>
                <a:spLocks noChangeShapeType="1"/>
              </p:cNvSpPr>
              <p:nvPr/>
            </p:nvSpPr>
            <p:spPr bwMode="auto">
              <a:xfrm>
                <a:off x="1488" y="3648"/>
                <a:ext cx="24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7370" name="Line 9"/>
              <p:cNvSpPr>
                <a:spLocks noChangeShapeType="1"/>
              </p:cNvSpPr>
              <p:nvPr/>
            </p:nvSpPr>
            <p:spPr bwMode="auto">
              <a:xfrm flipV="1">
                <a:off x="856" y="3392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7371" name="Line 10"/>
              <p:cNvSpPr>
                <a:spLocks noChangeShapeType="1"/>
              </p:cNvSpPr>
              <p:nvPr/>
            </p:nvSpPr>
            <p:spPr bwMode="auto">
              <a:xfrm flipV="1">
                <a:off x="1200" y="3392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7366" name="Text Box 11"/>
            <p:cNvSpPr txBox="1">
              <a:spLocks noChangeArrowheads="1"/>
            </p:cNvSpPr>
            <p:nvPr/>
          </p:nvSpPr>
          <p:spPr bwMode="auto">
            <a:xfrm>
              <a:off x="1107" y="3769"/>
              <a:ext cx="26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2p</a:t>
              </a:r>
            </a:p>
          </p:txBody>
        </p:sp>
      </p:grp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5791200" y="4495800"/>
            <a:ext cx="15921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chemeClr val="bg1"/>
                </a:solidFill>
              </a:rPr>
              <a:t>Diamagnetic</a:t>
            </a:r>
          </a:p>
        </p:txBody>
      </p:sp>
      <p:sp>
        <p:nvSpPr>
          <p:cNvPr id="28694" name="Text Box 22"/>
          <p:cNvSpPr txBox="1">
            <a:spLocks noChangeArrowheads="1"/>
          </p:cNvSpPr>
          <p:nvPr/>
        </p:nvSpPr>
        <p:spPr bwMode="auto">
          <a:xfrm>
            <a:off x="5486400" y="4953000"/>
            <a:ext cx="2068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all electrons paired</a:t>
            </a:r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6096000" y="5383216"/>
            <a:ext cx="1447800" cy="968375"/>
            <a:chOff x="3840" y="3391"/>
            <a:chExt cx="912" cy="610"/>
          </a:xfrm>
        </p:grpSpPr>
        <p:sp>
          <p:nvSpPr>
            <p:cNvPr id="57355" name="Line 14"/>
            <p:cNvSpPr>
              <a:spLocks noChangeShapeType="1"/>
            </p:cNvSpPr>
            <p:nvPr/>
          </p:nvSpPr>
          <p:spPr bwMode="auto">
            <a:xfrm>
              <a:off x="3840" y="3647"/>
              <a:ext cx="2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7356" name="Line 15"/>
            <p:cNvSpPr>
              <a:spLocks noChangeShapeType="1"/>
            </p:cNvSpPr>
            <p:nvPr/>
          </p:nvSpPr>
          <p:spPr bwMode="auto">
            <a:xfrm>
              <a:off x="4176" y="3647"/>
              <a:ext cx="2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7357" name="Line 16"/>
            <p:cNvSpPr>
              <a:spLocks noChangeShapeType="1"/>
            </p:cNvSpPr>
            <p:nvPr/>
          </p:nvSpPr>
          <p:spPr bwMode="auto">
            <a:xfrm>
              <a:off x="4512" y="3647"/>
              <a:ext cx="2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7358" name="Line 17"/>
            <p:cNvSpPr>
              <a:spLocks noChangeShapeType="1"/>
            </p:cNvSpPr>
            <p:nvPr/>
          </p:nvSpPr>
          <p:spPr bwMode="auto">
            <a:xfrm flipV="1">
              <a:off x="3880" y="3391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7359" name="Line 18"/>
            <p:cNvSpPr>
              <a:spLocks noChangeShapeType="1"/>
            </p:cNvSpPr>
            <p:nvPr/>
          </p:nvSpPr>
          <p:spPr bwMode="auto">
            <a:xfrm flipV="1">
              <a:off x="4224" y="3391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7360" name="Text Box 19"/>
            <p:cNvSpPr txBox="1">
              <a:spLocks noChangeArrowheads="1"/>
            </p:cNvSpPr>
            <p:nvPr/>
          </p:nvSpPr>
          <p:spPr bwMode="auto">
            <a:xfrm>
              <a:off x="4131" y="3768"/>
              <a:ext cx="26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2p</a:t>
              </a:r>
            </a:p>
          </p:txBody>
        </p:sp>
        <p:sp>
          <p:nvSpPr>
            <p:cNvPr id="57361" name="Line 23"/>
            <p:cNvSpPr>
              <a:spLocks noChangeShapeType="1"/>
            </p:cNvSpPr>
            <p:nvPr/>
          </p:nvSpPr>
          <p:spPr bwMode="auto">
            <a:xfrm flipV="1">
              <a:off x="4560" y="340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7362" name="Line 24"/>
            <p:cNvSpPr>
              <a:spLocks noChangeShapeType="1"/>
            </p:cNvSpPr>
            <p:nvPr/>
          </p:nvSpPr>
          <p:spPr bwMode="auto">
            <a:xfrm>
              <a:off x="4008" y="340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7363" name="Line 25"/>
            <p:cNvSpPr>
              <a:spLocks noChangeShapeType="1"/>
            </p:cNvSpPr>
            <p:nvPr/>
          </p:nvSpPr>
          <p:spPr bwMode="auto">
            <a:xfrm>
              <a:off x="4344" y="3408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7364" name="Line 26"/>
            <p:cNvSpPr>
              <a:spLocks noChangeShapeType="1"/>
            </p:cNvSpPr>
            <p:nvPr/>
          </p:nvSpPr>
          <p:spPr bwMode="auto">
            <a:xfrm>
              <a:off x="4688" y="3408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pic>
        <p:nvPicPr>
          <p:cNvPr id="28702" name="Picture 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975" y="76200"/>
            <a:ext cx="32480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3" name="Picture 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09538"/>
            <a:ext cx="36957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utoUpdateAnimBg="0"/>
      <p:bldP spid="28677" grpId="0" autoUpdateAnimBg="0"/>
      <p:bldP spid="28693" grpId="0" autoUpdateAnimBg="0"/>
      <p:bldP spid="2869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33FA77-1A31-45DD-B55D-06C54D09384D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8371" name="Rectangle 1028"/>
          <p:cNvSpPr>
            <a:spLocks noChangeArrowheads="1"/>
          </p:cNvSpPr>
          <p:nvPr/>
        </p:nvSpPr>
        <p:spPr bwMode="auto">
          <a:xfrm>
            <a:off x="685800" y="101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/>
              <a:t>Schrodinger Wave Equation</a:t>
            </a:r>
          </a:p>
        </p:txBody>
      </p:sp>
      <p:sp>
        <p:nvSpPr>
          <p:cNvPr id="58372" name="Text Box 1029"/>
          <p:cNvSpPr txBox="1">
            <a:spLocks noChangeArrowheads="1"/>
          </p:cNvSpPr>
          <p:nvPr/>
        </p:nvSpPr>
        <p:spPr bwMode="auto">
          <a:xfrm>
            <a:off x="1295400" y="852488"/>
            <a:ext cx="6477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/>
              <a:t>quantum numbers</a:t>
            </a:r>
            <a:r>
              <a:rPr lang="en-US" sz="2800"/>
              <a:t>:</a:t>
            </a:r>
            <a:r>
              <a:rPr lang="en-US" sz="2800" i="1"/>
              <a:t>  </a:t>
            </a:r>
            <a:r>
              <a:rPr lang="en-US" sz="2800"/>
              <a:t>(</a:t>
            </a:r>
            <a:r>
              <a:rPr lang="en-US" sz="2800" i="1"/>
              <a:t>n</a:t>
            </a:r>
            <a:r>
              <a:rPr lang="en-US" sz="2800"/>
              <a:t>, </a:t>
            </a:r>
            <a:r>
              <a:rPr lang="en-US" sz="2800" i="1"/>
              <a:t>l</a:t>
            </a:r>
            <a:r>
              <a:rPr lang="en-US" sz="2800"/>
              <a:t>, </a:t>
            </a:r>
            <a:r>
              <a:rPr lang="en-US" sz="2800" i="1"/>
              <a:t>m</a:t>
            </a:r>
            <a:r>
              <a:rPr lang="en-US" sz="2800" i="1" baseline="-25000"/>
              <a:t>l</a:t>
            </a:r>
            <a:r>
              <a:rPr lang="en-US" sz="2800"/>
              <a:t>, </a:t>
            </a:r>
            <a:r>
              <a:rPr lang="en-US" sz="2800" i="1"/>
              <a:t>m</a:t>
            </a:r>
            <a:r>
              <a:rPr lang="en-US" sz="2800" baseline="-25000"/>
              <a:t>s</a:t>
            </a:r>
            <a:r>
              <a:rPr lang="en-US" sz="2800"/>
              <a:t>)</a:t>
            </a:r>
          </a:p>
        </p:txBody>
      </p:sp>
      <p:sp>
        <p:nvSpPr>
          <p:cNvPr id="57352" name="Text Box 1032"/>
          <p:cNvSpPr txBox="1">
            <a:spLocks noChangeArrowheads="1"/>
          </p:cNvSpPr>
          <p:nvPr/>
        </p:nvSpPr>
        <p:spPr bwMode="auto">
          <a:xfrm>
            <a:off x="82550" y="1600200"/>
            <a:ext cx="68786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Shell</a:t>
            </a:r>
            <a:r>
              <a:rPr lang="en-US" sz="2800" dirty="0"/>
              <a:t> – electrons with the same value of </a:t>
            </a:r>
            <a:r>
              <a:rPr lang="en-US" sz="2800" i="1" dirty="0"/>
              <a:t>n</a:t>
            </a:r>
            <a:endParaRPr lang="en-US" sz="2800" dirty="0"/>
          </a:p>
        </p:txBody>
      </p:sp>
      <p:sp>
        <p:nvSpPr>
          <p:cNvPr id="57353" name="Text Box 1033"/>
          <p:cNvSpPr txBox="1">
            <a:spLocks noChangeArrowheads="1"/>
          </p:cNvSpPr>
          <p:nvPr/>
        </p:nvSpPr>
        <p:spPr bwMode="auto">
          <a:xfrm>
            <a:off x="82550" y="2286000"/>
            <a:ext cx="8616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Subshell</a:t>
            </a:r>
            <a:r>
              <a:rPr lang="en-US" sz="2800" dirty="0"/>
              <a:t> – electrons with the same values of </a:t>
            </a:r>
            <a:r>
              <a:rPr lang="en-US" sz="2800" i="1" dirty="0"/>
              <a:t>n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and</a:t>
            </a:r>
            <a:r>
              <a:rPr lang="en-US" sz="2800" dirty="0"/>
              <a:t> </a:t>
            </a:r>
            <a:r>
              <a:rPr lang="en-US" sz="2800" i="1" dirty="0"/>
              <a:t>l</a:t>
            </a:r>
            <a:endParaRPr lang="en-US" sz="2800" dirty="0"/>
          </a:p>
        </p:txBody>
      </p:sp>
      <p:sp>
        <p:nvSpPr>
          <p:cNvPr id="57354" name="Text Box 1034"/>
          <p:cNvSpPr txBox="1">
            <a:spLocks noChangeArrowheads="1"/>
          </p:cNvSpPr>
          <p:nvPr/>
        </p:nvSpPr>
        <p:spPr bwMode="auto">
          <a:xfrm>
            <a:off x="82550" y="3048000"/>
            <a:ext cx="8928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B050"/>
                </a:solidFill>
              </a:rPr>
              <a:t>Orbital</a:t>
            </a:r>
            <a:r>
              <a:rPr lang="en-US" sz="2800"/>
              <a:t> – electrons with the same values of </a:t>
            </a:r>
            <a:r>
              <a:rPr lang="en-US" sz="2800" i="1"/>
              <a:t>n, l</a:t>
            </a:r>
            <a:r>
              <a:rPr lang="en-US" sz="2800"/>
              <a:t>, </a:t>
            </a:r>
            <a:r>
              <a:rPr lang="en-US" sz="2800" b="1">
                <a:solidFill>
                  <a:srgbClr val="FF0000"/>
                </a:solidFill>
              </a:rPr>
              <a:t>and</a:t>
            </a:r>
            <a:r>
              <a:rPr lang="en-US" sz="2800"/>
              <a:t> </a:t>
            </a:r>
            <a:r>
              <a:rPr lang="en-US" sz="2800" i="1"/>
              <a:t>m</a:t>
            </a:r>
            <a:r>
              <a:rPr lang="en-US" sz="2800" i="1" baseline="-25000"/>
              <a:t>l</a:t>
            </a:r>
            <a:endParaRPr lang="en-US" sz="2800"/>
          </a:p>
        </p:txBody>
      </p:sp>
      <p:sp>
        <p:nvSpPr>
          <p:cNvPr id="57358" name="Text Box 1038"/>
          <p:cNvSpPr txBox="1">
            <a:spLocks noChangeArrowheads="1"/>
          </p:cNvSpPr>
          <p:nvPr/>
        </p:nvSpPr>
        <p:spPr bwMode="auto">
          <a:xfrm>
            <a:off x="1933575" y="4478338"/>
            <a:ext cx="5838825" cy="4572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dirty="0"/>
              <a:t>If </a:t>
            </a:r>
            <a:r>
              <a:rPr lang="en-US" sz="2400" i="1" dirty="0"/>
              <a:t>n, l, </a:t>
            </a:r>
            <a:r>
              <a:rPr lang="en-US" sz="2400" dirty="0"/>
              <a:t>and </a:t>
            </a:r>
            <a:r>
              <a:rPr lang="en-US" sz="2400" i="1" dirty="0"/>
              <a:t>m</a:t>
            </a:r>
            <a:r>
              <a:rPr lang="en-US" sz="2400" i="1" baseline="-25000" dirty="0"/>
              <a:t>l</a:t>
            </a:r>
            <a:r>
              <a:rPr lang="en-US" sz="2400" i="1" dirty="0"/>
              <a:t> </a:t>
            </a:r>
            <a:r>
              <a:rPr lang="en-US" sz="2400" dirty="0"/>
              <a:t>are fixed, then </a:t>
            </a:r>
            <a:r>
              <a:rPr lang="en-US" sz="2400" i="1" dirty="0"/>
              <a:t>m</a:t>
            </a:r>
            <a:r>
              <a:rPr lang="en-US" sz="2400" i="1" baseline="-25000" dirty="0"/>
              <a:t>s</a:t>
            </a:r>
            <a:r>
              <a:rPr lang="en-US" sz="2400" dirty="0"/>
              <a:t> = </a:t>
            </a:r>
            <a:r>
              <a:rPr lang="en-US" sz="2400" dirty="0">
                <a:cs typeface="Arial" pitchFamily="34" charset="0"/>
              </a:rPr>
              <a:t>½ or - ½</a:t>
            </a:r>
          </a:p>
        </p:txBody>
      </p:sp>
      <p:sp>
        <p:nvSpPr>
          <p:cNvPr id="57361" name="Text Box 1041"/>
          <p:cNvSpPr txBox="1">
            <a:spLocks noChangeArrowheads="1"/>
          </p:cNvSpPr>
          <p:nvPr/>
        </p:nvSpPr>
        <p:spPr bwMode="auto">
          <a:xfrm>
            <a:off x="2057400" y="5334000"/>
            <a:ext cx="4250972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An orbital can hold 2 electrons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2" grpId="0" autoUpdateAnimBg="0"/>
      <p:bldP spid="57353" grpId="0" autoUpdateAnimBg="0"/>
      <p:bldP spid="57354" grpId="0" autoUpdateAnimBg="0"/>
      <p:bldP spid="57358" grpId="0" animBg="1" autoUpdateAnimBg="0"/>
      <p:bldP spid="57361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Sub-levels = Specific Atomic Orbitals</a:t>
            </a:r>
          </a:p>
        </p:txBody>
      </p:sp>
      <p:sp>
        <p:nvSpPr>
          <p:cNvPr id="20685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743200" y="1828800"/>
            <a:ext cx="62484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Clr>
                <a:schemeClr val="accent1"/>
              </a:buClr>
              <a:buFont typeface="Wingdings 2" pitchFamily="-28" charset="2"/>
              <a:buChar char=""/>
              <a:defRPr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energy level has 1 or more “sub-levels” which describe the specific “atomic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orbitals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” for that level.</a:t>
            </a:r>
          </a:p>
          <a:p>
            <a:pPr lvl="1" eaLnBrk="1" hangingPunct="1">
              <a:lnSpc>
                <a:spcPct val="70000"/>
              </a:lnSpc>
              <a:buClr>
                <a:schemeClr val="accent1"/>
              </a:buClr>
              <a:buFont typeface="Wingdings 2" pitchFamily="-28" charset="2"/>
              <a:buChar char=""/>
              <a:defRPr/>
            </a:pP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 = 1 has 1 sub-level (the “s” orbital)</a:t>
            </a:r>
          </a:p>
          <a:p>
            <a:pPr lvl="1" eaLnBrk="1" hangingPunct="1">
              <a:lnSpc>
                <a:spcPct val="70000"/>
              </a:lnSpc>
              <a:buClr>
                <a:schemeClr val="accent1"/>
              </a:buClr>
              <a:buFont typeface="Wingdings 2" pitchFamily="-28" charset="2"/>
              <a:buChar char=""/>
              <a:defRPr/>
            </a:pP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 = 2 has 2 sub-levels (“s” and “p”)</a:t>
            </a:r>
          </a:p>
          <a:p>
            <a:pPr lvl="1" eaLnBrk="1" hangingPunct="1">
              <a:lnSpc>
                <a:spcPct val="70000"/>
              </a:lnSpc>
              <a:buClr>
                <a:schemeClr val="accent1"/>
              </a:buClr>
              <a:buFont typeface="Wingdings 2" pitchFamily="-28" charset="2"/>
              <a:buChar char=""/>
              <a:defRPr/>
            </a:pP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 = 3 has 3 sub-levels (“s”, “p” and “d”)</a:t>
            </a:r>
          </a:p>
          <a:p>
            <a:pPr lvl="1" eaLnBrk="1" hangingPunct="1">
              <a:lnSpc>
                <a:spcPct val="70000"/>
              </a:lnSpc>
              <a:buClr>
                <a:schemeClr val="accent1"/>
              </a:buClr>
              <a:buFont typeface="Wingdings 2" pitchFamily="-28" charset="2"/>
              <a:buChar char=""/>
              <a:defRPr/>
            </a:pP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 = 4 has 4 sub-levels (“s”, “p”, “d” and “f”)</a:t>
            </a:r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70000"/>
              </a:lnSpc>
              <a:buClr>
                <a:schemeClr val="accent1"/>
              </a:buClr>
              <a:buFont typeface="Wingdings 2" pitchFamily="-28" charset="2"/>
              <a:buChar char=""/>
              <a:defRPr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There are 4 types of atomic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orbitals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lvl="1" eaLnBrk="1" hangingPunct="1">
              <a:lnSpc>
                <a:spcPct val="70000"/>
              </a:lnSpc>
              <a:buClr>
                <a:schemeClr val="accent1"/>
              </a:buClr>
              <a:buFont typeface="Wingdings 2" pitchFamily="-28" charset="2"/>
              <a:buChar char=""/>
              <a:defRPr/>
            </a:pPr>
            <a:r>
              <a:rPr lang="en-US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s, p, d and f</a:t>
            </a:r>
          </a:p>
          <a:p>
            <a:pPr lvl="1" eaLnBrk="1" hangingPunct="1">
              <a:lnSpc>
                <a:spcPct val="70000"/>
              </a:lnSpc>
              <a:buClr>
                <a:schemeClr val="accent1"/>
              </a:buClr>
              <a:buFont typeface="Wingdings 2" pitchFamily="-28" charset="2"/>
              <a:buChar char=""/>
              <a:defRPr/>
            </a:pPr>
            <a:r>
              <a:rPr lang="en-US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of these sub-levels represent the blocks on the periodic table.</a:t>
            </a:r>
          </a:p>
        </p:txBody>
      </p:sp>
      <p:pic>
        <p:nvPicPr>
          <p:cNvPr id="15364" name="Picture 3" descr="picture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905000"/>
            <a:ext cx="2438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3962400"/>
            <a:ext cx="2209800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</a:rPr>
              <a:t>Blue = </a:t>
            </a:r>
            <a:r>
              <a:rPr lang="en-US" sz="2000" dirty="0" err="1">
                <a:solidFill>
                  <a:schemeClr val="bg1"/>
                </a:solidFill>
              </a:rPr>
              <a:t>s</a:t>
            </a:r>
            <a:r>
              <a:rPr lang="en-US" sz="2000" dirty="0">
                <a:solidFill>
                  <a:schemeClr val="bg1"/>
                </a:solidFill>
              </a:rPr>
              <a:t> block</a:t>
            </a:r>
          </a:p>
          <a:p>
            <a:pPr>
              <a:defRPr/>
            </a:pPr>
            <a:r>
              <a:rPr lang="en-US" sz="200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</a:rPr>
              <a:t>Yellow = </a:t>
            </a:r>
            <a:r>
              <a:rPr lang="en-US" sz="2000" dirty="0" err="1">
                <a:ln>
                  <a:solidFill>
                    <a:srgbClr val="FFFF00"/>
                  </a:solidFill>
                </a:ln>
                <a:solidFill>
                  <a:schemeClr val="bg1"/>
                </a:solidFill>
              </a:rPr>
              <a:t>p</a:t>
            </a:r>
            <a:r>
              <a:rPr lang="en-US" sz="200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</a:rPr>
              <a:t> block</a:t>
            </a:r>
          </a:p>
          <a:p>
            <a:pPr>
              <a:defRPr/>
            </a:pPr>
            <a:r>
              <a:rPr lang="en-US" sz="2000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Red = </a:t>
            </a:r>
            <a:r>
              <a:rPr lang="en-US" sz="2000" dirty="0" err="1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d</a:t>
            </a:r>
            <a:r>
              <a:rPr lang="en-US" sz="2000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 block</a:t>
            </a:r>
          </a:p>
          <a:p>
            <a:pPr>
              <a:defRPr/>
            </a:pPr>
            <a:r>
              <a:rPr lang="en-US" sz="2000" dirty="0">
                <a:ln>
                  <a:solidFill>
                    <a:srgbClr val="008000"/>
                  </a:solidFill>
                </a:ln>
                <a:solidFill>
                  <a:schemeClr val="bg1"/>
                </a:solidFill>
              </a:rPr>
              <a:t>Green = </a:t>
            </a:r>
            <a:r>
              <a:rPr lang="en-US" sz="2000" dirty="0" err="1">
                <a:ln>
                  <a:solidFill>
                    <a:srgbClr val="008000"/>
                  </a:solidFill>
                </a:ln>
                <a:solidFill>
                  <a:schemeClr val="bg1"/>
                </a:solidFill>
              </a:rPr>
              <a:t>f</a:t>
            </a:r>
            <a:r>
              <a:rPr lang="en-US" sz="2000" dirty="0">
                <a:ln>
                  <a:solidFill>
                    <a:srgbClr val="008000"/>
                  </a:solidFill>
                </a:ln>
                <a:solidFill>
                  <a:schemeClr val="bg1"/>
                </a:solidFill>
              </a:rPr>
              <a:t> block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1600200"/>
            <a:ext cx="8229600" cy="990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Orbitals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sz="3100" smtClean="0">
                <a:solidFill>
                  <a:schemeClr val="bg1"/>
                </a:solidFill>
              </a:rPr>
              <a:t>The space where there is a high probability that it is occupied by a pair of electrons</a:t>
            </a:r>
            <a:r>
              <a:rPr smtClean="0">
                <a:solidFill>
                  <a:schemeClr val="bg1"/>
                </a:solidFill>
              </a:rPr>
              <a:t>.</a:t>
            </a:r>
            <a:br>
              <a:rPr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12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787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5029200"/>
            <a:ext cx="8991600" cy="16764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Clr>
                <a:schemeClr val="accent1"/>
              </a:buClr>
              <a:buFont typeface="Wingdings 2" pitchFamily="-28" charset="2"/>
              <a:buChar char=""/>
              <a:defRPr/>
            </a:pPr>
            <a:r>
              <a:rPr lang="en-US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the s block, electrons are going into s </a:t>
            </a:r>
            <a:r>
              <a:rPr lang="en-US" sz="17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orbitals</a:t>
            </a:r>
            <a:r>
              <a:rPr lang="en-US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70000"/>
              </a:lnSpc>
              <a:buClr>
                <a:schemeClr val="accent1"/>
              </a:buClr>
              <a:buFont typeface="Wingdings 2" pitchFamily="-28" charset="2"/>
              <a:buChar char=""/>
              <a:defRPr/>
            </a:pPr>
            <a:r>
              <a:rPr lang="en-US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the p block, the s </a:t>
            </a:r>
            <a:r>
              <a:rPr lang="en-US" sz="17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orbitals</a:t>
            </a:r>
            <a:r>
              <a:rPr lang="en-US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are full.  New electrons are going into the p </a:t>
            </a:r>
            <a:r>
              <a:rPr lang="en-US" sz="17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orbitals</a:t>
            </a:r>
            <a:r>
              <a:rPr lang="en-US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70000"/>
              </a:lnSpc>
              <a:buClr>
                <a:schemeClr val="accent1"/>
              </a:buClr>
              <a:buFont typeface="Wingdings 2" pitchFamily="-28" charset="2"/>
              <a:buChar char=""/>
              <a:defRPr/>
            </a:pPr>
            <a:r>
              <a:rPr lang="en-US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the d block, the s and p </a:t>
            </a:r>
            <a:r>
              <a:rPr lang="en-US" sz="17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orbitals</a:t>
            </a:r>
            <a:r>
              <a:rPr lang="en-US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are full.  New electrons are going into the d </a:t>
            </a:r>
            <a:r>
              <a:rPr lang="en-US" sz="17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orbitals</a:t>
            </a:r>
            <a:r>
              <a:rPr lang="en-US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pic>
        <p:nvPicPr>
          <p:cNvPr id="16388" name="Picture 3" descr="3254-004-AEC1FB42-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828800"/>
            <a:ext cx="43434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 descr="744px-D_orbitals.sv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828800"/>
            <a:ext cx="4419600" cy="32004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1000" y="2133600"/>
            <a:ext cx="381000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28" charset="0"/>
                <a:ea typeface="ＭＳ Ｐゴシック" pitchFamily="-2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-28" charset="0"/>
                <a:ea typeface="ＭＳ Ｐゴシック" pitchFamily="-28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-28" charset="0"/>
                <a:ea typeface="ＭＳ Ｐゴシック" pitchFamily="-28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-28" charset="0"/>
                <a:ea typeface="ＭＳ Ｐゴシック" pitchFamily="-28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-28" charset="0"/>
                <a:ea typeface="ＭＳ Ｐゴシック" pitchFamily="-2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28" charset="0"/>
                <a:ea typeface="ＭＳ Ｐゴシック" pitchFamily="-2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28" charset="0"/>
                <a:ea typeface="ＭＳ Ｐゴシック" pitchFamily="-2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28" charset="0"/>
                <a:ea typeface="ＭＳ Ｐゴシック" pitchFamily="-2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28" charset="0"/>
                <a:ea typeface="ＭＳ Ｐゴシック" pitchFamily="-28" charset="-128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chemeClr val="bg1"/>
                </a:solidFill>
                <a:latin typeface="Book Antiqua" pitchFamily="-28" charset="0"/>
              </a:rPr>
              <a:t>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19400" y="2057400"/>
            <a:ext cx="381000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28" charset="0"/>
                <a:ea typeface="ＭＳ Ｐゴシック" pitchFamily="-2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-28" charset="0"/>
                <a:ea typeface="ＭＳ Ｐゴシック" pitchFamily="-28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-28" charset="0"/>
                <a:ea typeface="ＭＳ Ｐゴシック" pitchFamily="-28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-28" charset="0"/>
                <a:ea typeface="ＭＳ Ｐゴシック" pitchFamily="-28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-28" charset="0"/>
                <a:ea typeface="ＭＳ Ｐゴシック" pitchFamily="-2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28" charset="0"/>
                <a:ea typeface="ＭＳ Ｐゴシック" pitchFamily="-2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28" charset="0"/>
                <a:ea typeface="ＭＳ Ｐゴシック" pitchFamily="-2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28" charset="0"/>
                <a:ea typeface="ＭＳ Ｐゴシック" pitchFamily="-2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28" charset="0"/>
                <a:ea typeface="ＭＳ Ｐゴシック" pitchFamily="-28" charset="-128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chemeClr val="bg1"/>
                </a:solidFill>
                <a:latin typeface="Book Antiqua" pitchFamily="-28" charset="0"/>
              </a:rPr>
              <a:t>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72200" y="1905000"/>
            <a:ext cx="381000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28" charset="0"/>
                <a:ea typeface="ＭＳ Ｐゴシック" pitchFamily="-2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-28" charset="0"/>
                <a:ea typeface="ＭＳ Ｐゴシック" pitchFamily="-28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-28" charset="0"/>
                <a:ea typeface="ＭＳ Ｐゴシック" pitchFamily="-28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-28" charset="0"/>
                <a:ea typeface="ＭＳ Ｐゴシック" pitchFamily="-28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-28" charset="0"/>
                <a:ea typeface="ＭＳ Ｐゴシック" pitchFamily="-2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28" charset="0"/>
                <a:ea typeface="ＭＳ Ｐゴシック" pitchFamily="-2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28" charset="0"/>
                <a:ea typeface="ＭＳ Ｐゴシック" pitchFamily="-2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28" charset="0"/>
                <a:ea typeface="ＭＳ Ｐゴシック" pitchFamily="-2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28" charset="0"/>
                <a:ea typeface="ＭＳ Ｐゴシック" pitchFamily="-28" charset="-128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chemeClr val="bg1"/>
                </a:solidFill>
                <a:latin typeface="Book Antiqua" pitchFamily="-28" charset="0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0779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>
                <a:solidFill>
                  <a:schemeClr val="bg1"/>
                </a:solidFill>
                <a:ea typeface="PMingLiU" pitchFamily="18" charset="-120"/>
              </a:rPr>
              <a:t>General Energy Ordering of Electrons</a:t>
            </a:r>
            <a:br>
              <a:rPr lang="en-US" altLang="zh-TW" dirty="0" smtClean="0">
                <a:solidFill>
                  <a:schemeClr val="bg1"/>
                </a:solidFill>
                <a:ea typeface="PMingLiU" pitchFamily="18" charset="-120"/>
              </a:rPr>
            </a:br>
            <a:r>
              <a:rPr lang="en-US" altLang="zh-TW" dirty="0" smtClean="0">
                <a:solidFill>
                  <a:schemeClr val="bg1"/>
                </a:solidFill>
                <a:ea typeface="PMingLiU" pitchFamily="18" charset="-120"/>
              </a:rPr>
              <a:t> in Atomic </a:t>
            </a:r>
            <a:r>
              <a:rPr lang="en-US" altLang="zh-TW" dirty="0" err="1" smtClean="0">
                <a:solidFill>
                  <a:schemeClr val="bg1"/>
                </a:solidFill>
                <a:ea typeface="PMingLiU" pitchFamily="18" charset="-120"/>
              </a:rPr>
              <a:t>Orbitals</a:t>
            </a:r>
            <a:endParaRPr lang="en-US" altLang="zh-TW" dirty="0" smtClean="0">
              <a:solidFill>
                <a:schemeClr val="bg1"/>
              </a:solidFill>
              <a:ea typeface="PMingLiU" pitchFamily="18" charset="-120"/>
            </a:endParaRPr>
          </a:p>
        </p:txBody>
      </p:sp>
      <p:pic>
        <p:nvPicPr>
          <p:cNvPr id="12291" name="Picture 1"/>
          <p:cNvPicPr>
            <a:picLocks noChangeAspect="1"/>
          </p:cNvPicPr>
          <p:nvPr/>
        </p:nvPicPr>
        <p:blipFill>
          <a:blip r:embed="rId2"/>
          <a:srcRect b="2777"/>
          <a:stretch>
            <a:fillRect/>
          </a:stretch>
        </p:blipFill>
        <p:spPr bwMode="auto">
          <a:xfrm>
            <a:off x="1182688" y="1524000"/>
            <a:ext cx="6818312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pple Casual" pitchFamily="-84" charset="0"/>
              </a:rPr>
              <a:t>Azimuthal Quantum Number, </a:t>
            </a:r>
            <a:r>
              <a:rPr lang="en-US" i="1" smtClean="0">
                <a:solidFill>
                  <a:schemeClr val="bg1"/>
                </a:solidFill>
                <a:latin typeface="Apple Casual" pitchFamily="-84" charset="0"/>
              </a:rPr>
              <a:t>l</a:t>
            </a:r>
            <a:br>
              <a:rPr lang="en-US" i="1" smtClean="0">
                <a:solidFill>
                  <a:schemeClr val="bg1"/>
                </a:solidFill>
                <a:latin typeface="Apple Casual" pitchFamily="-84" charset="0"/>
              </a:rPr>
            </a:br>
            <a:r>
              <a:rPr lang="en-US" i="1" smtClean="0">
                <a:solidFill>
                  <a:schemeClr val="bg1"/>
                </a:solidFill>
                <a:latin typeface="Apple Casual" pitchFamily="-84" charset="0"/>
              </a:rPr>
              <a:t>l = 0, 1...,n-1</a:t>
            </a:r>
            <a:endParaRPr lang="en-US" smtClean="0">
              <a:solidFill>
                <a:schemeClr val="bg1"/>
              </a:solidFill>
              <a:latin typeface="Apple Casual" pitchFamily="-84" charset="0"/>
            </a:endParaRPr>
          </a:p>
        </p:txBody>
      </p:sp>
      <p:graphicFrame>
        <p:nvGraphicFramePr>
          <p:cNvPr id="31826" name="Group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798835"/>
              </p:ext>
            </p:extLst>
          </p:nvPr>
        </p:nvGraphicFramePr>
        <p:xfrm>
          <a:off x="1828800" y="2438400"/>
          <a:ext cx="5486400" cy="1143000"/>
        </p:xfrm>
        <a:graphic>
          <a:graphicData uri="http://schemas.openxmlformats.org/drawingml/2006/table">
            <a:tbl>
              <a:tblPr/>
              <a:tblGrid>
                <a:gridCol w="2851150"/>
                <a:gridCol w="644525"/>
                <a:gridCol w="646113"/>
                <a:gridCol w="698500"/>
                <a:gridCol w="646112"/>
              </a:tblGrid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Value of </a:t>
                      </a: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2E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2E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2E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2E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2E32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Type of orbital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C82E32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031" name="Text Box 84"/>
          <p:cNvSpPr txBox="1">
            <a:spLocks noChangeArrowheads="1"/>
          </p:cNvSpPr>
          <p:nvPr/>
        </p:nvSpPr>
        <p:spPr bwMode="auto">
          <a:xfrm>
            <a:off x="433388" y="4197350"/>
            <a:ext cx="57668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So each of these letters corresponds to a shape of orbital.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3200" dirty="0" smtClean="0">
                <a:solidFill>
                  <a:schemeClr val="bg1"/>
                </a:solidFill>
                <a:ea typeface="PMingLiU" pitchFamily="18" charset="-120"/>
              </a:rPr>
              <a:t>Arrangement of Electrons in Atoms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838200"/>
            <a:ext cx="5105400" cy="5765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spcBef>
                <a:spcPct val="5000"/>
              </a:spcBef>
            </a:pPr>
            <a:r>
              <a:rPr lang="en-US" altLang="zh-TW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Electrons are arranged around an</a:t>
            </a:r>
          </a:p>
          <a:p>
            <a:pPr eaLnBrk="1" hangingPunct="1">
              <a:lnSpc>
                <a:spcPct val="80000"/>
              </a:lnSpc>
              <a:spcBef>
                <a:spcPct val="5000"/>
              </a:spcBef>
            </a:pPr>
            <a:r>
              <a:rPr lang="en-US" altLang="zh-TW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atom’s nucleus according to the</a:t>
            </a:r>
          </a:p>
          <a:p>
            <a:pPr eaLnBrk="1" hangingPunct="1">
              <a:lnSpc>
                <a:spcPct val="80000"/>
              </a:lnSpc>
              <a:spcBef>
                <a:spcPct val="5000"/>
              </a:spcBef>
            </a:pPr>
            <a:r>
              <a:rPr lang="en-US" altLang="zh-TW" sz="2000" b="1" dirty="0" err="1" smtClean="0">
                <a:solidFill>
                  <a:srgbClr val="FF22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Aufbau</a:t>
            </a:r>
            <a:r>
              <a:rPr lang="en-US" altLang="zh-TW" sz="2000" b="1" dirty="0" smtClean="0">
                <a:solidFill>
                  <a:srgbClr val="FF22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principle.</a:t>
            </a:r>
          </a:p>
          <a:p>
            <a:pPr eaLnBrk="1" hangingPunct="1">
              <a:lnSpc>
                <a:spcPct val="80000"/>
              </a:lnSpc>
              <a:spcBef>
                <a:spcPct val="5000"/>
              </a:spcBef>
            </a:pPr>
            <a:endParaRPr lang="en-US" altLang="zh-TW" sz="2000" b="1" dirty="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spcBef>
                <a:spcPct val="5000"/>
              </a:spcBef>
            </a:pPr>
            <a:r>
              <a:rPr lang="en-US" altLang="zh-TW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Electrons enter the lowest energy level (</a:t>
            </a:r>
            <a:r>
              <a:rPr lang="en-US" altLang="zh-TW" sz="2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n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) and </a:t>
            </a:r>
            <a:r>
              <a:rPr lang="en-US" altLang="zh-TW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orbitals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(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rush Script MT" pitchFamily="66" charset="0"/>
                <a:ea typeface="ＭＳ Ｐゴシック" pitchFamily="34" charset="-128"/>
              </a:rPr>
              <a:t>l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) available.</a:t>
            </a:r>
          </a:p>
          <a:p>
            <a:pPr lvl="1" eaLnBrk="1" hangingPunct="1">
              <a:lnSpc>
                <a:spcPct val="80000"/>
              </a:lnSpc>
              <a:spcBef>
                <a:spcPct val="5000"/>
              </a:spcBef>
              <a:buFont typeface="Arial" pitchFamily="34" charset="0"/>
              <a:buChar char="•"/>
            </a:pPr>
            <a:r>
              <a:rPr lang="en-US" altLang="zh-TW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en-US" altLang="zh-TW" sz="2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n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+ l rule</a:t>
            </a:r>
          </a:p>
          <a:p>
            <a:pPr lvl="2" eaLnBrk="1" hangingPunct="1">
              <a:lnSpc>
                <a:spcPct val="80000"/>
              </a:lnSpc>
              <a:spcBef>
                <a:spcPct val="5000"/>
              </a:spcBef>
              <a:buFontTx/>
              <a:buChar char="•"/>
            </a:pPr>
            <a:r>
              <a:rPr lang="en-US" altLang="zh-TW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Electrons will enter lowest </a:t>
            </a:r>
          </a:p>
          <a:p>
            <a:pPr lvl="1" eaLnBrk="1" hangingPunct="1">
              <a:lnSpc>
                <a:spcPct val="80000"/>
              </a:lnSpc>
              <a:spcBef>
                <a:spcPct val="5000"/>
              </a:spcBef>
            </a:pPr>
            <a:r>
              <a:rPr lang="en-US" altLang="zh-TW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       energy </a:t>
            </a:r>
            <a:r>
              <a:rPr lang="en-US" altLang="zh-TW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subshell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(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rush Script MT" pitchFamily="66" charset="0"/>
                <a:ea typeface="ＭＳ Ｐゴシック" pitchFamily="34" charset="-128"/>
              </a:rPr>
              <a:t>l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) that is 	 empty in that energy level 	 (</a:t>
            </a:r>
            <a:r>
              <a:rPr lang="en-US" altLang="zh-TW" sz="2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n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).		</a:t>
            </a:r>
          </a:p>
          <a:p>
            <a:pPr lvl="1" eaLnBrk="1" hangingPunct="1">
              <a:lnSpc>
                <a:spcPct val="80000"/>
              </a:lnSpc>
              <a:spcBef>
                <a:spcPct val="5000"/>
              </a:spcBef>
            </a:pPr>
            <a:endParaRPr lang="en-US" altLang="zh-TW" sz="2000" b="1" dirty="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spcBef>
                <a:spcPct val="5000"/>
              </a:spcBef>
              <a:buFontTx/>
              <a:buChar char="•"/>
            </a:pPr>
            <a:r>
              <a:rPr lang="en-US" altLang="zh-TW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Example: </a:t>
            </a:r>
            <a:r>
              <a:rPr lang="en-US" altLang="zh-TW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2</a:t>
            </a:r>
            <a:r>
              <a:rPr lang="en-US" altLang="zh-TW" sz="2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s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vs. </a:t>
            </a:r>
            <a:r>
              <a:rPr lang="en-US" altLang="zh-TW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2</a:t>
            </a:r>
            <a:r>
              <a:rPr lang="en-US" altLang="zh-TW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p</a:t>
            </a:r>
          </a:p>
          <a:p>
            <a:pPr lvl="1" eaLnBrk="1" hangingPunct="1">
              <a:lnSpc>
                <a:spcPct val="80000"/>
              </a:lnSpc>
              <a:spcBef>
                <a:spcPct val="5000"/>
              </a:spcBef>
              <a:buFont typeface="Arial" pitchFamily="34" charset="0"/>
              <a:buChar char="•"/>
            </a:pPr>
            <a:r>
              <a:rPr lang="en-US" altLang="zh-TW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For 2</a:t>
            </a:r>
            <a:r>
              <a:rPr lang="en-US" altLang="zh-TW" sz="2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s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:	</a:t>
            </a:r>
            <a:r>
              <a:rPr lang="en-US" altLang="zh-TW" sz="2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n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= 2 and 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rush Script MT" pitchFamily="66" charset="0"/>
                <a:ea typeface="ＭＳ Ｐゴシック" pitchFamily="34" charset="-128"/>
              </a:rPr>
              <a:t>l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= 0 (</a:t>
            </a:r>
            <a:r>
              <a:rPr lang="en-US" altLang="zh-TW" sz="2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s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)</a:t>
            </a:r>
          </a:p>
          <a:p>
            <a:pPr lvl="1" eaLnBrk="1" hangingPunct="1">
              <a:lnSpc>
                <a:spcPct val="80000"/>
              </a:lnSpc>
              <a:spcBef>
                <a:spcPct val="5000"/>
              </a:spcBef>
            </a:pPr>
            <a:r>
              <a:rPr lang="en-US" altLang="zh-TW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  So, 	(</a:t>
            </a:r>
            <a:r>
              <a:rPr lang="en-US" altLang="zh-TW" sz="2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n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+ 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rush Script MT" pitchFamily="66" charset="0"/>
                <a:ea typeface="ＭＳ Ｐゴシック" pitchFamily="34" charset="-128"/>
              </a:rPr>
              <a:t>l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) = 2 = 0 = </a:t>
            </a:r>
            <a:r>
              <a:rPr lang="en-US" altLang="zh-TW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2</a:t>
            </a:r>
          </a:p>
          <a:p>
            <a:pPr lvl="2" eaLnBrk="1" hangingPunct="1">
              <a:lnSpc>
                <a:spcPct val="80000"/>
              </a:lnSpc>
              <a:spcBef>
                <a:spcPct val="5000"/>
              </a:spcBef>
            </a:pPr>
            <a:endParaRPr lang="en-US" altLang="zh-TW" sz="2000" b="1" dirty="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  <a:spcBef>
                <a:spcPct val="5000"/>
              </a:spcBef>
              <a:buFont typeface="Arial" pitchFamily="34" charset="0"/>
              <a:buChar char="•"/>
            </a:pPr>
            <a:r>
              <a:rPr lang="en-US" altLang="zh-TW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For 2</a:t>
            </a:r>
            <a:r>
              <a:rPr lang="en-US" altLang="zh-TW" sz="2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p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: 	</a:t>
            </a:r>
            <a:r>
              <a:rPr lang="en-US" altLang="zh-TW" sz="2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n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= 2 and 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rush Script MT" pitchFamily="66" charset="0"/>
                <a:ea typeface="ＭＳ Ｐゴシック" pitchFamily="34" charset="-128"/>
              </a:rPr>
              <a:t>l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= 1 (</a:t>
            </a:r>
            <a:r>
              <a:rPr lang="en-US" altLang="zh-TW" sz="2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p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)</a:t>
            </a:r>
          </a:p>
          <a:p>
            <a:pPr lvl="1" eaLnBrk="1" hangingPunct="1">
              <a:lnSpc>
                <a:spcPct val="80000"/>
              </a:lnSpc>
              <a:spcBef>
                <a:spcPct val="5000"/>
              </a:spcBef>
            </a:pPr>
            <a:r>
              <a:rPr lang="en-US" altLang="zh-TW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 So, 	(</a:t>
            </a:r>
            <a:r>
              <a:rPr lang="en-US" altLang="zh-TW" sz="2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n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+ l) = 2 + 1 = </a:t>
            </a:r>
            <a:r>
              <a:rPr lang="en-US" altLang="zh-TW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3</a:t>
            </a:r>
          </a:p>
          <a:p>
            <a:pPr lvl="1" eaLnBrk="1" hangingPunct="1">
              <a:lnSpc>
                <a:spcPct val="80000"/>
              </a:lnSpc>
              <a:spcBef>
                <a:spcPct val="5000"/>
              </a:spcBef>
            </a:pPr>
            <a:endParaRPr lang="en-US" altLang="zh-TW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spcBef>
                <a:spcPct val="5000"/>
              </a:spcBef>
            </a:pPr>
            <a:r>
              <a:rPr lang="en-US" altLang="zh-TW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The electron goes into the empty 2</a:t>
            </a:r>
            <a:r>
              <a:rPr lang="en-US" altLang="zh-TW" sz="2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s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orbital, not the 2</a:t>
            </a:r>
            <a:r>
              <a:rPr lang="en-US" altLang="zh-TW" sz="2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p.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</a:p>
          <a:p>
            <a:pPr eaLnBrk="1" hangingPunct="1"/>
            <a:endParaRPr lang="en-US" altLang="zh-TW" dirty="0" smtClean="0">
              <a:ea typeface="ＭＳ Ｐゴシック" pitchFamily="34" charset="-128"/>
            </a:endParaRPr>
          </a:p>
        </p:txBody>
      </p:sp>
      <p:pic>
        <p:nvPicPr>
          <p:cNvPr id="11268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143001"/>
            <a:ext cx="3429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solidFill>
                  <a:schemeClr val="bg1"/>
                </a:solidFill>
                <a:ea typeface="PMingLiU" pitchFamily="18" charset="-120"/>
              </a:rPr>
              <a:t>Electron Configuration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229600" cy="5262563"/>
          </a:xfrm>
        </p:spPr>
        <p:txBody>
          <a:bodyPr/>
          <a:lstStyle/>
          <a:p>
            <a:pPr eaLnBrk="1" hangingPunct="1"/>
            <a:r>
              <a:rPr lang="en-US" altLang="zh-TW" sz="2400" b="1" dirty="0" smtClean="0">
                <a:solidFill>
                  <a:schemeClr val="bg1"/>
                </a:solidFill>
                <a:ea typeface="ＭＳ Ｐゴシック" pitchFamily="34" charset="-128"/>
              </a:rPr>
              <a:t>According to quantum mechanics:</a:t>
            </a:r>
          </a:p>
          <a:p>
            <a:pPr eaLnBrk="1" hangingPunct="1"/>
            <a:endParaRPr lang="en-US" altLang="zh-TW" sz="2400" b="1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lvl="1" eaLnBrk="1" hangingPunct="1"/>
            <a:r>
              <a:rPr lang="en-US" altLang="zh-TW" sz="2400" b="1" dirty="0" smtClean="0">
                <a:solidFill>
                  <a:schemeClr val="bg1"/>
                </a:solidFill>
                <a:ea typeface="ＭＳ Ｐゴシック" pitchFamily="34" charset="-128"/>
              </a:rPr>
              <a:t>Electron location around the atom’s nucleus is described by the four quantum numbers:</a:t>
            </a:r>
          </a:p>
          <a:p>
            <a:pPr lvl="2" eaLnBrk="1" hangingPunct="1"/>
            <a:r>
              <a:rPr lang="en-US" altLang="zh-TW" b="1" i="1" dirty="0" smtClean="0">
                <a:solidFill>
                  <a:schemeClr val="bg1"/>
                </a:solidFill>
                <a:ea typeface="ＭＳ Ｐゴシック" pitchFamily="34" charset="-128"/>
              </a:rPr>
              <a:t>n</a:t>
            </a:r>
            <a:r>
              <a:rPr lang="en-US" altLang="zh-TW" b="1" dirty="0" smtClean="0">
                <a:solidFill>
                  <a:schemeClr val="bg1"/>
                </a:solidFill>
                <a:ea typeface="ＭＳ Ｐゴシック" pitchFamily="34" charset="-128"/>
              </a:rPr>
              <a:t> (principle energy level)</a:t>
            </a:r>
          </a:p>
          <a:p>
            <a:pPr lvl="2" eaLnBrk="1" hangingPunct="1"/>
            <a:r>
              <a:rPr lang="en-US" altLang="zh-TW" b="1" dirty="0" smtClean="0">
                <a:solidFill>
                  <a:schemeClr val="bg1"/>
                </a:solidFill>
                <a:latin typeface="Brush Script MT" pitchFamily="66" charset="0"/>
                <a:ea typeface="ＭＳ Ｐゴシック" pitchFamily="34" charset="-128"/>
              </a:rPr>
              <a:t>l</a:t>
            </a:r>
            <a:r>
              <a:rPr lang="en-US" altLang="zh-TW" b="1" dirty="0" smtClean="0">
                <a:solidFill>
                  <a:schemeClr val="bg1"/>
                </a:solidFill>
                <a:ea typeface="ＭＳ Ｐゴシック" pitchFamily="34" charset="-128"/>
              </a:rPr>
              <a:t>  (orbital type: </a:t>
            </a:r>
            <a:r>
              <a:rPr lang="en-US" altLang="zh-TW" b="1" i="1" dirty="0" smtClean="0">
                <a:solidFill>
                  <a:schemeClr val="bg1"/>
                </a:solidFill>
                <a:ea typeface="ＭＳ Ｐゴシック" pitchFamily="34" charset="-128"/>
              </a:rPr>
              <a:t>s</a:t>
            </a:r>
            <a:r>
              <a:rPr lang="en-US" altLang="zh-TW" b="1" dirty="0" smtClean="0">
                <a:solidFill>
                  <a:schemeClr val="bg1"/>
                </a:solidFill>
                <a:ea typeface="ＭＳ Ｐゴシック" pitchFamily="34" charset="-128"/>
              </a:rPr>
              <a:t>, </a:t>
            </a:r>
            <a:r>
              <a:rPr lang="en-US" altLang="zh-TW" b="1" i="1" dirty="0" smtClean="0">
                <a:solidFill>
                  <a:schemeClr val="bg1"/>
                </a:solidFill>
                <a:ea typeface="ＭＳ Ｐゴシック" pitchFamily="34" charset="-128"/>
              </a:rPr>
              <a:t>p</a:t>
            </a:r>
            <a:r>
              <a:rPr lang="en-US" altLang="zh-TW" b="1" dirty="0" smtClean="0">
                <a:solidFill>
                  <a:schemeClr val="bg1"/>
                </a:solidFill>
                <a:ea typeface="ＭＳ Ｐゴシック" pitchFamily="34" charset="-128"/>
              </a:rPr>
              <a:t>, </a:t>
            </a:r>
            <a:r>
              <a:rPr lang="en-US" altLang="zh-TW" b="1" i="1" dirty="0" smtClean="0">
                <a:solidFill>
                  <a:schemeClr val="bg1"/>
                </a:solidFill>
                <a:ea typeface="ＭＳ Ｐゴシック" pitchFamily="34" charset="-128"/>
              </a:rPr>
              <a:t>d</a:t>
            </a:r>
            <a:r>
              <a:rPr lang="en-US" altLang="zh-TW" b="1" dirty="0" smtClean="0">
                <a:solidFill>
                  <a:schemeClr val="bg1"/>
                </a:solidFill>
                <a:ea typeface="ＭＳ Ｐゴシック" pitchFamily="34" charset="-128"/>
              </a:rPr>
              <a:t>, </a:t>
            </a:r>
            <a:r>
              <a:rPr lang="en-US" altLang="zh-TW" b="1" i="1" dirty="0" smtClean="0">
                <a:solidFill>
                  <a:schemeClr val="bg1"/>
                </a:solidFill>
                <a:ea typeface="ＭＳ Ｐゴシック" pitchFamily="34" charset="-128"/>
              </a:rPr>
              <a:t>f</a:t>
            </a:r>
            <a:r>
              <a:rPr lang="en-US" altLang="zh-TW" b="1" dirty="0" smtClean="0">
                <a:solidFill>
                  <a:schemeClr val="bg1"/>
                </a:solidFill>
                <a:ea typeface="ＭＳ Ｐゴシック" pitchFamily="34" charset="-128"/>
              </a:rPr>
              <a:t>…)</a:t>
            </a:r>
          </a:p>
          <a:p>
            <a:pPr lvl="2" eaLnBrk="1" hangingPunct="1"/>
            <a:r>
              <a:rPr lang="en-US" altLang="zh-TW" b="1" i="1" dirty="0" smtClean="0">
                <a:solidFill>
                  <a:schemeClr val="bg1"/>
                </a:solidFill>
                <a:ea typeface="ＭＳ Ｐゴシック" pitchFamily="34" charset="-128"/>
              </a:rPr>
              <a:t>m</a:t>
            </a:r>
            <a:r>
              <a:rPr lang="en-US" altLang="zh-TW" b="1" baseline="-25000" dirty="0" smtClean="0">
                <a:solidFill>
                  <a:schemeClr val="bg1"/>
                </a:solidFill>
                <a:latin typeface="Brush Script MT" pitchFamily="66" charset="0"/>
                <a:ea typeface="ＭＳ Ｐゴシック" pitchFamily="34" charset="-128"/>
              </a:rPr>
              <a:t>l</a:t>
            </a:r>
            <a:r>
              <a:rPr lang="en-US" altLang="zh-TW" b="1" dirty="0" smtClean="0">
                <a:solidFill>
                  <a:schemeClr val="bg1"/>
                </a:solidFill>
                <a:ea typeface="ＭＳ Ｐゴシック" pitchFamily="34" charset="-128"/>
              </a:rPr>
              <a:t> (orientation of orbital)</a:t>
            </a:r>
          </a:p>
          <a:p>
            <a:pPr lvl="2" eaLnBrk="1" hangingPunct="1"/>
            <a:r>
              <a:rPr lang="en-US" altLang="zh-TW" b="1" i="1" dirty="0" smtClean="0">
                <a:solidFill>
                  <a:schemeClr val="bg1"/>
                </a:solidFill>
                <a:ea typeface="ＭＳ Ｐゴシック" pitchFamily="34" charset="-128"/>
              </a:rPr>
              <a:t>m</a:t>
            </a:r>
            <a:r>
              <a:rPr lang="en-US" altLang="zh-TW" b="1" baseline="-25000" dirty="0" smtClean="0">
                <a:solidFill>
                  <a:schemeClr val="bg1"/>
                </a:solidFill>
                <a:ea typeface="ＭＳ Ｐゴシック" pitchFamily="34" charset="-128"/>
              </a:rPr>
              <a:t>s</a:t>
            </a:r>
            <a:r>
              <a:rPr lang="en-US" altLang="zh-TW" b="1" dirty="0" smtClean="0">
                <a:solidFill>
                  <a:schemeClr val="bg1"/>
                </a:solidFill>
                <a:ea typeface="ＭＳ Ｐゴシック" pitchFamily="34" charset="-128"/>
              </a:rPr>
              <a:t> (spin of electron in orbital)</a:t>
            </a:r>
          </a:p>
          <a:p>
            <a:pPr lvl="2" eaLnBrk="1" hangingPunct="1"/>
            <a:endParaRPr lang="en-US" altLang="zh-TW" b="1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lvl="1" eaLnBrk="1" hangingPunct="1"/>
            <a:r>
              <a:rPr lang="en-US" altLang="zh-TW" sz="2400" b="1" dirty="0" smtClean="0">
                <a:solidFill>
                  <a:schemeClr val="bg1"/>
                </a:solidFill>
                <a:ea typeface="ＭＳ Ｐゴシック" pitchFamily="34" charset="-128"/>
              </a:rPr>
              <a:t>No two electrons can have the same four quantum numbers</a:t>
            </a:r>
            <a:r>
              <a:rPr lang="en-US" altLang="zh-TW" sz="2400" b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: </a:t>
            </a:r>
            <a:r>
              <a:rPr lang="en-US" altLang="zh-TW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Pauli exclusion principle</a:t>
            </a:r>
          </a:p>
          <a:p>
            <a:pPr lvl="1" eaLnBrk="1" hangingPunct="1"/>
            <a:endParaRPr lang="en-US" altLang="zh-TW" b="1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8420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smtClean="0">
                <a:ea typeface="PMingLiU" pitchFamily="18" charset="-120"/>
              </a:rPr>
              <a:t>Writing Atomic Electron Configurations</a:t>
            </a:r>
            <a:endParaRPr lang="en-US" altLang="zh-TW" sz="4400" smtClean="0">
              <a:ea typeface="PMingLiU" pitchFamily="18" charset="-120"/>
            </a:endParaRP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304800" y="1141413"/>
            <a:ext cx="8289925" cy="51514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 sz="2400" b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Electron configuration for He, atomic number = 2</a:t>
            </a:r>
          </a:p>
          <a:p>
            <a:pPr eaLnBrk="1" hangingPunct="1">
              <a:buFontTx/>
              <a:buNone/>
            </a:pPr>
            <a:endParaRPr lang="en-US" altLang="zh-TW" sz="2400" b="1" dirty="0" smtClean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zh-TW" sz="2400" b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							 </a:t>
            </a:r>
            <a:r>
              <a:rPr lang="en-US" altLang="zh-TW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number of electrons 						 in the orbital</a:t>
            </a:r>
          </a:p>
          <a:p>
            <a:pPr algn="ctr" eaLnBrk="1" hangingPunct="1">
              <a:buFontTx/>
              <a:buNone/>
            </a:pPr>
            <a:r>
              <a:rPr lang="en-US" altLang="zh-TW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1</a:t>
            </a:r>
            <a:r>
              <a:rPr lang="en-US" altLang="zh-TW" sz="6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en-US" altLang="zh-TW" sz="5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s</a:t>
            </a:r>
            <a:r>
              <a:rPr lang="en-US" altLang="zh-TW" sz="2400" b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 </a:t>
            </a:r>
            <a:r>
              <a:rPr lang="en-US" altLang="zh-TW" sz="4000" b="1" baseline="30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2</a:t>
            </a:r>
          </a:p>
          <a:p>
            <a:pPr algn="ctr" eaLnBrk="1" hangingPunct="1">
              <a:buFontTx/>
              <a:buNone/>
            </a:pPr>
            <a:r>
              <a:rPr lang="en-US" altLang="zh-TW" sz="4000" b="1" baseline="30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						</a:t>
            </a:r>
            <a:r>
              <a:rPr lang="en-US" altLang="zh-TW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orbital type (value of </a:t>
            </a:r>
            <a:r>
              <a:rPr lang="en-US" altLang="zh-TW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ush Script MT" pitchFamily="66" charset="0"/>
                <a:ea typeface="ＭＳ Ｐゴシック" pitchFamily="34" charset="-128"/>
              </a:rPr>
              <a:t>l</a:t>
            </a:r>
            <a:r>
              <a:rPr lang="en-US" altLang="zh-TW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)</a:t>
            </a:r>
          </a:p>
          <a:p>
            <a:pPr eaLnBrk="1" hangingPunct="1">
              <a:buFontTx/>
              <a:buNone/>
            </a:pPr>
            <a:r>
              <a:rPr lang="en-US" altLang="zh-TW" sz="4000" b="1" baseline="30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en-US" altLang="zh-TW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       </a:t>
            </a:r>
            <a:r>
              <a:rPr lang="en-US" altLang="zh-TW" sz="1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Energy level (value of </a:t>
            </a:r>
            <a:r>
              <a:rPr lang="en-US" altLang="zh-TW" sz="1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n</a:t>
            </a:r>
            <a:r>
              <a:rPr lang="en-US" altLang="zh-TW" sz="1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)	</a:t>
            </a:r>
            <a:endParaRPr lang="en-US" altLang="zh-TW" sz="1800" b="1" baseline="300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  <a:p>
            <a:pPr algn="ctr" eaLnBrk="1" hangingPunct="1">
              <a:buFontTx/>
              <a:buNone/>
            </a:pPr>
            <a:endParaRPr lang="en-US" altLang="zh-TW" sz="4000" b="1" baseline="300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  <a:p>
            <a:pPr algn="ctr" eaLnBrk="1" hangingPunct="1">
              <a:buFontTx/>
              <a:buNone/>
            </a:pPr>
            <a:endParaRPr lang="en-US" altLang="zh-TW" sz="4000" b="1" baseline="300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cxnSp>
        <p:nvCxnSpPr>
          <p:cNvPr id="10244" name="Straight Arrow Connector 23"/>
          <p:cNvCxnSpPr>
            <a:cxnSpLocks noChangeShapeType="1"/>
          </p:cNvCxnSpPr>
          <p:nvPr/>
        </p:nvCxnSpPr>
        <p:spPr bwMode="auto">
          <a:xfrm flipH="1">
            <a:off x="5181600" y="2590800"/>
            <a:ext cx="685800" cy="609600"/>
          </a:xfrm>
          <a:prstGeom prst="straightConnector1">
            <a:avLst/>
          </a:prstGeom>
          <a:noFill/>
          <a:ln w="38100">
            <a:solidFill>
              <a:srgbClr val="3333CC"/>
            </a:solidFill>
            <a:round/>
            <a:headEnd/>
            <a:tailEnd type="arrow" w="med" len="med"/>
          </a:ln>
        </p:spPr>
      </p:cxnSp>
      <p:cxnSp>
        <p:nvCxnSpPr>
          <p:cNvPr id="10245" name="Straight Arrow Connector 27"/>
          <p:cNvCxnSpPr>
            <a:cxnSpLocks noChangeShapeType="1"/>
          </p:cNvCxnSpPr>
          <p:nvPr/>
        </p:nvCxnSpPr>
        <p:spPr bwMode="auto">
          <a:xfrm flipV="1">
            <a:off x="2895600" y="3886200"/>
            <a:ext cx="762000" cy="685800"/>
          </a:xfrm>
          <a:prstGeom prst="straightConnector1">
            <a:avLst/>
          </a:prstGeom>
          <a:noFill/>
          <a:ln w="38100">
            <a:solidFill>
              <a:srgbClr val="C00000"/>
            </a:solidFill>
            <a:round/>
            <a:headEnd/>
            <a:tailEnd type="arrow" w="med" len="med"/>
          </a:ln>
        </p:spPr>
      </p:cxnSp>
      <p:cxnSp>
        <p:nvCxnSpPr>
          <p:cNvPr id="10246" name="Straight Arrow Connector 30"/>
          <p:cNvCxnSpPr>
            <a:cxnSpLocks noChangeShapeType="1"/>
          </p:cNvCxnSpPr>
          <p:nvPr/>
        </p:nvCxnSpPr>
        <p:spPr bwMode="auto">
          <a:xfrm flipH="1" flipV="1">
            <a:off x="4800600" y="3733800"/>
            <a:ext cx="762000" cy="3048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Rot="1" noChangeArrowheads="1"/>
          </p:cNvSpPr>
          <p:nvPr>
            <p:ph idx="1"/>
          </p:nvPr>
        </p:nvSpPr>
        <p:spPr bwMode="auto">
          <a:xfrm>
            <a:off x="765175" y="4267200"/>
            <a:ext cx="7612063" cy="1985963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sz="2500" smtClean="0">
                <a:effectLst/>
                <a:latin typeface="Times" pitchFamily="-84" charset="0"/>
                <a:ea typeface="ＭＳ Ｐゴシック" pitchFamily="34" charset="-128"/>
              </a:rPr>
              <a:t>Complete the chart in your notes as we discuss this.</a:t>
            </a:r>
          </a:p>
          <a:p>
            <a:pPr eaLnBrk="1" hangingPunct="1">
              <a:lnSpc>
                <a:spcPct val="70000"/>
              </a:lnSpc>
            </a:pPr>
            <a:r>
              <a:rPr lang="en-US" sz="2500" smtClean="0">
                <a:effectLst/>
                <a:latin typeface="Times" pitchFamily="-84" charset="0"/>
                <a:ea typeface="ＭＳ Ｐゴシック" pitchFamily="34" charset="-128"/>
              </a:rPr>
              <a:t>The first level (n=1) has an s orbital.  It has only 1.  There are no other orbitals in the first energy level.</a:t>
            </a:r>
          </a:p>
          <a:p>
            <a:pPr eaLnBrk="1" hangingPunct="1">
              <a:lnSpc>
                <a:spcPct val="70000"/>
              </a:lnSpc>
            </a:pPr>
            <a:r>
              <a:rPr lang="en-US" sz="2500" smtClean="0">
                <a:effectLst/>
                <a:latin typeface="Times" pitchFamily="-84" charset="0"/>
                <a:ea typeface="ＭＳ Ｐゴシック" pitchFamily="34" charset="-128"/>
              </a:rPr>
              <a:t>We call this orbital the 1s orbital.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533400"/>
          <a:ext cx="8534400" cy="5638800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2682875"/>
                <a:gridCol w="1431925"/>
                <a:gridCol w="1981200"/>
              </a:tblGrid>
              <a:tr h="9515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-28" charset="0"/>
                          <a:ea typeface="ＭＳ Ｐゴシック" pitchFamily="-28" charset="-128"/>
                        </a:rPr>
                        <a:t>Energy Level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-28" charset="0"/>
                          <a:ea typeface="ＭＳ Ｐゴシック" pitchFamily="-28" charset="-128"/>
                        </a:rPr>
                        <a:t>Sub-levels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-28" charset="0"/>
                          <a:ea typeface="ＭＳ Ｐゴシック" pitchFamily="-28" charset="-128"/>
                        </a:rPr>
                        <a:t>Total Orbitals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-28" charset="0"/>
                          <a:ea typeface="ＭＳ Ｐゴシック" pitchFamily="-28" charset="-128"/>
                        </a:rPr>
                        <a:t>Total Electrons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-28" charset="0"/>
                          <a:ea typeface="ＭＳ Ｐゴシック" pitchFamily="-28" charset="-128"/>
                        </a:rPr>
                        <a:t>Total Electrons  per Level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10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-28" charset="0"/>
                          <a:ea typeface="ＭＳ Ｐゴシック" pitchFamily="-28" charset="-128"/>
                        </a:rPr>
                        <a:t>n =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8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-28" charset="0"/>
                          <a:ea typeface="ＭＳ Ｐゴシック" pitchFamily="-28" charset="-128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8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-28" charset="0"/>
                          <a:ea typeface="ＭＳ Ｐゴシック" pitchFamily="-28" charset="-128"/>
                        </a:rPr>
                        <a:t>1 (1s orbital)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8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-28" charset="0"/>
                          <a:ea typeface="ＭＳ Ｐゴシック" pitchFamily="-28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8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-28" charset="0"/>
                          <a:ea typeface="ＭＳ Ｐゴシック" pitchFamily="-28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8CB"/>
                    </a:solidFill>
                  </a:tcPr>
                </a:tc>
              </a:tr>
              <a:tr h="9515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-28" charset="0"/>
                          <a:ea typeface="ＭＳ Ｐゴシック" pitchFamily="-28" charset="-128"/>
                        </a:rPr>
                        <a:t>n =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4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-28" charset="0"/>
                          <a:ea typeface="ＭＳ Ｐゴシック" pitchFamily="-28" charset="-128"/>
                        </a:rPr>
                        <a:t>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-28" charset="0"/>
                          <a:ea typeface="ＭＳ Ｐゴシック" pitchFamily="-28" charset="-128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4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-28" charset="0"/>
                          <a:ea typeface="ＭＳ Ｐゴシック" pitchFamily="-28" charset="-128"/>
                        </a:rPr>
                        <a:t>1 (2s orbital)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-28" charset="0"/>
                          <a:ea typeface="ＭＳ Ｐゴシック" pitchFamily="-28" charset="-128"/>
                        </a:rPr>
                        <a:t>3 (2p orbitals)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4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-28" charset="0"/>
                          <a:ea typeface="ＭＳ Ｐゴシック" pitchFamily="-28" charset="-128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-28" charset="0"/>
                          <a:ea typeface="ＭＳ Ｐゴシック" pitchFamily="-28" charset="-128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4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-28" charset="0"/>
                          <a:ea typeface="ＭＳ Ｐゴシック" pitchFamily="-28" charset="-128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4E7"/>
                    </a:solidFill>
                  </a:tcPr>
                </a:tc>
              </a:tr>
              <a:tr h="13587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-28" charset="0"/>
                          <a:ea typeface="ＭＳ Ｐゴシック" pitchFamily="-28" charset="-128"/>
                        </a:rPr>
                        <a:t>n =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8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-28" charset="0"/>
                          <a:ea typeface="ＭＳ Ｐゴシック" pitchFamily="-28" charset="-128"/>
                        </a:rPr>
                        <a:t>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-28" charset="0"/>
                          <a:ea typeface="ＭＳ Ｐゴシック" pitchFamily="-28" charset="-128"/>
                        </a:rPr>
                        <a:t>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-28" charset="0"/>
                          <a:ea typeface="ＭＳ Ｐゴシック" pitchFamily="-28" charset="-128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8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-28" charset="0"/>
                          <a:ea typeface="ＭＳ Ｐゴシック" pitchFamily="-28" charset="-128"/>
                        </a:rPr>
                        <a:t>1 (3s orbital)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-28" charset="0"/>
                          <a:ea typeface="ＭＳ Ｐゴシック" pitchFamily="-28" charset="-128"/>
                        </a:rPr>
                        <a:t>3 (3p orbitals)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-28" charset="0"/>
                          <a:ea typeface="ＭＳ Ｐゴシック" pitchFamily="-28" charset="-128"/>
                        </a:rPr>
                        <a:t>5 (3d orbitals)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8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-28" charset="0"/>
                          <a:ea typeface="ＭＳ Ｐゴシック" pitchFamily="-28" charset="-128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-28" charset="0"/>
                          <a:ea typeface="ＭＳ Ｐゴシック" pitchFamily="-28" charset="-128"/>
                        </a:rPr>
                        <a:t>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-28" charset="0"/>
                          <a:ea typeface="ＭＳ Ｐゴシック" pitchFamily="-28" charset="-128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8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-28" charset="0"/>
                          <a:ea typeface="ＭＳ Ｐゴシック" pitchFamily="-28" charset="-128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8CB"/>
                    </a:solidFill>
                  </a:tcPr>
                </a:tc>
              </a:tr>
              <a:tr h="17660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-28" charset="0"/>
                          <a:ea typeface="ＭＳ Ｐゴシック" pitchFamily="-28" charset="-128"/>
                        </a:rPr>
                        <a:t>n =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4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-28" charset="0"/>
                          <a:ea typeface="ＭＳ Ｐゴシック" pitchFamily="-28" charset="-128"/>
                        </a:rPr>
                        <a:t>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-28" charset="0"/>
                          <a:ea typeface="ＭＳ Ｐゴシック" pitchFamily="-28" charset="-128"/>
                        </a:rPr>
                        <a:t>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-28" charset="0"/>
                          <a:ea typeface="ＭＳ Ｐゴシック" pitchFamily="-28" charset="-128"/>
                        </a:rPr>
                        <a:t>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-28" charset="0"/>
                          <a:ea typeface="ＭＳ Ｐゴシック" pitchFamily="-28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4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-28" charset="0"/>
                          <a:ea typeface="ＭＳ Ｐゴシック" pitchFamily="-28" charset="-128"/>
                        </a:rPr>
                        <a:t>1 (4s orbital)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-28" charset="0"/>
                          <a:ea typeface="ＭＳ Ｐゴシック" pitchFamily="-28" charset="-128"/>
                        </a:rPr>
                        <a:t>3 (4p orbitals)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-28" charset="0"/>
                          <a:ea typeface="ＭＳ Ｐゴシック" pitchFamily="-28" charset="-128"/>
                        </a:rPr>
                        <a:t>5 (4d orbitals)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-28" charset="0"/>
                          <a:ea typeface="ＭＳ Ｐゴシック" pitchFamily="-28" charset="-128"/>
                        </a:rPr>
                        <a:t>7 (4f orbitals)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4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-28" charset="0"/>
                          <a:ea typeface="ＭＳ Ｐゴシック" pitchFamily="-28" charset="-128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-28" charset="0"/>
                          <a:ea typeface="ＭＳ Ｐゴシック" pitchFamily="-28" charset="-128"/>
                        </a:rPr>
                        <a:t>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-28" charset="0"/>
                          <a:ea typeface="ＭＳ Ｐゴシック" pitchFamily="-28" charset="-128"/>
                        </a:rPr>
                        <a:t>10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-28" charset="0"/>
                          <a:ea typeface="ＭＳ Ｐゴシック" pitchFamily="-28" charset="-128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4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-28" charset="0"/>
                          <a:ea typeface="ＭＳ Ｐゴシック" pitchFamily="-28" charset="-128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4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534400" cy="1066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br>
              <a:rPr lang="en-US" sz="4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 Configuration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25146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r>
              <a:rPr lang="en-US" sz="3600" dirty="0"/>
              <a:t>The way electrons are arranged around the nucleus</a:t>
            </a:r>
            <a:r>
              <a:rPr lang="en-US" sz="3600" dirty="0" smtClean="0"/>
              <a:t>. </a:t>
            </a:r>
          </a:p>
          <a:p>
            <a:r>
              <a:rPr lang="en-US" sz="3600" dirty="0" smtClean="0"/>
              <a:t>It is the representation of the arrangement of electrons distributed among the orbital shells and </a:t>
            </a:r>
            <a:r>
              <a:rPr lang="en-US" sz="3600" dirty="0" err="1" smtClean="0"/>
              <a:t>subshells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For now, remember this:</a:t>
            </a:r>
            <a:br>
              <a:rPr lang="en-US" sz="3600" dirty="0" smtClean="0"/>
            </a:br>
            <a:r>
              <a:rPr lang="en-US" sz="3600" dirty="0" smtClean="0"/>
              <a:t>1. First shell, maximum 2 electrons</a:t>
            </a:r>
            <a:br>
              <a:rPr lang="en-US" sz="3600" dirty="0" smtClean="0"/>
            </a:br>
            <a:r>
              <a:rPr lang="en-US" sz="3600" dirty="0" smtClean="0"/>
              <a:t>2. The rest, maximum 8 electrons.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457200" y="3429000"/>
            <a:ext cx="8229600" cy="31700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2"/>
                </a:solidFill>
                <a:latin typeface="Arial Black" pitchFamily="34" charset="0"/>
              </a:rPr>
              <a:t>W</a:t>
            </a:r>
            <a:r>
              <a:rPr lang="en-US" sz="2000" b="1" dirty="0" smtClean="0">
                <a:solidFill>
                  <a:schemeClr val="bg2"/>
                </a:solidFill>
                <a:latin typeface="Arial Black" pitchFamily="34" charset="0"/>
              </a:rPr>
              <a:t>hat is the charge</a:t>
            </a:r>
            <a:r>
              <a:rPr lang="en-US" sz="2000" b="1" dirty="0" smtClean="0">
                <a:latin typeface="Arial Black" pitchFamily="34" charset="0"/>
              </a:rPr>
              <a:t>?</a:t>
            </a:r>
            <a:r>
              <a:rPr lang="en-US" sz="2000" dirty="0" smtClean="0">
                <a:latin typeface="Arial Black" pitchFamily="34" charset="0"/>
              </a:rPr>
              <a:t/>
            </a:r>
            <a:br>
              <a:rPr lang="en-US" sz="2000" dirty="0" smtClean="0">
                <a:latin typeface="Arial Black" pitchFamily="34" charset="0"/>
              </a:rPr>
            </a:br>
            <a:r>
              <a:rPr lang="en-US" sz="2000" dirty="0" smtClean="0">
                <a:latin typeface="Arial Black" pitchFamily="34" charset="0"/>
              </a:rPr>
              <a:t>Atoms have no charge.</a:t>
            </a:r>
            <a:br>
              <a:rPr lang="en-US" sz="2000" dirty="0" smtClean="0">
                <a:latin typeface="Arial Black" pitchFamily="34" charset="0"/>
              </a:rPr>
            </a:br>
            <a:r>
              <a:rPr lang="en-US" sz="2000" dirty="0" smtClean="0">
                <a:latin typeface="Arial Black" pitchFamily="34" charset="0"/>
              </a:rPr>
              <a:t>Ions have charge. In general, the following are the charges:</a:t>
            </a:r>
            <a:br>
              <a:rPr lang="en-US" sz="2000" dirty="0" smtClean="0">
                <a:latin typeface="Arial Black" pitchFamily="34" charset="0"/>
              </a:rPr>
            </a:br>
            <a:r>
              <a:rPr lang="en-US" sz="2000" dirty="0" smtClean="0">
                <a:latin typeface="Arial Black" pitchFamily="34" charset="0"/>
              </a:rPr>
              <a:t>Group I  --&gt; +1</a:t>
            </a:r>
            <a:br>
              <a:rPr lang="en-US" sz="2000" dirty="0" smtClean="0">
                <a:latin typeface="Arial Black" pitchFamily="34" charset="0"/>
              </a:rPr>
            </a:br>
            <a:r>
              <a:rPr lang="en-US" sz="2000" dirty="0" smtClean="0">
                <a:latin typeface="Arial Black" pitchFamily="34" charset="0"/>
              </a:rPr>
              <a:t>Group II  --&gt; +2</a:t>
            </a:r>
            <a:br>
              <a:rPr lang="en-US" sz="2000" dirty="0" smtClean="0">
                <a:latin typeface="Arial Black" pitchFamily="34" charset="0"/>
              </a:rPr>
            </a:br>
            <a:r>
              <a:rPr lang="en-US" sz="2000" dirty="0" smtClean="0">
                <a:latin typeface="Arial Black" pitchFamily="34" charset="0"/>
              </a:rPr>
              <a:t>Group III --&gt; +3</a:t>
            </a:r>
            <a:br>
              <a:rPr lang="en-US" sz="2000" dirty="0" smtClean="0">
                <a:latin typeface="Arial Black" pitchFamily="34" charset="0"/>
              </a:rPr>
            </a:br>
            <a:r>
              <a:rPr lang="en-US" sz="2000" dirty="0" smtClean="0">
                <a:latin typeface="Arial Black" pitchFamily="34" charset="0"/>
              </a:rPr>
              <a:t>Group V --&gt; -3</a:t>
            </a:r>
            <a:br>
              <a:rPr lang="en-US" sz="2000" dirty="0" smtClean="0">
                <a:latin typeface="Arial Black" pitchFamily="34" charset="0"/>
              </a:rPr>
            </a:br>
            <a:r>
              <a:rPr lang="en-US" sz="2000" dirty="0" smtClean="0">
                <a:latin typeface="Arial Black" pitchFamily="34" charset="0"/>
              </a:rPr>
              <a:t>Group VI --&gt; -2</a:t>
            </a:r>
            <a:br>
              <a:rPr lang="en-US" sz="2000" dirty="0" smtClean="0">
                <a:latin typeface="Arial Black" pitchFamily="34" charset="0"/>
              </a:rPr>
            </a:br>
            <a:r>
              <a:rPr lang="en-US" sz="2000" dirty="0" smtClean="0">
                <a:latin typeface="Arial Black" pitchFamily="34" charset="0"/>
              </a:rPr>
              <a:t>Group VII --&gt; -1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79375"/>
            <a:ext cx="9144000" cy="141763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Rules for Electron Configurations</a:t>
            </a:r>
            <a:b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12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449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886200" y="1752600"/>
            <a:ext cx="50292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accent1"/>
              </a:buClr>
              <a:buFont typeface="Wingdings 2" pitchFamily="-28" charset="2"/>
              <a:buChar char=""/>
              <a:defRPr/>
            </a:pP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order to write an electron configuration, we need to know the RULES.</a:t>
            </a:r>
          </a:p>
          <a:p>
            <a:pPr eaLnBrk="1" hangingPunct="1">
              <a:lnSpc>
                <a:spcPct val="80000"/>
              </a:lnSpc>
              <a:buClr>
                <a:schemeClr val="accent1"/>
              </a:buClr>
              <a:buFont typeface="Wingdings 2" pitchFamily="-28" charset="2"/>
              <a:buChar char=""/>
              <a:defRPr/>
            </a:pP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3 rules govern electron configurations.</a:t>
            </a:r>
          </a:p>
          <a:p>
            <a:pPr lvl="1" eaLnBrk="1" hangingPunct="1">
              <a:lnSpc>
                <a:spcPct val="80000"/>
              </a:lnSpc>
              <a:buClr>
                <a:schemeClr val="accent1"/>
              </a:buClr>
              <a:buFont typeface="Wingdings 2" pitchFamily="-28" charset="2"/>
              <a:buChar char=""/>
              <a:defRPr/>
            </a:pP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Aufbau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Principle</a:t>
            </a:r>
          </a:p>
          <a:p>
            <a:pPr lvl="1" eaLnBrk="1" hangingPunct="1">
              <a:lnSpc>
                <a:spcPct val="80000"/>
              </a:lnSpc>
              <a:buClr>
                <a:schemeClr val="accent1"/>
              </a:buClr>
              <a:buFont typeface="Wingdings 2" pitchFamily="-28" charset="2"/>
              <a:buChar char=""/>
              <a:defRPr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Pauli Exclusion Principle</a:t>
            </a:r>
          </a:p>
          <a:p>
            <a:pPr lvl="1" eaLnBrk="1" hangingPunct="1">
              <a:lnSpc>
                <a:spcPct val="80000"/>
              </a:lnSpc>
              <a:buClr>
                <a:schemeClr val="accent1"/>
              </a:buClr>
              <a:buFont typeface="Wingdings 2" pitchFamily="-28" charset="2"/>
              <a:buChar char=""/>
              <a:defRPr/>
            </a:pP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Hund’s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Rule</a:t>
            </a:r>
          </a:p>
          <a:p>
            <a:pPr eaLnBrk="1" hangingPunct="1">
              <a:lnSpc>
                <a:spcPct val="80000"/>
              </a:lnSpc>
              <a:buClr>
                <a:schemeClr val="accent1"/>
              </a:buClr>
              <a:buFont typeface="Wingdings 2" pitchFamily="-28" charset="2"/>
              <a:buChar char=""/>
              <a:defRPr/>
            </a:pP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Using the orbital filling diagram at the right will help you figure out HOW to write them</a:t>
            </a:r>
            <a:endParaRPr lang="en-US" sz="17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lnSpc>
                <a:spcPct val="80000"/>
              </a:lnSpc>
              <a:buClr>
                <a:schemeClr val="accent1"/>
              </a:buClr>
              <a:buFont typeface="Wingdings 2" pitchFamily="-28" charset="2"/>
              <a:buChar char=""/>
              <a:defRPr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Start with the 1s orbital.  Fill each orbital completely and then go to the next one, until all of the elements have been accounted for.</a:t>
            </a:r>
          </a:p>
        </p:txBody>
      </p:sp>
      <p:pic>
        <p:nvPicPr>
          <p:cNvPr id="20484" name="Picture 3" descr="scheme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828800"/>
            <a:ext cx="3581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458200" cy="11430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Filling Rules for Electron Orbitals</a:t>
            </a:r>
          </a:p>
        </p:txBody>
      </p:sp>
      <p:sp>
        <p:nvSpPr>
          <p:cNvPr id="177155" name="Text Box 3"/>
          <p:cNvSpPr txBox="1">
            <a:spLocks noChangeArrowheads="1"/>
          </p:cNvSpPr>
          <p:nvPr/>
        </p:nvSpPr>
        <p:spPr bwMode="auto">
          <a:xfrm>
            <a:off x="765175" y="2144713"/>
            <a:ext cx="760099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</a:rPr>
              <a:t>Aufbau</a:t>
            </a:r>
            <a:r>
              <a:rPr lang="en-US" sz="2000" b="1" dirty="0">
                <a:solidFill>
                  <a:schemeClr val="bg1"/>
                </a:solidFill>
              </a:rPr>
              <a:t> Principle</a:t>
            </a:r>
            <a:r>
              <a:rPr lang="en-US" sz="2000" dirty="0">
                <a:solidFill>
                  <a:schemeClr val="bg1"/>
                </a:solidFill>
              </a:rPr>
              <a:t>:  Electrons are added one at a time to the lowest </a:t>
            </a:r>
          </a:p>
          <a:p>
            <a:r>
              <a:rPr lang="en-US" sz="2000" dirty="0">
                <a:solidFill>
                  <a:schemeClr val="bg1"/>
                </a:solidFill>
              </a:rPr>
              <a:t>	energy orbitals available until all the electrons of the atom </a:t>
            </a:r>
          </a:p>
          <a:p>
            <a:r>
              <a:rPr lang="en-US" sz="2000" dirty="0">
                <a:solidFill>
                  <a:schemeClr val="bg1"/>
                </a:solidFill>
              </a:rPr>
              <a:t>	have been accounted for.</a:t>
            </a:r>
          </a:p>
        </p:txBody>
      </p:sp>
      <p:sp>
        <p:nvSpPr>
          <p:cNvPr id="177156" name="Text Box 4"/>
          <p:cNvSpPr txBox="1">
            <a:spLocks noChangeArrowheads="1"/>
          </p:cNvSpPr>
          <p:nvPr/>
        </p:nvSpPr>
        <p:spPr bwMode="auto">
          <a:xfrm>
            <a:off x="457200" y="3581400"/>
            <a:ext cx="85804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Pauli Exclusion Principle</a:t>
            </a:r>
            <a:r>
              <a:rPr lang="en-US" sz="2000" dirty="0">
                <a:solidFill>
                  <a:schemeClr val="bg1"/>
                </a:solidFill>
              </a:rPr>
              <a:t>:  </a:t>
            </a:r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en-US" sz="2000" dirty="0">
                <a:solidFill>
                  <a:schemeClr val="bg1"/>
                </a:solidFill>
              </a:rPr>
              <a:t>n orbital can hold a maximum of two </a:t>
            </a:r>
            <a:r>
              <a:rPr lang="en-US" sz="2000" dirty="0" smtClean="0">
                <a:solidFill>
                  <a:schemeClr val="bg1"/>
                </a:solidFill>
              </a:rPr>
              <a:t>electrons. To </a:t>
            </a:r>
            <a:r>
              <a:rPr lang="en-US" sz="2000" dirty="0">
                <a:solidFill>
                  <a:schemeClr val="bg1"/>
                </a:solidFill>
              </a:rPr>
              <a:t>occupy the same orbital, two electrons must spin in opposite 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directions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77157" name="Text Box 5"/>
          <p:cNvSpPr txBox="1">
            <a:spLocks noChangeArrowheads="1"/>
          </p:cNvSpPr>
          <p:nvPr/>
        </p:nvSpPr>
        <p:spPr bwMode="auto">
          <a:xfrm>
            <a:off x="760413" y="5029200"/>
            <a:ext cx="833959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</a:rPr>
              <a:t>Hund’s</a:t>
            </a:r>
            <a:r>
              <a:rPr lang="en-US" sz="2000" b="1" dirty="0">
                <a:solidFill>
                  <a:schemeClr val="bg1"/>
                </a:solidFill>
              </a:rPr>
              <a:t> Rule</a:t>
            </a:r>
            <a:r>
              <a:rPr lang="en-US" sz="2000" dirty="0">
                <a:solidFill>
                  <a:schemeClr val="bg1"/>
                </a:solidFill>
              </a:rPr>
              <a:t>:  Electrons occupy equal-energy </a:t>
            </a:r>
            <a:r>
              <a:rPr lang="en-US" sz="2000" dirty="0" err="1">
                <a:solidFill>
                  <a:schemeClr val="bg1"/>
                </a:solidFill>
              </a:rPr>
              <a:t>orbitals</a:t>
            </a:r>
            <a:r>
              <a:rPr lang="en-US" sz="2000" dirty="0">
                <a:solidFill>
                  <a:schemeClr val="bg1"/>
                </a:solidFill>
              </a:rPr>
              <a:t> so that a maximum </a:t>
            </a:r>
          </a:p>
          <a:p>
            <a:r>
              <a:rPr lang="en-US" sz="2000" dirty="0">
                <a:solidFill>
                  <a:schemeClr val="bg1"/>
                </a:solidFill>
              </a:rPr>
              <a:t>	number of unpaired electrons results.</a:t>
            </a:r>
          </a:p>
        </p:txBody>
      </p:sp>
      <p:sp>
        <p:nvSpPr>
          <p:cNvPr id="177158" name="Text Box 6"/>
          <p:cNvSpPr txBox="1">
            <a:spLocks noChangeArrowheads="1"/>
          </p:cNvSpPr>
          <p:nvPr/>
        </p:nvSpPr>
        <p:spPr bwMode="auto">
          <a:xfrm>
            <a:off x="822325" y="6259513"/>
            <a:ext cx="299396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*</a:t>
            </a:r>
            <a:r>
              <a:rPr lang="en-US" sz="1400" i="1" dirty="0" err="1">
                <a:solidFill>
                  <a:schemeClr val="bg1"/>
                </a:solidFill>
              </a:rPr>
              <a:t>Aufbau</a:t>
            </a:r>
            <a:r>
              <a:rPr lang="en-US" sz="1400" dirty="0">
                <a:solidFill>
                  <a:schemeClr val="bg1"/>
                </a:solidFill>
              </a:rPr>
              <a:t> is German for “building up”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Fill Lower Energy Orbitals FIRST</a:t>
            </a:r>
            <a:b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12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http://www.meta-synthesis.com/webbook/34_qn/qn3.jpg</a:t>
            </a:r>
          </a:p>
        </p:txBody>
      </p:sp>
      <p:sp>
        <p:nvSpPr>
          <p:cNvPr id="23552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114800" y="2652712"/>
            <a:ext cx="4800600" cy="390048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Clr>
                <a:schemeClr val="accent1"/>
              </a:buClr>
              <a:buFont typeface="Wingdings 2" pitchFamily="-28" charset="2"/>
              <a:buChar char=""/>
              <a:defRPr/>
            </a:pPr>
            <a:r>
              <a:rPr lang="en-US" sz="2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Aufbau Principle states that electrons enter the lowest energy orbitals first.</a:t>
            </a: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Font typeface="Wingdings 2" pitchFamily="-28" charset="2"/>
              <a:buChar char=""/>
              <a:defRPr/>
            </a:pPr>
            <a:r>
              <a:rPr lang="en-US" sz="26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lower the principal quantum number (n) the lower the energy.</a:t>
            </a: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Font typeface="Wingdings 2" pitchFamily="-28" charset="2"/>
              <a:buChar char=""/>
              <a:defRPr/>
            </a:pPr>
            <a:r>
              <a:rPr lang="en-US" sz="26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Within an energy level, s orbitals are the lowest energy, followed by p, d and then f.  F orbitals are the highest energy for that level.</a:t>
            </a:r>
            <a:endParaRPr lang="en-US" sz="170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1508" name="Picture 3" descr="qn3.jpg"/>
          <p:cNvPicPr>
            <a:picLocks noChangeAspect="1"/>
          </p:cNvPicPr>
          <p:nvPr/>
        </p:nvPicPr>
        <p:blipFill>
          <a:blip r:embed="rId2"/>
          <a:srcRect t="10219"/>
          <a:stretch>
            <a:fillRect/>
          </a:stretch>
        </p:blipFill>
        <p:spPr bwMode="auto">
          <a:xfrm>
            <a:off x="152400" y="2707481"/>
            <a:ext cx="4038600" cy="3807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ular Callout 4"/>
          <p:cNvSpPr/>
          <p:nvPr/>
        </p:nvSpPr>
        <p:spPr>
          <a:xfrm>
            <a:off x="304800" y="976312"/>
            <a:ext cx="2133600" cy="928688"/>
          </a:xfrm>
          <a:prstGeom prst="wedgeRoundRectCallout">
            <a:avLst>
              <a:gd name="adj1" fmla="val -806"/>
              <a:gd name="adj2" fmla="val 106118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itchFamily="-28" charset="0"/>
                <a:ea typeface="ＭＳ Ｐゴシック" pitchFamily="-2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-28" charset="0"/>
                <a:ea typeface="ＭＳ Ｐゴシック" pitchFamily="-28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-28" charset="0"/>
                <a:ea typeface="ＭＳ Ｐゴシック" pitchFamily="-28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-28" charset="0"/>
                <a:ea typeface="ＭＳ Ｐゴシック" pitchFamily="-28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-28" charset="0"/>
                <a:ea typeface="ＭＳ Ｐゴシック" pitchFamily="-2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28" charset="0"/>
                <a:ea typeface="ＭＳ Ｐゴシック" pitchFamily="-2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28" charset="0"/>
                <a:ea typeface="ＭＳ Ｐゴシック" pitchFamily="-2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28" charset="0"/>
                <a:ea typeface="ＭＳ Ｐゴシック" pitchFamily="-2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28" charset="0"/>
                <a:ea typeface="ＭＳ Ｐゴシック" pitchFamily="-28" charset="-128"/>
              </a:defRPr>
            </a:lvl9pPr>
          </a:lstStyle>
          <a:p>
            <a:pPr algn="ctr">
              <a:defRPr/>
            </a:pPr>
            <a:endParaRPr lang="en-US" smtClean="0">
              <a:solidFill>
                <a:schemeClr val="bg1"/>
              </a:solidFill>
              <a:latin typeface="Book Antiqua" pitchFamily="-28" charset="0"/>
            </a:endParaRPr>
          </a:p>
        </p:txBody>
      </p:sp>
      <p:sp>
        <p:nvSpPr>
          <p:cNvPr id="21512" name="TextBox 5"/>
          <p:cNvSpPr txBox="1">
            <a:spLocks noChangeArrowheads="1"/>
          </p:cNvSpPr>
          <p:nvPr/>
        </p:nvSpPr>
        <p:spPr bwMode="auto">
          <a:xfrm>
            <a:off x="304800" y="838200"/>
            <a:ext cx="2057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Each line represents an orbital.</a:t>
            </a:r>
          </a:p>
          <a:p>
            <a:endParaRPr lang="en-US" sz="1600">
              <a:solidFill>
                <a:schemeClr val="bg1"/>
              </a:solidFill>
            </a:endParaRPr>
          </a:p>
          <a:p>
            <a:r>
              <a:rPr lang="en-US" sz="1600">
                <a:solidFill>
                  <a:schemeClr val="bg1"/>
                </a:solidFill>
              </a:rPr>
              <a:t>1 (s), 3 (p), 5 (d), 7 (f)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172200"/>
            <a:ext cx="144780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28" charset="0"/>
                <a:ea typeface="ＭＳ Ｐゴシック" pitchFamily="-2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-28" charset="0"/>
                <a:ea typeface="ＭＳ Ｐゴシック" pitchFamily="-28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-28" charset="0"/>
                <a:ea typeface="ＭＳ Ｐゴシック" pitchFamily="-28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-28" charset="0"/>
                <a:ea typeface="ＭＳ Ｐゴシック" pitchFamily="-28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-28" charset="0"/>
                <a:ea typeface="ＭＳ Ｐゴシック" pitchFamily="-2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28" charset="0"/>
                <a:ea typeface="ＭＳ Ｐゴシック" pitchFamily="-2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28" charset="0"/>
                <a:ea typeface="ＭＳ Ｐゴシック" pitchFamily="-2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28" charset="0"/>
                <a:ea typeface="ＭＳ Ｐゴシック" pitchFamily="-2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28" charset="0"/>
                <a:ea typeface="ＭＳ Ｐゴシック" pitchFamily="-28" charset="-128"/>
              </a:defRPr>
            </a:lvl9pPr>
          </a:lstStyle>
          <a:p>
            <a:pPr>
              <a:defRPr/>
            </a:pPr>
            <a:r>
              <a:rPr lang="en-US" sz="1800" smtClean="0">
                <a:solidFill>
                  <a:schemeClr val="bg1"/>
                </a:solidFill>
                <a:latin typeface="Book Antiqua" pitchFamily="-28" charset="0"/>
              </a:rPr>
              <a:t>Low Energy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2667000"/>
            <a:ext cx="152400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28" charset="0"/>
                <a:ea typeface="ＭＳ Ｐゴシック" pitchFamily="-2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-28" charset="0"/>
                <a:ea typeface="ＭＳ Ｐゴシック" pitchFamily="-28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-28" charset="0"/>
                <a:ea typeface="ＭＳ Ｐゴシック" pitchFamily="-28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-28" charset="0"/>
                <a:ea typeface="ＭＳ Ｐゴシック" pitchFamily="-28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-28" charset="0"/>
                <a:ea typeface="ＭＳ Ｐゴシック" pitchFamily="-2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28" charset="0"/>
                <a:ea typeface="ＭＳ Ｐゴシック" pitchFamily="-2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28" charset="0"/>
                <a:ea typeface="ＭＳ Ｐゴシック" pitchFamily="-2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28" charset="0"/>
                <a:ea typeface="ＭＳ Ｐゴシック" pitchFamily="-2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28" charset="0"/>
                <a:ea typeface="ＭＳ Ｐゴシック" pitchFamily="-28" charset="-128"/>
              </a:defRPr>
            </a:lvl9pPr>
          </a:lstStyle>
          <a:p>
            <a:pPr>
              <a:defRPr/>
            </a:pPr>
            <a:r>
              <a:rPr lang="en-US" sz="1800" smtClean="0">
                <a:solidFill>
                  <a:schemeClr val="bg1"/>
                </a:solidFill>
                <a:latin typeface="Book Antiqua" pitchFamily="-28" charset="0"/>
              </a:rPr>
              <a:t>High Energy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533400"/>
            <a:ext cx="53340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Orbital Diagrams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267200" cy="41148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chemeClr val="bg1"/>
                </a:solidFill>
              </a:rPr>
              <a:t>Each box represents one orbital.</a:t>
            </a:r>
          </a:p>
          <a:p>
            <a:pPr eaLnBrk="1" hangingPunct="1"/>
            <a:r>
              <a:rPr lang="en-US" sz="2800" smtClean="0">
                <a:solidFill>
                  <a:schemeClr val="bg1"/>
                </a:solidFill>
              </a:rPr>
              <a:t>Half-arrows represent the electrons.</a:t>
            </a:r>
          </a:p>
          <a:p>
            <a:pPr eaLnBrk="1" hangingPunct="1"/>
            <a:r>
              <a:rPr lang="en-US" sz="2800" smtClean="0">
                <a:solidFill>
                  <a:schemeClr val="bg1"/>
                </a:solidFill>
              </a:rPr>
              <a:t>The direction of the arrow represents the spin of the electron.</a:t>
            </a:r>
          </a:p>
        </p:txBody>
      </p:sp>
      <p:pic>
        <p:nvPicPr>
          <p:cNvPr id="65540" name="Picture 5" descr="06_28-01U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b="6436"/>
          <a:stretch>
            <a:fillRect/>
          </a:stretch>
        </p:blipFill>
        <p:spPr>
          <a:xfrm>
            <a:off x="5029200" y="2438400"/>
            <a:ext cx="2895600" cy="1368425"/>
          </a:xfrm>
        </p:spPr>
      </p:pic>
      <p:sp>
        <p:nvSpPr>
          <p:cNvPr id="65541" name="Text Box 6"/>
          <p:cNvSpPr txBox="1">
            <a:spLocks noChangeArrowheads="1"/>
          </p:cNvSpPr>
          <p:nvPr/>
        </p:nvSpPr>
        <p:spPr bwMode="auto">
          <a:xfrm>
            <a:off x="6303963" y="4216400"/>
            <a:ext cx="6783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1s</a:t>
            </a:r>
            <a:r>
              <a:rPr lang="en-US" baseline="30000">
                <a:solidFill>
                  <a:schemeClr val="bg1"/>
                </a:solidFill>
              </a:rPr>
              <a:t>2</a:t>
            </a:r>
            <a:r>
              <a:rPr lang="en-US">
                <a:solidFill>
                  <a:schemeClr val="bg1"/>
                </a:solidFill>
              </a:rPr>
              <a:t>2s</a:t>
            </a:r>
            <a:r>
              <a:rPr lang="en-US" baseline="30000">
                <a:solidFill>
                  <a:schemeClr val="bg1"/>
                </a:solidFill>
              </a:rPr>
              <a:t>1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990600" y="0"/>
            <a:ext cx="419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>
                <a:solidFill>
                  <a:schemeClr val="tx2"/>
                </a:solidFill>
              </a:rPr>
              <a:t>Energy Level Diagram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823913" y="5562600"/>
            <a:ext cx="4357687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823913" y="4343400"/>
            <a:ext cx="4357687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823913" y="3352800"/>
            <a:ext cx="4357687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823913" y="2438400"/>
            <a:ext cx="4357687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838200" y="1676400"/>
            <a:ext cx="43434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823913" y="838200"/>
            <a:ext cx="4738687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7" name="Oval 9"/>
          <p:cNvSpPr>
            <a:spLocks noChangeArrowheads="1"/>
          </p:cNvSpPr>
          <p:nvPr/>
        </p:nvSpPr>
        <p:spPr bwMode="auto">
          <a:xfrm>
            <a:off x="48006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8" name="Oval 10"/>
          <p:cNvSpPr>
            <a:spLocks noChangeArrowheads="1"/>
          </p:cNvSpPr>
          <p:nvPr/>
        </p:nvSpPr>
        <p:spPr bwMode="auto">
          <a:xfrm>
            <a:off x="45720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9" name="Oval 11"/>
          <p:cNvSpPr>
            <a:spLocks noChangeArrowheads="1"/>
          </p:cNvSpPr>
          <p:nvPr/>
        </p:nvSpPr>
        <p:spPr bwMode="auto">
          <a:xfrm>
            <a:off x="43434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0" name="Oval 12"/>
          <p:cNvSpPr>
            <a:spLocks noChangeArrowheads="1"/>
          </p:cNvSpPr>
          <p:nvPr/>
        </p:nvSpPr>
        <p:spPr bwMode="auto">
          <a:xfrm>
            <a:off x="41148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1" name="Oval 13"/>
          <p:cNvSpPr>
            <a:spLocks noChangeArrowheads="1"/>
          </p:cNvSpPr>
          <p:nvPr/>
        </p:nvSpPr>
        <p:spPr bwMode="auto">
          <a:xfrm>
            <a:off x="38862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2" name="Oval 14"/>
          <p:cNvSpPr>
            <a:spLocks noChangeArrowheads="1"/>
          </p:cNvSpPr>
          <p:nvPr/>
        </p:nvSpPr>
        <p:spPr bwMode="auto">
          <a:xfrm>
            <a:off x="50292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3" name="Oval 15"/>
          <p:cNvSpPr>
            <a:spLocks noChangeArrowheads="1"/>
          </p:cNvSpPr>
          <p:nvPr/>
        </p:nvSpPr>
        <p:spPr bwMode="auto">
          <a:xfrm>
            <a:off x="52578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4" name="Line 16"/>
          <p:cNvSpPr>
            <a:spLocks noChangeShapeType="1"/>
          </p:cNvSpPr>
          <p:nvPr/>
        </p:nvSpPr>
        <p:spPr bwMode="auto">
          <a:xfrm flipV="1">
            <a:off x="517525" y="1219200"/>
            <a:ext cx="1588" cy="472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905" name="Text Box 17"/>
          <p:cNvSpPr txBox="1">
            <a:spLocks noChangeArrowheads="1"/>
          </p:cNvSpPr>
          <p:nvPr/>
        </p:nvSpPr>
        <p:spPr bwMode="auto">
          <a:xfrm rot="-5400000">
            <a:off x="-1283494" y="2950369"/>
            <a:ext cx="3148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   </a:t>
            </a:r>
            <a:r>
              <a:rPr lang="en-US" sz="1600"/>
              <a:t>Arbitrary Energy Scale</a:t>
            </a:r>
          </a:p>
        </p:txBody>
      </p:sp>
      <p:sp>
        <p:nvSpPr>
          <p:cNvPr id="37906" name="Text Box 18"/>
          <p:cNvSpPr txBox="1">
            <a:spLocks noChangeArrowheads="1"/>
          </p:cNvSpPr>
          <p:nvPr/>
        </p:nvSpPr>
        <p:spPr bwMode="auto">
          <a:xfrm>
            <a:off x="747713" y="5318125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1s</a:t>
            </a:r>
          </a:p>
        </p:txBody>
      </p:sp>
      <p:sp>
        <p:nvSpPr>
          <p:cNvPr id="37907" name="Text Box 19"/>
          <p:cNvSpPr txBox="1">
            <a:spLocks noChangeArrowheads="1"/>
          </p:cNvSpPr>
          <p:nvPr/>
        </p:nvSpPr>
        <p:spPr bwMode="auto">
          <a:xfrm>
            <a:off x="731838" y="4021138"/>
            <a:ext cx="9255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2s             2p</a:t>
            </a:r>
          </a:p>
        </p:txBody>
      </p:sp>
      <p:sp>
        <p:nvSpPr>
          <p:cNvPr id="37908" name="Text Box 20"/>
          <p:cNvSpPr txBox="1">
            <a:spLocks noChangeArrowheads="1"/>
          </p:cNvSpPr>
          <p:nvPr/>
        </p:nvSpPr>
        <p:spPr bwMode="auto">
          <a:xfrm>
            <a:off x="736600" y="2971800"/>
            <a:ext cx="9255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3s             3p</a:t>
            </a:r>
          </a:p>
        </p:txBody>
      </p:sp>
      <p:sp>
        <p:nvSpPr>
          <p:cNvPr id="37909" name="Text Box 21"/>
          <p:cNvSpPr txBox="1">
            <a:spLocks noChangeArrowheads="1"/>
          </p:cNvSpPr>
          <p:nvPr/>
        </p:nvSpPr>
        <p:spPr bwMode="auto">
          <a:xfrm>
            <a:off x="704850" y="2117725"/>
            <a:ext cx="21907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4s             4p                                3d</a:t>
            </a:r>
          </a:p>
        </p:txBody>
      </p:sp>
      <p:sp>
        <p:nvSpPr>
          <p:cNvPr id="37910" name="Text Box 22"/>
          <p:cNvSpPr txBox="1">
            <a:spLocks noChangeArrowheads="1"/>
          </p:cNvSpPr>
          <p:nvPr/>
        </p:nvSpPr>
        <p:spPr bwMode="auto">
          <a:xfrm>
            <a:off x="595313" y="1295400"/>
            <a:ext cx="23304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  5s              5p                                 4d</a:t>
            </a:r>
          </a:p>
        </p:txBody>
      </p:sp>
      <p:sp>
        <p:nvSpPr>
          <p:cNvPr id="37911" name="Text Box 23"/>
          <p:cNvSpPr txBox="1">
            <a:spLocks noChangeArrowheads="1"/>
          </p:cNvSpPr>
          <p:nvPr/>
        </p:nvSpPr>
        <p:spPr bwMode="auto">
          <a:xfrm>
            <a:off x="630238" y="533400"/>
            <a:ext cx="39100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6s               6p                                 5d                                           4f</a:t>
            </a:r>
          </a:p>
        </p:txBody>
      </p:sp>
      <p:sp>
        <p:nvSpPr>
          <p:cNvPr id="37912" name="Text Box 24"/>
          <p:cNvSpPr txBox="1">
            <a:spLocks noChangeArrowheads="1"/>
          </p:cNvSpPr>
          <p:nvPr/>
        </p:nvSpPr>
        <p:spPr bwMode="auto">
          <a:xfrm>
            <a:off x="2408238" y="6019800"/>
            <a:ext cx="7985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NUCLEUS</a:t>
            </a:r>
          </a:p>
        </p:txBody>
      </p:sp>
      <p:sp>
        <p:nvSpPr>
          <p:cNvPr id="37913" name="Text Box 25"/>
          <p:cNvSpPr txBox="1">
            <a:spLocks noChangeArrowheads="1"/>
          </p:cNvSpPr>
          <p:nvPr/>
        </p:nvSpPr>
        <p:spPr bwMode="auto">
          <a:xfrm>
            <a:off x="6553200" y="1050925"/>
            <a:ext cx="1482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Bohr Model</a:t>
            </a:r>
          </a:p>
        </p:txBody>
      </p:sp>
      <p:sp>
        <p:nvSpPr>
          <p:cNvPr id="37914" name="Oval 26"/>
          <p:cNvSpPr>
            <a:spLocks noChangeAspect="1" noChangeArrowheads="1"/>
          </p:cNvSpPr>
          <p:nvPr/>
        </p:nvSpPr>
        <p:spPr bwMode="auto">
          <a:xfrm>
            <a:off x="5638800" y="1676400"/>
            <a:ext cx="3200400" cy="3200400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5" name="Oval 27"/>
          <p:cNvSpPr>
            <a:spLocks noChangeAspect="1" noChangeArrowheads="1"/>
          </p:cNvSpPr>
          <p:nvPr/>
        </p:nvSpPr>
        <p:spPr bwMode="auto">
          <a:xfrm>
            <a:off x="5895975" y="1933575"/>
            <a:ext cx="2649538" cy="2649538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6" name="Oval 28"/>
          <p:cNvSpPr>
            <a:spLocks noChangeAspect="1" noChangeArrowheads="1"/>
          </p:cNvSpPr>
          <p:nvPr/>
        </p:nvSpPr>
        <p:spPr bwMode="auto">
          <a:xfrm>
            <a:off x="6215063" y="2252663"/>
            <a:ext cx="2027237" cy="2027237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7" name="Oval 29"/>
          <p:cNvSpPr>
            <a:spLocks noChangeAspect="1" noChangeArrowheads="1"/>
          </p:cNvSpPr>
          <p:nvPr/>
        </p:nvSpPr>
        <p:spPr bwMode="auto">
          <a:xfrm>
            <a:off x="6446838" y="2484438"/>
            <a:ext cx="1614487" cy="1614487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8" name="Oval 30"/>
          <p:cNvSpPr>
            <a:spLocks noChangeAspect="1" noChangeArrowheads="1"/>
          </p:cNvSpPr>
          <p:nvPr/>
        </p:nvSpPr>
        <p:spPr bwMode="auto">
          <a:xfrm>
            <a:off x="6610350" y="2647950"/>
            <a:ext cx="1296988" cy="1296988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9" name="Oval 31"/>
          <p:cNvSpPr>
            <a:spLocks noChangeAspect="1" noChangeArrowheads="1"/>
          </p:cNvSpPr>
          <p:nvPr/>
        </p:nvSpPr>
        <p:spPr bwMode="auto">
          <a:xfrm>
            <a:off x="6737350" y="2774950"/>
            <a:ext cx="1031875" cy="1031875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20" name="Oval 32"/>
          <p:cNvSpPr>
            <a:spLocks noChangeAspect="1" noChangeArrowheads="1"/>
          </p:cNvSpPr>
          <p:nvPr/>
        </p:nvSpPr>
        <p:spPr bwMode="auto">
          <a:xfrm>
            <a:off x="6988175" y="3025775"/>
            <a:ext cx="517525" cy="517525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21" name="Rectangle 33"/>
          <p:cNvSpPr>
            <a:spLocks noChangeArrowheads="1"/>
          </p:cNvSpPr>
          <p:nvPr/>
        </p:nvSpPr>
        <p:spPr bwMode="auto">
          <a:xfrm>
            <a:off x="6002338" y="5546725"/>
            <a:ext cx="269716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Electron Configuration</a:t>
            </a:r>
          </a:p>
        </p:txBody>
      </p:sp>
      <p:sp>
        <p:nvSpPr>
          <p:cNvPr id="37922" name="Text Box 34"/>
          <p:cNvSpPr txBox="1">
            <a:spLocks noChangeArrowheads="1"/>
          </p:cNvSpPr>
          <p:nvPr/>
        </p:nvSpPr>
        <p:spPr bwMode="auto">
          <a:xfrm>
            <a:off x="1676400" y="6629400"/>
            <a:ext cx="2633663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accent2"/>
                </a:solidFill>
              </a:rPr>
              <a:t>CLICK ON ELEMENT TO FILL IN CHARTS</a:t>
            </a:r>
          </a:p>
        </p:txBody>
      </p:sp>
      <p:sp>
        <p:nvSpPr>
          <p:cNvPr id="37923" name="Text Box 35"/>
          <p:cNvSpPr txBox="1">
            <a:spLocks noChangeArrowheads="1"/>
          </p:cNvSpPr>
          <p:nvPr/>
        </p:nvSpPr>
        <p:spPr bwMode="auto">
          <a:xfrm>
            <a:off x="7097713" y="3157538"/>
            <a:ext cx="29368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/>
              <a:t>N</a:t>
            </a:r>
          </a:p>
        </p:txBody>
      </p:sp>
      <p:sp>
        <p:nvSpPr>
          <p:cNvPr id="37924" name="Oval 36"/>
          <p:cNvSpPr>
            <a:spLocks noChangeAspect="1" noChangeArrowheads="1"/>
          </p:cNvSpPr>
          <p:nvPr/>
        </p:nvSpPr>
        <p:spPr bwMode="auto">
          <a:xfrm>
            <a:off x="762000" y="2620963"/>
            <a:ext cx="274638" cy="274637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25" name="Oval 37"/>
          <p:cNvSpPr>
            <a:spLocks noChangeAspect="1" noChangeArrowheads="1"/>
          </p:cNvSpPr>
          <p:nvPr/>
        </p:nvSpPr>
        <p:spPr bwMode="auto">
          <a:xfrm>
            <a:off x="762000" y="1828800"/>
            <a:ext cx="274638" cy="274638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26" name="Oval 38"/>
          <p:cNvSpPr>
            <a:spLocks noChangeAspect="1" noChangeArrowheads="1"/>
          </p:cNvSpPr>
          <p:nvPr/>
        </p:nvSpPr>
        <p:spPr bwMode="auto">
          <a:xfrm>
            <a:off x="792163" y="1020763"/>
            <a:ext cx="274637" cy="274637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27" name="Oval 39"/>
          <p:cNvSpPr>
            <a:spLocks noChangeAspect="1" noChangeArrowheads="1"/>
          </p:cNvSpPr>
          <p:nvPr/>
        </p:nvSpPr>
        <p:spPr bwMode="auto">
          <a:xfrm>
            <a:off x="1143000" y="2316163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28" name="Oval 40"/>
          <p:cNvSpPr>
            <a:spLocks noChangeAspect="1" noChangeArrowheads="1"/>
          </p:cNvSpPr>
          <p:nvPr/>
        </p:nvSpPr>
        <p:spPr bwMode="auto">
          <a:xfrm>
            <a:off x="1447800" y="2316163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29" name="Oval 41"/>
          <p:cNvSpPr>
            <a:spLocks noChangeAspect="1" noChangeArrowheads="1"/>
          </p:cNvSpPr>
          <p:nvPr/>
        </p:nvSpPr>
        <p:spPr bwMode="auto">
          <a:xfrm>
            <a:off x="1720850" y="2316163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30" name="Oval 42"/>
          <p:cNvSpPr>
            <a:spLocks noChangeAspect="1" noChangeArrowheads="1"/>
          </p:cNvSpPr>
          <p:nvPr/>
        </p:nvSpPr>
        <p:spPr bwMode="auto">
          <a:xfrm>
            <a:off x="1143000" y="1554163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31" name="Oval 43"/>
          <p:cNvSpPr>
            <a:spLocks noChangeAspect="1" noChangeArrowheads="1"/>
          </p:cNvSpPr>
          <p:nvPr/>
        </p:nvSpPr>
        <p:spPr bwMode="auto">
          <a:xfrm>
            <a:off x="1447800" y="1554163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32" name="Oval 44"/>
          <p:cNvSpPr>
            <a:spLocks noChangeAspect="1" noChangeArrowheads="1"/>
          </p:cNvSpPr>
          <p:nvPr/>
        </p:nvSpPr>
        <p:spPr bwMode="auto">
          <a:xfrm>
            <a:off x="1720850" y="1554163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33" name="Oval 45"/>
          <p:cNvSpPr>
            <a:spLocks noChangeAspect="1" noChangeArrowheads="1"/>
          </p:cNvSpPr>
          <p:nvPr/>
        </p:nvSpPr>
        <p:spPr bwMode="auto">
          <a:xfrm>
            <a:off x="1143000" y="715963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34" name="Oval 46"/>
          <p:cNvSpPr>
            <a:spLocks noChangeAspect="1" noChangeArrowheads="1"/>
          </p:cNvSpPr>
          <p:nvPr/>
        </p:nvSpPr>
        <p:spPr bwMode="auto">
          <a:xfrm>
            <a:off x="1447800" y="715963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35" name="Oval 47"/>
          <p:cNvSpPr>
            <a:spLocks noChangeAspect="1" noChangeArrowheads="1"/>
          </p:cNvSpPr>
          <p:nvPr/>
        </p:nvSpPr>
        <p:spPr bwMode="auto">
          <a:xfrm>
            <a:off x="1720850" y="715963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36" name="Oval 48"/>
          <p:cNvSpPr>
            <a:spLocks noChangeAspect="1" noChangeArrowheads="1"/>
          </p:cNvSpPr>
          <p:nvPr/>
        </p:nvSpPr>
        <p:spPr bwMode="auto">
          <a:xfrm>
            <a:off x="2332038" y="9144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37" name="Oval 49"/>
          <p:cNvSpPr>
            <a:spLocks noChangeAspect="1" noChangeArrowheads="1"/>
          </p:cNvSpPr>
          <p:nvPr/>
        </p:nvSpPr>
        <p:spPr bwMode="auto">
          <a:xfrm>
            <a:off x="2636838" y="9144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38" name="Oval 50"/>
          <p:cNvSpPr>
            <a:spLocks noChangeAspect="1" noChangeArrowheads="1"/>
          </p:cNvSpPr>
          <p:nvPr/>
        </p:nvSpPr>
        <p:spPr bwMode="auto">
          <a:xfrm>
            <a:off x="2941638" y="9144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39" name="Oval 51"/>
          <p:cNvSpPr>
            <a:spLocks noChangeAspect="1" noChangeArrowheads="1"/>
          </p:cNvSpPr>
          <p:nvPr/>
        </p:nvSpPr>
        <p:spPr bwMode="auto">
          <a:xfrm>
            <a:off x="2057400" y="914400"/>
            <a:ext cx="274638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40" name="Oval 52"/>
          <p:cNvSpPr>
            <a:spLocks noChangeAspect="1" noChangeArrowheads="1"/>
          </p:cNvSpPr>
          <p:nvPr/>
        </p:nvSpPr>
        <p:spPr bwMode="auto">
          <a:xfrm>
            <a:off x="3246438" y="9144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41" name="Oval 53"/>
          <p:cNvSpPr>
            <a:spLocks noChangeAspect="1" noChangeArrowheads="1"/>
          </p:cNvSpPr>
          <p:nvPr/>
        </p:nvSpPr>
        <p:spPr bwMode="auto">
          <a:xfrm>
            <a:off x="2332038" y="2468563"/>
            <a:ext cx="274637" cy="2746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42" name="Oval 54"/>
          <p:cNvSpPr>
            <a:spLocks noChangeAspect="1" noChangeArrowheads="1"/>
          </p:cNvSpPr>
          <p:nvPr/>
        </p:nvSpPr>
        <p:spPr bwMode="auto">
          <a:xfrm>
            <a:off x="2636838" y="2468563"/>
            <a:ext cx="274637" cy="2746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43" name="Oval 55"/>
          <p:cNvSpPr>
            <a:spLocks noChangeAspect="1" noChangeArrowheads="1"/>
          </p:cNvSpPr>
          <p:nvPr/>
        </p:nvSpPr>
        <p:spPr bwMode="auto">
          <a:xfrm>
            <a:off x="2941638" y="2468563"/>
            <a:ext cx="274637" cy="2746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44" name="Oval 56"/>
          <p:cNvSpPr>
            <a:spLocks noChangeAspect="1" noChangeArrowheads="1"/>
          </p:cNvSpPr>
          <p:nvPr/>
        </p:nvSpPr>
        <p:spPr bwMode="auto">
          <a:xfrm>
            <a:off x="2057400" y="2468563"/>
            <a:ext cx="274638" cy="2746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45" name="Oval 57"/>
          <p:cNvSpPr>
            <a:spLocks noChangeAspect="1" noChangeArrowheads="1"/>
          </p:cNvSpPr>
          <p:nvPr/>
        </p:nvSpPr>
        <p:spPr bwMode="auto">
          <a:xfrm>
            <a:off x="3246438" y="2468563"/>
            <a:ext cx="274637" cy="2746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46" name="Oval 58"/>
          <p:cNvSpPr>
            <a:spLocks noChangeAspect="1" noChangeArrowheads="1"/>
          </p:cNvSpPr>
          <p:nvPr/>
        </p:nvSpPr>
        <p:spPr bwMode="auto">
          <a:xfrm>
            <a:off x="2332038" y="17526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47" name="Oval 59"/>
          <p:cNvSpPr>
            <a:spLocks noChangeAspect="1" noChangeArrowheads="1"/>
          </p:cNvSpPr>
          <p:nvPr/>
        </p:nvSpPr>
        <p:spPr bwMode="auto">
          <a:xfrm>
            <a:off x="2636838" y="17526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48" name="Oval 60"/>
          <p:cNvSpPr>
            <a:spLocks noChangeAspect="1" noChangeArrowheads="1"/>
          </p:cNvSpPr>
          <p:nvPr/>
        </p:nvSpPr>
        <p:spPr bwMode="auto">
          <a:xfrm>
            <a:off x="2941638" y="17526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49" name="Oval 61"/>
          <p:cNvSpPr>
            <a:spLocks noChangeAspect="1" noChangeArrowheads="1"/>
          </p:cNvSpPr>
          <p:nvPr/>
        </p:nvSpPr>
        <p:spPr bwMode="auto">
          <a:xfrm>
            <a:off x="2057400" y="1752600"/>
            <a:ext cx="274638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50" name="Oval 62"/>
          <p:cNvSpPr>
            <a:spLocks noChangeAspect="1" noChangeArrowheads="1"/>
          </p:cNvSpPr>
          <p:nvPr/>
        </p:nvSpPr>
        <p:spPr bwMode="auto">
          <a:xfrm>
            <a:off x="3246438" y="17526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51" name="Oval 63"/>
          <p:cNvSpPr>
            <a:spLocks noChangeAspect="1" noChangeArrowheads="1"/>
          </p:cNvSpPr>
          <p:nvPr/>
        </p:nvSpPr>
        <p:spPr bwMode="auto">
          <a:xfrm>
            <a:off x="762000" y="5668963"/>
            <a:ext cx="274638" cy="274637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52" name="Oval 64"/>
          <p:cNvSpPr>
            <a:spLocks noChangeAspect="1" noChangeArrowheads="1"/>
          </p:cNvSpPr>
          <p:nvPr/>
        </p:nvSpPr>
        <p:spPr bwMode="auto">
          <a:xfrm>
            <a:off x="762000" y="4572000"/>
            <a:ext cx="274638" cy="274638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53" name="Oval 65"/>
          <p:cNvSpPr>
            <a:spLocks noChangeAspect="1" noChangeArrowheads="1"/>
          </p:cNvSpPr>
          <p:nvPr/>
        </p:nvSpPr>
        <p:spPr bwMode="auto">
          <a:xfrm>
            <a:off x="1143000" y="4267200"/>
            <a:ext cx="274638" cy="274638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54" name="Oval 66"/>
          <p:cNvSpPr>
            <a:spLocks noChangeAspect="1" noChangeArrowheads="1"/>
          </p:cNvSpPr>
          <p:nvPr/>
        </p:nvSpPr>
        <p:spPr bwMode="auto">
          <a:xfrm>
            <a:off x="1417638" y="4267200"/>
            <a:ext cx="274637" cy="274638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55" name="Oval 67"/>
          <p:cNvSpPr>
            <a:spLocks noChangeAspect="1" noChangeArrowheads="1"/>
          </p:cNvSpPr>
          <p:nvPr/>
        </p:nvSpPr>
        <p:spPr bwMode="auto">
          <a:xfrm>
            <a:off x="1722438" y="4267200"/>
            <a:ext cx="274637" cy="274638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56" name="Oval 68"/>
          <p:cNvSpPr>
            <a:spLocks noChangeAspect="1" noChangeArrowheads="1"/>
          </p:cNvSpPr>
          <p:nvPr/>
        </p:nvSpPr>
        <p:spPr bwMode="auto">
          <a:xfrm>
            <a:off x="1143000" y="3230563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57" name="Oval 69"/>
          <p:cNvSpPr>
            <a:spLocks noChangeAspect="1" noChangeArrowheads="1"/>
          </p:cNvSpPr>
          <p:nvPr/>
        </p:nvSpPr>
        <p:spPr bwMode="auto">
          <a:xfrm>
            <a:off x="1417638" y="3230563"/>
            <a:ext cx="274637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58" name="Oval 70"/>
          <p:cNvSpPr>
            <a:spLocks noChangeAspect="1" noChangeArrowheads="1"/>
          </p:cNvSpPr>
          <p:nvPr/>
        </p:nvSpPr>
        <p:spPr bwMode="auto">
          <a:xfrm>
            <a:off x="1722438" y="3230563"/>
            <a:ext cx="274637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59" name="Oval 71"/>
          <p:cNvSpPr>
            <a:spLocks noChangeAspect="1" noChangeArrowheads="1"/>
          </p:cNvSpPr>
          <p:nvPr/>
        </p:nvSpPr>
        <p:spPr bwMode="auto">
          <a:xfrm>
            <a:off x="762000" y="3611563"/>
            <a:ext cx="274638" cy="274637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60" name="Text Box 72"/>
          <p:cNvSpPr txBox="1">
            <a:spLocks noChangeArrowheads="1"/>
          </p:cNvSpPr>
          <p:nvPr/>
        </p:nvSpPr>
        <p:spPr bwMode="auto">
          <a:xfrm>
            <a:off x="457200" y="6246813"/>
            <a:ext cx="52879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hlinkClick r:id="rId3" action="ppaction://hlinksldjump"/>
              </a:rPr>
              <a:t>H</a:t>
            </a:r>
            <a:r>
              <a:rPr lang="en-US" sz="2400"/>
              <a:t>   </a:t>
            </a:r>
            <a:r>
              <a:rPr lang="en-US" sz="2400">
                <a:hlinkClick r:id="rId4" action="ppaction://hlinksldjump"/>
              </a:rPr>
              <a:t>He</a:t>
            </a:r>
            <a:r>
              <a:rPr lang="en-US" sz="2400"/>
              <a:t>   </a:t>
            </a:r>
            <a:r>
              <a:rPr lang="en-US" sz="2400">
                <a:hlinkClick r:id="rId5" action="ppaction://hlinksldjump"/>
              </a:rPr>
              <a:t>Li</a:t>
            </a:r>
            <a:r>
              <a:rPr lang="en-US" sz="2400"/>
              <a:t>   </a:t>
            </a:r>
            <a:r>
              <a:rPr lang="en-US" sz="2400">
                <a:hlinkClick r:id="rId6" action="ppaction://hlinksldjump"/>
              </a:rPr>
              <a:t>C</a:t>
            </a:r>
            <a:r>
              <a:rPr lang="en-US" sz="2400"/>
              <a:t>   </a:t>
            </a:r>
            <a:r>
              <a:rPr lang="en-US" sz="2400">
                <a:hlinkClick r:id="rId7" action="ppaction://hlinksldjump"/>
              </a:rPr>
              <a:t>N</a:t>
            </a:r>
            <a:r>
              <a:rPr lang="en-US" sz="2400"/>
              <a:t>   </a:t>
            </a:r>
            <a:r>
              <a:rPr lang="en-US" sz="2400">
                <a:hlinkClick r:id="rId8" action="ppaction://hlinksldjump"/>
              </a:rPr>
              <a:t>Al</a:t>
            </a:r>
            <a:r>
              <a:rPr lang="en-US" sz="2400"/>
              <a:t>   </a:t>
            </a:r>
            <a:r>
              <a:rPr lang="en-US" sz="2400">
                <a:hlinkClick r:id="rId9" action="ppaction://hlinksldjump"/>
              </a:rPr>
              <a:t>Ar</a:t>
            </a:r>
            <a:r>
              <a:rPr lang="en-US" sz="2400"/>
              <a:t>   </a:t>
            </a:r>
            <a:r>
              <a:rPr lang="en-US" sz="2400">
                <a:hlinkClick r:id="rId10" action="ppaction://hlinksldjump"/>
              </a:rPr>
              <a:t>F</a:t>
            </a:r>
            <a:r>
              <a:rPr lang="en-US" sz="2400"/>
              <a:t>    </a:t>
            </a:r>
            <a:r>
              <a:rPr lang="en-US" sz="2400">
                <a:hlinkClick r:id="rId11" action="ppaction://hlinksldjump"/>
              </a:rPr>
              <a:t>Fe</a:t>
            </a:r>
            <a:r>
              <a:rPr lang="en-US" sz="2400"/>
              <a:t>   </a:t>
            </a:r>
            <a:r>
              <a:rPr lang="en-US" sz="2400">
                <a:hlinkClick r:id="" action="ppaction://noaction"/>
              </a:rPr>
              <a:t>La</a:t>
            </a:r>
            <a:endParaRPr lang="en-US" sz="2400"/>
          </a:p>
        </p:txBody>
      </p:sp>
      <p:sp>
        <p:nvSpPr>
          <p:cNvPr id="37961" name="Rectangle 73"/>
          <p:cNvSpPr>
            <a:spLocks noChangeArrowheads="1"/>
          </p:cNvSpPr>
          <p:nvPr/>
        </p:nvSpPr>
        <p:spPr bwMode="auto">
          <a:xfrm>
            <a:off x="6019800" y="5943600"/>
            <a:ext cx="2743200" cy="685800"/>
          </a:xfrm>
          <a:prstGeom prst="rect">
            <a:avLst/>
          </a:prstGeom>
          <a:noFill/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62" name="AutoShape 74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172200"/>
            <a:ext cx="609600" cy="357188"/>
          </a:xfrm>
          <a:prstGeom prst="actionButtonBeginning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990600" y="0"/>
            <a:ext cx="419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>
                <a:solidFill>
                  <a:schemeClr val="tx2"/>
                </a:solidFill>
              </a:rPr>
              <a:t>Energy Level Diagram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823913" y="5562600"/>
            <a:ext cx="4357687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823913" y="4343400"/>
            <a:ext cx="4357687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823913" y="3352800"/>
            <a:ext cx="4357687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823913" y="2438400"/>
            <a:ext cx="4357687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838200" y="1676400"/>
            <a:ext cx="43434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823913" y="838200"/>
            <a:ext cx="4738687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Oval 9"/>
          <p:cNvSpPr>
            <a:spLocks noChangeArrowheads="1"/>
          </p:cNvSpPr>
          <p:nvPr/>
        </p:nvSpPr>
        <p:spPr bwMode="auto">
          <a:xfrm>
            <a:off x="48006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2" name="Oval 10"/>
          <p:cNvSpPr>
            <a:spLocks noChangeArrowheads="1"/>
          </p:cNvSpPr>
          <p:nvPr/>
        </p:nvSpPr>
        <p:spPr bwMode="auto">
          <a:xfrm>
            <a:off x="45720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3" name="Oval 11"/>
          <p:cNvSpPr>
            <a:spLocks noChangeArrowheads="1"/>
          </p:cNvSpPr>
          <p:nvPr/>
        </p:nvSpPr>
        <p:spPr bwMode="auto">
          <a:xfrm>
            <a:off x="43434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4" name="Oval 12"/>
          <p:cNvSpPr>
            <a:spLocks noChangeArrowheads="1"/>
          </p:cNvSpPr>
          <p:nvPr/>
        </p:nvSpPr>
        <p:spPr bwMode="auto">
          <a:xfrm>
            <a:off x="41148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5" name="Oval 13"/>
          <p:cNvSpPr>
            <a:spLocks noChangeArrowheads="1"/>
          </p:cNvSpPr>
          <p:nvPr/>
        </p:nvSpPr>
        <p:spPr bwMode="auto">
          <a:xfrm>
            <a:off x="38862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6" name="Oval 14"/>
          <p:cNvSpPr>
            <a:spLocks noChangeArrowheads="1"/>
          </p:cNvSpPr>
          <p:nvPr/>
        </p:nvSpPr>
        <p:spPr bwMode="auto">
          <a:xfrm>
            <a:off x="50292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7" name="Oval 15"/>
          <p:cNvSpPr>
            <a:spLocks noChangeArrowheads="1"/>
          </p:cNvSpPr>
          <p:nvPr/>
        </p:nvSpPr>
        <p:spPr bwMode="auto">
          <a:xfrm>
            <a:off x="52578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8" name="Line 16"/>
          <p:cNvSpPr>
            <a:spLocks noChangeShapeType="1"/>
          </p:cNvSpPr>
          <p:nvPr/>
        </p:nvSpPr>
        <p:spPr bwMode="auto">
          <a:xfrm flipV="1">
            <a:off x="517525" y="1219200"/>
            <a:ext cx="1588" cy="472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29" name="Text Box 17"/>
          <p:cNvSpPr txBox="1">
            <a:spLocks noChangeArrowheads="1"/>
          </p:cNvSpPr>
          <p:nvPr/>
        </p:nvSpPr>
        <p:spPr bwMode="auto">
          <a:xfrm rot="-5400000">
            <a:off x="-1283494" y="2950369"/>
            <a:ext cx="3148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   </a:t>
            </a:r>
            <a:r>
              <a:rPr lang="en-US" sz="1600"/>
              <a:t>Arbitrary Energy Scale</a:t>
            </a:r>
          </a:p>
        </p:txBody>
      </p:sp>
      <p:sp>
        <p:nvSpPr>
          <p:cNvPr id="38930" name="Text Box 18"/>
          <p:cNvSpPr txBox="1">
            <a:spLocks noChangeArrowheads="1"/>
          </p:cNvSpPr>
          <p:nvPr/>
        </p:nvSpPr>
        <p:spPr bwMode="auto">
          <a:xfrm>
            <a:off x="747713" y="5318125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1s</a:t>
            </a:r>
          </a:p>
        </p:txBody>
      </p:sp>
      <p:sp>
        <p:nvSpPr>
          <p:cNvPr id="38931" name="Text Box 19"/>
          <p:cNvSpPr txBox="1">
            <a:spLocks noChangeArrowheads="1"/>
          </p:cNvSpPr>
          <p:nvPr/>
        </p:nvSpPr>
        <p:spPr bwMode="auto">
          <a:xfrm>
            <a:off x="731838" y="4021138"/>
            <a:ext cx="9255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2s             2p</a:t>
            </a:r>
          </a:p>
        </p:txBody>
      </p:sp>
      <p:sp>
        <p:nvSpPr>
          <p:cNvPr id="38932" name="Text Box 20"/>
          <p:cNvSpPr txBox="1">
            <a:spLocks noChangeArrowheads="1"/>
          </p:cNvSpPr>
          <p:nvPr/>
        </p:nvSpPr>
        <p:spPr bwMode="auto">
          <a:xfrm>
            <a:off x="736600" y="2971800"/>
            <a:ext cx="9255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3s             3p</a:t>
            </a:r>
          </a:p>
        </p:txBody>
      </p:sp>
      <p:sp>
        <p:nvSpPr>
          <p:cNvPr id="38933" name="Text Box 21"/>
          <p:cNvSpPr txBox="1">
            <a:spLocks noChangeArrowheads="1"/>
          </p:cNvSpPr>
          <p:nvPr/>
        </p:nvSpPr>
        <p:spPr bwMode="auto">
          <a:xfrm>
            <a:off x="704850" y="2117725"/>
            <a:ext cx="21907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4s             4p                                3d</a:t>
            </a:r>
          </a:p>
        </p:txBody>
      </p:sp>
      <p:sp>
        <p:nvSpPr>
          <p:cNvPr id="38934" name="Text Box 22"/>
          <p:cNvSpPr txBox="1">
            <a:spLocks noChangeArrowheads="1"/>
          </p:cNvSpPr>
          <p:nvPr/>
        </p:nvSpPr>
        <p:spPr bwMode="auto">
          <a:xfrm>
            <a:off x="595313" y="1295400"/>
            <a:ext cx="23304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  5s              5p                                 4d</a:t>
            </a:r>
          </a:p>
        </p:txBody>
      </p:sp>
      <p:sp>
        <p:nvSpPr>
          <p:cNvPr id="38935" name="Text Box 23"/>
          <p:cNvSpPr txBox="1">
            <a:spLocks noChangeArrowheads="1"/>
          </p:cNvSpPr>
          <p:nvPr/>
        </p:nvSpPr>
        <p:spPr bwMode="auto">
          <a:xfrm>
            <a:off x="630238" y="533400"/>
            <a:ext cx="39100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6s               6p                                 5d                                           4f</a:t>
            </a:r>
          </a:p>
        </p:txBody>
      </p:sp>
      <p:sp>
        <p:nvSpPr>
          <p:cNvPr id="38936" name="Text Box 24"/>
          <p:cNvSpPr txBox="1">
            <a:spLocks noChangeArrowheads="1"/>
          </p:cNvSpPr>
          <p:nvPr/>
        </p:nvSpPr>
        <p:spPr bwMode="auto">
          <a:xfrm>
            <a:off x="2408238" y="6019800"/>
            <a:ext cx="7985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NUCLEUS</a:t>
            </a:r>
          </a:p>
        </p:txBody>
      </p:sp>
      <p:sp>
        <p:nvSpPr>
          <p:cNvPr id="38937" name="Text Box 25"/>
          <p:cNvSpPr txBox="1">
            <a:spLocks noChangeArrowheads="1"/>
          </p:cNvSpPr>
          <p:nvPr/>
        </p:nvSpPr>
        <p:spPr bwMode="auto">
          <a:xfrm>
            <a:off x="6553200" y="1050925"/>
            <a:ext cx="1482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Bohr Model</a:t>
            </a:r>
          </a:p>
        </p:txBody>
      </p:sp>
      <p:sp>
        <p:nvSpPr>
          <p:cNvPr id="38938" name="Oval 26"/>
          <p:cNvSpPr>
            <a:spLocks noChangeAspect="1" noChangeArrowheads="1"/>
          </p:cNvSpPr>
          <p:nvPr/>
        </p:nvSpPr>
        <p:spPr bwMode="auto">
          <a:xfrm>
            <a:off x="5638800" y="1676400"/>
            <a:ext cx="3200400" cy="3200400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9" name="Oval 27"/>
          <p:cNvSpPr>
            <a:spLocks noChangeAspect="1" noChangeArrowheads="1"/>
          </p:cNvSpPr>
          <p:nvPr/>
        </p:nvSpPr>
        <p:spPr bwMode="auto">
          <a:xfrm>
            <a:off x="5895975" y="1933575"/>
            <a:ext cx="2649538" cy="2649538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40" name="Oval 28"/>
          <p:cNvSpPr>
            <a:spLocks noChangeAspect="1" noChangeArrowheads="1"/>
          </p:cNvSpPr>
          <p:nvPr/>
        </p:nvSpPr>
        <p:spPr bwMode="auto">
          <a:xfrm>
            <a:off x="6215063" y="2252663"/>
            <a:ext cx="2027237" cy="2027237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41" name="Oval 29"/>
          <p:cNvSpPr>
            <a:spLocks noChangeAspect="1" noChangeArrowheads="1"/>
          </p:cNvSpPr>
          <p:nvPr/>
        </p:nvSpPr>
        <p:spPr bwMode="auto">
          <a:xfrm>
            <a:off x="6446838" y="2484438"/>
            <a:ext cx="1614487" cy="1614487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42" name="Oval 30"/>
          <p:cNvSpPr>
            <a:spLocks noChangeAspect="1" noChangeArrowheads="1"/>
          </p:cNvSpPr>
          <p:nvPr/>
        </p:nvSpPr>
        <p:spPr bwMode="auto">
          <a:xfrm>
            <a:off x="6610350" y="2647950"/>
            <a:ext cx="1296988" cy="1296988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43" name="Oval 31"/>
          <p:cNvSpPr>
            <a:spLocks noChangeAspect="1" noChangeArrowheads="1"/>
          </p:cNvSpPr>
          <p:nvPr/>
        </p:nvSpPr>
        <p:spPr bwMode="auto">
          <a:xfrm>
            <a:off x="6737350" y="2774950"/>
            <a:ext cx="1031875" cy="1031875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44" name="Oval 32"/>
          <p:cNvSpPr>
            <a:spLocks noChangeAspect="1" noChangeArrowheads="1"/>
          </p:cNvSpPr>
          <p:nvPr/>
        </p:nvSpPr>
        <p:spPr bwMode="auto">
          <a:xfrm>
            <a:off x="6988175" y="3025775"/>
            <a:ext cx="517525" cy="517525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45" name="Rectangle 33"/>
          <p:cNvSpPr>
            <a:spLocks noChangeArrowheads="1"/>
          </p:cNvSpPr>
          <p:nvPr/>
        </p:nvSpPr>
        <p:spPr bwMode="auto">
          <a:xfrm>
            <a:off x="6002338" y="5546725"/>
            <a:ext cx="269716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Electron Configuration</a:t>
            </a:r>
          </a:p>
        </p:txBody>
      </p:sp>
      <p:sp>
        <p:nvSpPr>
          <p:cNvPr id="38946" name="Text Box 34"/>
          <p:cNvSpPr txBox="1">
            <a:spLocks noChangeArrowheads="1"/>
          </p:cNvSpPr>
          <p:nvPr/>
        </p:nvSpPr>
        <p:spPr bwMode="auto">
          <a:xfrm>
            <a:off x="1676400" y="6629400"/>
            <a:ext cx="2633663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accent2"/>
                </a:solidFill>
              </a:rPr>
              <a:t>CLICK ON ELEMENT TO FILL IN CHARTS</a:t>
            </a:r>
          </a:p>
        </p:txBody>
      </p:sp>
      <p:sp>
        <p:nvSpPr>
          <p:cNvPr id="38947" name="Text Box 35"/>
          <p:cNvSpPr txBox="1">
            <a:spLocks noChangeArrowheads="1"/>
          </p:cNvSpPr>
          <p:nvPr/>
        </p:nvSpPr>
        <p:spPr bwMode="auto">
          <a:xfrm>
            <a:off x="7097713" y="3157538"/>
            <a:ext cx="29368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/>
              <a:t>N</a:t>
            </a:r>
          </a:p>
        </p:txBody>
      </p:sp>
      <p:sp>
        <p:nvSpPr>
          <p:cNvPr id="38948" name="Oval 36"/>
          <p:cNvSpPr>
            <a:spLocks noChangeAspect="1" noChangeArrowheads="1"/>
          </p:cNvSpPr>
          <p:nvPr/>
        </p:nvSpPr>
        <p:spPr bwMode="auto">
          <a:xfrm>
            <a:off x="762000" y="2620963"/>
            <a:ext cx="274638" cy="274637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49" name="Oval 37"/>
          <p:cNvSpPr>
            <a:spLocks noChangeAspect="1" noChangeArrowheads="1"/>
          </p:cNvSpPr>
          <p:nvPr/>
        </p:nvSpPr>
        <p:spPr bwMode="auto">
          <a:xfrm>
            <a:off x="762000" y="1828800"/>
            <a:ext cx="274638" cy="274638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50" name="Oval 38"/>
          <p:cNvSpPr>
            <a:spLocks noChangeAspect="1" noChangeArrowheads="1"/>
          </p:cNvSpPr>
          <p:nvPr/>
        </p:nvSpPr>
        <p:spPr bwMode="auto">
          <a:xfrm>
            <a:off x="792163" y="1020763"/>
            <a:ext cx="274637" cy="274637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51" name="Oval 39"/>
          <p:cNvSpPr>
            <a:spLocks noChangeAspect="1" noChangeArrowheads="1"/>
          </p:cNvSpPr>
          <p:nvPr/>
        </p:nvSpPr>
        <p:spPr bwMode="auto">
          <a:xfrm>
            <a:off x="1143000" y="2316163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52" name="Oval 40"/>
          <p:cNvSpPr>
            <a:spLocks noChangeAspect="1" noChangeArrowheads="1"/>
          </p:cNvSpPr>
          <p:nvPr/>
        </p:nvSpPr>
        <p:spPr bwMode="auto">
          <a:xfrm>
            <a:off x="1447800" y="2316163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53" name="Oval 41"/>
          <p:cNvSpPr>
            <a:spLocks noChangeAspect="1" noChangeArrowheads="1"/>
          </p:cNvSpPr>
          <p:nvPr/>
        </p:nvSpPr>
        <p:spPr bwMode="auto">
          <a:xfrm>
            <a:off x="1720850" y="2316163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54" name="Oval 42"/>
          <p:cNvSpPr>
            <a:spLocks noChangeAspect="1" noChangeArrowheads="1"/>
          </p:cNvSpPr>
          <p:nvPr/>
        </p:nvSpPr>
        <p:spPr bwMode="auto">
          <a:xfrm>
            <a:off x="1143000" y="1554163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55" name="Oval 43"/>
          <p:cNvSpPr>
            <a:spLocks noChangeAspect="1" noChangeArrowheads="1"/>
          </p:cNvSpPr>
          <p:nvPr/>
        </p:nvSpPr>
        <p:spPr bwMode="auto">
          <a:xfrm>
            <a:off x="1447800" y="1554163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56" name="Oval 44"/>
          <p:cNvSpPr>
            <a:spLocks noChangeAspect="1" noChangeArrowheads="1"/>
          </p:cNvSpPr>
          <p:nvPr/>
        </p:nvSpPr>
        <p:spPr bwMode="auto">
          <a:xfrm>
            <a:off x="1720850" y="1554163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57" name="Oval 45"/>
          <p:cNvSpPr>
            <a:spLocks noChangeAspect="1" noChangeArrowheads="1"/>
          </p:cNvSpPr>
          <p:nvPr/>
        </p:nvSpPr>
        <p:spPr bwMode="auto">
          <a:xfrm>
            <a:off x="1143000" y="715963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58" name="Oval 46"/>
          <p:cNvSpPr>
            <a:spLocks noChangeAspect="1" noChangeArrowheads="1"/>
          </p:cNvSpPr>
          <p:nvPr/>
        </p:nvSpPr>
        <p:spPr bwMode="auto">
          <a:xfrm>
            <a:off x="1447800" y="715963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59" name="Oval 47"/>
          <p:cNvSpPr>
            <a:spLocks noChangeAspect="1" noChangeArrowheads="1"/>
          </p:cNvSpPr>
          <p:nvPr/>
        </p:nvSpPr>
        <p:spPr bwMode="auto">
          <a:xfrm>
            <a:off x="1720850" y="715963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60" name="Oval 48"/>
          <p:cNvSpPr>
            <a:spLocks noChangeAspect="1" noChangeArrowheads="1"/>
          </p:cNvSpPr>
          <p:nvPr/>
        </p:nvSpPr>
        <p:spPr bwMode="auto">
          <a:xfrm>
            <a:off x="2332038" y="9144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61" name="Oval 49"/>
          <p:cNvSpPr>
            <a:spLocks noChangeAspect="1" noChangeArrowheads="1"/>
          </p:cNvSpPr>
          <p:nvPr/>
        </p:nvSpPr>
        <p:spPr bwMode="auto">
          <a:xfrm>
            <a:off x="2636838" y="9144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62" name="Oval 50"/>
          <p:cNvSpPr>
            <a:spLocks noChangeAspect="1" noChangeArrowheads="1"/>
          </p:cNvSpPr>
          <p:nvPr/>
        </p:nvSpPr>
        <p:spPr bwMode="auto">
          <a:xfrm>
            <a:off x="2941638" y="9144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63" name="Oval 51"/>
          <p:cNvSpPr>
            <a:spLocks noChangeAspect="1" noChangeArrowheads="1"/>
          </p:cNvSpPr>
          <p:nvPr/>
        </p:nvSpPr>
        <p:spPr bwMode="auto">
          <a:xfrm>
            <a:off x="2057400" y="914400"/>
            <a:ext cx="274638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64" name="Oval 52"/>
          <p:cNvSpPr>
            <a:spLocks noChangeAspect="1" noChangeArrowheads="1"/>
          </p:cNvSpPr>
          <p:nvPr/>
        </p:nvSpPr>
        <p:spPr bwMode="auto">
          <a:xfrm>
            <a:off x="3246438" y="9144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65" name="Oval 53"/>
          <p:cNvSpPr>
            <a:spLocks noChangeAspect="1" noChangeArrowheads="1"/>
          </p:cNvSpPr>
          <p:nvPr/>
        </p:nvSpPr>
        <p:spPr bwMode="auto">
          <a:xfrm>
            <a:off x="2332038" y="2468563"/>
            <a:ext cx="274637" cy="2746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66" name="Oval 54"/>
          <p:cNvSpPr>
            <a:spLocks noChangeAspect="1" noChangeArrowheads="1"/>
          </p:cNvSpPr>
          <p:nvPr/>
        </p:nvSpPr>
        <p:spPr bwMode="auto">
          <a:xfrm>
            <a:off x="2636838" y="2468563"/>
            <a:ext cx="274637" cy="2746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67" name="Oval 55"/>
          <p:cNvSpPr>
            <a:spLocks noChangeAspect="1" noChangeArrowheads="1"/>
          </p:cNvSpPr>
          <p:nvPr/>
        </p:nvSpPr>
        <p:spPr bwMode="auto">
          <a:xfrm>
            <a:off x="2941638" y="2468563"/>
            <a:ext cx="274637" cy="2746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68" name="Oval 56"/>
          <p:cNvSpPr>
            <a:spLocks noChangeAspect="1" noChangeArrowheads="1"/>
          </p:cNvSpPr>
          <p:nvPr/>
        </p:nvSpPr>
        <p:spPr bwMode="auto">
          <a:xfrm>
            <a:off x="2057400" y="2468563"/>
            <a:ext cx="274638" cy="2746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69" name="Oval 57"/>
          <p:cNvSpPr>
            <a:spLocks noChangeAspect="1" noChangeArrowheads="1"/>
          </p:cNvSpPr>
          <p:nvPr/>
        </p:nvSpPr>
        <p:spPr bwMode="auto">
          <a:xfrm>
            <a:off x="3246438" y="2468563"/>
            <a:ext cx="274637" cy="2746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70" name="Oval 58"/>
          <p:cNvSpPr>
            <a:spLocks noChangeAspect="1" noChangeArrowheads="1"/>
          </p:cNvSpPr>
          <p:nvPr/>
        </p:nvSpPr>
        <p:spPr bwMode="auto">
          <a:xfrm>
            <a:off x="2332038" y="17526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71" name="Oval 59"/>
          <p:cNvSpPr>
            <a:spLocks noChangeAspect="1" noChangeArrowheads="1"/>
          </p:cNvSpPr>
          <p:nvPr/>
        </p:nvSpPr>
        <p:spPr bwMode="auto">
          <a:xfrm>
            <a:off x="2636838" y="17526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72" name="Oval 60"/>
          <p:cNvSpPr>
            <a:spLocks noChangeAspect="1" noChangeArrowheads="1"/>
          </p:cNvSpPr>
          <p:nvPr/>
        </p:nvSpPr>
        <p:spPr bwMode="auto">
          <a:xfrm>
            <a:off x="2941638" y="17526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73" name="Oval 61"/>
          <p:cNvSpPr>
            <a:spLocks noChangeAspect="1" noChangeArrowheads="1"/>
          </p:cNvSpPr>
          <p:nvPr/>
        </p:nvSpPr>
        <p:spPr bwMode="auto">
          <a:xfrm>
            <a:off x="2057400" y="1752600"/>
            <a:ext cx="274638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74" name="Oval 62"/>
          <p:cNvSpPr>
            <a:spLocks noChangeAspect="1" noChangeArrowheads="1"/>
          </p:cNvSpPr>
          <p:nvPr/>
        </p:nvSpPr>
        <p:spPr bwMode="auto">
          <a:xfrm>
            <a:off x="3246438" y="17526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75" name="Oval 63"/>
          <p:cNvSpPr>
            <a:spLocks noChangeArrowheads="1"/>
          </p:cNvSpPr>
          <p:nvPr/>
        </p:nvSpPr>
        <p:spPr bwMode="auto">
          <a:xfrm>
            <a:off x="6934200" y="32766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76" name="Text Box 64"/>
          <p:cNvSpPr txBox="1">
            <a:spLocks noChangeArrowheads="1"/>
          </p:cNvSpPr>
          <p:nvPr/>
        </p:nvSpPr>
        <p:spPr bwMode="auto">
          <a:xfrm>
            <a:off x="6586538" y="5983288"/>
            <a:ext cx="118586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H = 1s</a:t>
            </a:r>
            <a:r>
              <a:rPr lang="en-US" sz="2400" baseline="300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8977" name="Oval 65"/>
          <p:cNvSpPr>
            <a:spLocks noChangeAspect="1" noChangeArrowheads="1"/>
          </p:cNvSpPr>
          <p:nvPr/>
        </p:nvSpPr>
        <p:spPr bwMode="auto">
          <a:xfrm>
            <a:off x="762000" y="5668963"/>
            <a:ext cx="274638" cy="274637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78" name="AutoShape 66"/>
          <p:cNvSpPr>
            <a:spLocks noChangeArrowheads="1"/>
          </p:cNvSpPr>
          <p:nvPr/>
        </p:nvSpPr>
        <p:spPr bwMode="auto">
          <a:xfrm>
            <a:off x="838200" y="57451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79" name="Oval 67"/>
          <p:cNvSpPr>
            <a:spLocks noChangeAspect="1" noChangeArrowheads="1"/>
          </p:cNvSpPr>
          <p:nvPr/>
        </p:nvSpPr>
        <p:spPr bwMode="auto">
          <a:xfrm>
            <a:off x="762000" y="4572000"/>
            <a:ext cx="274638" cy="274638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80" name="Text Box 68"/>
          <p:cNvSpPr txBox="1">
            <a:spLocks noChangeArrowheads="1"/>
          </p:cNvSpPr>
          <p:nvPr/>
        </p:nvSpPr>
        <p:spPr bwMode="auto">
          <a:xfrm>
            <a:off x="6553200" y="344488"/>
            <a:ext cx="1508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Hydrogen</a:t>
            </a:r>
          </a:p>
        </p:txBody>
      </p:sp>
      <p:sp>
        <p:nvSpPr>
          <p:cNvPr id="38981" name="Oval 69"/>
          <p:cNvSpPr>
            <a:spLocks noChangeAspect="1" noChangeArrowheads="1"/>
          </p:cNvSpPr>
          <p:nvPr/>
        </p:nvSpPr>
        <p:spPr bwMode="auto">
          <a:xfrm>
            <a:off x="1143000" y="4267200"/>
            <a:ext cx="274638" cy="274638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82" name="Oval 70"/>
          <p:cNvSpPr>
            <a:spLocks noChangeAspect="1" noChangeArrowheads="1"/>
          </p:cNvSpPr>
          <p:nvPr/>
        </p:nvSpPr>
        <p:spPr bwMode="auto">
          <a:xfrm>
            <a:off x="1417638" y="4267200"/>
            <a:ext cx="274637" cy="274638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83" name="Oval 71"/>
          <p:cNvSpPr>
            <a:spLocks noChangeAspect="1" noChangeArrowheads="1"/>
          </p:cNvSpPr>
          <p:nvPr/>
        </p:nvSpPr>
        <p:spPr bwMode="auto">
          <a:xfrm>
            <a:off x="1722438" y="4267200"/>
            <a:ext cx="274637" cy="274638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84" name="Oval 72"/>
          <p:cNvSpPr>
            <a:spLocks noChangeAspect="1" noChangeArrowheads="1"/>
          </p:cNvSpPr>
          <p:nvPr/>
        </p:nvSpPr>
        <p:spPr bwMode="auto">
          <a:xfrm>
            <a:off x="1143000" y="3230563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85" name="Oval 73"/>
          <p:cNvSpPr>
            <a:spLocks noChangeAspect="1" noChangeArrowheads="1"/>
          </p:cNvSpPr>
          <p:nvPr/>
        </p:nvSpPr>
        <p:spPr bwMode="auto">
          <a:xfrm>
            <a:off x="1417638" y="3230563"/>
            <a:ext cx="274637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86" name="Oval 74"/>
          <p:cNvSpPr>
            <a:spLocks noChangeAspect="1" noChangeArrowheads="1"/>
          </p:cNvSpPr>
          <p:nvPr/>
        </p:nvSpPr>
        <p:spPr bwMode="auto">
          <a:xfrm>
            <a:off x="1722438" y="3230563"/>
            <a:ext cx="274637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87" name="Oval 75"/>
          <p:cNvSpPr>
            <a:spLocks noChangeAspect="1" noChangeArrowheads="1"/>
          </p:cNvSpPr>
          <p:nvPr/>
        </p:nvSpPr>
        <p:spPr bwMode="auto">
          <a:xfrm>
            <a:off x="762000" y="3611563"/>
            <a:ext cx="274638" cy="274637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88" name="Text Box 76"/>
          <p:cNvSpPr txBox="1">
            <a:spLocks noChangeArrowheads="1"/>
          </p:cNvSpPr>
          <p:nvPr/>
        </p:nvSpPr>
        <p:spPr bwMode="auto">
          <a:xfrm>
            <a:off x="457200" y="6246813"/>
            <a:ext cx="52879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H</a:t>
            </a:r>
            <a:r>
              <a:rPr lang="en-US" sz="2400"/>
              <a:t>   </a:t>
            </a:r>
            <a:r>
              <a:rPr lang="en-US" sz="2400">
                <a:hlinkClick r:id="rId3" action="ppaction://hlinksldjump"/>
              </a:rPr>
              <a:t>He</a:t>
            </a:r>
            <a:r>
              <a:rPr lang="en-US" sz="2400"/>
              <a:t>   </a:t>
            </a:r>
            <a:r>
              <a:rPr lang="en-US" sz="2400">
                <a:hlinkClick r:id="rId4" action="ppaction://hlinksldjump"/>
              </a:rPr>
              <a:t>Li</a:t>
            </a:r>
            <a:r>
              <a:rPr lang="en-US" sz="2400"/>
              <a:t>   </a:t>
            </a:r>
            <a:r>
              <a:rPr lang="en-US" sz="2400">
                <a:hlinkClick r:id="rId5" action="ppaction://hlinksldjump"/>
              </a:rPr>
              <a:t>C</a:t>
            </a:r>
            <a:r>
              <a:rPr lang="en-US" sz="2400"/>
              <a:t>   </a:t>
            </a:r>
            <a:r>
              <a:rPr lang="en-US" sz="2400">
                <a:hlinkClick r:id="rId6" action="ppaction://hlinksldjump"/>
              </a:rPr>
              <a:t>N</a:t>
            </a:r>
            <a:r>
              <a:rPr lang="en-US" sz="2400"/>
              <a:t>   </a:t>
            </a:r>
            <a:r>
              <a:rPr lang="en-US" sz="2400">
                <a:hlinkClick r:id="rId7" action="ppaction://hlinksldjump"/>
              </a:rPr>
              <a:t>Al</a:t>
            </a:r>
            <a:r>
              <a:rPr lang="en-US" sz="2400"/>
              <a:t>   </a:t>
            </a:r>
            <a:r>
              <a:rPr lang="en-US" sz="2400">
                <a:hlinkClick r:id="rId8" action="ppaction://hlinksldjump"/>
              </a:rPr>
              <a:t>Ar</a:t>
            </a:r>
            <a:r>
              <a:rPr lang="en-US" sz="2400"/>
              <a:t>   </a:t>
            </a:r>
            <a:r>
              <a:rPr lang="en-US" sz="2400">
                <a:hlinkClick r:id="rId9" action="ppaction://hlinksldjump"/>
              </a:rPr>
              <a:t>F</a:t>
            </a:r>
            <a:r>
              <a:rPr lang="en-US" sz="2400"/>
              <a:t>    </a:t>
            </a:r>
            <a:r>
              <a:rPr lang="en-US" sz="2400">
                <a:hlinkClick r:id="rId10" action="ppaction://hlinksldjump"/>
              </a:rPr>
              <a:t>Fe</a:t>
            </a:r>
            <a:r>
              <a:rPr lang="en-US" sz="2400"/>
              <a:t>   </a:t>
            </a:r>
            <a:r>
              <a:rPr lang="en-US" sz="2400">
                <a:hlinkClick r:id="" action="ppaction://noaction"/>
              </a:rPr>
              <a:t>La</a:t>
            </a:r>
            <a:endParaRPr lang="en-US" sz="2400"/>
          </a:p>
        </p:txBody>
      </p:sp>
      <p:sp>
        <p:nvSpPr>
          <p:cNvPr id="38989" name="AutoShape 77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172200"/>
            <a:ext cx="609600" cy="357188"/>
          </a:xfrm>
          <a:prstGeom prst="actionButtonBeginning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990600" y="0"/>
            <a:ext cx="419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>
                <a:solidFill>
                  <a:schemeClr val="tx2"/>
                </a:solidFill>
              </a:rPr>
              <a:t>Energy Level Diagram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823913" y="5562600"/>
            <a:ext cx="4357687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823913" y="4343400"/>
            <a:ext cx="4357687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823913" y="3352800"/>
            <a:ext cx="4357687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823913" y="2438400"/>
            <a:ext cx="4357687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838200" y="1676400"/>
            <a:ext cx="43434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823913" y="838200"/>
            <a:ext cx="4738687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5" name="Oval 9"/>
          <p:cNvSpPr>
            <a:spLocks noChangeArrowheads="1"/>
          </p:cNvSpPr>
          <p:nvPr/>
        </p:nvSpPr>
        <p:spPr bwMode="auto">
          <a:xfrm>
            <a:off x="48006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6" name="Oval 10"/>
          <p:cNvSpPr>
            <a:spLocks noChangeArrowheads="1"/>
          </p:cNvSpPr>
          <p:nvPr/>
        </p:nvSpPr>
        <p:spPr bwMode="auto">
          <a:xfrm>
            <a:off x="45720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7" name="Oval 11"/>
          <p:cNvSpPr>
            <a:spLocks noChangeArrowheads="1"/>
          </p:cNvSpPr>
          <p:nvPr/>
        </p:nvSpPr>
        <p:spPr bwMode="auto">
          <a:xfrm>
            <a:off x="43434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8" name="Oval 12"/>
          <p:cNvSpPr>
            <a:spLocks noChangeArrowheads="1"/>
          </p:cNvSpPr>
          <p:nvPr/>
        </p:nvSpPr>
        <p:spPr bwMode="auto">
          <a:xfrm>
            <a:off x="41148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9" name="Oval 13"/>
          <p:cNvSpPr>
            <a:spLocks noChangeArrowheads="1"/>
          </p:cNvSpPr>
          <p:nvPr/>
        </p:nvSpPr>
        <p:spPr bwMode="auto">
          <a:xfrm>
            <a:off x="38862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0" name="Oval 14"/>
          <p:cNvSpPr>
            <a:spLocks noChangeArrowheads="1"/>
          </p:cNvSpPr>
          <p:nvPr/>
        </p:nvSpPr>
        <p:spPr bwMode="auto">
          <a:xfrm>
            <a:off x="50292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1" name="Oval 15"/>
          <p:cNvSpPr>
            <a:spLocks noChangeArrowheads="1"/>
          </p:cNvSpPr>
          <p:nvPr/>
        </p:nvSpPr>
        <p:spPr bwMode="auto">
          <a:xfrm>
            <a:off x="52578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2" name="Line 16"/>
          <p:cNvSpPr>
            <a:spLocks noChangeShapeType="1"/>
          </p:cNvSpPr>
          <p:nvPr/>
        </p:nvSpPr>
        <p:spPr bwMode="auto">
          <a:xfrm flipV="1">
            <a:off x="517525" y="1219200"/>
            <a:ext cx="1588" cy="472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53" name="Text Box 17"/>
          <p:cNvSpPr txBox="1">
            <a:spLocks noChangeArrowheads="1"/>
          </p:cNvSpPr>
          <p:nvPr/>
        </p:nvSpPr>
        <p:spPr bwMode="auto">
          <a:xfrm rot="-5400000">
            <a:off x="-1283494" y="2950369"/>
            <a:ext cx="3148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   </a:t>
            </a:r>
            <a:r>
              <a:rPr lang="en-US" sz="1600"/>
              <a:t>Arbitrary Energy Scale</a:t>
            </a:r>
          </a:p>
        </p:txBody>
      </p:sp>
      <p:sp>
        <p:nvSpPr>
          <p:cNvPr id="39954" name="Text Box 18"/>
          <p:cNvSpPr txBox="1">
            <a:spLocks noChangeArrowheads="1"/>
          </p:cNvSpPr>
          <p:nvPr/>
        </p:nvSpPr>
        <p:spPr bwMode="auto">
          <a:xfrm>
            <a:off x="747713" y="5318125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1s</a:t>
            </a:r>
          </a:p>
        </p:txBody>
      </p:sp>
      <p:sp>
        <p:nvSpPr>
          <p:cNvPr id="39955" name="Text Box 19"/>
          <p:cNvSpPr txBox="1">
            <a:spLocks noChangeArrowheads="1"/>
          </p:cNvSpPr>
          <p:nvPr/>
        </p:nvSpPr>
        <p:spPr bwMode="auto">
          <a:xfrm>
            <a:off x="731838" y="4021138"/>
            <a:ext cx="9255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2s             2p</a:t>
            </a:r>
          </a:p>
        </p:txBody>
      </p:sp>
      <p:sp>
        <p:nvSpPr>
          <p:cNvPr id="39956" name="Text Box 20"/>
          <p:cNvSpPr txBox="1">
            <a:spLocks noChangeArrowheads="1"/>
          </p:cNvSpPr>
          <p:nvPr/>
        </p:nvSpPr>
        <p:spPr bwMode="auto">
          <a:xfrm>
            <a:off x="736600" y="2971800"/>
            <a:ext cx="9255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3s             3p</a:t>
            </a:r>
          </a:p>
        </p:txBody>
      </p:sp>
      <p:sp>
        <p:nvSpPr>
          <p:cNvPr id="39957" name="Text Box 21"/>
          <p:cNvSpPr txBox="1">
            <a:spLocks noChangeArrowheads="1"/>
          </p:cNvSpPr>
          <p:nvPr/>
        </p:nvSpPr>
        <p:spPr bwMode="auto">
          <a:xfrm>
            <a:off x="704850" y="2117725"/>
            <a:ext cx="21907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4s             4p                                3d</a:t>
            </a:r>
          </a:p>
        </p:txBody>
      </p:sp>
      <p:sp>
        <p:nvSpPr>
          <p:cNvPr id="39958" name="Text Box 22"/>
          <p:cNvSpPr txBox="1">
            <a:spLocks noChangeArrowheads="1"/>
          </p:cNvSpPr>
          <p:nvPr/>
        </p:nvSpPr>
        <p:spPr bwMode="auto">
          <a:xfrm>
            <a:off x="595313" y="1295400"/>
            <a:ext cx="23304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  5s              5p                                 4d</a:t>
            </a:r>
          </a:p>
        </p:txBody>
      </p:sp>
      <p:sp>
        <p:nvSpPr>
          <p:cNvPr id="39959" name="Text Box 23"/>
          <p:cNvSpPr txBox="1">
            <a:spLocks noChangeArrowheads="1"/>
          </p:cNvSpPr>
          <p:nvPr/>
        </p:nvSpPr>
        <p:spPr bwMode="auto">
          <a:xfrm>
            <a:off x="630238" y="533400"/>
            <a:ext cx="39100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6s               6p                                 5d                                           4f</a:t>
            </a:r>
          </a:p>
        </p:txBody>
      </p:sp>
      <p:sp>
        <p:nvSpPr>
          <p:cNvPr id="39960" name="Text Box 24"/>
          <p:cNvSpPr txBox="1">
            <a:spLocks noChangeArrowheads="1"/>
          </p:cNvSpPr>
          <p:nvPr/>
        </p:nvSpPr>
        <p:spPr bwMode="auto">
          <a:xfrm>
            <a:off x="2408238" y="6019800"/>
            <a:ext cx="7985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NUCLEUS</a:t>
            </a:r>
          </a:p>
        </p:txBody>
      </p:sp>
      <p:sp>
        <p:nvSpPr>
          <p:cNvPr id="39961" name="Text Box 25"/>
          <p:cNvSpPr txBox="1">
            <a:spLocks noChangeArrowheads="1"/>
          </p:cNvSpPr>
          <p:nvPr/>
        </p:nvSpPr>
        <p:spPr bwMode="auto">
          <a:xfrm>
            <a:off x="6553200" y="1050925"/>
            <a:ext cx="1482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Bohr Model</a:t>
            </a:r>
          </a:p>
        </p:txBody>
      </p:sp>
      <p:sp>
        <p:nvSpPr>
          <p:cNvPr id="39962" name="Oval 26"/>
          <p:cNvSpPr>
            <a:spLocks noChangeAspect="1" noChangeArrowheads="1"/>
          </p:cNvSpPr>
          <p:nvPr/>
        </p:nvSpPr>
        <p:spPr bwMode="auto">
          <a:xfrm>
            <a:off x="5638800" y="1676400"/>
            <a:ext cx="3200400" cy="3200400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63" name="Oval 27"/>
          <p:cNvSpPr>
            <a:spLocks noChangeAspect="1" noChangeArrowheads="1"/>
          </p:cNvSpPr>
          <p:nvPr/>
        </p:nvSpPr>
        <p:spPr bwMode="auto">
          <a:xfrm>
            <a:off x="5895975" y="1933575"/>
            <a:ext cx="2649538" cy="2649538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64" name="Oval 28"/>
          <p:cNvSpPr>
            <a:spLocks noChangeAspect="1" noChangeArrowheads="1"/>
          </p:cNvSpPr>
          <p:nvPr/>
        </p:nvSpPr>
        <p:spPr bwMode="auto">
          <a:xfrm>
            <a:off x="6215063" y="2252663"/>
            <a:ext cx="2027237" cy="2027237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65" name="Oval 29"/>
          <p:cNvSpPr>
            <a:spLocks noChangeAspect="1" noChangeArrowheads="1"/>
          </p:cNvSpPr>
          <p:nvPr/>
        </p:nvSpPr>
        <p:spPr bwMode="auto">
          <a:xfrm>
            <a:off x="6446838" y="2484438"/>
            <a:ext cx="1614487" cy="1614487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66" name="Oval 30"/>
          <p:cNvSpPr>
            <a:spLocks noChangeAspect="1" noChangeArrowheads="1"/>
          </p:cNvSpPr>
          <p:nvPr/>
        </p:nvSpPr>
        <p:spPr bwMode="auto">
          <a:xfrm>
            <a:off x="6610350" y="2647950"/>
            <a:ext cx="1296988" cy="1296988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67" name="Oval 31"/>
          <p:cNvSpPr>
            <a:spLocks noChangeAspect="1" noChangeArrowheads="1"/>
          </p:cNvSpPr>
          <p:nvPr/>
        </p:nvSpPr>
        <p:spPr bwMode="auto">
          <a:xfrm>
            <a:off x="6737350" y="2774950"/>
            <a:ext cx="1031875" cy="1031875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68" name="Oval 32"/>
          <p:cNvSpPr>
            <a:spLocks noChangeAspect="1" noChangeArrowheads="1"/>
          </p:cNvSpPr>
          <p:nvPr/>
        </p:nvSpPr>
        <p:spPr bwMode="auto">
          <a:xfrm>
            <a:off x="6988175" y="3025775"/>
            <a:ext cx="517525" cy="517525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69" name="Rectangle 33"/>
          <p:cNvSpPr>
            <a:spLocks noChangeArrowheads="1"/>
          </p:cNvSpPr>
          <p:nvPr/>
        </p:nvSpPr>
        <p:spPr bwMode="auto">
          <a:xfrm>
            <a:off x="6002338" y="5546725"/>
            <a:ext cx="269716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Electron Configuration</a:t>
            </a:r>
          </a:p>
        </p:txBody>
      </p:sp>
      <p:sp>
        <p:nvSpPr>
          <p:cNvPr id="39970" name="Text Box 34"/>
          <p:cNvSpPr txBox="1">
            <a:spLocks noChangeArrowheads="1"/>
          </p:cNvSpPr>
          <p:nvPr/>
        </p:nvSpPr>
        <p:spPr bwMode="auto">
          <a:xfrm>
            <a:off x="1676400" y="6629400"/>
            <a:ext cx="2633663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accent2"/>
                </a:solidFill>
              </a:rPr>
              <a:t>CLICK ON ELEMENT TO FILL IN CHARTS</a:t>
            </a:r>
          </a:p>
        </p:txBody>
      </p:sp>
      <p:sp>
        <p:nvSpPr>
          <p:cNvPr id="39971" name="Text Box 35"/>
          <p:cNvSpPr txBox="1">
            <a:spLocks noChangeArrowheads="1"/>
          </p:cNvSpPr>
          <p:nvPr/>
        </p:nvSpPr>
        <p:spPr bwMode="auto">
          <a:xfrm>
            <a:off x="7097713" y="3157538"/>
            <a:ext cx="29368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/>
              <a:t>N</a:t>
            </a:r>
          </a:p>
        </p:txBody>
      </p:sp>
      <p:sp>
        <p:nvSpPr>
          <p:cNvPr id="39972" name="Oval 36"/>
          <p:cNvSpPr>
            <a:spLocks noChangeAspect="1" noChangeArrowheads="1"/>
          </p:cNvSpPr>
          <p:nvPr/>
        </p:nvSpPr>
        <p:spPr bwMode="auto">
          <a:xfrm>
            <a:off x="762000" y="2620963"/>
            <a:ext cx="274638" cy="274637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73" name="Oval 37"/>
          <p:cNvSpPr>
            <a:spLocks noChangeAspect="1" noChangeArrowheads="1"/>
          </p:cNvSpPr>
          <p:nvPr/>
        </p:nvSpPr>
        <p:spPr bwMode="auto">
          <a:xfrm>
            <a:off x="762000" y="1828800"/>
            <a:ext cx="274638" cy="274638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74" name="Oval 38"/>
          <p:cNvSpPr>
            <a:spLocks noChangeAspect="1" noChangeArrowheads="1"/>
          </p:cNvSpPr>
          <p:nvPr/>
        </p:nvSpPr>
        <p:spPr bwMode="auto">
          <a:xfrm>
            <a:off x="792163" y="1020763"/>
            <a:ext cx="274637" cy="274637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75" name="Oval 39"/>
          <p:cNvSpPr>
            <a:spLocks noChangeAspect="1" noChangeArrowheads="1"/>
          </p:cNvSpPr>
          <p:nvPr/>
        </p:nvSpPr>
        <p:spPr bwMode="auto">
          <a:xfrm>
            <a:off x="1143000" y="2316163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76" name="Oval 40"/>
          <p:cNvSpPr>
            <a:spLocks noChangeAspect="1" noChangeArrowheads="1"/>
          </p:cNvSpPr>
          <p:nvPr/>
        </p:nvSpPr>
        <p:spPr bwMode="auto">
          <a:xfrm>
            <a:off x="1447800" y="2316163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77" name="Oval 41"/>
          <p:cNvSpPr>
            <a:spLocks noChangeAspect="1" noChangeArrowheads="1"/>
          </p:cNvSpPr>
          <p:nvPr/>
        </p:nvSpPr>
        <p:spPr bwMode="auto">
          <a:xfrm>
            <a:off x="1720850" y="2316163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78" name="Oval 42"/>
          <p:cNvSpPr>
            <a:spLocks noChangeAspect="1" noChangeArrowheads="1"/>
          </p:cNvSpPr>
          <p:nvPr/>
        </p:nvSpPr>
        <p:spPr bwMode="auto">
          <a:xfrm>
            <a:off x="1143000" y="1554163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79" name="Oval 43"/>
          <p:cNvSpPr>
            <a:spLocks noChangeAspect="1" noChangeArrowheads="1"/>
          </p:cNvSpPr>
          <p:nvPr/>
        </p:nvSpPr>
        <p:spPr bwMode="auto">
          <a:xfrm>
            <a:off x="1447800" y="1554163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80" name="Oval 44"/>
          <p:cNvSpPr>
            <a:spLocks noChangeAspect="1" noChangeArrowheads="1"/>
          </p:cNvSpPr>
          <p:nvPr/>
        </p:nvSpPr>
        <p:spPr bwMode="auto">
          <a:xfrm>
            <a:off x="1720850" y="1554163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81" name="Oval 45"/>
          <p:cNvSpPr>
            <a:spLocks noChangeAspect="1" noChangeArrowheads="1"/>
          </p:cNvSpPr>
          <p:nvPr/>
        </p:nvSpPr>
        <p:spPr bwMode="auto">
          <a:xfrm>
            <a:off x="1143000" y="715963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82" name="Oval 46"/>
          <p:cNvSpPr>
            <a:spLocks noChangeAspect="1" noChangeArrowheads="1"/>
          </p:cNvSpPr>
          <p:nvPr/>
        </p:nvSpPr>
        <p:spPr bwMode="auto">
          <a:xfrm>
            <a:off x="1447800" y="715963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83" name="Oval 47"/>
          <p:cNvSpPr>
            <a:spLocks noChangeAspect="1" noChangeArrowheads="1"/>
          </p:cNvSpPr>
          <p:nvPr/>
        </p:nvSpPr>
        <p:spPr bwMode="auto">
          <a:xfrm>
            <a:off x="1720850" y="715963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84" name="Oval 48"/>
          <p:cNvSpPr>
            <a:spLocks noChangeAspect="1" noChangeArrowheads="1"/>
          </p:cNvSpPr>
          <p:nvPr/>
        </p:nvSpPr>
        <p:spPr bwMode="auto">
          <a:xfrm>
            <a:off x="2332038" y="9144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85" name="Oval 49"/>
          <p:cNvSpPr>
            <a:spLocks noChangeAspect="1" noChangeArrowheads="1"/>
          </p:cNvSpPr>
          <p:nvPr/>
        </p:nvSpPr>
        <p:spPr bwMode="auto">
          <a:xfrm>
            <a:off x="2636838" y="9144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86" name="Oval 50"/>
          <p:cNvSpPr>
            <a:spLocks noChangeAspect="1" noChangeArrowheads="1"/>
          </p:cNvSpPr>
          <p:nvPr/>
        </p:nvSpPr>
        <p:spPr bwMode="auto">
          <a:xfrm>
            <a:off x="2941638" y="9144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87" name="Oval 51"/>
          <p:cNvSpPr>
            <a:spLocks noChangeAspect="1" noChangeArrowheads="1"/>
          </p:cNvSpPr>
          <p:nvPr/>
        </p:nvSpPr>
        <p:spPr bwMode="auto">
          <a:xfrm>
            <a:off x="2057400" y="914400"/>
            <a:ext cx="274638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88" name="Oval 52"/>
          <p:cNvSpPr>
            <a:spLocks noChangeAspect="1" noChangeArrowheads="1"/>
          </p:cNvSpPr>
          <p:nvPr/>
        </p:nvSpPr>
        <p:spPr bwMode="auto">
          <a:xfrm>
            <a:off x="3246438" y="9144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89" name="Oval 53"/>
          <p:cNvSpPr>
            <a:spLocks noChangeAspect="1" noChangeArrowheads="1"/>
          </p:cNvSpPr>
          <p:nvPr/>
        </p:nvSpPr>
        <p:spPr bwMode="auto">
          <a:xfrm>
            <a:off x="2332038" y="2468563"/>
            <a:ext cx="274637" cy="2746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90" name="Oval 54"/>
          <p:cNvSpPr>
            <a:spLocks noChangeAspect="1" noChangeArrowheads="1"/>
          </p:cNvSpPr>
          <p:nvPr/>
        </p:nvSpPr>
        <p:spPr bwMode="auto">
          <a:xfrm>
            <a:off x="2636838" y="2468563"/>
            <a:ext cx="274637" cy="2746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91" name="Oval 55"/>
          <p:cNvSpPr>
            <a:spLocks noChangeAspect="1" noChangeArrowheads="1"/>
          </p:cNvSpPr>
          <p:nvPr/>
        </p:nvSpPr>
        <p:spPr bwMode="auto">
          <a:xfrm>
            <a:off x="2941638" y="2468563"/>
            <a:ext cx="274637" cy="2746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92" name="Oval 56"/>
          <p:cNvSpPr>
            <a:spLocks noChangeAspect="1" noChangeArrowheads="1"/>
          </p:cNvSpPr>
          <p:nvPr/>
        </p:nvSpPr>
        <p:spPr bwMode="auto">
          <a:xfrm>
            <a:off x="2057400" y="2468563"/>
            <a:ext cx="274638" cy="2746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93" name="Oval 57"/>
          <p:cNvSpPr>
            <a:spLocks noChangeAspect="1" noChangeArrowheads="1"/>
          </p:cNvSpPr>
          <p:nvPr/>
        </p:nvSpPr>
        <p:spPr bwMode="auto">
          <a:xfrm>
            <a:off x="3246438" y="2468563"/>
            <a:ext cx="274637" cy="2746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94" name="Oval 58"/>
          <p:cNvSpPr>
            <a:spLocks noChangeAspect="1" noChangeArrowheads="1"/>
          </p:cNvSpPr>
          <p:nvPr/>
        </p:nvSpPr>
        <p:spPr bwMode="auto">
          <a:xfrm>
            <a:off x="2332038" y="17526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95" name="Oval 59"/>
          <p:cNvSpPr>
            <a:spLocks noChangeAspect="1" noChangeArrowheads="1"/>
          </p:cNvSpPr>
          <p:nvPr/>
        </p:nvSpPr>
        <p:spPr bwMode="auto">
          <a:xfrm>
            <a:off x="2636838" y="17526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96" name="Oval 60"/>
          <p:cNvSpPr>
            <a:spLocks noChangeAspect="1" noChangeArrowheads="1"/>
          </p:cNvSpPr>
          <p:nvPr/>
        </p:nvSpPr>
        <p:spPr bwMode="auto">
          <a:xfrm>
            <a:off x="2941638" y="17526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97" name="Oval 61"/>
          <p:cNvSpPr>
            <a:spLocks noChangeAspect="1" noChangeArrowheads="1"/>
          </p:cNvSpPr>
          <p:nvPr/>
        </p:nvSpPr>
        <p:spPr bwMode="auto">
          <a:xfrm>
            <a:off x="2057400" y="1752600"/>
            <a:ext cx="274638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98" name="Oval 62"/>
          <p:cNvSpPr>
            <a:spLocks noChangeAspect="1" noChangeArrowheads="1"/>
          </p:cNvSpPr>
          <p:nvPr/>
        </p:nvSpPr>
        <p:spPr bwMode="auto">
          <a:xfrm>
            <a:off x="3246438" y="17526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99" name="Oval 63"/>
          <p:cNvSpPr>
            <a:spLocks noChangeArrowheads="1"/>
          </p:cNvSpPr>
          <p:nvPr/>
        </p:nvSpPr>
        <p:spPr bwMode="auto">
          <a:xfrm>
            <a:off x="7162800" y="29718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000" name="Oval 64"/>
          <p:cNvSpPr>
            <a:spLocks noChangeArrowheads="1"/>
          </p:cNvSpPr>
          <p:nvPr/>
        </p:nvSpPr>
        <p:spPr bwMode="auto">
          <a:xfrm>
            <a:off x="7391400" y="34290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001" name="Text Box 65"/>
          <p:cNvSpPr txBox="1">
            <a:spLocks noChangeArrowheads="1"/>
          </p:cNvSpPr>
          <p:nvPr/>
        </p:nvSpPr>
        <p:spPr bwMode="auto">
          <a:xfrm>
            <a:off x="6484938" y="5983288"/>
            <a:ext cx="143986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He = 1s</a:t>
            </a:r>
            <a:r>
              <a:rPr lang="en-US" sz="2400" baseline="30000">
                <a:solidFill>
                  <a:srgbClr val="FF0000"/>
                </a:solidFill>
              </a:rPr>
              <a:t>2</a:t>
            </a:r>
            <a:r>
              <a:rPr lang="en-US" sz="2400">
                <a:solidFill>
                  <a:srgbClr val="FF0000"/>
                </a:solidFill>
              </a:rPr>
              <a:t> </a:t>
            </a:r>
            <a:endParaRPr lang="en-US" sz="2400" baseline="30000">
              <a:solidFill>
                <a:srgbClr val="FF0000"/>
              </a:solidFill>
            </a:endParaRPr>
          </a:p>
        </p:txBody>
      </p:sp>
      <p:sp>
        <p:nvSpPr>
          <p:cNvPr id="40002" name="Oval 66"/>
          <p:cNvSpPr>
            <a:spLocks noChangeAspect="1" noChangeArrowheads="1"/>
          </p:cNvSpPr>
          <p:nvPr/>
        </p:nvSpPr>
        <p:spPr bwMode="auto">
          <a:xfrm>
            <a:off x="762000" y="5668963"/>
            <a:ext cx="274638" cy="274637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003" name="AutoShape 67"/>
          <p:cNvSpPr>
            <a:spLocks noChangeArrowheads="1"/>
          </p:cNvSpPr>
          <p:nvPr/>
        </p:nvSpPr>
        <p:spPr bwMode="auto">
          <a:xfrm>
            <a:off x="838200" y="57451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004" name="AutoShape 68"/>
          <p:cNvSpPr>
            <a:spLocks noChangeArrowheads="1"/>
          </p:cNvSpPr>
          <p:nvPr/>
        </p:nvSpPr>
        <p:spPr bwMode="auto">
          <a:xfrm rot="10800000">
            <a:off x="914400" y="57451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0005" name="Oval 69"/>
          <p:cNvSpPr>
            <a:spLocks noChangeAspect="1" noChangeArrowheads="1"/>
          </p:cNvSpPr>
          <p:nvPr/>
        </p:nvSpPr>
        <p:spPr bwMode="auto">
          <a:xfrm>
            <a:off x="762000" y="4572000"/>
            <a:ext cx="274638" cy="274638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006" name="Text Box 70"/>
          <p:cNvSpPr txBox="1">
            <a:spLocks noChangeArrowheads="1"/>
          </p:cNvSpPr>
          <p:nvPr/>
        </p:nvSpPr>
        <p:spPr bwMode="auto">
          <a:xfrm>
            <a:off x="6705600" y="344488"/>
            <a:ext cx="11350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Helium</a:t>
            </a:r>
          </a:p>
        </p:txBody>
      </p:sp>
      <p:sp>
        <p:nvSpPr>
          <p:cNvPr id="40007" name="Oval 71"/>
          <p:cNvSpPr>
            <a:spLocks noChangeAspect="1" noChangeArrowheads="1"/>
          </p:cNvSpPr>
          <p:nvPr/>
        </p:nvSpPr>
        <p:spPr bwMode="auto">
          <a:xfrm>
            <a:off x="1143000" y="4267200"/>
            <a:ext cx="274638" cy="274638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008" name="Oval 72"/>
          <p:cNvSpPr>
            <a:spLocks noChangeAspect="1" noChangeArrowheads="1"/>
          </p:cNvSpPr>
          <p:nvPr/>
        </p:nvSpPr>
        <p:spPr bwMode="auto">
          <a:xfrm>
            <a:off x="1417638" y="4267200"/>
            <a:ext cx="274637" cy="274638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009" name="Oval 73"/>
          <p:cNvSpPr>
            <a:spLocks noChangeAspect="1" noChangeArrowheads="1"/>
          </p:cNvSpPr>
          <p:nvPr/>
        </p:nvSpPr>
        <p:spPr bwMode="auto">
          <a:xfrm>
            <a:off x="1722438" y="4267200"/>
            <a:ext cx="274637" cy="274638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010" name="Oval 74"/>
          <p:cNvSpPr>
            <a:spLocks noChangeAspect="1" noChangeArrowheads="1"/>
          </p:cNvSpPr>
          <p:nvPr/>
        </p:nvSpPr>
        <p:spPr bwMode="auto">
          <a:xfrm>
            <a:off x="1143000" y="3230563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011" name="Oval 75"/>
          <p:cNvSpPr>
            <a:spLocks noChangeAspect="1" noChangeArrowheads="1"/>
          </p:cNvSpPr>
          <p:nvPr/>
        </p:nvSpPr>
        <p:spPr bwMode="auto">
          <a:xfrm>
            <a:off x="1417638" y="3230563"/>
            <a:ext cx="274637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012" name="Oval 76"/>
          <p:cNvSpPr>
            <a:spLocks noChangeAspect="1" noChangeArrowheads="1"/>
          </p:cNvSpPr>
          <p:nvPr/>
        </p:nvSpPr>
        <p:spPr bwMode="auto">
          <a:xfrm>
            <a:off x="1722438" y="3230563"/>
            <a:ext cx="274637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013" name="Oval 77"/>
          <p:cNvSpPr>
            <a:spLocks noChangeAspect="1" noChangeArrowheads="1"/>
          </p:cNvSpPr>
          <p:nvPr/>
        </p:nvSpPr>
        <p:spPr bwMode="auto">
          <a:xfrm>
            <a:off x="762000" y="3611563"/>
            <a:ext cx="274638" cy="274637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014" name="Text Box 78"/>
          <p:cNvSpPr txBox="1">
            <a:spLocks noChangeArrowheads="1"/>
          </p:cNvSpPr>
          <p:nvPr/>
        </p:nvSpPr>
        <p:spPr bwMode="auto">
          <a:xfrm>
            <a:off x="457200" y="6246813"/>
            <a:ext cx="52879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hlinkClick r:id="rId3" action="ppaction://hlinksldjump"/>
              </a:rPr>
              <a:t>H</a:t>
            </a:r>
            <a:r>
              <a:rPr lang="en-US" sz="2400"/>
              <a:t>   </a:t>
            </a:r>
            <a:r>
              <a:rPr lang="en-US" sz="2400">
                <a:solidFill>
                  <a:srgbClr val="FF0000"/>
                </a:solidFill>
              </a:rPr>
              <a:t>He</a:t>
            </a:r>
            <a:r>
              <a:rPr lang="en-US" sz="2400"/>
              <a:t>   </a:t>
            </a:r>
            <a:r>
              <a:rPr lang="en-US" sz="2400">
                <a:hlinkClick r:id="rId4" action="ppaction://hlinksldjump"/>
              </a:rPr>
              <a:t>Li</a:t>
            </a:r>
            <a:r>
              <a:rPr lang="en-US" sz="2400"/>
              <a:t>   </a:t>
            </a:r>
            <a:r>
              <a:rPr lang="en-US" sz="2400">
                <a:hlinkClick r:id="rId5" action="ppaction://hlinksldjump"/>
              </a:rPr>
              <a:t>C</a:t>
            </a:r>
            <a:r>
              <a:rPr lang="en-US" sz="2400"/>
              <a:t>   </a:t>
            </a:r>
            <a:r>
              <a:rPr lang="en-US" sz="2400">
                <a:hlinkClick r:id="rId6" action="ppaction://hlinksldjump"/>
              </a:rPr>
              <a:t>N</a:t>
            </a:r>
            <a:r>
              <a:rPr lang="en-US" sz="2400"/>
              <a:t>   </a:t>
            </a:r>
            <a:r>
              <a:rPr lang="en-US" sz="2400">
                <a:hlinkClick r:id="rId7" action="ppaction://hlinksldjump"/>
              </a:rPr>
              <a:t>Al</a:t>
            </a:r>
            <a:r>
              <a:rPr lang="en-US" sz="2400"/>
              <a:t>   </a:t>
            </a:r>
            <a:r>
              <a:rPr lang="en-US" sz="2400">
                <a:hlinkClick r:id="rId8" action="ppaction://hlinksldjump"/>
              </a:rPr>
              <a:t>Ar</a:t>
            </a:r>
            <a:r>
              <a:rPr lang="en-US" sz="2400"/>
              <a:t>   </a:t>
            </a:r>
            <a:r>
              <a:rPr lang="en-US" sz="2400">
                <a:hlinkClick r:id="rId9" action="ppaction://hlinksldjump"/>
              </a:rPr>
              <a:t>F</a:t>
            </a:r>
            <a:r>
              <a:rPr lang="en-US" sz="2400"/>
              <a:t>    </a:t>
            </a:r>
            <a:r>
              <a:rPr lang="en-US" sz="2400">
                <a:hlinkClick r:id="rId10" action="ppaction://hlinksldjump"/>
              </a:rPr>
              <a:t>Fe</a:t>
            </a:r>
            <a:r>
              <a:rPr lang="en-US" sz="2400"/>
              <a:t>   </a:t>
            </a:r>
            <a:r>
              <a:rPr lang="en-US" sz="2400">
                <a:hlinkClick r:id="" action="ppaction://noaction"/>
              </a:rPr>
              <a:t>La</a:t>
            </a:r>
            <a:endParaRPr lang="en-US" sz="2400"/>
          </a:p>
        </p:txBody>
      </p:sp>
      <p:sp>
        <p:nvSpPr>
          <p:cNvPr id="40015" name="AutoShape 79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172200"/>
            <a:ext cx="609600" cy="357188"/>
          </a:xfrm>
          <a:prstGeom prst="actionButtonBeginning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990600" y="0"/>
            <a:ext cx="419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>
                <a:solidFill>
                  <a:schemeClr val="tx2"/>
                </a:solidFill>
              </a:rPr>
              <a:t>Energy Level Diagram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823913" y="5562600"/>
            <a:ext cx="4357687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823913" y="4343400"/>
            <a:ext cx="4357687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823913" y="3352800"/>
            <a:ext cx="4357687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823913" y="2438400"/>
            <a:ext cx="4357687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838200" y="1676400"/>
            <a:ext cx="43434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823913" y="838200"/>
            <a:ext cx="4738687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9" name="Oval 9"/>
          <p:cNvSpPr>
            <a:spLocks noChangeArrowheads="1"/>
          </p:cNvSpPr>
          <p:nvPr/>
        </p:nvSpPr>
        <p:spPr bwMode="auto">
          <a:xfrm>
            <a:off x="48006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Oval 10"/>
          <p:cNvSpPr>
            <a:spLocks noChangeArrowheads="1"/>
          </p:cNvSpPr>
          <p:nvPr/>
        </p:nvSpPr>
        <p:spPr bwMode="auto">
          <a:xfrm>
            <a:off x="45720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1" name="Oval 11"/>
          <p:cNvSpPr>
            <a:spLocks noChangeArrowheads="1"/>
          </p:cNvSpPr>
          <p:nvPr/>
        </p:nvSpPr>
        <p:spPr bwMode="auto">
          <a:xfrm>
            <a:off x="43434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Oval 12"/>
          <p:cNvSpPr>
            <a:spLocks noChangeArrowheads="1"/>
          </p:cNvSpPr>
          <p:nvPr/>
        </p:nvSpPr>
        <p:spPr bwMode="auto">
          <a:xfrm>
            <a:off x="41148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3" name="Oval 13"/>
          <p:cNvSpPr>
            <a:spLocks noChangeArrowheads="1"/>
          </p:cNvSpPr>
          <p:nvPr/>
        </p:nvSpPr>
        <p:spPr bwMode="auto">
          <a:xfrm>
            <a:off x="38862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Oval 14"/>
          <p:cNvSpPr>
            <a:spLocks noChangeArrowheads="1"/>
          </p:cNvSpPr>
          <p:nvPr/>
        </p:nvSpPr>
        <p:spPr bwMode="auto">
          <a:xfrm>
            <a:off x="50292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5" name="Oval 15"/>
          <p:cNvSpPr>
            <a:spLocks noChangeArrowheads="1"/>
          </p:cNvSpPr>
          <p:nvPr/>
        </p:nvSpPr>
        <p:spPr bwMode="auto">
          <a:xfrm>
            <a:off x="52578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6" name="Line 16"/>
          <p:cNvSpPr>
            <a:spLocks noChangeShapeType="1"/>
          </p:cNvSpPr>
          <p:nvPr/>
        </p:nvSpPr>
        <p:spPr bwMode="auto">
          <a:xfrm flipV="1">
            <a:off x="517525" y="1219200"/>
            <a:ext cx="1588" cy="472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977" name="Text Box 17"/>
          <p:cNvSpPr txBox="1">
            <a:spLocks noChangeArrowheads="1"/>
          </p:cNvSpPr>
          <p:nvPr/>
        </p:nvSpPr>
        <p:spPr bwMode="auto">
          <a:xfrm rot="-5400000">
            <a:off x="-1283494" y="2950369"/>
            <a:ext cx="3148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   </a:t>
            </a:r>
            <a:r>
              <a:rPr lang="en-US" sz="1600"/>
              <a:t>Arbitrary Energy Scale</a:t>
            </a:r>
          </a:p>
        </p:txBody>
      </p:sp>
      <p:sp>
        <p:nvSpPr>
          <p:cNvPr id="40978" name="Text Box 18"/>
          <p:cNvSpPr txBox="1">
            <a:spLocks noChangeArrowheads="1"/>
          </p:cNvSpPr>
          <p:nvPr/>
        </p:nvSpPr>
        <p:spPr bwMode="auto">
          <a:xfrm>
            <a:off x="747713" y="5318125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1s</a:t>
            </a:r>
          </a:p>
        </p:txBody>
      </p:sp>
      <p:sp>
        <p:nvSpPr>
          <p:cNvPr id="40979" name="Text Box 19"/>
          <p:cNvSpPr txBox="1">
            <a:spLocks noChangeArrowheads="1"/>
          </p:cNvSpPr>
          <p:nvPr/>
        </p:nvSpPr>
        <p:spPr bwMode="auto">
          <a:xfrm>
            <a:off x="731838" y="4021138"/>
            <a:ext cx="9255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2s             2p</a:t>
            </a:r>
          </a:p>
        </p:txBody>
      </p:sp>
      <p:sp>
        <p:nvSpPr>
          <p:cNvPr id="40980" name="Text Box 20"/>
          <p:cNvSpPr txBox="1">
            <a:spLocks noChangeArrowheads="1"/>
          </p:cNvSpPr>
          <p:nvPr/>
        </p:nvSpPr>
        <p:spPr bwMode="auto">
          <a:xfrm>
            <a:off x="736600" y="2971800"/>
            <a:ext cx="9255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3s             3p</a:t>
            </a:r>
          </a:p>
        </p:txBody>
      </p:sp>
      <p:sp>
        <p:nvSpPr>
          <p:cNvPr id="40981" name="Text Box 21"/>
          <p:cNvSpPr txBox="1">
            <a:spLocks noChangeArrowheads="1"/>
          </p:cNvSpPr>
          <p:nvPr/>
        </p:nvSpPr>
        <p:spPr bwMode="auto">
          <a:xfrm>
            <a:off x="704850" y="2117725"/>
            <a:ext cx="21907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4s             4p                                3d</a:t>
            </a:r>
          </a:p>
        </p:txBody>
      </p:sp>
      <p:sp>
        <p:nvSpPr>
          <p:cNvPr id="40982" name="Text Box 22"/>
          <p:cNvSpPr txBox="1">
            <a:spLocks noChangeArrowheads="1"/>
          </p:cNvSpPr>
          <p:nvPr/>
        </p:nvSpPr>
        <p:spPr bwMode="auto">
          <a:xfrm>
            <a:off x="595313" y="1295400"/>
            <a:ext cx="23304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  5s              5p                                 4d</a:t>
            </a:r>
          </a:p>
        </p:txBody>
      </p:sp>
      <p:sp>
        <p:nvSpPr>
          <p:cNvPr id="40983" name="Text Box 23"/>
          <p:cNvSpPr txBox="1">
            <a:spLocks noChangeArrowheads="1"/>
          </p:cNvSpPr>
          <p:nvPr/>
        </p:nvSpPr>
        <p:spPr bwMode="auto">
          <a:xfrm>
            <a:off x="630238" y="533400"/>
            <a:ext cx="39100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6s               6p                                 5d                                           4f</a:t>
            </a:r>
          </a:p>
        </p:txBody>
      </p:sp>
      <p:sp>
        <p:nvSpPr>
          <p:cNvPr id="40984" name="Text Box 24"/>
          <p:cNvSpPr txBox="1">
            <a:spLocks noChangeArrowheads="1"/>
          </p:cNvSpPr>
          <p:nvPr/>
        </p:nvSpPr>
        <p:spPr bwMode="auto">
          <a:xfrm>
            <a:off x="2408238" y="6019800"/>
            <a:ext cx="7985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NUCLEUS</a:t>
            </a:r>
          </a:p>
        </p:txBody>
      </p:sp>
      <p:sp>
        <p:nvSpPr>
          <p:cNvPr id="40985" name="Text Box 25"/>
          <p:cNvSpPr txBox="1">
            <a:spLocks noChangeArrowheads="1"/>
          </p:cNvSpPr>
          <p:nvPr/>
        </p:nvSpPr>
        <p:spPr bwMode="auto">
          <a:xfrm>
            <a:off x="6553200" y="1050925"/>
            <a:ext cx="1482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Bohr Model</a:t>
            </a:r>
          </a:p>
        </p:txBody>
      </p:sp>
      <p:sp>
        <p:nvSpPr>
          <p:cNvPr id="40986" name="Oval 26"/>
          <p:cNvSpPr>
            <a:spLocks noChangeAspect="1" noChangeArrowheads="1"/>
          </p:cNvSpPr>
          <p:nvPr/>
        </p:nvSpPr>
        <p:spPr bwMode="auto">
          <a:xfrm>
            <a:off x="5638800" y="1676400"/>
            <a:ext cx="3200400" cy="3200400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7" name="Oval 27"/>
          <p:cNvSpPr>
            <a:spLocks noChangeAspect="1" noChangeArrowheads="1"/>
          </p:cNvSpPr>
          <p:nvPr/>
        </p:nvSpPr>
        <p:spPr bwMode="auto">
          <a:xfrm>
            <a:off x="5895975" y="1933575"/>
            <a:ext cx="2649538" cy="2649538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8" name="Oval 28"/>
          <p:cNvSpPr>
            <a:spLocks noChangeAspect="1" noChangeArrowheads="1"/>
          </p:cNvSpPr>
          <p:nvPr/>
        </p:nvSpPr>
        <p:spPr bwMode="auto">
          <a:xfrm>
            <a:off x="6215063" y="2252663"/>
            <a:ext cx="2027237" cy="2027237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9" name="Oval 29"/>
          <p:cNvSpPr>
            <a:spLocks noChangeAspect="1" noChangeArrowheads="1"/>
          </p:cNvSpPr>
          <p:nvPr/>
        </p:nvSpPr>
        <p:spPr bwMode="auto">
          <a:xfrm>
            <a:off x="6446838" y="2484438"/>
            <a:ext cx="1614487" cy="1614487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0" name="Oval 30"/>
          <p:cNvSpPr>
            <a:spLocks noChangeAspect="1" noChangeArrowheads="1"/>
          </p:cNvSpPr>
          <p:nvPr/>
        </p:nvSpPr>
        <p:spPr bwMode="auto">
          <a:xfrm>
            <a:off x="6610350" y="2647950"/>
            <a:ext cx="1296988" cy="1296988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1" name="Oval 31"/>
          <p:cNvSpPr>
            <a:spLocks noChangeAspect="1" noChangeArrowheads="1"/>
          </p:cNvSpPr>
          <p:nvPr/>
        </p:nvSpPr>
        <p:spPr bwMode="auto">
          <a:xfrm>
            <a:off x="6737350" y="2774950"/>
            <a:ext cx="1031875" cy="1031875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2" name="Oval 32"/>
          <p:cNvSpPr>
            <a:spLocks noChangeAspect="1" noChangeArrowheads="1"/>
          </p:cNvSpPr>
          <p:nvPr/>
        </p:nvSpPr>
        <p:spPr bwMode="auto">
          <a:xfrm>
            <a:off x="6988175" y="3025775"/>
            <a:ext cx="517525" cy="517525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3" name="Rectangle 33"/>
          <p:cNvSpPr>
            <a:spLocks noChangeArrowheads="1"/>
          </p:cNvSpPr>
          <p:nvPr/>
        </p:nvSpPr>
        <p:spPr bwMode="auto">
          <a:xfrm>
            <a:off x="6002338" y="5546725"/>
            <a:ext cx="269716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Electron Configuration</a:t>
            </a:r>
          </a:p>
        </p:txBody>
      </p:sp>
      <p:sp>
        <p:nvSpPr>
          <p:cNvPr id="40994" name="Text Box 34"/>
          <p:cNvSpPr txBox="1">
            <a:spLocks noChangeArrowheads="1"/>
          </p:cNvSpPr>
          <p:nvPr/>
        </p:nvSpPr>
        <p:spPr bwMode="auto">
          <a:xfrm>
            <a:off x="1676400" y="6629400"/>
            <a:ext cx="2633663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accent2"/>
                </a:solidFill>
              </a:rPr>
              <a:t>CLICK ON ELEMENT TO FILL IN CHARTS</a:t>
            </a:r>
          </a:p>
        </p:txBody>
      </p:sp>
      <p:sp>
        <p:nvSpPr>
          <p:cNvPr id="40995" name="Text Box 35"/>
          <p:cNvSpPr txBox="1">
            <a:spLocks noChangeArrowheads="1"/>
          </p:cNvSpPr>
          <p:nvPr/>
        </p:nvSpPr>
        <p:spPr bwMode="auto">
          <a:xfrm>
            <a:off x="7097713" y="3157538"/>
            <a:ext cx="29368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/>
              <a:t>N</a:t>
            </a:r>
          </a:p>
        </p:txBody>
      </p:sp>
      <p:sp>
        <p:nvSpPr>
          <p:cNvPr id="40996" name="Oval 36"/>
          <p:cNvSpPr>
            <a:spLocks noChangeAspect="1" noChangeArrowheads="1"/>
          </p:cNvSpPr>
          <p:nvPr/>
        </p:nvSpPr>
        <p:spPr bwMode="auto">
          <a:xfrm>
            <a:off x="762000" y="2620963"/>
            <a:ext cx="274638" cy="274637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7" name="Oval 37"/>
          <p:cNvSpPr>
            <a:spLocks noChangeAspect="1" noChangeArrowheads="1"/>
          </p:cNvSpPr>
          <p:nvPr/>
        </p:nvSpPr>
        <p:spPr bwMode="auto">
          <a:xfrm>
            <a:off x="762000" y="1828800"/>
            <a:ext cx="274638" cy="274638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8" name="Oval 38"/>
          <p:cNvSpPr>
            <a:spLocks noChangeAspect="1" noChangeArrowheads="1"/>
          </p:cNvSpPr>
          <p:nvPr/>
        </p:nvSpPr>
        <p:spPr bwMode="auto">
          <a:xfrm>
            <a:off x="792163" y="1020763"/>
            <a:ext cx="274637" cy="274637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9" name="Oval 39"/>
          <p:cNvSpPr>
            <a:spLocks noChangeAspect="1" noChangeArrowheads="1"/>
          </p:cNvSpPr>
          <p:nvPr/>
        </p:nvSpPr>
        <p:spPr bwMode="auto">
          <a:xfrm>
            <a:off x="1143000" y="2316163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0" name="Oval 40"/>
          <p:cNvSpPr>
            <a:spLocks noChangeAspect="1" noChangeArrowheads="1"/>
          </p:cNvSpPr>
          <p:nvPr/>
        </p:nvSpPr>
        <p:spPr bwMode="auto">
          <a:xfrm>
            <a:off x="1447800" y="2316163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1" name="Oval 41"/>
          <p:cNvSpPr>
            <a:spLocks noChangeAspect="1" noChangeArrowheads="1"/>
          </p:cNvSpPr>
          <p:nvPr/>
        </p:nvSpPr>
        <p:spPr bwMode="auto">
          <a:xfrm>
            <a:off x="1720850" y="2316163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2" name="Oval 42"/>
          <p:cNvSpPr>
            <a:spLocks noChangeAspect="1" noChangeArrowheads="1"/>
          </p:cNvSpPr>
          <p:nvPr/>
        </p:nvSpPr>
        <p:spPr bwMode="auto">
          <a:xfrm>
            <a:off x="1143000" y="1554163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3" name="Oval 43"/>
          <p:cNvSpPr>
            <a:spLocks noChangeAspect="1" noChangeArrowheads="1"/>
          </p:cNvSpPr>
          <p:nvPr/>
        </p:nvSpPr>
        <p:spPr bwMode="auto">
          <a:xfrm>
            <a:off x="1447800" y="1554163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4" name="Oval 44"/>
          <p:cNvSpPr>
            <a:spLocks noChangeAspect="1" noChangeArrowheads="1"/>
          </p:cNvSpPr>
          <p:nvPr/>
        </p:nvSpPr>
        <p:spPr bwMode="auto">
          <a:xfrm>
            <a:off x="1720850" y="1554163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5" name="Oval 45"/>
          <p:cNvSpPr>
            <a:spLocks noChangeAspect="1" noChangeArrowheads="1"/>
          </p:cNvSpPr>
          <p:nvPr/>
        </p:nvSpPr>
        <p:spPr bwMode="auto">
          <a:xfrm>
            <a:off x="1143000" y="715963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6" name="Oval 46"/>
          <p:cNvSpPr>
            <a:spLocks noChangeAspect="1" noChangeArrowheads="1"/>
          </p:cNvSpPr>
          <p:nvPr/>
        </p:nvSpPr>
        <p:spPr bwMode="auto">
          <a:xfrm>
            <a:off x="1447800" y="715963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7" name="Oval 47"/>
          <p:cNvSpPr>
            <a:spLocks noChangeAspect="1" noChangeArrowheads="1"/>
          </p:cNvSpPr>
          <p:nvPr/>
        </p:nvSpPr>
        <p:spPr bwMode="auto">
          <a:xfrm>
            <a:off x="1720850" y="715963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8" name="Oval 48"/>
          <p:cNvSpPr>
            <a:spLocks noChangeAspect="1" noChangeArrowheads="1"/>
          </p:cNvSpPr>
          <p:nvPr/>
        </p:nvSpPr>
        <p:spPr bwMode="auto">
          <a:xfrm>
            <a:off x="2332038" y="9144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9" name="Oval 49"/>
          <p:cNvSpPr>
            <a:spLocks noChangeAspect="1" noChangeArrowheads="1"/>
          </p:cNvSpPr>
          <p:nvPr/>
        </p:nvSpPr>
        <p:spPr bwMode="auto">
          <a:xfrm>
            <a:off x="2636838" y="9144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10" name="Oval 50"/>
          <p:cNvSpPr>
            <a:spLocks noChangeAspect="1" noChangeArrowheads="1"/>
          </p:cNvSpPr>
          <p:nvPr/>
        </p:nvSpPr>
        <p:spPr bwMode="auto">
          <a:xfrm>
            <a:off x="2941638" y="9144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11" name="Oval 51"/>
          <p:cNvSpPr>
            <a:spLocks noChangeAspect="1" noChangeArrowheads="1"/>
          </p:cNvSpPr>
          <p:nvPr/>
        </p:nvSpPr>
        <p:spPr bwMode="auto">
          <a:xfrm>
            <a:off x="2057400" y="914400"/>
            <a:ext cx="274638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12" name="Oval 52"/>
          <p:cNvSpPr>
            <a:spLocks noChangeAspect="1" noChangeArrowheads="1"/>
          </p:cNvSpPr>
          <p:nvPr/>
        </p:nvSpPr>
        <p:spPr bwMode="auto">
          <a:xfrm>
            <a:off x="3246438" y="9144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13" name="Oval 53"/>
          <p:cNvSpPr>
            <a:spLocks noChangeAspect="1" noChangeArrowheads="1"/>
          </p:cNvSpPr>
          <p:nvPr/>
        </p:nvSpPr>
        <p:spPr bwMode="auto">
          <a:xfrm>
            <a:off x="2332038" y="2468563"/>
            <a:ext cx="274637" cy="2746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14" name="Oval 54"/>
          <p:cNvSpPr>
            <a:spLocks noChangeAspect="1" noChangeArrowheads="1"/>
          </p:cNvSpPr>
          <p:nvPr/>
        </p:nvSpPr>
        <p:spPr bwMode="auto">
          <a:xfrm>
            <a:off x="2636838" y="2468563"/>
            <a:ext cx="274637" cy="2746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15" name="Oval 55"/>
          <p:cNvSpPr>
            <a:spLocks noChangeAspect="1" noChangeArrowheads="1"/>
          </p:cNvSpPr>
          <p:nvPr/>
        </p:nvSpPr>
        <p:spPr bwMode="auto">
          <a:xfrm>
            <a:off x="2941638" y="2468563"/>
            <a:ext cx="274637" cy="2746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16" name="Oval 56"/>
          <p:cNvSpPr>
            <a:spLocks noChangeAspect="1" noChangeArrowheads="1"/>
          </p:cNvSpPr>
          <p:nvPr/>
        </p:nvSpPr>
        <p:spPr bwMode="auto">
          <a:xfrm>
            <a:off x="2057400" y="2468563"/>
            <a:ext cx="274638" cy="2746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17" name="Oval 57"/>
          <p:cNvSpPr>
            <a:spLocks noChangeAspect="1" noChangeArrowheads="1"/>
          </p:cNvSpPr>
          <p:nvPr/>
        </p:nvSpPr>
        <p:spPr bwMode="auto">
          <a:xfrm>
            <a:off x="3246438" y="2468563"/>
            <a:ext cx="274637" cy="2746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18" name="Oval 58"/>
          <p:cNvSpPr>
            <a:spLocks noChangeAspect="1" noChangeArrowheads="1"/>
          </p:cNvSpPr>
          <p:nvPr/>
        </p:nvSpPr>
        <p:spPr bwMode="auto">
          <a:xfrm>
            <a:off x="2332038" y="17526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19" name="Oval 59"/>
          <p:cNvSpPr>
            <a:spLocks noChangeAspect="1" noChangeArrowheads="1"/>
          </p:cNvSpPr>
          <p:nvPr/>
        </p:nvSpPr>
        <p:spPr bwMode="auto">
          <a:xfrm>
            <a:off x="2636838" y="17526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20" name="Oval 60"/>
          <p:cNvSpPr>
            <a:spLocks noChangeAspect="1" noChangeArrowheads="1"/>
          </p:cNvSpPr>
          <p:nvPr/>
        </p:nvSpPr>
        <p:spPr bwMode="auto">
          <a:xfrm>
            <a:off x="2941638" y="17526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21" name="Oval 61"/>
          <p:cNvSpPr>
            <a:spLocks noChangeAspect="1" noChangeArrowheads="1"/>
          </p:cNvSpPr>
          <p:nvPr/>
        </p:nvSpPr>
        <p:spPr bwMode="auto">
          <a:xfrm>
            <a:off x="2057400" y="1752600"/>
            <a:ext cx="274638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22" name="Oval 62"/>
          <p:cNvSpPr>
            <a:spLocks noChangeAspect="1" noChangeArrowheads="1"/>
          </p:cNvSpPr>
          <p:nvPr/>
        </p:nvSpPr>
        <p:spPr bwMode="auto">
          <a:xfrm>
            <a:off x="3246438" y="17526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23" name="Oval 63"/>
          <p:cNvSpPr>
            <a:spLocks noChangeArrowheads="1"/>
          </p:cNvSpPr>
          <p:nvPr/>
        </p:nvSpPr>
        <p:spPr bwMode="auto">
          <a:xfrm>
            <a:off x="6705600" y="32766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24" name="Oval 64"/>
          <p:cNvSpPr>
            <a:spLocks noChangeArrowheads="1"/>
          </p:cNvSpPr>
          <p:nvPr/>
        </p:nvSpPr>
        <p:spPr bwMode="auto">
          <a:xfrm>
            <a:off x="7391400" y="30480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25" name="Oval 65"/>
          <p:cNvSpPr>
            <a:spLocks noChangeArrowheads="1"/>
          </p:cNvSpPr>
          <p:nvPr/>
        </p:nvSpPr>
        <p:spPr bwMode="auto">
          <a:xfrm>
            <a:off x="7162800" y="35052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26" name="Text Box 66"/>
          <p:cNvSpPr txBox="1">
            <a:spLocks noChangeArrowheads="1"/>
          </p:cNvSpPr>
          <p:nvPr/>
        </p:nvSpPr>
        <p:spPr bwMode="auto">
          <a:xfrm>
            <a:off x="6515100" y="5983288"/>
            <a:ext cx="16383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Li = 1s</a:t>
            </a:r>
            <a:r>
              <a:rPr lang="en-US" sz="2400" baseline="30000">
                <a:solidFill>
                  <a:srgbClr val="FF0000"/>
                </a:solidFill>
              </a:rPr>
              <a:t>2</a:t>
            </a:r>
            <a:r>
              <a:rPr lang="en-US" sz="2400">
                <a:solidFill>
                  <a:srgbClr val="FF0000"/>
                </a:solidFill>
              </a:rPr>
              <a:t>2s</a:t>
            </a:r>
            <a:r>
              <a:rPr lang="en-US" sz="2400" baseline="300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1027" name="Oval 67"/>
          <p:cNvSpPr>
            <a:spLocks noChangeAspect="1" noChangeArrowheads="1"/>
          </p:cNvSpPr>
          <p:nvPr/>
        </p:nvSpPr>
        <p:spPr bwMode="auto">
          <a:xfrm>
            <a:off x="762000" y="5668963"/>
            <a:ext cx="274638" cy="274637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28" name="AutoShape 68"/>
          <p:cNvSpPr>
            <a:spLocks noChangeArrowheads="1"/>
          </p:cNvSpPr>
          <p:nvPr/>
        </p:nvSpPr>
        <p:spPr bwMode="auto">
          <a:xfrm>
            <a:off x="838200" y="57451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29" name="AutoShape 69"/>
          <p:cNvSpPr>
            <a:spLocks noChangeArrowheads="1"/>
          </p:cNvSpPr>
          <p:nvPr/>
        </p:nvSpPr>
        <p:spPr bwMode="auto">
          <a:xfrm rot="10800000">
            <a:off x="914400" y="57451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1030" name="Oval 70"/>
          <p:cNvSpPr>
            <a:spLocks noChangeAspect="1" noChangeArrowheads="1"/>
          </p:cNvSpPr>
          <p:nvPr/>
        </p:nvSpPr>
        <p:spPr bwMode="auto">
          <a:xfrm>
            <a:off x="762000" y="4572000"/>
            <a:ext cx="274638" cy="274638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31" name="AutoShape 71"/>
          <p:cNvSpPr>
            <a:spLocks noChangeArrowheads="1"/>
          </p:cNvSpPr>
          <p:nvPr/>
        </p:nvSpPr>
        <p:spPr bwMode="auto">
          <a:xfrm>
            <a:off x="838200" y="46482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32" name="Text Box 72"/>
          <p:cNvSpPr txBox="1">
            <a:spLocks noChangeArrowheads="1"/>
          </p:cNvSpPr>
          <p:nvPr/>
        </p:nvSpPr>
        <p:spPr bwMode="auto">
          <a:xfrm>
            <a:off x="6705600" y="344488"/>
            <a:ext cx="1168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Lithium</a:t>
            </a:r>
          </a:p>
        </p:txBody>
      </p:sp>
      <p:sp>
        <p:nvSpPr>
          <p:cNvPr id="41033" name="Oval 73"/>
          <p:cNvSpPr>
            <a:spLocks noChangeAspect="1" noChangeArrowheads="1"/>
          </p:cNvSpPr>
          <p:nvPr/>
        </p:nvSpPr>
        <p:spPr bwMode="auto">
          <a:xfrm>
            <a:off x="1143000" y="4267200"/>
            <a:ext cx="274638" cy="274638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34" name="Oval 74"/>
          <p:cNvSpPr>
            <a:spLocks noChangeAspect="1" noChangeArrowheads="1"/>
          </p:cNvSpPr>
          <p:nvPr/>
        </p:nvSpPr>
        <p:spPr bwMode="auto">
          <a:xfrm>
            <a:off x="1417638" y="4267200"/>
            <a:ext cx="274637" cy="274638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35" name="Oval 75"/>
          <p:cNvSpPr>
            <a:spLocks noChangeAspect="1" noChangeArrowheads="1"/>
          </p:cNvSpPr>
          <p:nvPr/>
        </p:nvSpPr>
        <p:spPr bwMode="auto">
          <a:xfrm>
            <a:off x="1722438" y="4267200"/>
            <a:ext cx="274637" cy="274638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36" name="Oval 76"/>
          <p:cNvSpPr>
            <a:spLocks noChangeAspect="1" noChangeArrowheads="1"/>
          </p:cNvSpPr>
          <p:nvPr/>
        </p:nvSpPr>
        <p:spPr bwMode="auto">
          <a:xfrm>
            <a:off x="1143000" y="3230563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37" name="Oval 77"/>
          <p:cNvSpPr>
            <a:spLocks noChangeAspect="1" noChangeArrowheads="1"/>
          </p:cNvSpPr>
          <p:nvPr/>
        </p:nvSpPr>
        <p:spPr bwMode="auto">
          <a:xfrm>
            <a:off x="1417638" y="3230563"/>
            <a:ext cx="274637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38" name="Oval 78"/>
          <p:cNvSpPr>
            <a:spLocks noChangeAspect="1" noChangeArrowheads="1"/>
          </p:cNvSpPr>
          <p:nvPr/>
        </p:nvSpPr>
        <p:spPr bwMode="auto">
          <a:xfrm>
            <a:off x="1722438" y="3230563"/>
            <a:ext cx="274637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39" name="Oval 79"/>
          <p:cNvSpPr>
            <a:spLocks noChangeAspect="1" noChangeArrowheads="1"/>
          </p:cNvSpPr>
          <p:nvPr/>
        </p:nvSpPr>
        <p:spPr bwMode="auto">
          <a:xfrm>
            <a:off x="762000" y="3611563"/>
            <a:ext cx="274638" cy="274637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40" name="Text Box 80"/>
          <p:cNvSpPr txBox="1">
            <a:spLocks noChangeArrowheads="1"/>
          </p:cNvSpPr>
          <p:nvPr/>
        </p:nvSpPr>
        <p:spPr bwMode="auto">
          <a:xfrm>
            <a:off x="457200" y="6246813"/>
            <a:ext cx="52879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hlinkClick r:id="rId3" action="ppaction://hlinksldjump"/>
              </a:rPr>
              <a:t>H</a:t>
            </a:r>
            <a:r>
              <a:rPr lang="en-US" sz="2400"/>
              <a:t>   </a:t>
            </a:r>
            <a:r>
              <a:rPr lang="en-US" sz="2400">
                <a:hlinkClick r:id="rId4" action="ppaction://hlinksldjump"/>
              </a:rPr>
              <a:t>He</a:t>
            </a:r>
            <a:r>
              <a:rPr lang="en-US" sz="2400"/>
              <a:t>   </a:t>
            </a:r>
            <a:r>
              <a:rPr lang="en-US" sz="2400">
                <a:solidFill>
                  <a:srgbClr val="FF0000"/>
                </a:solidFill>
              </a:rPr>
              <a:t>Li</a:t>
            </a:r>
            <a:r>
              <a:rPr lang="en-US" sz="2400"/>
              <a:t>   </a:t>
            </a:r>
            <a:r>
              <a:rPr lang="en-US" sz="2400">
                <a:hlinkClick r:id="rId5" action="ppaction://hlinksldjump"/>
              </a:rPr>
              <a:t>C</a:t>
            </a:r>
            <a:r>
              <a:rPr lang="en-US" sz="2400"/>
              <a:t>   </a:t>
            </a:r>
            <a:r>
              <a:rPr lang="en-US" sz="2400">
                <a:hlinkClick r:id="rId6" action="ppaction://hlinksldjump"/>
              </a:rPr>
              <a:t>N</a:t>
            </a:r>
            <a:r>
              <a:rPr lang="en-US" sz="2400"/>
              <a:t>   </a:t>
            </a:r>
            <a:r>
              <a:rPr lang="en-US" sz="2400">
                <a:hlinkClick r:id="rId7" action="ppaction://hlinksldjump"/>
              </a:rPr>
              <a:t>Al</a:t>
            </a:r>
            <a:r>
              <a:rPr lang="en-US" sz="2400"/>
              <a:t>   </a:t>
            </a:r>
            <a:r>
              <a:rPr lang="en-US" sz="2400">
                <a:hlinkClick r:id="rId8" action="ppaction://hlinksldjump"/>
              </a:rPr>
              <a:t>Ar</a:t>
            </a:r>
            <a:r>
              <a:rPr lang="en-US" sz="2400"/>
              <a:t>   </a:t>
            </a:r>
            <a:r>
              <a:rPr lang="en-US" sz="2400">
                <a:hlinkClick r:id="rId9" action="ppaction://hlinksldjump"/>
              </a:rPr>
              <a:t>F</a:t>
            </a:r>
            <a:r>
              <a:rPr lang="en-US" sz="2400"/>
              <a:t>    </a:t>
            </a:r>
            <a:r>
              <a:rPr lang="en-US" sz="2400">
                <a:hlinkClick r:id="rId10" action="ppaction://hlinksldjump"/>
              </a:rPr>
              <a:t>Fe</a:t>
            </a:r>
            <a:r>
              <a:rPr lang="en-US" sz="2400"/>
              <a:t>   </a:t>
            </a:r>
            <a:r>
              <a:rPr lang="en-US" sz="2400">
                <a:hlinkClick r:id="" action="ppaction://noaction"/>
              </a:rPr>
              <a:t>La</a:t>
            </a:r>
            <a:endParaRPr lang="en-US" sz="2400"/>
          </a:p>
        </p:txBody>
      </p:sp>
      <p:sp>
        <p:nvSpPr>
          <p:cNvPr id="41041" name="AutoShape 81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172200"/>
            <a:ext cx="609600" cy="357188"/>
          </a:xfrm>
          <a:prstGeom prst="actionButtonBeginning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990600" y="0"/>
            <a:ext cx="419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>
                <a:solidFill>
                  <a:schemeClr val="tx2"/>
                </a:solidFill>
              </a:rPr>
              <a:t>Energy Level Diagram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823913" y="5562600"/>
            <a:ext cx="4357687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823913" y="4343400"/>
            <a:ext cx="4357687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823913" y="3352800"/>
            <a:ext cx="4357687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823913" y="2438400"/>
            <a:ext cx="4357687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838200" y="1676400"/>
            <a:ext cx="43434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823913" y="838200"/>
            <a:ext cx="4738687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3" name="Oval 9"/>
          <p:cNvSpPr>
            <a:spLocks noChangeArrowheads="1"/>
          </p:cNvSpPr>
          <p:nvPr/>
        </p:nvSpPr>
        <p:spPr bwMode="auto">
          <a:xfrm>
            <a:off x="48006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4" name="Oval 10"/>
          <p:cNvSpPr>
            <a:spLocks noChangeArrowheads="1"/>
          </p:cNvSpPr>
          <p:nvPr/>
        </p:nvSpPr>
        <p:spPr bwMode="auto">
          <a:xfrm>
            <a:off x="45720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5" name="Oval 11"/>
          <p:cNvSpPr>
            <a:spLocks noChangeArrowheads="1"/>
          </p:cNvSpPr>
          <p:nvPr/>
        </p:nvSpPr>
        <p:spPr bwMode="auto">
          <a:xfrm>
            <a:off x="43434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Oval 12"/>
          <p:cNvSpPr>
            <a:spLocks noChangeArrowheads="1"/>
          </p:cNvSpPr>
          <p:nvPr/>
        </p:nvSpPr>
        <p:spPr bwMode="auto">
          <a:xfrm>
            <a:off x="41148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7" name="Oval 13"/>
          <p:cNvSpPr>
            <a:spLocks noChangeArrowheads="1"/>
          </p:cNvSpPr>
          <p:nvPr/>
        </p:nvSpPr>
        <p:spPr bwMode="auto">
          <a:xfrm>
            <a:off x="38862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8" name="Oval 14"/>
          <p:cNvSpPr>
            <a:spLocks noChangeArrowheads="1"/>
          </p:cNvSpPr>
          <p:nvPr/>
        </p:nvSpPr>
        <p:spPr bwMode="auto">
          <a:xfrm>
            <a:off x="50292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9" name="Oval 15"/>
          <p:cNvSpPr>
            <a:spLocks noChangeArrowheads="1"/>
          </p:cNvSpPr>
          <p:nvPr/>
        </p:nvSpPr>
        <p:spPr bwMode="auto">
          <a:xfrm>
            <a:off x="52578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0" name="Line 16"/>
          <p:cNvSpPr>
            <a:spLocks noChangeShapeType="1"/>
          </p:cNvSpPr>
          <p:nvPr/>
        </p:nvSpPr>
        <p:spPr bwMode="auto">
          <a:xfrm flipV="1">
            <a:off x="517525" y="1219200"/>
            <a:ext cx="1588" cy="472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001" name="Text Box 17"/>
          <p:cNvSpPr txBox="1">
            <a:spLocks noChangeArrowheads="1"/>
          </p:cNvSpPr>
          <p:nvPr/>
        </p:nvSpPr>
        <p:spPr bwMode="auto">
          <a:xfrm rot="-5400000">
            <a:off x="-1283494" y="2950369"/>
            <a:ext cx="3148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   </a:t>
            </a:r>
            <a:r>
              <a:rPr lang="en-US" sz="1600"/>
              <a:t>Arbitrary Energy Scale</a:t>
            </a:r>
          </a:p>
        </p:txBody>
      </p:sp>
      <p:sp>
        <p:nvSpPr>
          <p:cNvPr id="42002" name="Text Box 18"/>
          <p:cNvSpPr txBox="1">
            <a:spLocks noChangeArrowheads="1"/>
          </p:cNvSpPr>
          <p:nvPr/>
        </p:nvSpPr>
        <p:spPr bwMode="auto">
          <a:xfrm>
            <a:off x="747713" y="5318125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1s</a:t>
            </a:r>
          </a:p>
        </p:txBody>
      </p:sp>
      <p:sp>
        <p:nvSpPr>
          <p:cNvPr id="42003" name="Text Box 19"/>
          <p:cNvSpPr txBox="1">
            <a:spLocks noChangeArrowheads="1"/>
          </p:cNvSpPr>
          <p:nvPr/>
        </p:nvSpPr>
        <p:spPr bwMode="auto">
          <a:xfrm>
            <a:off x="731838" y="4021138"/>
            <a:ext cx="9255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2s             2p</a:t>
            </a:r>
          </a:p>
        </p:txBody>
      </p:sp>
      <p:sp>
        <p:nvSpPr>
          <p:cNvPr id="42004" name="Text Box 20"/>
          <p:cNvSpPr txBox="1">
            <a:spLocks noChangeArrowheads="1"/>
          </p:cNvSpPr>
          <p:nvPr/>
        </p:nvSpPr>
        <p:spPr bwMode="auto">
          <a:xfrm>
            <a:off x="736600" y="2971800"/>
            <a:ext cx="9255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3s             3p</a:t>
            </a:r>
          </a:p>
        </p:txBody>
      </p:sp>
      <p:sp>
        <p:nvSpPr>
          <p:cNvPr id="42005" name="Text Box 21"/>
          <p:cNvSpPr txBox="1">
            <a:spLocks noChangeArrowheads="1"/>
          </p:cNvSpPr>
          <p:nvPr/>
        </p:nvSpPr>
        <p:spPr bwMode="auto">
          <a:xfrm>
            <a:off x="704850" y="2117725"/>
            <a:ext cx="21907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4s             4p                                3d</a:t>
            </a:r>
          </a:p>
        </p:txBody>
      </p:sp>
      <p:sp>
        <p:nvSpPr>
          <p:cNvPr id="42006" name="Text Box 22"/>
          <p:cNvSpPr txBox="1">
            <a:spLocks noChangeArrowheads="1"/>
          </p:cNvSpPr>
          <p:nvPr/>
        </p:nvSpPr>
        <p:spPr bwMode="auto">
          <a:xfrm>
            <a:off x="595313" y="1295400"/>
            <a:ext cx="23304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  5s              5p                                 4d</a:t>
            </a:r>
          </a:p>
        </p:txBody>
      </p:sp>
      <p:sp>
        <p:nvSpPr>
          <p:cNvPr id="42007" name="Text Box 23"/>
          <p:cNvSpPr txBox="1">
            <a:spLocks noChangeArrowheads="1"/>
          </p:cNvSpPr>
          <p:nvPr/>
        </p:nvSpPr>
        <p:spPr bwMode="auto">
          <a:xfrm>
            <a:off x="630238" y="533400"/>
            <a:ext cx="39100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6s               6p                                 5d                                           4f</a:t>
            </a:r>
          </a:p>
        </p:txBody>
      </p:sp>
      <p:sp>
        <p:nvSpPr>
          <p:cNvPr id="42008" name="Text Box 24"/>
          <p:cNvSpPr txBox="1">
            <a:spLocks noChangeArrowheads="1"/>
          </p:cNvSpPr>
          <p:nvPr/>
        </p:nvSpPr>
        <p:spPr bwMode="auto">
          <a:xfrm>
            <a:off x="2408238" y="6019800"/>
            <a:ext cx="7985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NUCLEUS</a:t>
            </a:r>
          </a:p>
        </p:txBody>
      </p:sp>
      <p:sp>
        <p:nvSpPr>
          <p:cNvPr id="42009" name="Text Box 25"/>
          <p:cNvSpPr txBox="1">
            <a:spLocks noChangeArrowheads="1"/>
          </p:cNvSpPr>
          <p:nvPr/>
        </p:nvSpPr>
        <p:spPr bwMode="auto">
          <a:xfrm>
            <a:off x="6553200" y="1050925"/>
            <a:ext cx="1482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Bohr Model</a:t>
            </a:r>
          </a:p>
        </p:txBody>
      </p:sp>
      <p:sp>
        <p:nvSpPr>
          <p:cNvPr id="42010" name="Oval 26"/>
          <p:cNvSpPr>
            <a:spLocks noChangeAspect="1" noChangeArrowheads="1"/>
          </p:cNvSpPr>
          <p:nvPr/>
        </p:nvSpPr>
        <p:spPr bwMode="auto">
          <a:xfrm>
            <a:off x="5638800" y="1676400"/>
            <a:ext cx="3200400" cy="3200400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1" name="Oval 27"/>
          <p:cNvSpPr>
            <a:spLocks noChangeAspect="1" noChangeArrowheads="1"/>
          </p:cNvSpPr>
          <p:nvPr/>
        </p:nvSpPr>
        <p:spPr bwMode="auto">
          <a:xfrm>
            <a:off x="5895975" y="1933575"/>
            <a:ext cx="2649538" cy="2649538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2" name="Oval 28"/>
          <p:cNvSpPr>
            <a:spLocks noChangeAspect="1" noChangeArrowheads="1"/>
          </p:cNvSpPr>
          <p:nvPr/>
        </p:nvSpPr>
        <p:spPr bwMode="auto">
          <a:xfrm>
            <a:off x="6215063" y="2252663"/>
            <a:ext cx="2027237" cy="2027237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3" name="Oval 29"/>
          <p:cNvSpPr>
            <a:spLocks noChangeAspect="1" noChangeArrowheads="1"/>
          </p:cNvSpPr>
          <p:nvPr/>
        </p:nvSpPr>
        <p:spPr bwMode="auto">
          <a:xfrm>
            <a:off x="6446838" y="2484438"/>
            <a:ext cx="1614487" cy="1614487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4" name="Oval 30"/>
          <p:cNvSpPr>
            <a:spLocks noChangeAspect="1" noChangeArrowheads="1"/>
          </p:cNvSpPr>
          <p:nvPr/>
        </p:nvSpPr>
        <p:spPr bwMode="auto">
          <a:xfrm>
            <a:off x="6610350" y="2647950"/>
            <a:ext cx="1296988" cy="1296988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5" name="Oval 31"/>
          <p:cNvSpPr>
            <a:spLocks noChangeAspect="1" noChangeArrowheads="1"/>
          </p:cNvSpPr>
          <p:nvPr/>
        </p:nvSpPr>
        <p:spPr bwMode="auto">
          <a:xfrm>
            <a:off x="6737350" y="2774950"/>
            <a:ext cx="1031875" cy="1031875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6" name="Oval 32"/>
          <p:cNvSpPr>
            <a:spLocks noChangeAspect="1" noChangeArrowheads="1"/>
          </p:cNvSpPr>
          <p:nvPr/>
        </p:nvSpPr>
        <p:spPr bwMode="auto">
          <a:xfrm>
            <a:off x="6988175" y="3025775"/>
            <a:ext cx="517525" cy="517525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7" name="Rectangle 33"/>
          <p:cNvSpPr>
            <a:spLocks noChangeArrowheads="1"/>
          </p:cNvSpPr>
          <p:nvPr/>
        </p:nvSpPr>
        <p:spPr bwMode="auto">
          <a:xfrm>
            <a:off x="6002338" y="5546725"/>
            <a:ext cx="269716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Electron Configuration</a:t>
            </a:r>
          </a:p>
        </p:txBody>
      </p:sp>
      <p:sp>
        <p:nvSpPr>
          <p:cNvPr id="42018" name="Text Box 34"/>
          <p:cNvSpPr txBox="1">
            <a:spLocks noChangeArrowheads="1"/>
          </p:cNvSpPr>
          <p:nvPr/>
        </p:nvSpPr>
        <p:spPr bwMode="auto">
          <a:xfrm>
            <a:off x="1676400" y="6629400"/>
            <a:ext cx="2633663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accent2"/>
                </a:solidFill>
              </a:rPr>
              <a:t>CLICK ON ELEMENT TO FILL IN CHARTS</a:t>
            </a:r>
          </a:p>
        </p:txBody>
      </p:sp>
      <p:sp>
        <p:nvSpPr>
          <p:cNvPr id="42019" name="Text Box 35"/>
          <p:cNvSpPr txBox="1">
            <a:spLocks noChangeArrowheads="1"/>
          </p:cNvSpPr>
          <p:nvPr/>
        </p:nvSpPr>
        <p:spPr bwMode="auto">
          <a:xfrm>
            <a:off x="7097713" y="3157538"/>
            <a:ext cx="29368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/>
              <a:t>N</a:t>
            </a:r>
          </a:p>
        </p:txBody>
      </p:sp>
      <p:sp>
        <p:nvSpPr>
          <p:cNvPr id="42020" name="Oval 36"/>
          <p:cNvSpPr>
            <a:spLocks noChangeAspect="1" noChangeArrowheads="1"/>
          </p:cNvSpPr>
          <p:nvPr/>
        </p:nvSpPr>
        <p:spPr bwMode="auto">
          <a:xfrm>
            <a:off x="762000" y="2620963"/>
            <a:ext cx="274638" cy="274637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1" name="Oval 37"/>
          <p:cNvSpPr>
            <a:spLocks noChangeAspect="1" noChangeArrowheads="1"/>
          </p:cNvSpPr>
          <p:nvPr/>
        </p:nvSpPr>
        <p:spPr bwMode="auto">
          <a:xfrm>
            <a:off x="762000" y="1828800"/>
            <a:ext cx="274638" cy="274638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2" name="Oval 38"/>
          <p:cNvSpPr>
            <a:spLocks noChangeAspect="1" noChangeArrowheads="1"/>
          </p:cNvSpPr>
          <p:nvPr/>
        </p:nvSpPr>
        <p:spPr bwMode="auto">
          <a:xfrm>
            <a:off x="792163" y="1020763"/>
            <a:ext cx="274637" cy="274637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3" name="Oval 39"/>
          <p:cNvSpPr>
            <a:spLocks noChangeAspect="1" noChangeArrowheads="1"/>
          </p:cNvSpPr>
          <p:nvPr/>
        </p:nvSpPr>
        <p:spPr bwMode="auto">
          <a:xfrm>
            <a:off x="1143000" y="2316163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4" name="Oval 40"/>
          <p:cNvSpPr>
            <a:spLocks noChangeAspect="1" noChangeArrowheads="1"/>
          </p:cNvSpPr>
          <p:nvPr/>
        </p:nvSpPr>
        <p:spPr bwMode="auto">
          <a:xfrm>
            <a:off x="1447800" y="2316163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5" name="Oval 41"/>
          <p:cNvSpPr>
            <a:spLocks noChangeAspect="1" noChangeArrowheads="1"/>
          </p:cNvSpPr>
          <p:nvPr/>
        </p:nvSpPr>
        <p:spPr bwMode="auto">
          <a:xfrm>
            <a:off x="1720850" y="2316163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6" name="Oval 42"/>
          <p:cNvSpPr>
            <a:spLocks noChangeAspect="1" noChangeArrowheads="1"/>
          </p:cNvSpPr>
          <p:nvPr/>
        </p:nvSpPr>
        <p:spPr bwMode="auto">
          <a:xfrm>
            <a:off x="1143000" y="1554163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7" name="Oval 43"/>
          <p:cNvSpPr>
            <a:spLocks noChangeAspect="1" noChangeArrowheads="1"/>
          </p:cNvSpPr>
          <p:nvPr/>
        </p:nvSpPr>
        <p:spPr bwMode="auto">
          <a:xfrm>
            <a:off x="1447800" y="1554163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8" name="Oval 44"/>
          <p:cNvSpPr>
            <a:spLocks noChangeAspect="1" noChangeArrowheads="1"/>
          </p:cNvSpPr>
          <p:nvPr/>
        </p:nvSpPr>
        <p:spPr bwMode="auto">
          <a:xfrm>
            <a:off x="1720850" y="1554163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9" name="Oval 45"/>
          <p:cNvSpPr>
            <a:spLocks noChangeAspect="1" noChangeArrowheads="1"/>
          </p:cNvSpPr>
          <p:nvPr/>
        </p:nvSpPr>
        <p:spPr bwMode="auto">
          <a:xfrm>
            <a:off x="1143000" y="715963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30" name="Oval 46"/>
          <p:cNvSpPr>
            <a:spLocks noChangeAspect="1" noChangeArrowheads="1"/>
          </p:cNvSpPr>
          <p:nvPr/>
        </p:nvSpPr>
        <p:spPr bwMode="auto">
          <a:xfrm>
            <a:off x="1447800" y="715963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31" name="Oval 47"/>
          <p:cNvSpPr>
            <a:spLocks noChangeAspect="1" noChangeArrowheads="1"/>
          </p:cNvSpPr>
          <p:nvPr/>
        </p:nvSpPr>
        <p:spPr bwMode="auto">
          <a:xfrm>
            <a:off x="1720850" y="715963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32" name="Oval 48"/>
          <p:cNvSpPr>
            <a:spLocks noChangeAspect="1" noChangeArrowheads="1"/>
          </p:cNvSpPr>
          <p:nvPr/>
        </p:nvSpPr>
        <p:spPr bwMode="auto">
          <a:xfrm>
            <a:off x="2332038" y="9144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33" name="Oval 49"/>
          <p:cNvSpPr>
            <a:spLocks noChangeAspect="1" noChangeArrowheads="1"/>
          </p:cNvSpPr>
          <p:nvPr/>
        </p:nvSpPr>
        <p:spPr bwMode="auto">
          <a:xfrm>
            <a:off x="2636838" y="9144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34" name="Oval 50"/>
          <p:cNvSpPr>
            <a:spLocks noChangeAspect="1" noChangeArrowheads="1"/>
          </p:cNvSpPr>
          <p:nvPr/>
        </p:nvSpPr>
        <p:spPr bwMode="auto">
          <a:xfrm>
            <a:off x="2941638" y="9144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35" name="Oval 51"/>
          <p:cNvSpPr>
            <a:spLocks noChangeAspect="1" noChangeArrowheads="1"/>
          </p:cNvSpPr>
          <p:nvPr/>
        </p:nvSpPr>
        <p:spPr bwMode="auto">
          <a:xfrm>
            <a:off x="2057400" y="914400"/>
            <a:ext cx="274638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36" name="Oval 52"/>
          <p:cNvSpPr>
            <a:spLocks noChangeAspect="1" noChangeArrowheads="1"/>
          </p:cNvSpPr>
          <p:nvPr/>
        </p:nvSpPr>
        <p:spPr bwMode="auto">
          <a:xfrm>
            <a:off x="3246438" y="9144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37" name="Oval 53"/>
          <p:cNvSpPr>
            <a:spLocks noChangeAspect="1" noChangeArrowheads="1"/>
          </p:cNvSpPr>
          <p:nvPr/>
        </p:nvSpPr>
        <p:spPr bwMode="auto">
          <a:xfrm>
            <a:off x="2332038" y="2468563"/>
            <a:ext cx="274637" cy="2746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38" name="Oval 54"/>
          <p:cNvSpPr>
            <a:spLocks noChangeAspect="1" noChangeArrowheads="1"/>
          </p:cNvSpPr>
          <p:nvPr/>
        </p:nvSpPr>
        <p:spPr bwMode="auto">
          <a:xfrm>
            <a:off x="2636838" y="2468563"/>
            <a:ext cx="274637" cy="2746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39" name="Oval 55"/>
          <p:cNvSpPr>
            <a:spLocks noChangeAspect="1" noChangeArrowheads="1"/>
          </p:cNvSpPr>
          <p:nvPr/>
        </p:nvSpPr>
        <p:spPr bwMode="auto">
          <a:xfrm>
            <a:off x="2941638" y="2468563"/>
            <a:ext cx="274637" cy="2746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40" name="Oval 56"/>
          <p:cNvSpPr>
            <a:spLocks noChangeAspect="1" noChangeArrowheads="1"/>
          </p:cNvSpPr>
          <p:nvPr/>
        </p:nvSpPr>
        <p:spPr bwMode="auto">
          <a:xfrm>
            <a:off x="2057400" y="2468563"/>
            <a:ext cx="274638" cy="2746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41" name="Oval 57"/>
          <p:cNvSpPr>
            <a:spLocks noChangeAspect="1" noChangeArrowheads="1"/>
          </p:cNvSpPr>
          <p:nvPr/>
        </p:nvSpPr>
        <p:spPr bwMode="auto">
          <a:xfrm>
            <a:off x="3246438" y="2468563"/>
            <a:ext cx="274637" cy="2746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42" name="Oval 58"/>
          <p:cNvSpPr>
            <a:spLocks noChangeAspect="1" noChangeArrowheads="1"/>
          </p:cNvSpPr>
          <p:nvPr/>
        </p:nvSpPr>
        <p:spPr bwMode="auto">
          <a:xfrm>
            <a:off x="2332038" y="17526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43" name="Oval 59"/>
          <p:cNvSpPr>
            <a:spLocks noChangeAspect="1" noChangeArrowheads="1"/>
          </p:cNvSpPr>
          <p:nvPr/>
        </p:nvSpPr>
        <p:spPr bwMode="auto">
          <a:xfrm>
            <a:off x="2636838" y="17526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44" name="Oval 60"/>
          <p:cNvSpPr>
            <a:spLocks noChangeAspect="1" noChangeArrowheads="1"/>
          </p:cNvSpPr>
          <p:nvPr/>
        </p:nvSpPr>
        <p:spPr bwMode="auto">
          <a:xfrm>
            <a:off x="2941638" y="17526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45" name="Oval 61"/>
          <p:cNvSpPr>
            <a:spLocks noChangeAspect="1" noChangeArrowheads="1"/>
          </p:cNvSpPr>
          <p:nvPr/>
        </p:nvSpPr>
        <p:spPr bwMode="auto">
          <a:xfrm>
            <a:off x="2057400" y="1752600"/>
            <a:ext cx="274638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46" name="Oval 62"/>
          <p:cNvSpPr>
            <a:spLocks noChangeAspect="1" noChangeArrowheads="1"/>
          </p:cNvSpPr>
          <p:nvPr/>
        </p:nvSpPr>
        <p:spPr bwMode="auto">
          <a:xfrm>
            <a:off x="3246438" y="17526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47" name="Oval 63"/>
          <p:cNvSpPr>
            <a:spLocks noChangeArrowheads="1"/>
          </p:cNvSpPr>
          <p:nvPr/>
        </p:nvSpPr>
        <p:spPr bwMode="auto">
          <a:xfrm>
            <a:off x="6934200" y="28194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48" name="Oval 64"/>
          <p:cNvSpPr>
            <a:spLocks noChangeArrowheads="1"/>
          </p:cNvSpPr>
          <p:nvPr/>
        </p:nvSpPr>
        <p:spPr bwMode="auto">
          <a:xfrm>
            <a:off x="6781800" y="35052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49" name="Oval 65"/>
          <p:cNvSpPr>
            <a:spLocks noChangeArrowheads="1"/>
          </p:cNvSpPr>
          <p:nvPr/>
        </p:nvSpPr>
        <p:spPr bwMode="auto">
          <a:xfrm>
            <a:off x="7162800" y="35052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50" name="Oval 66"/>
          <p:cNvSpPr>
            <a:spLocks noChangeArrowheads="1"/>
          </p:cNvSpPr>
          <p:nvPr/>
        </p:nvSpPr>
        <p:spPr bwMode="auto">
          <a:xfrm>
            <a:off x="7239000" y="29718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51" name="Text Box 67"/>
          <p:cNvSpPr txBox="1">
            <a:spLocks noChangeArrowheads="1"/>
          </p:cNvSpPr>
          <p:nvPr/>
        </p:nvSpPr>
        <p:spPr bwMode="auto">
          <a:xfrm>
            <a:off x="6324600" y="5983288"/>
            <a:ext cx="20732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C = 1s</a:t>
            </a:r>
            <a:r>
              <a:rPr lang="en-US" sz="2400" baseline="30000">
                <a:solidFill>
                  <a:srgbClr val="FF0000"/>
                </a:solidFill>
              </a:rPr>
              <a:t>2</a:t>
            </a:r>
            <a:r>
              <a:rPr lang="en-US" sz="2400">
                <a:solidFill>
                  <a:srgbClr val="FF0000"/>
                </a:solidFill>
              </a:rPr>
              <a:t>2s</a:t>
            </a:r>
            <a:r>
              <a:rPr lang="en-US" sz="2400" baseline="30000">
                <a:solidFill>
                  <a:srgbClr val="FF0000"/>
                </a:solidFill>
              </a:rPr>
              <a:t>2</a:t>
            </a:r>
            <a:r>
              <a:rPr lang="en-US" sz="2400">
                <a:solidFill>
                  <a:srgbClr val="FF0000"/>
                </a:solidFill>
              </a:rPr>
              <a:t>2p</a:t>
            </a:r>
            <a:r>
              <a:rPr lang="en-US" sz="2400" baseline="30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2052" name="Oval 68"/>
          <p:cNvSpPr>
            <a:spLocks noChangeAspect="1" noChangeArrowheads="1"/>
          </p:cNvSpPr>
          <p:nvPr/>
        </p:nvSpPr>
        <p:spPr bwMode="auto">
          <a:xfrm>
            <a:off x="762000" y="5668963"/>
            <a:ext cx="274638" cy="274637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53" name="AutoShape 69"/>
          <p:cNvSpPr>
            <a:spLocks noChangeArrowheads="1"/>
          </p:cNvSpPr>
          <p:nvPr/>
        </p:nvSpPr>
        <p:spPr bwMode="auto">
          <a:xfrm>
            <a:off x="838200" y="57451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54" name="AutoShape 70"/>
          <p:cNvSpPr>
            <a:spLocks noChangeArrowheads="1"/>
          </p:cNvSpPr>
          <p:nvPr/>
        </p:nvSpPr>
        <p:spPr bwMode="auto">
          <a:xfrm rot="10800000">
            <a:off x="914400" y="57451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2055" name="Oval 71"/>
          <p:cNvSpPr>
            <a:spLocks noChangeAspect="1" noChangeArrowheads="1"/>
          </p:cNvSpPr>
          <p:nvPr/>
        </p:nvSpPr>
        <p:spPr bwMode="auto">
          <a:xfrm>
            <a:off x="762000" y="4572000"/>
            <a:ext cx="274638" cy="274638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56" name="AutoShape 72"/>
          <p:cNvSpPr>
            <a:spLocks noChangeArrowheads="1"/>
          </p:cNvSpPr>
          <p:nvPr/>
        </p:nvSpPr>
        <p:spPr bwMode="auto">
          <a:xfrm>
            <a:off x="838200" y="46482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57" name="AutoShape 73"/>
          <p:cNvSpPr>
            <a:spLocks noChangeArrowheads="1"/>
          </p:cNvSpPr>
          <p:nvPr/>
        </p:nvSpPr>
        <p:spPr bwMode="auto">
          <a:xfrm rot="10800000">
            <a:off x="914400" y="46482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2058" name="Text Box 74"/>
          <p:cNvSpPr txBox="1">
            <a:spLocks noChangeArrowheads="1"/>
          </p:cNvSpPr>
          <p:nvPr/>
        </p:nvSpPr>
        <p:spPr bwMode="auto">
          <a:xfrm>
            <a:off x="6705600" y="344488"/>
            <a:ext cx="11858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Carbon</a:t>
            </a:r>
          </a:p>
        </p:txBody>
      </p:sp>
      <p:sp>
        <p:nvSpPr>
          <p:cNvPr id="42059" name="Oval 75"/>
          <p:cNvSpPr>
            <a:spLocks noChangeArrowheads="1"/>
          </p:cNvSpPr>
          <p:nvPr/>
        </p:nvSpPr>
        <p:spPr bwMode="auto">
          <a:xfrm>
            <a:off x="7620000" y="35052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60" name="Oval 76"/>
          <p:cNvSpPr>
            <a:spLocks noChangeArrowheads="1"/>
          </p:cNvSpPr>
          <p:nvPr/>
        </p:nvSpPr>
        <p:spPr bwMode="auto">
          <a:xfrm>
            <a:off x="7620000" y="29718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61" name="Oval 77"/>
          <p:cNvSpPr>
            <a:spLocks noChangeAspect="1" noChangeArrowheads="1"/>
          </p:cNvSpPr>
          <p:nvPr/>
        </p:nvSpPr>
        <p:spPr bwMode="auto">
          <a:xfrm>
            <a:off x="1143000" y="4267200"/>
            <a:ext cx="274638" cy="274638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62" name="AutoShape 78"/>
          <p:cNvSpPr>
            <a:spLocks noChangeArrowheads="1"/>
          </p:cNvSpPr>
          <p:nvPr/>
        </p:nvSpPr>
        <p:spPr bwMode="auto">
          <a:xfrm>
            <a:off x="1219200" y="43434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63" name="Oval 79"/>
          <p:cNvSpPr>
            <a:spLocks noChangeAspect="1" noChangeArrowheads="1"/>
          </p:cNvSpPr>
          <p:nvPr/>
        </p:nvSpPr>
        <p:spPr bwMode="auto">
          <a:xfrm>
            <a:off x="1417638" y="4267200"/>
            <a:ext cx="274637" cy="274638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64" name="AutoShape 80"/>
          <p:cNvSpPr>
            <a:spLocks noChangeArrowheads="1"/>
          </p:cNvSpPr>
          <p:nvPr/>
        </p:nvSpPr>
        <p:spPr bwMode="auto">
          <a:xfrm>
            <a:off x="1493838" y="43434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65" name="Oval 81"/>
          <p:cNvSpPr>
            <a:spLocks noChangeAspect="1" noChangeArrowheads="1"/>
          </p:cNvSpPr>
          <p:nvPr/>
        </p:nvSpPr>
        <p:spPr bwMode="auto">
          <a:xfrm>
            <a:off x="1722438" y="4267200"/>
            <a:ext cx="274637" cy="274638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66" name="Oval 82"/>
          <p:cNvSpPr>
            <a:spLocks noChangeAspect="1" noChangeArrowheads="1"/>
          </p:cNvSpPr>
          <p:nvPr/>
        </p:nvSpPr>
        <p:spPr bwMode="auto">
          <a:xfrm>
            <a:off x="1143000" y="3230563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67" name="Oval 83"/>
          <p:cNvSpPr>
            <a:spLocks noChangeAspect="1" noChangeArrowheads="1"/>
          </p:cNvSpPr>
          <p:nvPr/>
        </p:nvSpPr>
        <p:spPr bwMode="auto">
          <a:xfrm>
            <a:off x="1417638" y="3230563"/>
            <a:ext cx="274637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68" name="Oval 84"/>
          <p:cNvSpPr>
            <a:spLocks noChangeAspect="1" noChangeArrowheads="1"/>
          </p:cNvSpPr>
          <p:nvPr/>
        </p:nvSpPr>
        <p:spPr bwMode="auto">
          <a:xfrm>
            <a:off x="1722438" y="3230563"/>
            <a:ext cx="274637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69" name="Oval 85"/>
          <p:cNvSpPr>
            <a:spLocks noChangeAspect="1" noChangeArrowheads="1"/>
          </p:cNvSpPr>
          <p:nvPr/>
        </p:nvSpPr>
        <p:spPr bwMode="auto">
          <a:xfrm>
            <a:off x="762000" y="3611563"/>
            <a:ext cx="274638" cy="274637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70" name="Text Box 86"/>
          <p:cNvSpPr txBox="1">
            <a:spLocks noChangeArrowheads="1"/>
          </p:cNvSpPr>
          <p:nvPr/>
        </p:nvSpPr>
        <p:spPr bwMode="auto">
          <a:xfrm>
            <a:off x="457200" y="6246813"/>
            <a:ext cx="52879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hlinkClick r:id="rId3" action="ppaction://hlinksldjump"/>
              </a:rPr>
              <a:t>H</a:t>
            </a:r>
            <a:r>
              <a:rPr lang="en-US" sz="2400"/>
              <a:t>   </a:t>
            </a:r>
            <a:r>
              <a:rPr lang="en-US" sz="2400">
                <a:hlinkClick r:id="rId4" action="ppaction://hlinksldjump"/>
              </a:rPr>
              <a:t>He</a:t>
            </a:r>
            <a:r>
              <a:rPr lang="en-US" sz="2400"/>
              <a:t>   </a:t>
            </a:r>
            <a:r>
              <a:rPr lang="en-US" sz="2400">
                <a:hlinkClick r:id="rId5" action="ppaction://hlinksldjump"/>
              </a:rPr>
              <a:t>Li</a:t>
            </a:r>
            <a:r>
              <a:rPr lang="en-US" sz="2400"/>
              <a:t>   </a:t>
            </a:r>
            <a:r>
              <a:rPr lang="en-US" sz="2400">
                <a:solidFill>
                  <a:srgbClr val="FF0000"/>
                </a:solidFill>
              </a:rPr>
              <a:t>C </a:t>
            </a:r>
            <a:r>
              <a:rPr lang="en-US" sz="2400"/>
              <a:t>  </a:t>
            </a:r>
            <a:r>
              <a:rPr lang="en-US" sz="2400">
                <a:hlinkClick r:id="rId6" action="ppaction://hlinksldjump"/>
              </a:rPr>
              <a:t>N</a:t>
            </a:r>
            <a:r>
              <a:rPr lang="en-US" sz="2400"/>
              <a:t>   </a:t>
            </a:r>
            <a:r>
              <a:rPr lang="en-US" sz="2400">
                <a:hlinkClick r:id="rId7" action="ppaction://hlinksldjump"/>
              </a:rPr>
              <a:t>Al</a:t>
            </a:r>
            <a:r>
              <a:rPr lang="en-US" sz="2400"/>
              <a:t>   </a:t>
            </a:r>
            <a:r>
              <a:rPr lang="en-US" sz="2400">
                <a:hlinkClick r:id="rId8" action="ppaction://hlinksldjump"/>
              </a:rPr>
              <a:t>Ar</a:t>
            </a:r>
            <a:r>
              <a:rPr lang="en-US" sz="2400"/>
              <a:t>   </a:t>
            </a:r>
            <a:r>
              <a:rPr lang="en-US" sz="2400">
                <a:hlinkClick r:id="rId9" action="ppaction://hlinksldjump"/>
              </a:rPr>
              <a:t>F</a:t>
            </a:r>
            <a:r>
              <a:rPr lang="en-US" sz="2400"/>
              <a:t>    </a:t>
            </a:r>
            <a:r>
              <a:rPr lang="en-US" sz="2400">
                <a:hlinkClick r:id="rId10" action="ppaction://hlinksldjump"/>
              </a:rPr>
              <a:t>Fe</a:t>
            </a:r>
            <a:r>
              <a:rPr lang="en-US" sz="2400"/>
              <a:t>   </a:t>
            </a:r>
            <a:r>
              <a:rPr lang="en-US" sz="2400">
                <a:hlinkClick r:id="" action="ppaction://noaction"/>
              </a:rPr>
              <a:t>La</a:t>
            </a:r>
            <a:endParaRPr lang="en-US" sz="2400"/>
          </a:p>
        </p:txBody>
      </p:sp>
      <p:sp>
        <p:nvSpPr>
          <p:cNvPr id="42071" name="AutoShape 87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172200"/>
            <a:ext cx="609600" cy="357188"/>
          </a:xfrm>
          <a:prstGeom prst="actionButtonBeginning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990600" y="0"/>
            <a:ext cx="419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>
                <a:solidFill>
                  <a:schemeClr val="tx2"/>
                </a:solidFill>
              </a:rPr>
              <a:t>Energy Level Diagram</a:t>
            </a: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823913" y="5562600"/>
            <a:ext cx="4357687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823913" y="4343400"/>
            <a:ext cx="4357687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823913" y="3352800"/>
            <a:ext cx="4357687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823913" y="2438400"/>
            <a:ext cx="4357687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838200" y="1676400"/>
            <a:ext cx="43434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823913" y="838200"/>
            <a:ext cx="4738687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7" name="Oval 9"/>
          <p:cNvSpPr>
            <a:spLocks noChangeArrowheads="1"/>
          </p:cNvSpPr>
          <p:nvPr/>
        </p:nvSpPr>
        <p:spPr bwMode="auto">
          <a:xfrm>
            <a:off x="48006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8" name="Oval 10"/>
          <p:cNvSpPr>
            <a:spLocks noChangeArrowheads="1"/>
          </p:cNvSpPr>
          <p:nvPr/>
        </p:nvSpPr>
        <p:spPr bwMode="auto">
          <a:xfrm>
            <a:off x="45720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9" name="Oval 11"/>
          <p:cNvSpPr>
            <a:spLocks noChangeArrowheads="1"/>
          </p:cNvSpPr>
          <p:nvPr/>
        </p:nvSpPr>
        <p:spPr bwMode="auto">
          <a:xfrm>
            <a:off x="43434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0" name="Oval 12"/>
          <p:cNvSpPr>
            <a:spLocks noChangeArrowheads="1"/>
          </p:cNvSpPr>
          <p:nvPr/>
        </p:nvSpPr>
        <p:spPr bwMode="auto">
          <a:xfrm>
            <a:off x="41148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1" name="Oval 13"/>
          <p:cNvSpPr>
            <a:spLocks noChangeArrowheads="1"/>
          </p:cNvSpPr>
          <p:nvPr/>
        </p:nvSpPr>
        <p:spPr bwMode="auto">
          <a:xfrm>
            <a:off x="38862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2" name="Oval 14"/>
          <p:cNvSpPr>
            <a:spLocks noChangeArrowheads="1"/>
          </p:cNvSpPr>
          <p:nvPr/>
        </p:nvSpPr>
        <p:spPr bwMode="auto">
          <a:xfrm>
            <a:off x="50292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3" name="Oval 15"/>
          <p:cNvSpPr>
            <a:spLocks noChangeArrowheads="1"/>
          </p:cNvSpPr>
          <p:nvPr/>
        </p:nvSpPr>
        <p:spPr bwMode="auto">
          <a:xfrm>
            <a:off x="52578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4" name="Line 16"/>
          <p:cNvSpPr>
            <a:spLocks noChangeShapeType="1"/>
          </p:cNvSpPr>
          <p:nvPr/>
        </p:nvSpPr>
        <p:spPr bwMode="auto">
          <a:xfrm flipV="1">
            <a:off x="517525" y="1219200"/>
            <a:ext cx="1588" cy="472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25" name="Text Box 17"/>
          <p:cNvSpPr txBox="1">
            <a:spLocks noChangeArrowheads="1"/>
          </p:cNvSpPr>
          <p:nvPr/>
        </p:nvSpPr>
        <p:spPr bwMode="auto">
          <a:xfrm rot="-5400000">
            <a:off x="-1283494" y="2950369"/>
            <a:ext cx="3148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   </a:t>
            </a:r>
            <a:r>
              <a:rPr lang="en-US" sz="1600"/>
              <a:t>Arbitrary Energy Scale</a:t>
            </a:r>
          </a:p>
        </p:txBody>
      </p:sp>
      <p:sp>
        <p:nvSpPr>
          <p:cNvPr id="43026" name="Text Box 18"/>
          <p:cNvSpPr txBox="1">
            <a:spLocks noChangeArrowheads="1"/>
          </p:cNvSpPr>
          <p:nvPr/>
        </p:nvSpPr>
        <p:spPr bwMode="auto">
          <a:xfrm>
            <a:off x="747713" y="5318125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1s</a:t>
            </a:r>
          </a:p>
        </p:txBody>
      </p:sp>
      <p:sp>
        <p:nvSpPr>
          <p:cNvPr id="43027" name="Text Box 19"/>
          <p:cNvSpPr txBox="1">
            <a:spLocks noChangeArrowheads="1"/>
          </p:cNvSpPr>
          <p:nvPr/>
        </p:nvSpPr>
        <p:spPr bwMode="auto">
          <a:xfrm>
            <a:off x="731838" y="4021138"/>
            <a:ext cx="9255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2s             2p</a:t>
            </a:r>
          </a:p>
        </p:txBody>
      </p:sp>
      <p:sp>
        <p:nvSpPr>
          <p:cNvPr id="43028" name="Text Box 20"/>
          <p:cNvSpPr txBox="1">
            <a:spLocks noChangeArrowheads="1"/>
          </p:cNvSpPr>
          <p:nvPr/>
        </p:nvSpPr>
        <p:spPr bwMode="auto">
          <a:xfrm>
            <a:off x="736600" y="2971800"/>
            <a:ext cx="9255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3s             3p</a:t>
            </a:r>
          </a:p>
        </p:txBody>
      </p:sp>
      <p:sp>
        <p:nvSpPr>
          <p:cNvPr id="43029" name="Text Box 21"/>
          <p:cNvSpPr txBox="1">
            <a:spLocks noChangeArrowheads="1"/>
          </p:cNvSpPr>
          <p:nvPr/>
        </p:nvSpPr>
        <p:spPr bwMode="auto">
          <a:xfrm>
            <a:off x="704850" y="2117725"/>
            <a:ext cx="21907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4s             4p                                3d</a:t>
            </a:r>
          </a:p>
        </p:txBody>
      </p:sp>
      <p:sp>
        <p:nvSpPr>
          <p:cNvPr id="43030" name="Text Box 22"/>
          <p:cNvSpPr txBox="1">
            <a:spLocks noChangeArrowheads="1"/>
          </p:cNvSpPr>
          <p:nvPr/>
        </p:nvSpPr>
        <p:spPr bwMode="auto">
          <a:xfrm>
            <a:off x="595313" y="1295400"/>
            <a:ext cx="23304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  5s              5p                                 4d</a:t>
            </a:r>
          </a:p>
        </p:txBody>
      </p:sp>
      <p:sp>
        <p:nvSpPr>
          <p:cNvPr id="43031" name="Text Box 23"/>
          <p:cNvSpPr txBox="1">
            <a:spLocks noChangeArrowheads="1"/>
          </p:cNvSpPr>
          <p:nvPr/>
        </p:nvSpPr>
        <p:spPr bwMode="auto">
          <a:xfrm>
            <a:off x="630238" y="533400"/>
            <a:ext cx="39100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6s               6p                                 5d                                           4f</a:t>
            </a:r>
          </a:p>
        </p:txBody>
      </p:sp>
      <p:sp>
        <p:nvSpPr>
          <p:cNvPr id="43032" name="Text Box 24"/>
          <p:cNvSpPr txBox="1">
            <a:spLocks noChangeArrowheads="1"/>
          </p:cNvSpPr>
          <p:nvPr/>
        </p:nvSpPr>
        <p:spPr bwMode="auto">
          <a:xfrm>
            <a:off x="2408238" y="6019800"/>
            <a:ext cx="7985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NUCLEUS</a:t>
            </a:r>
          </a:p>
        </p:txBody>
      </p:sp>
      <p:sp>
        <p:nvSpPr>
          <p:cNvPr id="43033" name="Oval 25"/>
          <p:cNvSpPr>
            <a:spLocks noChangeAspect="1" noChangeArrowheads="1"/>
          </p:cNvSpPr>
          <p:nvPr/>
        </p:nvSpPr>
        <p:spPr bwMode="auto">
          <a:xfrm>
            <a:off x="5638800" y="1676400"/>
            <a:ext cx="3200400" cy="3200400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34" name="Oval 26"/>
          <p:cNvSpPr>
            <a:spLocks noChangeAspect="1" noChangeArrowheads="1"/>
          </p:cNvSpPr>
          <p:nvPr/>
        </p:nvSpPr>
        <p:spPr bwMode="auto">
          <a:xfrm>
            <a:off x="5895975" y="1933575"/>
            <a:ext cx="2649538" cy="2649538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35" name="Oval 27"/>
          <p:cNvSpPr>
            <a:spLocks noChangeAspect="1" noChangeArrowheads="1"/>
          </p:cNvSpPr>
          <p:nvPr/>
        </p:nvSpPr>
        <p:spPr bwMode="auto">
          <a:xfrm>
            <a:off x="6215063" y="2252663"/>
            <a:ext cx="2027237" cy="2027237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36" name="Oval 28"/>
          <p:cNvSpPr>
            <a:spLocks noChangeAspect="1" noChangeArrowheads="1"/>
          </p:cNvSpPr>
          <p:nvPr/>
        </p:nvSpPr>
        <p:spPr bwMode="auto">
          <a:xfrm>
            <a:off x="6446838" y="2484438"/>
            <a:ext cx="1614487" cy="1614487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37" name="Oval 29"/>
          <p:cNvSpPr>
            <a:spLocks noChangeAspect="1" noChangeArrowheads="1"/>
          </p:cNvSpPr>
          <p:nvPr/>
        </p:nvSpPr>
        <p:spPr bwMode="auto">
          <a:xfrm>
            <a:off x="6610350" y="2647950"/>
            <a:ext cx="1296988" cy="1296988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38" name="Oval 30"/>
          <p:cNvSpPr>
            <a:spLocks noChangeAspect="1" noChangeArrowheads="1"/>
          </p:cNvSpPr>
          <p:nvPr/>
        </p:nvSpPr>
        <p:spPr bwMode="auto">
          <a:xfrm>
            <a:off x="6737350" y="2774950"/>
            <a:ext cx="1031875" cy="1031875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39" name="Oval 31"/>
          <p:cNvSpPr>
            <a:spLocks noChangeAspect="1" noChangeArrowheads="1"/>
          </p:cNvSpPr>
          <p:nvPr/>
        </p:nvSpPr>
        <p:spPr bwMode="auto">
          <a:xfrm>
            <a:off x="6988175" y="3025775"/>
            <a:ext cx="517525" cy="517525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40" name="Rectangle 32"/>
          <p:cNvSpPr>
            <a:spLocks noChangeArrowheads="1"/>
          </p:cNvSpPr>
          <p:nvPr/>
        </p:nvSpPr>
        <p:spPr bwMode="auto">
          <a:xfrm>
            <a:off x="6002338" y="5546725"/>
            <a:ext cx="269716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Electron Configuration</a:t>
            </a:r>
          </a:p>
        </p:txBody>
      </p:sp>
      <p:sp>
        <p:nvSpPr>
          <p:cNvPr id="43041" name="Text Box 33"/>
          <p:cNvSpPr txBox="1">
            <a:spLocks noChangeArrowheads="1"/>
          </p:cNvSpPr>
          <p:nvPr/>
        </p:nvSpPr>
        <p:spPr bwMode="auto">
          <a:xfrm>
            <a:off x="1676400" y="6629400"/>
            <a:ext cx="2633663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accent2"/>
                </a:solidFill>
              </a:rPr>
              <a:t>CLICK ON ELEMENT TO FILL IN CHARTS</a:t>
            </a:r>
          </a:p>
        </p:txBody>
      </p:sp>
      <p:sp>
        <p:nvSpPr>
          <p:cNvPr id="43042" name="Text Box 34"/>
          <p:cNvSpPr txBox="1">
            <a:spLocks noChangeArrowheads="1"/>
          </p:cNvSpPr>
          <p:nvPr/>
        </p:nvSpPr>
        <p:spPr bwMode="auto">
          <a:xfrm>
            <a:off x="7097713" y="3157538"/>
            <a:ext cx="29368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/>
              <a:t>N</a:t>
            </a:r>
          </a:p>
        </p:txBody>
      </p:sp>
      <p:sp>
        <p:nvSpPr>
          <p:cNvPr id="43043" name="Oval 35"/>
          <p:cNvSpPr>
            <a:spLocks noChangeAspect="1" noChangeArrowheads="1"/>
          </p:cNvSpPr>
          <p:nvPr/>
        </p:nvSpPr>
        <p:spPr bwMode="auto">
          <a:xfrm>
            <a:off x="762000" y="2620963"/>
            <a:ext cx="274638" cy="274637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44" name="Oval 36"/>
          <p:cNvSpPr>
            <a:spLocks noChangeAspect="1" noChangeArrowheads="1"/>
          </p:cNvSpPr>
          <p:nvPr/>
        </p:nvSpPr>
        <p:spPr bwMode="auto">
          <a:xfrm>
            <a:off x="762000" y="1828800"/>
            <a:ext cx="274638" cy="274638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45" name="Oval 37"/>
          <p:cNvSpPr>
            <a:spLocks noChangeAspect="1" noChangeArrowheads="1"/>
          </p:cNvSpPr>
          <p:nvPr/>
        </p:nvSpPr>
        <p:spPr bwMode="auto">
          <a:xfrm>
            <a:off x="792163" y="1020763"/>
            <a:ext cx="274637" cy="274637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46" name="Oval 38"/>
          <p:cNvSpPr>
            <a:spLocks noChangeAspect="1" noChangeArrowheads="1"/>
          </p:cNvSpPr>
          <p:nvPr/>
        </p:nvSpPr>
        <p:spPr bwMode="auto">
          <a:xfrm>
            <a:off x="1143000" y="2316163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47" name="Oval 39"/>
          <p:cNvSpPr>
            <a:spLocks noChangeAspect="1" noChangeArrowheads="1"/>
          </p:cNvSpPr>
          <p:nvPr/>
        </p:nvSpPr>
        <p:spPr bwMode="auto">
          <a:xfrm>
            <a:off x="1447800" y="2316163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48" name="Oval 40"/>
          <p:cNvSpPr>
            <a:spLocks noChangeAspect="1" noChangeArrowheads="1"/>
          </p:cNvSpPr>
          <p:nvPr/>
        </p:nvSpPr>
        <p:spPr bwMode="auto">
          <a:xfrm>
            <a:off x="1720850" y="2316163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49" name="Oval 41"/>
          <p:cNvSpPr>
            <a:spLocks noChangeAspect="1" noChangeArrowheads="1"/>
          </p:cNvSpPr>
          <p:nvPr/>
        </p:nvSpPr>
        <p:spPr bwMode="auto">
          <a:xfrm>
            <a:off x="1143000" y="1554163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50" name="Oval 42"/>
          <p:cNvSpPr>
            <a:spLocks noChangeAspect="1" noChangeArrowheads="1"/>
          </p:cNvSpPr>
          <p:nvPr/>
        </p:nvSpPr>
        <p:spPr bwMode="auto">
          <a:xfrm>
            <a:off x="1447800" y="1554163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51" name="Oval 43"/>
          <p:cNvSpPr>
            <a:spLocks noChangeAspect="1" noChangeArrowheads="1"/>
          </p:cNvSpPr>
          <p:nvPr/>
        </p:nvSpPr>
        <p:spPr bwMode="auto">
          <a:xfrm>
            <a:off x="1720850" y="1554163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52" name="Oval 44"/>
          <p:cNvSpPr>
            <a:spLocks noChangeAspect="1" noChangeArrowheads="1"/>
          </p:cNvSpPr>
          <p:nvPr/>
        </p:nvSpPr>
        <p:spPr bwMode="auto">
          <a:xfrm>
            <a:off x="1143000" y="715963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53" name="Oval 45"/>
          <p:cNvSpPr>
            <a:spLocks noChangeAspect="1" noChangeArrowheads="1"/>
          </p:cNvSpPr>
          <p:nvPr/>
        </p:nvSpPr>
        <p:spPr bwMode="auto">
          <a:xfrm>
            <a:off x="1447800" y="715963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54" name="Oval 46"/>
          <p:cNvSpPr>
            <a:spLocks noChangeAspect="1" noChangeArrowheads="1"/>
          </p:cNvSpPr>
          <p:nvPr/>
        </p:nvSpPr>
        <p:spPr bwMode="auto">
          <a:xfrm>
            <a:off x="1720850" y="715963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55" name="Oval 47"/>
          <p:cNvSpPr>
            <a:spLocks noChangeAspect="1" noChangeArrowheads="1"/>
          </p:cNvSpPr>
          <p:nvPr/>
        </p:nvSpPr>
        <p:spPr bwMode="auto">
          <a:xfrm>
            <a:off x="2332038" y="9144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56" name="Oval 48"/>
          <p:cNvSpPr>
            <a:spLocks noChangeAspect="1" noChangeArrowheads="1"/>
          </p:cNvSpPr>
          <p:nvPr/>
        </p:nvSpPr>
        <p:spPr bwMode="auto">
          <a:xfrm>
            <a:off x="2636838" y="9144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57" name="Oval 49"/>
          <p:cNvSpPr>
            <a:spLocks noChangeAspect="1" noChangeArrowheads="1"/>
          </p:cNvSpPr>
          <p:nvPr/>
        </p:nvSpPr>
        <p:spPr bwMode="auto">
          <a:xfrm>
            <a:off x="2941638" y="9144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58" name="Oval 50"/>
          <p:cNvSpPr>
            <a:spLocks noChangeAspect="1" noChangeArrowheads="1"/>
          </p:cNvSpPr>
          <p:nvPr/>
        </p:nvSpPr>
        <p:spPr bwMode="auto">
          <a:xfrm>
            <a:off x="2057400" y="914400"/>
            <a:ext cx="274638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59" name="Oval 51"/>
          <p:cNvSpPr>
            <a:spLocks noChangeAspect="1" noChangeArrowheads="1"/>
          </p:cNvSpPr>
          <p:nvPr/>
        </p:nvSpPr>
        <p:spPr bwMode="auto">
          <a:xfrm>
            <a:off x="3246438" y="9144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60" name="Oval 52"/>
          <p:cNvSpPr>
            <a:spLocks noChangeAspect="1" noChangeArrowheads="1"/>
          </p:cNvSpPr>
          <p:nvPr/>
        </p:nvSpPr>
        <p:spPr bwMode="auto">
          <a:xfrm>
            <a:off x="2332038" y="2468563"/>
            <a:ext cx="274637" cy="2746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61" name="Oval 53"/>
          <p:cNvSpPr>
            <a:spLocks noChangeAspect="1" noChangeArrowheads="1"/>
          </p:cNvSpPr>
          <p:nvPr/>
        </p:nvSpPr>
        <p:spPr bwMode="auto">
          <a:xfrm>
            <a:off x="2636838" y="2468563"/>
            <a:ext cx="274637" cy="2746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62" name="Oval 54"/>
          <p:cNvSpPr>
            <a:spLocks noChangeAspect="1" noChangeArrowheads="1"/>
          </p:cNvSpPr>
          <p:nvPr/>
        </p:nvSpPr>
        <p:spPr bwMode="auto">
          <a:xfrm>
            <a:off x="2941638" y="2468563"/>
            <a:ext cx="274637" cy="2746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63" name="Oval 55"/>
          <p:cNvSpPr>
            <a:spLocks noChangeAspect="1" noChangeArrowheads="1"/>
          </p:cNvSpPr>
          <p:nvPr/>
        </p:nvSpPr>
        <p:spPr bwMode="auto">
          <a:xfrm>
            <a:off x="2057400" y="2468563"/>
            <a:ext cx="274638" cy="2746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64" name="Oval 56"/>
          <p:cNvSpPr>
            <a:spLocks noChangeAspect="1" noChangeArrowheads="1"/>
          </p:cNvSpPr>
          <p:nvPr/>
        </p:nvSpPr>
        <p:spPr bwMode="auto">
          <a:xfrm>
            <a:off x="3246438" y="2468563"/>
            <a:ext cx="274637" cy="2746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65" name="Oval 57"/>
          <p:cNvSpPr>
            <a:spLocks noChangeAspect="1" noChangeArrowheads="1"/>
          </p:cNvSpPr>
          <p:nvPr/>
        </p:nvSpPr>
        <p:spPr bwMode="auto">
          <a:xfrm>
            <a:off x="2332038" y="17526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66" name="Oval 58"/>
          <p:cNvSpPr>
            <a:spLocks noChangeAspect="1" noChangeArrowheads="1"/>
          </p:cNvSpPr>
          <p:nvPr/>
        </p:nvSpPr>
        <p:spPr bwMode="auto">
          <a:xfrm>
            <a:off x="2636838" y="17526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67" name="Oval 59"/>
          <p:cNvSpPr>
            <a:spLocks noChangeAspect="1" noChangeArrowheads="1"/>
          </p:cNvSpPr>
          <p:nvPr/>
        </p:nvSpPr>
        <p:spPr bwMode="auto">
          <a:xfrm>
            <a:off x="2941638" y="17526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68" name="Oval 60"/>
          <p:cNvSpPr>
            <a:spLocks noChangeAspect="1" noChangeArrowheads="1"/>
          </p:cNvSpPr>
          <p:nvPr/>
        </p:nvSpPr>
        <p:spPr bwMode="auto">
          <a:xfrm>
            <a:off x="2057400" y="1752600"/>
            <a:ext cx="274638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69" name="Oval 61"/>
          <p:cNvSpPr>
            <a:spLocks noChangeAspect="1" noChangeArrowheads="1"/>
          </p:cNvSpPr>
          <p:nvPr/>
        </p:nvSpPr>
        <p:spPr bwMode="auto">
          <a:xfrm>
            <a:off x="3246438" y="17526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70" name="Oval 62"/>
          <p:cNvSpPr>
            <a:spLocks noChangeArrowheads="1"/>
          </p:cNvSpPr>
          <p:nvPr/>
        </p:nvSpPr>
        <p:spPr bwMode="auto">
          <a:xfrm>
            <a:off x="7086600" y="27432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71" name="Oval 63"/>
          <p:cNvSpPr>
            <a:spLocks noChangeArrowheads="1"/>
          </p:cNvSpPr>
          <p:nvPr/>
        </p:nvSpPr>
        <p:spPr bwMode="auto">
          <a:xfrm>
            <a:off x="6934200" y="36576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72" name="Oval 64"/>
          <p:cNvSpPr>
            <a:spLocks noChangeArrowheads="1"/>
          </p:cNvSpPr>
          <p:nvPr/>
        </p:nvSpPr>
        <p:spPr bwMode="auto">
          <a:xfrm>
            <a:off x="6934200" y="32766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73" name="Oval 65"/>
          <p:cNvSpPr>
            <a:spLocks noChangeArrowheads="1"/>
          </p:cNvSpPr>
          <p:nvPr/>
        </p:nvSpPr>
        <p:spPr bwMode="auto">
          <a:xfrm>
            <a:off x="7467600" y="32004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74" name="Oval 66"/>
          <p:cNvSpPr>
            <a:spLocks noChangeArrowheads="1"/>
          </p:cNvSpPr>
          <p:nvPr/>
        </p:nvSpPr>
        <p:spPr bwMode="auto">
          <a:xfrm>
            <a:off x="6705600" y="30480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75" name="Text Box 67"/>
          <p:cNvSpPr txBox="1">
            <a:spLocks noChangeArrowheads="1"/>
          </p:cNvSpPr>
          <p:nvPr/>
        </p:nvSpPr>
        <p:spPr bwMode="auto">
          <a:xfrm>
            <a:off x="6324600" y="5983288"/>
            <a:ext cx="20732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N = 1s</a:t>
            </a:r>
            <a:r>
              <a:rPr lang="en-US" sz="2400" baseline="30000">
                <a:solidFill>
                  <a:srgbClr val="FF0000"/>
                </a:solidFill>
              </a:rPr>
              <a:t>2</a:t>
            </a:r>
            <a:r>
              <a:rPr lang="en-US" sz="2400">
                <a:solidFill>
                  <a:srgbClr val="FF0000"/>
                </a:solidFill>
              </a:rPr>
              <a:t>2s</a:t>
            </a:r>
            <a:r>
              <a:rPr lang="en-US" sz="2400" baseline="30000">
                <a:solidFill>
                  <a:srgbClr val="FF0000"/>
                </a:solidFill>
              </a:rPr>
              <a:t>2</a:t>
            </a:r>
            <a:r>
              <a:rPr lang="en-US" sz="2400">
                <a:solidFill>
                  <a:srgbClr val="FF0000"/>
                </a:solidFill>
              </a:rPr>
              <a:t>2p</a:t>
            </a:r>
            <a:r>
              <a:rPr lang="en-US" sz="2400" baseline="300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3076" name="Oval 68"/>
          <p:cNvSpPr>
            <a:spLocks noChangeAspect="1" noChangeArrowheads="1"/>
          </p:cNvSpPr>
          <p:nvPr/>
        </p:nvSpPr>
        <p:spPr bwMode="auto">
          <a:xfrm>
            <a:off x="762000" y="5668963"/>
            <a:ext cx="274638" cy="274637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77" name="AutoShape 69"/>
          <p:cNvSpPr>
            <a:spLocks noChangeArrowheads="1"/>
          </p:cNvSpPr>
          <p:nvPr/>
        </p:nvSpPr>
        <p:spPr bwMode="auto">
          <a:xfrm>
            <a:off x="838200" y="57451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78" name="AutoShape 70"/>
          <p:cNvSpPr>
            <a:spLocks noChangeArrowheads="1"/>
          </p:cNvSpPr>
          <p:nvPr/>
        </p:nvSpPr>
        <p:spPr bwMode="auto">
          <a:xfrm rot="10800000">
            <a:off x="914400" y="57451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3079" name="Oval 71"/>
          <p:cNvSpPr>
            <a:spLocks noChangeAspect="1" noChangeArrowheads="1"/>
          </p:cNvSpPr>
          <p:nvPr/>
        </p:nvSpPr>
        <p:spPr bwMode="auto">
          <a:xfrm>
            <a:off x="762000" y="4572000"/>
            <a:ext cx="274638" cy="274638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80" name="AutoShape 72"/>
          <p:cNvSpPr>
            <a:spLocks noChangeArrowheads="1"/>
          </p:cNvSpPr>
          <p:nvPr/>
        </p:nvSpPr>
        <p:spPr bwMode="auto">
          <a:xfrm>
            <a:off x="838200" y="46482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81" name="AutoShape 73"/>
          <p:cNvSpPr>
            <a:spLocks noChangeArrowheads="1"/>
          </p:cNvSpPr>
          <p:nvPr/>
        </p:nvSpPr>
        <p:spPr bwMode="auto">
          <a:xfrm rot="10800000">
            <a:off x="914400" y="46482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3082" name="Text Box 74"/>
          <p:cNvSpPr txBox="1">
            <a:spLocks noChangeArrowheads="1"/>
          </p:cNvSpPr>
          <p:nvPr/>
        </p:nvSpPr>
        <p:spPr bwMode="auto">
          <a:xfrm>
            <a:off x="6553200" y="1050925"/>
            <a:ext cx="1482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Bohr Model</a:t>
            </a:r>
          </a:p>
        </p:txBody>
      </p:sp>
      <p:sp>
        <p:nvSpPr>
          <p:cNvPr id="43083" name="Text Box 75"/>
          <p:cNvSpPr txBox="1">
            <a:spLocks noChangeArrowheads="1"/>
          </p:cNvSpPr>
          <p:nvPr/>
        </p:nvSpPr>
        <p:spPr bwMode="auto">
          <a:xfrm>
            <a:off x="6629400" y="344488"/>
            <a:ext cx="13382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Nitrogen</a:t>
            </a:r>
          </a:p>
        </p:txBody>
      </p:sp>
      <p:sp>
        <p:nvSpPr>
          <p:cNvPr id="43084" name="Oval 76"/>
          <p:cNvSpPr>
            <a:spLocks noChangeArrowheads="1"/>
          </p:cNvSpPr>
          <p:nvPr/>
        </p:nvSpPr>
        <p:spPr bwMode="auto">
          <a:xfrm>
            <a:off x="7620000" y="35814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85" name="Oval 77"/>
          <p:cNvSpPr>
            <a:spLocks noChangeArrowheads="1"/>
          </p:cNvSpPr>
          <p:nvPr/>
        </p:nvSpPr>
        <p:spPr bwMode="auto">
          <a:xfrm>
            <a:off x="7467600" y="28194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86" name="Oval 78"/>
          <p:cNvSpPr>
            <a:spLocks noChangeAspect="1" noChangeArrowheads="1"/>
          </p:cNvSpPr>
          <p:nvPr/>
        </p:nvSpPr>
        <p:spPr bwMode="auto">
          <a:xfrm>
            <a:off x="1143000" y="4267200"/>
            <a:ext cx="274638" cy="274638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87" name="AutoShape 79"/>
          <p:cNvSpPr>
            <a:spLocks noChangeArrowheads="1"/>
          </p:cNvSpPr>
          <p:nvPr/>
        </p:nvSpPr>
        <p:spPr bwMode="auto">
          <a:xfrm>
            <a:off x="1219200" y="43434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88" name="Oval 80"/>
          <p:cNvSpPr>
            <a:spLocks noChangeAspect="1" noChangeArrowheads="1"/>
          </p:cNvSpPr>
          <p:nvPr/>
        </p:nvSpPr>
        <p:spPr bwMode="auto">
          <a:xfrm>
            <a:off x="1417638" y="4267200"/>
            <a:ext cx="274637" cy="274638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89" name="AutoShape 81"/>
          <p:cNvSpPr>
            <a:spLocks noChangeArrowheads="1"/>
          </p:cNvSpPr>
          <p:nvPr/>
        </p:nvSpPr>
        <p:spPr bwMode="auto">
          <a:xfrm>
            <a:off x="1493838" y="43434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90" name="Oval 82"/>
          <p:cNvSpPr>
            <a:spLocks noChangeAspect="1" noChangeArrowheads="1"/>
          </p:cNvSpPr>
          <p:nvPr/>
        </p:nvSpPr>
        <p:spPr bwMode="auto">
          <a:xfrm>
            <a:off x="1722438" y="4267200"/>
            <a:ext cx="274637" cy="274638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91" name="AutoShape 83"/>
          <p:cNvSpPr>
            <a:spLocks noChangeArrowheads="1"/>
          </p:cNvSpPr>
          <p:nvPr/>
        </p:nvSpPr>
        <p:spPr bwMode="auto">
          <a:xfrm>
            <a:off x="1798638" y="43434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92" name="Oval 84"/>
          <p:cNvSpPr>
            <a:spLocks noChangeAspect="1" noChangeArrowheads="1"/>
          </p:cNvSpPr>
          <p:nvPr/>
        </p:nvSpPr>
        <p:spPr bwMode="auto">
          <a:xfrm>
            <a:off x="1143000" y="3230563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93" name="Oval 85"/>
          <p:cNvSpPr>
            <a:spLocks noChangeAspect="1" noChangeArrowheads="1"/>
          </p:cNvSpPr>
          <p:nvPr/>
        </p:nvSpPr>
        <p:spPr bwMode="auto">
          <a:xfrm>
            <a:off x="1417638" y="3230563"/>
            <a:ext cx="274637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94" name="Oval 86"/>
          <p:cNvSpPr>
            <a:spLocks noChangeAspect="1" noChangeArrowheads="1"/>
          </p:cNvSpPr>
          <p:nvPr/>
        </p:nvSpPr>
        <p:spPr bwMode="auto">
          <a:xfrm>
            <a:off x="1722438" y="3230563"/>
            <a:ext cx="274637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95" name="Oval 87"/>
          <p:cNvSpPr>
            <a:spLocks noChangeAspect="1" noChangeArrowheads="1"/>
          </p:cNvSpPr>
          <p:nvPr/>
        </p:nvSpPr>
        <p:spPr bwMode="auto">
          <a:xfrm>
            <a:off x="762000" y="3611563"/>
            <a:ext cx="274638" cy="274637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2056" name="AutoShape 88"/>
          <p:cNvSpPr>
            <a:spLocks noChangeArrowheads="1"/>
          </p:cNvSpPr>
          <p:nvPr/>
        </p:nvSpPr>
        <p:spPr bwMode="auto">
          <a:xfrm>
            <a:off x="2209800" y="3505200"/>
            <a:ext cx="1752600" cy="609600"/>
          </a:xfrm>
          <a:prstGeom prst="wedgeRectCallout">
            <a:avLst>
              <a:gd name="adj1" fmla="val -67755"/>
              <a:gd name="adj2" fmla="val 89065"/>
            </a:avLst>
          </a:prstGeom>
          <a:solidFill>
            <a:schemeClr val="bg1"/>
          </a:soli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212057" name="Text Box 89"/>
          <p:cNvSpPr txBox="1">
            <a:spLocks noChangeArrowheads="1"/>
          </p:cNvSpPr>
          <p:nvPr/>
        </p:nvSpPr>
        <p:spPr bwMode="auto">
          <a:xfrm>
            <a:off x="2133600" y="3505200"/>
            <a:ext cx="1925638" cy="639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i="1"/>
              <a:t>Hund’s Rule</a:t>
            </a:r>
            <a:r>
              <a:rPr lang="en-US" sz="1200"/>
              <a:t> “maximum</a:t>
            </a:r>
          </a:p>
          <a:p>
            <a:pPr algn="ctr"/>
            <a:r>
              <a:rPr lang="en-US" sz="1200"/>
              <a:t> number of unpaired orbitals”.</a:t>
            </a:r>
          </a:p>
        </p:txBody>
      </p:sp>
      <p:sp>
        <p:nvSpPr>
          <p:cNvPr id="43098" name="Text Box 90"/>
          <p:cNvSpPr txBox="1">
            <a:spLocks noChangeArrowheads="1"/>
          </p:cNvSpPr>
          <p:nvPr/>
        </p:nvSpPr>
        <p:spPr bwMode="auto">
          <a:xfrm>
            <a:off x="457200" y="6246813"/>
            <a:ext cx="52879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hlinkClick r:id="rId3" action="ppaction://hlinksldjump"/>
              </a:rPr>
              <a:t>H</a:t>
            </a:r>
            <a:r>
              <a:rPr lang="en-US" sz="2400"/>
              <a:t>   </a:t>
            </a:r>
            <a:r>
              <a:rPr lang="en-US" sz="2400">
                <a:hlinkClick r:id="rId4" action="ppaction://hlinksldjump"/>
              </a:rPr>
              <a:t>He</a:t>
            </a:r>
            <a:r>
              <a:rPr lang="en-US" sz="2400"/>
              <a:t>   </a:t>
            </a:r>
            <a:r>
              <a:rPr lang="en-US" sz="2400">
                <a:hlinkClick r:id="rId5" action="ppaction://hlinksldjump"/>
              </a:rPr>
              <a:t>Li</a:t>
            </a:r>
            <a:r>
              <a:rPr lang="en-US" sz="2400"/>
              <a:t>   </a:t>
            </a:r>
            <a:r>
              <a:rPr lang="en-US" sz="2400">
                <a:hlinkClick r:id="rId6" action="ppaction://hlinksldjump"/>
              </a:rPr>
              <a:t>C</a:t>
            </a:r>
            <a:r>
              <a:rPr lang="en-US" sz="2400"/>
              <a:t>   </a:t>
            </a:r>
            <a:r>
              <a:rPr lang="en-US" sz="2400">
                <a:solidFill>
                  <a:srgbClr val="FF0000"/>
                </a:solidFill>
              </a:rPr>
              <a:t>N</a:t>
            </a:r>
            <a:r>
              <a:rPr lang="en-US" sz="2400"/>
              <a:t>   </a:t>
            </a:r>
            <a:r>
              <a:rPr lang="en-US" sz="2400">
                <a:hlinkClick r:id="rId7" action="ppaction://hlinksldjump"/>
              </a:rPr>
              <a:t>Al</a:t>
            </a:r>
            <a:r>
              <a:rPr lang="en-US" sz="2400"/>
              <a:t>   </a:t>
            </a:r>
            <a:r>
              <a:rPr lang="en-US" sz="2400">
                <a:hlinkClick r:id="rId8" action="ppaction://hlinksldjump"/>
              </a:rPr>
              <a:t>Ar</a:t>
            </a:r>
            <a:r>
              <a:rPr lang="en-US" sz="2400"/>
              <a:t>   </a:t>
            </a:r>
            <a:r>
              <a:rPr lang="en-US" sz="2400">
                <a:hlinkClick r:id="rId9" action="ppaction://hlinksldjump"/>
              </a:rPr>
              <a:t>F</a:t>
            </a:r>
            <a:r>
              <a:rPr lang="en-US" sz="2400"/>
              <a:t>    </a:t>
            </a:r>
            <a:r>
              <a:rPr lang="en-US" sz="2400">
                <a:hlinkClick r:id="rId10" action="ppaction://hlinksldjump"/>
              </a:rPr>
              <a:t>Fe</a:t>
            </a:r>
            <a:r>
              <a:rPr lang="en-US" sz="2400"/>
              <a:t>   </a:t>
            </a:r>
            <a:r>
              <a:rPr lang="en-US" sz="2400">
                <a:hlinkClick r:id="" action="ppaction://noaction"/>
              </a:rPr>
              <a:t>La</a:t>
            </a:r>
            <a:endParaRPr lang="en-US" sz="2400"/>
          </a:p>
        </p:txBody>
      </p:sp>
      <p:sp>
        <p:nvSpPr>
          <p:cNvPr id="43099" name="AutoShape 91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172200"/>
            <a:ext cx="609600" cy="357188"/>
          </a:xfrm>
          <a:prstGeom prst="actionButtonBeginning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50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056" grpId="0" animBg="1" autoUpdateAnimBg="0"/>
      <p:bldP spid="21205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riodic-table-showing-electronic-configur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686800" cy="640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990600" y="0"/>
            <a:ext cx="419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>
                <a:solidFill>
                  <a:schemeClr val="tx2"/>
                </a:solidFill>
              </a:rPr>
              <a:t>Energy Level Diagram</a:t>
            </a: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823913" y="5562600"/>
            <a:ext cx="4357687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823913" y="4343400"/>
            <a:ext cx="4357687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823913" y="3352800"/>
            <a:ext cx="4357687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823913" y="2438400"/>
            <a:ext cx="4357687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838200" y="1676400"/>
            <a:ext cx="43434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823913" y="838200"/>
            <a:ext cx="4738687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1" name="Oval 9"/>
          <p:cNvSpPr>
            <a:spLocks noChangeArrowheads="1"/>
          </p:cNvSpPr>
          <p:nvPr/>
        </p:nvSpPr>
        <p:spPr bwMode="auto">
          <a:xfrm>
            <a:off x="48006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2" name="Oval 10"/>
          <p:cNvSpPr>
            <a:spLocks noChangeArrowheads="1"/>
          </p:cNvSpPr>
          <p:nvPr/>
        </p:nvSpPr>
        <p:spPr bwMode="auto">
          <a:xfrm>
            <a:off x="45720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3" name="Oval 11"/>
          <p:cNvSpPr>
            <a:spLocks noChangeArrowheads="1"/>
          </p:cNvSpPr>
          <p:nvPr/>
        </p:nvSpPr>
        <p:spPr bwMode="auto">
          <a:xfrm>
            <a:off x="43434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4" name="Oval 12"/>
          <p:cNvSpPr>
            <a:spLocks noChangeArrowheads="1"/>
          </p:cNvSpPr>
          <p:nvPr/>
        </p:nvSpPr>
        <p:spPr bwMode="auto">
          <a:xfrm>
            <a:off x="41148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5" name="Oval 13"/>
          <p:cNvSpPr>
            <a:spLocks noChangeArrowheads="1"/>
          </p:cNvSpPr>
          <p:nvPr/>
        </p:nvSpPr>
        <p:spPr bwMode="auto">
          <a:xfrm>
            <a:off x="38862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6" name="Oval 14"/>
          <p:cNvSpPr>
            <a:spLocks noChangeArrowheads="1"/>
          </p:cNvSpPr>
          <p:nvPr/>
        </p:nvSpPr>
        <p:spPr bwMode="auto">
          <a:xfrm>
            <a:off x="50292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7" name="Oval 15"/>
          <p:cNvSpPr>
            <a:spLocks noChangeArrowheads="1"/>
          </p:cNvSpPr>
          <p:nvPr/>
        </p:nvSpPr>
        <p:spPr bwMode="auto">
          <a:xfrm>
            <a:off x="52578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8" name="Line 16"/>
          <p:cNvSpPr>
            <a:spLocks noChangeShapeType="1"/>
          </p:cNvSpPr>
          <p:nvPr/>
        </p:nvSpPr>
        <p:spPr bwMode="auto">
          <a:xfrm flipV="1">
            <a:off x="517525" y="1219200"/>
            <a:ext cx="1588" cy="472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49" name="Text Box 17"/>
          <p:cNvSpPr txBox="1">
            <a:spLocks noChangeArrowheads="1"/>
          </p:cNvSpPr>
          <p:nvPr/>
        </p:nvSpPr>
        <p:spPr bwMode="auto">
          <a:xfrm rot="-5400000">
            <a:off x="-1283494" y="2950369"/>
            <a:ext cx="3148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   </a:t>
            </a:r>
            <a:r>
              <a:rPr lang="en-US" sz="1600"/>
              <a:t>Arbitrary Energy Scale</a:t>
            </a:r>
          </a:p>
        </p:txBody>
      </p:sp>
      <p:sp>
        <p:nvSpPr>
          <p:cNvPr id="44050" name="Text Box 18"/>
          <p:cNvSpPr txBox="1">
            <a:spLocks noChangeArrowheads="1"/>
          </p:cNvSpPr>
          <p:nvPr/>
        </p:nvSpPr>
        <p:spPr bwMode="auto">
          <a:xfrm>
            <a:off x="747713" y="5318125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1s</a:t>
            </a:r>
          </a:p>
        </p:txBody>
      </p:sp>
      <p:sp>
        <p:nvSpPr>
          <p:cNvPr id="44051" name="Text Box 19"/>
          <p:cNvSpPr txBox="1">
            <a:spLocks noChangeArrowheads="1"/>
          </p:cNvSpPr>
          <p:nvPr/>
        </p:nvSpPr>
        <p:spPr bwMode="auto">
          <a:xfrm>
            <a:off x="731838" y="4021138"/>
            <a:ext cx="9255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2s             2p</a:t>
            </a:r>
          </a:p>
        </p:txBody>
      </p:sp>
      <p:sp>
        <p:nvSpPr>
          <p:cNvPr id="44052" name="Text Box 20"/>
          <p:cNvSpPr txBox="1">
            <a:spLocks noChangeArrowheads="1"/>
          </p:cNvSpPr>
          <p:nvPr/>
        </p:nvSpPr>
        <p:spPr bwMode="auto">
          <a:xfrm>
            <a:off x="736600" y="2971800"/>
            <a:ext cx="9255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3s             3p</a:t>
            </a:r>
          </a:p>
        </p:txBody>
      </p:sp>
      <p:sp>
        <p:nvSpPr>
          <p:cNvPr id="44053" name="Text Box 21"/>
          <p:cNvSpPr txBox="1">
            <a:spLocks noChangeArrowheads="1"/>
          </p:cNvSpPr>
          <p:nvPr/>
        </p:nvSpPr>
        <p:spPr bwMode="auto">
          <a:xfrm>
            <a:off x="704850" y="2117725"/>
            <a:ext cx="21907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4s             4p                                3d</a:t>
            </a:r>
          </a:p>
        </p:txBody>
      </p:sp>
      <p:sp>
        <p:nvSpPr>
          <p:cNvPr id="44054" name="Text Box 22"/>
          <p:cNvSpPr txBox="1">
            <a:spLocks noChangeArrowheads="1"/>
          </p:cNvSpPr>
          <p:nvPr/>
        </p:nvSpPr>
        <p:spPr bwMode="auto">
          <a:xfrm>
            <a:off x="595313" y="1295400"/>
            <a:ext cx="23304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  5s              5p                                 4d</a:t>
            </a:r>
          </a:p>
        </p:txBody>
      </p:sp>
      <p:sp>
        <p:nvSpPr>
          <p:cNvPr id="44055" name="Text Box 23"/>
          <p:cNvSpPr txBox="1">
            <a:spLocks noChangeArrowheads="1"/>
          </p:cNvSpPr>
          <p:nvPr/>
        </p:nvSpPr>
        <p:spPr bwMode="auto">
          <a:xfrm>
            <a:off x="630238" y="533400"/>
            <a:ext cx="39100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6s               6p                                 5d                                           4f</a:t>
            </a:r>
          </a:p>
        </p:txBody>
      </p:sp>
      <p:sp>
        <p:nvSpPr>
          <p:cNvPr id="44056" name="Text Box 24"/>
          <p:cNvSpPr txBox="1">
            <a:spLocks noChangeArrowheads="1"/>
          </p:cNvSpPr>
          <p:nvPr/>
        </p:nvSpPr>
        <p:spPr bwMode="auto">
          <a:xfrm>
            <a:off x="2408238" y="6019800"/>
            <a:ext cx="7985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NUCLEUS</a:t>
            </a:r>
          </a:p>
        </p:txBody>
      </p:sp>
      <p:sp>
        <p:nvSpPr>
          <p:cNvPr id="44057" name="Text Box 25"/>
          <p:cNvSpPr txBox="1">
            <a:spLocks noChangeArrowheads="1"/>
          </p:cNvSpPr>
          <p:nvPr/>
        </p:nvSpPr>
        <p:spPr bwMode="auto">
          <a:xfrm>
            <a:off x="6553200" y="1050925"/>
            <a:ext cx="1482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Bohr Model</a:t>
            </a:r>
          </a:p>
        </p:txBody>
      </p:sp>
      <p:sp>
        <p:nvSpPr>
          <p:cNvPr id="44058" name="Oval 26"/>
          <p:cNvSpPr>
            <a:spLocks noChangeAspect="1" noChangeArrowheads="1"/>
          </p:cNvSpPr>
          <p:nvPr/>
        </p:nvSpPr>
        <p:spPr bwMode="auto">
          <a:xfrm>
            <a:off x="5638800" y="1676400"/>
            <a:ext cx="3200400" cy="3200400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9" name="Oval 27"/>
          <p:cNvSpPr>
            <a:spLocks noChangeAspect="1" noChangeArrowheads="1"/>
          </p:cNvSpPr>
          <p:nvPr/>
        </p:nvSpPr>
        <p:spPr bwMode="auto">
          <a:xfrm>
            <a:off x="5895975" y="1933575"/>
            <a:ext cx="2649538" cy="2649538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0" name="Oval 28"/>
          <p:cNvSpPr>
            <a:spLocks noChangeAspect="1" noChangeArrowheads="1"/>
          </p:cNvSpPr>
          <p:nvPr/>
        </p:nvSpPr>
        <p:spPr bwMode="auto">
          <a:xfrm>
            <a:off x="6215063" y="2252663"/>
            <a:ext cx="2027237" cy="2027237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1" name="Oval 29"/>
          <p:cNvSpPr>
            <a:spLocks noChangeAspect="1" noChangeArrowheads="1"/>
          </p:cNvSpPr>
          <p:nvPr/>
        </p:nvSpPr>
        <p:spPr bwMode="auto">
          <a:xfrm>
            <a:off x="6446838" y="2484438"/>
            <a:ext cx="1614487" cy="1614487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2" name="Oval 30"/>
          <p:cNvSpPr>
            <a:spLocks noChangeAspect="1" noChangeArrowheads="1"/>
          </p:cNvSpPr>
          <p:nvPr/>
        </p:nvSpPr>
        <p:spPr bwMode="auto">
          <a:xfrm>
            <a:off x="6610350" y="2647950"/>
            <a:ext cx="1296988" cy="1296988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3" name="Oval 31"/>
          <p:cNvSpPr>
            <a:spLocks noChangeAspect="1" noChangeArrowheads="1"/>
          </p:cNvSpPr>
          <p:nvPr/>
        </p:nvSpPr>
        <p:spPr bwMode="auto">
          <a:xfrm>
            <a:off x="6737350" y="2774950"/>
            <a:ext cx="1031875" cy="1031875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4" name="Oval 32"/>
          <p:cNvSpPr>
            <a:spLocks noChangeAspect="1" noChangeArrowheads="1"/>
          </p:cNvSpPr>
          <p:nvPr/>
        </p:nvSpPr>
        <p:spPr bwMode="auto">
          <a:xfrm>
            <a:off x="6988175" y="3025775"/>
            <a:ext cx="517525" cy="517525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5" name="Rectangle 33"/>
          <p:cNvSpPr>
            <a:spLocks noChangeArrowheads="1"/>
          </p:cNvSpPr>
          <p:nvPr/>
        </p:nvSpPr>
        <p:spPr bwMode="auto">
          <a:xfrm>
            <a:off x="6002338" y="5546725"/>
            <a:ext cx="269716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Electron Configuration</a:t>
            </a:r>
          </a:p>
        </p:txBody>
      </p:sp>
      <p:sp>
        <p:nvSpPr>
          <p:cNvPr id="44066" name="Text Box 34"/>
          <p:cNvSpPr txBox="1">
            <a:spLocks noChangeArrowheads="1"/>
          </p:cNvSpPr>
          <p:nvPr/>
        </p:nvSpPr>
        <p:spPr bwMode="auto">
          <a:xfrm>
            <a:off x="1676400" y="6629400"/>
            <a:ext cx="2633663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accent2"/>
                </a:solidFill>
              </a:rPr>
              <a:t>CLICK ON ELEMENT TO FILL IN CHARTS</a:t>
            </a:r>
          </a:p>
        </p:txBody>
      </p:sp>
      <p:sp>
        <p:nvSpPr>
          <p:cNvPr id="44067" name="Text Box 35"/>
          <p:cNvSpPr txBox="1">
            <a:spLocks noChangeArrowheads="1"/>
          </p:cNvSpPr>
          <p:nvPr/>
        </p:nvSpPr>
        <p:spPr bwMode="auto">
          <a:xfrm>
            <a:off x="7097713" y="3157538"/>
            <a:ext cx="29368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/>
              <a:t>N</a:t>
            </a:r>
          </a:p>
        </p:txBody>
      </p:sp>
      <p:sp>
        <p:nvSpPr>
          <p:cNvPr id="44068" name="Oval 36"/>
          <p:cNvSpPr>
            <a:spLocks noChangeAspect="1" noChangeArrowheads="1"/>
          </p:cNvSpPr>
          <p:nvPr/>
        </p:nvSpPr>
        <p:spPr bwMode="auto">
          <a:xfrm>
            <a:off x="762000" y="3581400"/>
            <a:ext cx="274638" cy="274638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9" name="Oval 37"/>
          <p:cNvSpPr>
            <a:spLocks noChangeAspect="1" noChangeArrowheads="1"/>
          </p:cNvSpPr>
          <p:nvPr/>
        </p:nvSpPr>
        <p:spPr bwMode="auto">
          <a:xfrm>
            <a:off x="762000" y="2620963"/>
            <a:ext cx="274638" cy="274637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70" name="Oval 38"/>
          <p:cNvSpPr>
            <a:spLocks noChangeAspect="1" noChangeArrowheads="1"/>
          </p:cNvSpPr>
          <p:nvPr/>
        </p:nvSpPr>
        <p:spPr bwMode="auto">
          <a:xfrm>
            <a:off x="762000" y="1828800"/>
            <a:ext cx="274638" cy="274638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71" name="Oval 39"/>
          <p:cNvSpPr>
            <a:spLocks noChangeAspect="1" noChangeArrowheads="1"/>
          </p:cNvSpPr>
          <p:nvPr/>
        </p:nvSpPr>
        <p:spPr bwMode="auto">
          <a:xfrm>
            <a:off x="792163" y="1020763"/>
            <a:ext cx="274637" cy="274637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72" name="Oval 40"/>
          <p:cNvSpPr>
            <a:spLocks noChangeAspect="1" noChangeArrowheads="1"/>
          </p:cNvSpPr>
          <p:nvPr/>
        </p:nvSpPr>
        <p:spPr bwMode="auto">
          <a:xfrm>
            <a:off x="1143000" y="3230563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73" name="Oval 41"/>
          <p:cNvSpPr>
            <a:spLocks noChangeAspect="1" noChangeArrowheads="1"/>
          </p:cNvSpPr>
          <p:nvPr/>
        </p:nvSpPr>
        <p:spPr bwMode="auto">
          <a:xfrm>
            <a:off x="1447800" y="3230563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74" name="Oval 42"/>
          <p:cNvSpPr>
            <a:spLocks noChangeAspect="1" noChangeArrowheads="1"/>
          </p:cNvSpPr>
          <p:nvPr/>
        </p:nvSpPr>
        <p:spPr bwMode="auto">
          <a:xfrm>
            <a:off x="1720850" y="3230563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75" name="Oval 43"/>
          <p:cNvSpPr>
            <a:spLocks noChangeAspect="1" noChangeArrowheads="1"/>
          </p:cNvSpPr>
          <p:nvPr/>
        </p:nvSpPr>
        <p:spPr bwMode="auto">
          <a:xfrm>
            <a:off x="1143000" y="2316163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76" name="Oval 44"/>
          <p:cNvSpPr>
            <a:spLocks noChangeAspect="1" noChangeArrowheads="1"/>
          </p:cNvSpPr>
          <p:nvPr/>
        </p:nvSpPr>
        <p:spPr bwMode="auto">
          <a:xfrm>
            <a:off x="1447800" y="2316163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77" name="Oval 45"/>
          <p:cNvSpPr>
            <a:spLocks noChangeAspect="1" noChangeArrowheads="1"/>
          </p:cNvSpPr>
          <p:nvPr/>
        </p:nvSpPr>
        <p:spPr bwMode="auto">
          <a:xfrm>
            <a:off x="1720850" y="2316163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78" name="Oval 46"/>
          <p:cNvSpPr>
            <a:spLocks noChangeAspect="1" noChangeArrowheads="1"/>
          </p:cNvSpPr>
          <p:nvPr/>
        </p:nvSpPr>
        <p:spPr bwMode="auto">
          <a:xfrm>
            <a:off x="1143000" y="1554163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79" name="Oval 47"/>
          <p:cNvSpPr>
            <a:spLocks noChangeAspect="1" noChangeArrowheads="1"/>
          </p:cNvSpPr>
          <p:nvPr/>
        </p:nvSpPr>
        <p:spPr bwMode="auto">
          <a:xfrm>
            <a:off x="1447800" y="1554163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80" name="Oval 48"/>
          <p:cNvSpPr>
            <a:spLocks noChangeAspect="1" noChangeArrowheads="1"/>
          </p:cNvSpPr>
          <p:nvPr/>
        </p:nvSpPr>
        <p:spPr bwMode="auto">
          <a:xfrm>
            <a:off x="1720850" y="1554163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81" name="Oval 49"/>
          <p:cNvSpPr>
            <a:spLocks noChangeAspect="1" noChangeArrowheads="1"/>
          </p:cNvSpPr>
          <p:nvPr/>
        </p:nvSpPr>
        <p:spPr bwMode="auto">
          <a:xfrm>
            <a:off x="1143000" y="715963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82" name="Oval 50"/>
          <p:cNvSpPr>
            <a:spLocks noChangeAspect="1" noChangeArrowheads="1"/>
          </p:cNvSpPr>
          <p:nvPr/>
        </p:nvSpPr>
        <p:spPr bwMode="auto">
          <a:xfrm>
            <a:off x="1447800" y="715963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83" name="Oval 51"/>
          <p:cNvSpPr>
            <a:spLocks noChangeAspect="1" noChangeArrowheads="1"/>
          </p:cNvSpPr>
          <p:nvPr/>
        </p:nvSpPr>
        <p:spPr bwMode="auto">
          <a:xfrm>
            <a:off x="1720850" y="715963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84" name="Oval 52"/>
          <p:cNvSpPr>
            <a:spLocks noChangeAspect="1" noChangeArrowheads="1"/>
          </p:cNvSpPr>
          <p:nvPr/>
        </p:nvSpPr>
        <p:spPr bwMode="auto">
          <a:xfrm>
            <a:off x="2332038" y="9144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85" name="Oval 53"/>
          <p:cNvSpPr>
            <a:spLocks noChangeAspect="1" noChangeArrowheads="1"/>
          </p:cNvSpPr>
          <p:nvPr/>
        </p:nvSpPr>
        <p:spPr bwMode="auto">
          <a:xfrm>
            <a:off x="2636838" y="9144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86" name="Oval 54"/>
          <p:cNvSpPr>
            <a:spLocks noChangeAspect="1" noChangeArrowheads="1"/>
          </p:cNvSpPr>
          <p:nvPr/>
        </p:nvSpPr>
        <p:spPr bwMode="auto">
          <a:xfrm>
            <a:off x="2941638" y="9144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87" name="Oval 55"/>
          <p:cNvSpPr>
            <a:spLocks noChangeAspect="1" noChangeArrowheads="1"/>
          </p:cNvSpPr>
          <p:nvPr/>
        </p:nvSpPr>
        <p:spPr bwMode="auto">
          <a:xfrm>
            <a:off x="2057400" y="914400"/>
            <a:ext cx="274638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88" name="Oval 56"/>
          <p:cNvSpPr>
            <a:spLocks noChangeAspect="1" noChangeArrowheads="1"/>
          </p:cNvSpPr>
          <p:nvPr/>
        </p:nvSpPr>
        <p:spPr bwMode="auto">
          <a:xfrm>
            <a:off x="3246438" y="9144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89" name="Oval 57"/>
          <p:cNvSpPr>
            <a:spLocks noChangeAspect="1" noChangeArrowheads="1"/>
          </p:cNvSpPr>
          <p:nvPr/>
        </p:nvSpPr>
        <p:spPr bwMode="auto">
          <a:xfrm>
            <a:off x="2332038" y="2468563"/>
            <a:ext cx="274637" cy="2746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90" name="Oval 58"/>
          <p:cNvSpPr>
            <a:spLocks noChangeAspect="1" noChangeArrowheads="1"/>
          </p:cNvSpPr>
          <p:nvPr/>
        </p:nvSpPr>
        <p:spPr bwMode="auto">
          <a:xfrm>
            <a:off x="2636838" y="2468563"/>
            <a:ext cx="274637" cy="2746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91" name="Oval 59"/>
          <p:cNvSpPr>
            <a:spLocks noChangeAspect="1" noChangeArrowheads="1"/>
          </p:cNvSpPr>
          <p:nvPr/>
        </p:nvSpPr>
        <p:spPr bwMode="auto">
          <a:xfrm>
            <a:off x="2941638" y="2468563"/>
            <a:ext cx="274637" cy="2746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92" name="Oval 60"/>
          <p:cNvSpPr>
            <a:spLocks noChangeAspect="1" noChangeArrowheads="1"/>
          </p:cNvSpPr>
          <p:nvPr/>
        </p:nvSpPr>
        <p:spPr bwMode="auto">
          <a:xfrm>
            <a:off x="2057400" y="2468563"/>
            <a:ext cx="274638" cy="2746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93" name="Oval 61"/>
          <p:cNvSpPr>
            <a:spLocks noChangeAspect="1" noChangeArrowheads="1"/>
          </p:cNvSpPr>
          <p:nvPr/>
        </p:nvSpPr>
        <p:spPr bwMode="auto">
          <a:xfrm>
            <a:off x="3246438" y="2468563"/>
            <a:ext cx="274637" cy="2746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94" name="Oval 62"/>
          <p:cNvSpPr>
            <a:spLocks noChangeAspect="1" noChangeArrowheads="1"/>
          </p:cNvSpPr>
          <p:nvPr/>
        </p:nvSpPr>
        <p:spPr bwMode="auto">
          <a:xfrm>
            <a:off x="2332038" y="17526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95" name="Oval 63"/>
          <p:cNvSpPr>
            <a:spLocks noChangeAspect="1" noChangeArrowheads="1"/>
          </p:cNvSpPr>
          <p:nvPr/>
        </p:nvSpPr>
        <p:spPr bwMode="auto">
          <a:xfrm>
            <a:off x="2636838" y="17526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96" name="Oval 64"/>
          <p:cNvSpPr>
            <a:spLocks noChangeAspect="1" noChangeArrowheads="1"/>
          </p:cNvSpPr>
          <p:nvPr/>
        </p:nvSpPr>
        <p:spPr bwMode="auto">
          <a:xfrm>
            <a:off x="2941638" y="17526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97" name="Oval 65"/>
          <p:cNvSpPr>
            <a:spLocks noChangeAspect="1" noChangeArrowheads="1"/>
          </p:cNvSpPr>
          <p:nvPr/>
        </p:nvSpPr>
        <p:spPr bwMode="auto">
          <a:xfrm>
            <a:off x="2057400" y="1752600"/>
            <a:ext cx="274638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98" name="Oval 66"/>
          <p:cNvSpPr>
            <a:spLocks noChangeAspect="1" noChangeArrowheads="1"/>
          </p:cNvSpPr>
          <p:nvPr/>
        </p:nvSpPr>
        <p:spPr bwMode="auto">
          <a:xfrm>
            <a:off x="3246438" y="17526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99" name="Oval 67"/>
          <p:cNvSpPr>
            <a:spLocks noChangeArrowheads="1"/>
          </p:cNvSpPr>
          <p:nvPr/>
        </p:nvSpPr>
        <p:spPr bwMode="auto">
          <a:xfrm>
            <a:off x="6934200" y="28194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00" name="Oval 68"/>
          <p:cNvSpPr>
            <a:spLocks noChangeArrowheads="1"/>
          </p:cNvSpPr>
          <p:nvPr/>
        </p:nvSpPr>
        <p:spPr bwMode="auto">
          <a:xfrm>
            <a:off x="7620000" y="29718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01" name="Oval 69"/>
          <p:cNvSpPr>
            <a:spLocks noChangeArrowheads="1"/>
          </p:cNvSpPr>
          <p:nvPr/>
        </p:nvSpPr>
        <p:spPr bwMode="auto">
          <a:xfrm>
            <a:off x="7620000" y="35052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02" name="Oval 70"/>
          <p:cNvSpPr>
            <a:spLocks noChangeArrowheads="1"/>
          </p:cNvSpPr>
          <p:nvPr/>
        </p:nvSpPr>
        <p:spPr bwMode="auto">
          <a:xfrm>
            <a:off x="6781800" y="35052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03" name="Oval 71"/>
          <p:cNvSpPr>
            <a:spLocks noChangeArrowheads="1"/>
          </p:cNvSpPr>
          <p:nvPr/>
        </p:nvSpPr>
        <p:spPr bwMode="auto">
          <a:xfrm>
            <a:off x="7162800" y="35052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04" name="Oval 72"/>
          <p:cNvSpPr>
            <a:spLocks noChangeArrowheads="1"/>
          </p:cNvSpPr>
          <p:nvPr/>
        </p:nvSpPr>
        <p:spPr bwMode="auto">
          <a:xfrm>
            <a:off x="7239000" y="29718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05" name="Oval 73"/>
          <p:cNvSpPr>
            <a:spLocks noChangeArrowheads="1"/>
          </p:cNvSpPr>
          <p:nvPr/>
        </p:nvSpPr>
        <p:spPr bwMode="auto">
          <a:xfrm>
            <a:off x="6705600" y="32004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06" name="Text Box 74"/>
          <p:cNvSpPr txBox="1">
            <a:spLocks noChangeArrowheads="1"/>
          </p:cNvSpPr>
          <p:nvPr/>
        </p:nvSpPr>
        <p:spPr bwMode="auto">
          <a:xfrm>
            <a:off x="6324600" y="5983288"/>
            <a:ext cx="20383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F = 1s</a:t>
            </a:r>
            <a:r>
              <a:rPr lang="en-US" sz="2400" baseline="30000">
                <a:solidFill>
                  <a:srgbClr val="FF0000"/>
                </a:solidFill>
              </a:rPr>
              <a:t>2</a:t>
            </a:r>
            <a:r>
              <a:rPr lang="en-US" sz="2400">
                <a:solidFill>
                  <a:srgbClr val="FF0000"/>
                </a:solidFill>
              </a:rPr>
              <a:t>2s</a:t>
            </a:r>
            <a:r>
              <a:rPr lang="en-US" sz="2400" baseline="30000">
                <a:solidFill>
                  <a:srgbClr val="FF0000"/>
                </a:solidFill>
              </a:rPr>
              <a:t>2</a:t>
            </a:r>
            <a:r>
              <a:rPr lang="en-US" sz="2400">
                <a:solidFill>
                  <a:srgbClr val="FF0000"/>
                </a:solidFill>
              </a:rPr>
              <a:t>2p</a:t>
            </a:r>
            <a:r>
              <a:rPr lang="en-US" sz="2400" baseline="300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4107" name="Oval 75"/>
          <p:cNvSpPr>
            <a:spLocks noChangeAspect="1" noChangeArrowheads="1"/>
          </p:cNvSpPr>
          <p:nvPr/>
        </p:nvSpPr>
        <p:spPr bwMode="auto">
          <a:xfrm>
            <a:off x="762000" y="5668963"/>
            <a:ext cx="274638" cy="274637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08" name="AutoShape 76"/>
          <p:cNvSpPr>
            <a:spLocks noChangeArrowheads="1"/>
          </p:cNvSpPr>
          <p:nvPr/>
        </p:nvSpPr>
        <p:spPr bwMode="auto">
          <a:xfrm>
            <a:off x="838200" y="57451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09" name="AutoShape 77"/>
          <p:cNvSpPr>
            <a:spLocks noChangeArrowheads="1"/>
          </p:cNvSpPr>
          <p:nvPr/>
        </p:nvSpPr>
        <p:spPr bwMode="auto">
          <a:xfrm rot="10800000">
            <a:off x="914400" y="57451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4110" name="Oval 78"/>
          <p:cNvSpPr>
            <a:spLocks noChangeAspect="1" noChangeArrowheads="1"/>
          </p:cNvSpPr>
          <p:nvPr/>
        </p:nvSpPr>
        <p:spPr bwMode="auto">
          <a:xfrm>
            <a:off x="762000" y="4572000"/>
            <a:ext cx="274638" cy="274638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11" name="AutoShape 79"/>
          <p:cNvSpPr>
            <a:spLocks noChangeArrowheads="1"/>
          </p:cNvSpPr>
          <p:nvPr/>
        </p:nvSpPr>
        <p:spPr bwMode="auto">
          <a:xfrm>
            <a:off x="838200" y="46482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12" name="AutoShape 80"/>
          <p:cNvSpPr>
            <a:spLocks noChangeArrowheads="1"/>
          </p:cNvSpPr>
          <p:nvPr/>
        </p:nvSpPr>
        <p:spPr bwMode="auto">
          <a:xfrm rot="10800000">
            <a:off x="914400" y="46482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4113" name="Text Box 81"/>
          <p:cNvSpPr txBox="1">
            <a:spLocks noChangeArrowheads="1"/>
          </p:cNvSpPr>
          <p:nvPr/>
        </p:nvSpPr>
        <p:spPr bwMode="auto">
          <a:xfrm>
            <a:off x="6705600" y="344488"/>
            <a:ext cx="12874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Fluorine</a:t>
            </a:r>
          </a:p>
        </p:txBody>
      </p:sp>
      <p:sp>
        <p:nvSpPr>
          <p:cNvPr id="44114" name="Oval 82"/>
          <p:cNvSpPr>
            <a:spLocks noChangeAspect="1" noChangeArrowheads="1"/>
          </p:cNvSpPr>
          <p:nvPr/>
        </p:nvSpPr>
        <p:spPr bwMode="auto">
          <a:xfrm>
            <a:off x="1143000" y="4267200"/>
            <a:ext cx="274638" cy="274638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15" name="AutoShape 83"/>
          <p:cNvSpPr>
            <a:spLocks noChangeArrowheads="1"/>
          </p:cNvSpPr>
          <p:nvPr/>
        </p:nvSpPr>
        <p:spPr bwMode="auto">
          <a:xfrm>
            <a:off x="1219200" y="43434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16" name="AutoShape 84"/>
          <p:cNvSpPr>
            <a:spLocks noChangeArrowheads="1"/>
          </p:cNvSpPr>
          <p:nvPr/>
        </p:nvSpPr>
        <p:spPr bwMode="auto">
          <a:xfrm rot="10800000">
            <a:off x="1295400" y="43434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4117" name="Oval 85"/>
          <p:cNvSpPr>
            <a:spLocks noChangeAspect="1" noChangeArrowheads="1"/>
          </p:cNvSpPr>
          <p:nvPr/>
        </p:nvSpPr>
        <p:spPr bwMode="auto">
          <a:xfrm>
            <a:off x="1417638" y="4267200"/>
            <a:ext cx="274637" cy="274638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18" name="AutoShape 86"/>
          <p:cNvSpPr>
            <a:spLocks noChangeArrowheads="1"/>
          </p:cNvSpPr>
          <p:nvPr/>
        </p:nvSpPr>
        <p:spPr bwMode="auto">
          <a:xfrm>
            <a:off x="1493838" y="43434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19" name="AutoShape 87"/>
          <p:cNvSpPr>
            <a:spLocks noChangeArrowheads="1"/>
          </p:cNvSpPr>
          <p:nvPr/>
        </p:nvSpPr>
        <p:spPr bwMode="auto">
          <a:xfrm rot="10800000">
            <a:off x="1570038" y="43434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4120" name="Oval 88"/>
          <p:cNvSpPr>
            <a:spLocks noChangeAspect="1" noChangeArrowheads="1"/>
          </p:cNvSpPr>
          <p:nvPr/>
        </p:nvSpPr>
        <p:spPr bwMode="auto">
          <a:xfrm>
            <a:off x="1722438" y="4267200"/>
            <a:ext cx="274637" cy="274638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21" name="AutoShape 89"/>
          <p:cNvSpPr>
            <a:spLocks noChangeArrowheads="1"/>
          </p:cNvSpPr>
          <p:nvPr/>
        </p:nvSpPr>
        <p:spPr bwMode="auto">
          <a:xfrm>
            <a:off x="1798638" y="43434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22" name="Oval 90"/>
          <p:cNvSpPr>
            <a:spLocks noChangeArrowheads="1"/>
          </p:cNvSpPr>
          <p:nvPr/>
        </p:nvSpPr>
        <p:spPr bwMode="auto">
          <a:xfrm>
            <a:off x="7315200" y="37338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23" name="Oval 91"/>
          <p:cNvSpPr>
            <a:spLocks noChangeArrowheads="1"/>
          </p:cNvSpPr>
          <p:nvPr/>
        </p:nvSpPr>
        <p:spPr bwMode="auto">
          <a:xfrm>
            <a:off x="7391400" y="27432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24" name="Text Box 92"/>
          <p:cNvSpPr txBox="1">
            <a:spLocks noChangeArrowheads="1"/>
          </p:cNvSpPr>
          <p:nvPr/>
        </p:nvSpPr>
        <p:spPr bwMode="auto">
          <a:xfrm>
            <a:off x="457200" y="6246813"/>
            <a:ext cx="52879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hlinkClick r:id="rId3" action="ppaction://hlinksldjump"/>
              </a:rPr>
              <a:t>H</a:t>
            </a:r>
            <a:r>
              <a:rPr lang="en-US" sz="2400"/>
              <a:t>   </a:t>
            </a:r>
            <a:r>
              <a:rPr lang="en-US" sz="2400">
                <a:hlinkClick r:id="rId4" action="ppaction://hlinksldjump"/>
              </a:rPr>
              <a:t>He</a:t>
            </a:r>
            <a:r>
              <a:rPr lang="en-US" sz="2400"/>
              <a:t>   </a:t>
            </a:r>
            <a:r>
              <a:rPr lang="en-US" sz="2400">
                <a:hlinkClick r:id="rId5" action="ppaction://hlinksldjump"/>
              </a:rPr>
              <a:t>Li</a:t>
            </a:r>
            <a:r>
              <a:rPr lang="en-US" sz="2400"/>
              <a:t>   </a:t>
            </a:r>
            <a:r>
              <a:rPr lang="en-US" sz="2400">
                <a:hlinkClick r:id="rId6" action="ppaction://hlinksldjump"/>
              </a:rPr>
              <a:t>C</a:t>
            </a:r>
            <a:r>
              <a:rPr lang="en-US" sz="2400"/>
              <a:t>   </a:t>
            </a:r>
            <a:r>
              <a:rPr lang="en-US" sz="2400">
                <a:hlinkClick r:id="rId7" action="ppaction://hlinksldjump"/>
              </a:rPr>
              <a:t>N</a:t>
            </a:r>
            <a:r>
              <a:rPr lang="en-US" sz="2400"/>
              <a:t>   </a:t>
            </a:r>
            <a:r>
              <a:rPr lang="en-US" sz="2400">
                <a:hlinkClick r:id="rId8" action="ppaction://hlinksldjump"/>
              </a:rPr>
              <a:t>Al</a:t>
            </a:r>
            <a:r>
              <a:rPr lang="en-US" sz="2400"/>
              <a:t>   </a:t>
            </a:r>
            <a:r>
              <a:rPr lang="en-US" sz="2400">
                <a:hlinkClick r:id="rId9" action="ppaction://hlinksldjump"/>
              </a:rPr>
              <a:t>Ar</a:t>
            </a:r>
            <a:r>
              <a:rPr lang="en-US" sz="2400"/>
              <a:t>   </a:t>
            </a:r>
            <a:r>
              <a:rPr lang="en-US" sz="2400">
                <a:solidFill>
                  <a:srgbClr val="FF0000"/>
                </a:solidFill>
              </a:rPr>
              <a:t>F</a:t>
            </a:r>
            <a:r>
              <a:rPr lang="en-US" sz="2400"/>
              <a:t>    </a:t>
            </a:r>
            <a:r>
              <a:rPr lang="en-US" sz="2400">
                <a:hlinkClick r:id="rId10" action="ppaction://hlinksldjump"/>
              </a:rPr>
              <a:t>Fe</a:t>
            </a:r>
            <a:r>
              <a:rPr lang="en-US" sz="2400"/>
              <a:t>   </a:t>
            </a:r>
            <a:r>
              <a:rPr lang="en-US" sz="2400">
                <a:hlinkClick r:id="" action="ppaction://noaction"/>
              </a:rPr>
              <a:t>La</a:t>
            </a:r>
            <a:endParaRPr lang="en-US" sz="2400"/>
          </a:p>
        </p:txBody>
      </p:sp>
      <p:sp>
        <p:nvSpPr>
          <p:cNvPr id="44125" name="AutoShape 93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172200"/>
            <a:ext cx="609600" cy="357188"/>
          </a:xfrm>
          <a:prstGeom prst="actionButtonBeginning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990600" y="0"/>
            <a:ext cx="419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>
                <a:solidFill>
                  <a:schemeClr val="tx2"/>
                </a:solidFill>
              </a:rPr>
              <a:t>Energy Level Diagram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823913" y="5562600"/>
            <a:ext cx="4357687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823913" y="4343400"/>
            <a:ext cx="4357687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823913" y="3352800"/>
            <a:ext cx="4357687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823913" y="2438400"/>
            <a:ext cx="4357687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838200" y="1676400"/>
            <a:ext cx="43434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823913" y="838200"/>
            <a:ext cx="4738687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5" name="Oval 9"/>
          <p:cNvSpPr>
            <a:spLocks noChangeArrowheads="1"/>
          </p:cNvSpPr>
          <p:nvPr/>
        </p:nvSpPr>
        <p:spPr bwMode="auto">
          <a:xfrm>
            <a:off x="48006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6" name="Oval 10"/>
          <p:cNvSpPr>
            <a:spLocks noChangeArrowheads="1"/>
          </p:cNvSpPr>
          <p:nvPr/>
        </p:nvSpPr>
        <p:spPr bwMode="auto">
          <a:xfrm>
            <a:off x="45720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7" name="Oval 11"/>
          <p:cNvSpPr>
            <a:spLocks noChangeArrowheads="1"/>
          </p:cNvSpPr>
          <p:nvPr/>
        </p:nvSpPr>
        <p:spPr bwMode="auto">
          <a:xfrm>
            <a:off x="43434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8" name="Oval 12"/>
          <p:cNvSpPr>
            <a:spLocks noChangeArrowheads="1"/>
          </p:cNvSpPr>
          <p:nvPr/>
        </p:nvSpPr>
        <p:spPr bwMode="auto">
          <a:xfrm>
            <a:off x="41148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9" name="Oval 13"/>
          <p:cNvSpPr>
            <a:spLocks noChangeArrowheads="1"/>
          </p:cNvSpPr>
          <p:nvPr/>
        </p:nvSpPr>
        <p:spPr bwMode="auto">
          <a:xfrm>
            <a:off x="38862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0" name="Oval 14"/>
          <p:cNvSpPr>
            <a:spLocks noChangeArrowheads="1"/>
          </p:cNvSpPr>
          <p:nvPr/>
        </p:nvSpPr>
        <p:spPr bwMode="auto">
          <a:xfrm>
            <a:off x="50292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1" name="Oval 15"/>
          <p:cNvSpPr>
            <a:spLocks noChangeArrowheads="1"/>
          </p:cNvSpPr>
          <p:nvPr/>
        </p:nvSpPr>
        <p:spPr bwMode="auto">
          <a:xfrm>
            <a:off x="52578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2" name="Line 16"/>
          <p:cNvSpPr>
            <a:spLocks noChangeShapeType="1"/>
          </p:cNvSpPr>
          <p:nvPr/>
        </p:nvSpPr>
        <p:spPr bwMode="auto">
          <a:xfrm flipV="1">
            <a:off x="517525" y="1219200"/>
            <a:ext cx="1588" cy="472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73" name="Text Box 17"/>
          <p:cNvSpPr txBox="1">
            <a:spLocks noChangeArrowheads="1"/>
          </p:cNvSpPr>
          <p:nvPr/>
        </p:nvSpPr>
        <p:spPr bwMode="auto">
          <a:xfrm rot="-5400000">
            <a:off x="-1283494" y="2950369"/>
            <a:ext cx="3148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   </a:t>
            </a:r>
            <a:r>
              <a:rPr lang="en-US" sz="1600"/>
              <a:t>Arbitrary Energy Scale</a:t>
            </a:r>
          </a:p>
        </p:txBody>
      </p:sp>
      <p:sp>
        <p:nvSpPr>
          <p:cNvPr id="45074" name="Text Box 18"/>
          <p:cNvSpPr txBox="1">
            <a:spLocks noChangeArrowheads="1"/>
          </p:cNvSpPr>
          <p:nvPr/>
        </p:nvSpPr>
        <p:spPr bwMode="auto">
          <a:xfrm>
            <a:off x="747713" y="5318125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1s</a:t>
            </a:r>
          </a:p>
        </p:txBody>
      </p:sp>
      <p:sp>
        <p:nvSpPr>
          <p:cNvPr id="45075" name="Text Box 19"/>
          <p:cNvSpPr txBox="1">
            <a:spLocks noChangeArrowheads="1"/>
          </p:cNvSpPr>
          <p:nvPr/>
        </p:nvSpPr>
        <p:spPr bwMode="auto">
          <a:xfrm>
            <a:off x="731838" y="4021138"/>
            <a:ext cx="9255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2s             2p</a:t>
            </a:r>
          </a:p>
        </p:txBody>
      </p:sp>
      <p:sp>
        <p:nvSpPr>
          <p:cNvPr id="45076" name="Text Box 20"/>
          <p:cNvSpPr txBox="1">
            <a:spLocks noChangeArrowheads="1"/>
          </p:cNvSpPr>
          <p:nvPr/>
        </p:nvSpPr>
        <p:spPr bwMode="auto">
          <a:xfrm>
            <a:off x="736600" y="2971800"/>
            <a:ext cx="9255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3s             3p</a:t>
            </a:r>
          </a:p>
        </p:txBody>
      </p:sp>
      <p:sp>
        <p:nvSpPr>
          <p:cNvPr id="45077" name="Text Box 21"/>
          <p:cNvSpPr txBox="1">
            <a:spLocks noChangeArrowheads="1"/>
          </p:cNvSpPr>
          <p:nvPr/>
        </p:nvSpPr>
        <p:spPr bwMode="auto">
          <a:xfrm>
            <a:off x="704850" y="2117725"/>
            <a:ext cx="21907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4s             4p                                3d</a:t>
            </a:r>
          </a:p>
        </p:txBody>
      </p:sp>
      <p:sp>
        <p:nvSpPr>
          <p:cNvPr id="45078" name="Text Box 22"/>
          <p:cNvSpPr txBox="1">
            <a:spLocks noChangeArrowheads="1"/>
          </p:cNvSpPr>
          <p:nvPr/>
        </p:nvSpPr>
        <p:spPr bwMode="auto">
          <a:xfrm>
            <a:off x="595313" y="1295400"/>
            <a:ext cx="23304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  5s              5p                                 4d</a:t>
            </a:r>
          </a:p>
        </p:txBody>
      </p:sp>
      <p:sp>
        <p:nvSpPr>
          <p:cNvPr id="45079" name="Text Box 23"/>
          <p:cNvSpPr txBox="1">
            <a:spLocks noChangeArrowheads="1"/>
          </p:cNvSpPr>
          <p:nvPr/>
        </p:nvSpPr>
        <p:spPr bwMode="auto">
          <a:xfrm>
            <a:off x="630238" y="533400"/>
            <a:ext cx="39100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6s               6p                                 5d                                           4f</a:t>
            </a:r>
          </a:p>
        </p:txBody>
      </p:sp>
      <p:sp>
        <p:nvSpPr>
          <p:cNvPr id="45080" name="Text Box 24"/>
          <p:cNvSpPr txBox="1">
            <a:spLocks noChangeArrowheads="1"/>
          </p:cNvSpPr>
          <p:nvPr/>
        </p:nvSpPr>
        <p:spPr bwMode="auto">
          <a:xfrm>
            <a:off x="2408238" y="6019800"/>
            <a:ext cx="7985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NUCLEUS</a:t>
            </a:r>
          </a:p>
        </p:txBody>
      </p:sp>
      <p:sp>
        <p:nvSpPr>
          <p:cNvPr id="45081" name="Text Box 25"/>
          <p:cNvSpPr txBox="1">
            <a:spLocks noChangeArrowheads="1"/>
          </p:cNvSpPr>
          <p:nvPr/>
        </p:nvSpPr>
        <p:spPr bwMode="auto">
          <a:xfrm>
            <a:off x="6553200" y="1050925"/>
            <a:ext cx="1482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Bohr Model</a:t>
            </a:r>
          </a:p>
        </p:txBody>
      </p:sp>
      <p:sp>
        <p:nvSpPr>
          <p:cNvPr id="45082" name="Oval 26"/>
          <p:cNvSpPr>
            <a:spLocks noChangeAspect="1" noChangeArrowheads="1"/>
          </p:cNvSpPr>
          <p:nvPr/>
        </p:nvSpPr>
        <p:spPr bwMode="auto">
          <a:xfrm>
            <a:off x="5638800" y="1676400"/>
            <a:ext cx="3200400" cy="3200400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83" name="Oval 27"/>
          <p:cNvSpPr>
            <a:spLocks noChangeAspect="1" noChangeArrowheads="1"/>
          </p:cNvSpPr>
          <p:nvPr/>
        </p:nvSpPr>
        <p:spPr bwMode="auto">
          <a:xfrm>
            <a:off x="5895975" y="1933575"/>
            <a:ext cx="2649538" cy="2649538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84" name="Oval 28"/>
          <p:cNvSpPr>
            <a:spLocks noChangeAspect="1" noChangeArrowheads="1"/>
          </p:cNvSpPr>
          <p:nvPr/>
        </p:nvSpPr>
        <p:spPr bwMode="auto">
          <a:xfrm>
            <a:off x="6215063" y="2252663"/>
            <a:ext cx="2027237" cy="2027237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85" name="Oval 29"/>
          <p:cNvSpPr>
            <a:spLocks noChangeAspect="1" noChangeArrowheads="1"/>
          </p:cNvSpPr>
          <p:nvPr/>
        </p:nvSpPr>
        <p:spPr bwMode="auto">
          <a:xfrm>
            <a:off x="6446838" y="2484438"/>
            <a:ext cx="1614487" cy="1614487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86" name="Oval 30"/>
          <p:cNvSpPr>
            <a:spLocks noChangeAspect="1" noChangeArrowheads="1"/>
          </p:cNvSpPr>
          <p:nvPr/>
        </p:nvSpPr>
        <p:spPr bwMode="auto">
          <a:xfrm>
            <a:off x="6610350" y="2647950"/>
            <a:ext cx="1296988" cy="1296988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87" name="Oval 31"/>
          <p:cNvSpPr>
            <a:spLocks noChangeAspect="1" noChangeArrowheads="1"/>
          </p:cNvSpPr>
          <p:nvPr/>
        </p:nvSpPr>
        <p:spPr bwMode="auto">
          <a:xfrm>
            <a:off x="6737350" y="2774950"/>
            <a:ext cx="1031875" cy="1031875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88" name="Oval 32"/>
          <p:cNvSpPr>
            <a:spLocks noChangeAspect="1" noChangeArrowheads="1"/>
          </p:cNvSpPr>
          <p:nvPr/>
        </p:nvSpPr>
        <p:spPr bwMode="auto">
          <a:xfrm>
            <a:off x="6988175" y="3025775"/>
            <a:ext cx="517525" cy="517525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89" name="Rectangle 33"/>
          <p:cNvSpPr>
            <a:spLocks noChangeArrowheads="1"/>
          </p:cNvSpPr>
          <p:nvPr/>
        </p:nvSpPr>
        <p:spPr bwMode="auto">
          <a:xfrm>
            <a:off x="6002338" y="5546725"/>
            <a:ext cx="269716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Electron Configuration</a:t>
            </a:r>
          </a:p>
        </p:txBody>
      </p:sp>
      <p:sp>
        <p:nvSpPr>
          <p:cNvPr id="45090" name="Text Box 34"/>
          <p:cNvSpPr txBox="1">
            <a:spLocks noChangeArrowheads="1"/>
          </p:cNvSpPr>
          <p:nvPr/>
        </p:nvSpPr>
        <p:spPr bwMode="auto">
          <a:xfrm>
            <a:off x="1676400" y="6629400"/>
            <a:ext cx="2633663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accent2"/>
                </a:solidFill>
              </a:rPr>
              <a:t>CLICK ON ELEMENT TO FILL IN CHARTS</a:t>
            </a:r>
          </a:p>
        </p:txBody>
      </p:sp>
      <p:sp>
        <p:nvSpPr>
          <p:cNvPr id="45091" name="Text Box 35"/>
          <p:cNvSpPr txBox="1">
            <a:spLocks noChangeArrowheads="1"/>
          </p:cNvSpPr>
          <p:nvPr/>
        </p:nvSpPr>
        <p:spPr bwMode="auto">
          <a:xfrm>
            <a:off x="7097713" y="3157538"/>
            <a:ext cx="29368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/>
              <a:t>N</a:t>
            </a:r>
          </a:p>
        </p:txBody>
      </p:sp>
      <p:sp>
        <p:nvSpPr>
          <p:cNvPr id="45092" name="Oval 36"/>
          <p:cNvSpPr>
            <a:spLocks noChangeAspect="1" noChangeArrowheads="1"/>
          </p:cNvSpPr>
          <p:nvPr/>
        </p:nvSpPr>
        <p:spPr bwMode="auto">
          <a:xfrm>
            <a:off x="762000" y="2620963"/>
            <a:ext cx="274638" cy="274637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93" name="Oval 37"/>
          <p:cNvSpPr>
            <a:spLocks noChangeAspect="1" noChangeArrowheads="1"/>
          </p:cNvSpPr>
          <p:nvPr/>
        </p:nvSpPr>
        <p:spPr bwMode="auto">
          <a:xfrm>
            <a:off x="762000" y="1828800"/>
            <a:ext cx="274638" cy="274638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94" name="Oval 38"/>
          <p:cNvSpPr>
            <a:spLocks noChangeAspect="1" noChangeArrowheads="1"/>
          </p:cNvSpPr>
          <p:nvPr/>
        </p:nvSpPr>
        <p:spPr bwMode="auto">
          <a:xfrm>
            <a:off x="792163" y="1020763"/>
            <a:ext cx="274637" cy="274637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95" name="Oval 39"/>
          <p:cNvSpPr>
            <a:spLocks noChangeAspect="1" noChangeArrowheads="1"/>
          </p:cNvSpPr>
          <p:nvPr/>
        </p:nvSpPr>
        <p:spPr bwMode="auto">
          <a:xfrm>
            <a:off x="1143000" y="2316163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96" name="Oval 40"/>
          <p:cNvSpPr>
            <a:spLocks noChangeAspect="1" noChangeArrowheads="1"/>
          </p:cNvSpPr>
          <p:nvPr/>
        </p:nvSpPr>
        <p:spPr bwMode="auto">
          <a:xfrm>
            <a:off x="1447800" y="2316163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97" name="Oval 41"/>
          <p:cNvSpPr>
            <a:spLocks noChangeAspect="1" noChangeArrowheads="1"/>
          </p:cNvSpPr>
          <p:nvPr/>
        </p:nvSpPr>
        <p:spPr bwMode="auto">
          <a:xfrm>
            <a:off x="1720850" y="2316163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98" name="Oval 42"/>
          <p:cNvSpPr>
            <a:spLocks noChangeAspect="1" noChangeArrowheads="1"/>
          </p:cNvSpPr>
          <p:nvPr/>
        </p:nvSpPr>
        <p:spPr bwMode="auto">
          <a:xfrm>
            <a:off x="1143000" y="1554163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99" name="Oval 43"/>
          <p:cNvSpPr>
            <a:spLocks noChangeAspect="1" noChangeArrowheads="1"/>
          </p:cNvSpPr>
          <p:nvPr/>
        </p:nvSpPr>
        <p:spPr bwMode="auto">
          <a:xfrm>
            <a:off x="1447800" y="1554163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00" name="Oval 44"/>
          <p:cNvSpPr>
            <a:spLocks noChangeAspect="1" noChangeArrowheads="1"/>
          </p:cNvSpPr>
          <p:nvPr/>
        </p:nvSpPr>
        <p:spPr bwMode="auto">
          <a:xfrm>
            <a:off x="1720850" y="1554163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01" name="Oval 45"/>
          <p:cNvSpPr>
            <a:spLocks noChangeAspect="1" noChangeArrowheads="1"/>
          </p:cNvSpPr>
          <p:nvPr/>
        </p:nvSpPr>
        <p:spPr bwMode="auto">
          <a:xfrm>
            <a:off x="1143000" y="715963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02" name="Oval 46"/>
          <p:cNvSpPr>
            <a:spLocks noChangeAspect="1" noChangeArrowheads="1"/>
          </p:cNvSpPr>
          <p:nvPr/>
        </p:nvSpPr>
        <p:spPr bwMode="auto">
          <a:xfrm>
            <a:off x="1447800" y="715963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03" name="Oval 47"/>
          <p:cNvSpPr>
            <a:spLocks noChangeAspect="1" noChangeArrowheads="1"/>
          </p:cNvSpPr>
          <p:nvPr/>
        </p:nvSpPr>
        <p:spPr bwMode="auto">
          <a:xfrm>
            <a:off x="1720850" y="715963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04" name="Oval 48"/>
          <p:cNvSpPr>
            <a:spLocks noChangeAspect="1" noChangeArrowheads="1"/>
          </p:cNvSpPr>
          <p:nvPr/>
        </p:nvSpPr>
        <p:spPr bwMode="auto">
          <a:xfrm>
            <a:off x="2332038" y="9144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05" name="Oval 49"/>
          <p:cNvSpPr>
            <a:spLocks noChangeAspect="1" noChangeArrowheads="1"/>
          </p:cNvSpPr>
          <p:nvPr/>
        </p:nvSpPr>
        <p:spPr bwMode="auto">
          <a:xfrm>
            <a:off x="2636838" y="9144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06" name="Oval 50"/>
          <p:cNvSpPr>
            <a:spLocks noChangeAspect="1" noChangeArrowheads="1"/>
          </p:cNvSpPr>
          <p:nvPr/>
        </p:nvSpPr>
        <p:spPr bwMode="auto">
          <a:xfrm>
            <a:off x="2941638" y="9144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07" name="Oval 51"/>
          <p:cNvSpPr>
            <a:spLocks noChangeAspect="1" noChangeArrowheads="1"/>
          </p:cNvSpPr>
          <p:nvPr/>
        </p:nvSpPr>
        <p:spPr bwMode="auto">
          <a:xfrm>
            <a:off x="2057400" y="914400"/>
            <a:ext cx="274638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08" name="Oval 52"/>
          <p:cNvSpPr>
            <a:spLocks noChangeAspect="1" noChangeArrowheads="1"/>
          </p:cNvSpPr>
          <p:nvPr/>
        </p:nvSpPr>
        <p:spPr bwMode="auto">
          <a:xfrm>
            <a:off x="3246438" y="9144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09" name="Oval 53"/>
          <p:cNvSpPr>
            <a:spLocks noChangeAspect="1" noChangeArrowheads="1"/>
          </p:cNvSpPr>
          <p:nvPr/>
        </p:nvSpPr>
        <p:spPr bwMode="auto">
          <a:xfrm>
            <a:off x="2332038" y="2468563"/>
            <a:ext cx="274637" cy="2746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10" name="Oval 54"/>
          <p:cNvSpPr>
            <a:spLocks noChangeAspect="1" noChangeArrowheads="1"/>
          </p:cNvSpPr>
          <p:nvPr/>
        </p:nvSpPr>
        <p:spPr bwMode="auto">
          <a:xfrm>
            <a:off x="2636838" y="2468563"/>
            <a:ext cx="274637" cy="2746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11" name="Oval 55"/>
          <p:cNvSpPr>
            <a:spLocks noChangeAspect="1" noChangeArrowheads="1"/>
          </p:cNvSpPr>
          <p:nvPr/>
        </p:nvSpPr>
        <p:spPr bwMode="auto">
          <a:xfrm>
            <a:off x="2941638" y="2468563"/>
            <a:ext cx="274637" cy="2746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12" name="Oval 56"/>
          <p:cNvSpPr>
            <a:spLocks noChangeAspect="1" noChangeArrowheads="1"/>
          </p:cNvSpPr>
          <p:nvPr/>
        </p:nvSpPr>
        <p:spPr bwMode="auto">
          <a:xfrm>
            <a:off x="2057400" y="2468563"/>
            <a:ext cx="274638" cy="2746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13" name="Oval 57"/>
          <p:cNvSpPr>
            <a:spLocks noChangeAspect="1" noChangeArrowheads="1"/>
          </p:cNvSpPr>
          <p:nvPr/>
        </p:nvSpPr>
        <p:spPr bwMode="auto">
          <a:xfrm>
            <a:off x="3246438" y="2468563"/>
            <a:ext cx="274637" cy="2746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14" name="Oval 58"/>
          <p:cNvSpPr>
            <a:spLocks noChangeAspect="1" noChangeArrowheads="1"/>
          </p:cNvSpPr>
          <p:nvPr/>
        </p:nvSpPr>
        <p:spPr bwMode="auto">
          <a:xfrm>
            <a:off x="2332038" y="17526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15" name="Oval 59"/>
          <p:cNvSpPr>
            <a:spLocks noChangeAspect="1" noChangeArrowheads="1"/>
          </p:cNvSpPr>
          <p:nvPr/>
        </p:nvSpPr>
        <p:spPr bwMode="auto">
          <a:xfrm>
            <a:off x="2636838" y="17526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16" name="Oval 60"/>
          <p:cNvSpPr>
            <a:spLocks noChangeAspect="1" noChangeArrowheads="1"/>
          </p:cNvSpPr>
          <p:nvPr/>
        </p:nvSpPr>
        <p:spPr bwMode="auto">
          <a:xfrm>
            <a:off x="2941638" y="17526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17" name="Oval 61"/>
          <p:cNvSpPr>
            <a:spLocks noChangeAspect="1" noChangeArrowheads="1"/>
          </p:cNvSpPr>
          <p:nvPr/>
        </p:nvSpPr>
        <p:spPr bwMode="auto">
          <a:xfrm>
            <a:off x="2057400" y="1752600"/>
            <a:ext cx="274638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18" name="Oval 62"/>
          <p:cNvSpPr>
            <a:spLocks noChangeAspect="1" noChangeArrowheads="1"/>
          </p:cNvSpPr>
          <p:nvPr/>
        </p:nvSpPr>
        <p:spPr bwMode="auto">
          <a:xfrm>
            <a:off x="3246438" y="17526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19" name="Oval 63"/>
          <p:cNvSpPr>
            <a:spLocks noChangeArrowheads="1"/>
          </p:cNvSpPr>
          <p:nvPr/>
        </p:nvSpPr>
        <p:spPr bwMode="auto">
          <a:xfrm>
            <a:off x="7086600" y="27432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20" name="Oval 64"/>
          <p:cNvSpPr>
            <a:spLocks noChangeArrowheads="1"/>
          </p:cNvSpPr>
          <p:nvPr/>
        </p:nvSpPr>
        <p:spPr bwMode="auto">
          <a:xfrm>
            <a:off x="7620000" y="29718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21" name="Oval 65"/>
          <p:cNvSpPr>
            <a:spLocks noChangeArrowheads="1"/>
          </p:cNvSpPr>
          <p:nvPr/>
        </p:nvSpPr>
        <p:spPr bwMode="auto">
          <a:xfrm>
            <a:off x="7620000" y="35052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22" name="Oval 66"/>
          <p:cNvSpPr>
            <a:spLocks noChangeArrowheads="1"/>
          </p:cNvSpPr>
          <p:nvPr/>
        </p:nvSpPr>
        <p:spPr bwMode="auto">
          <a:xfrm>
            <a:off x="6934200" y="36576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23" name="Oval 67"/>
          <p:cNvSpPr>
            <a:spLocks noChangeArrowheads="1"/>
          </p:cNvSpPr>
          <p:nvPr/>
        </p:nvSpPr>
        <p:spPr bwMode="auto">
          <a:xfrm>
            <a:off x="6934200" y="32766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24" name="Oval 68"/>
          <p:cNvSpPr>
            <a:spLocks noChangeArrowheads="1"/>
          </p:cNvSpPr>
          <p:nvPr/>
        </p:nvSpPr>
        <p:spPr bwMode="auto">
          <a:xfrm>
            <a:off x="7467600" y="32004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25" name="Oval 69"/>
          <p:cNvSpPr>
            <a:spLocks noChangeArrowheads="1"/>
          </p:cNvSpPr>
          <p:nvPr/>
        </p:nvSpPr>
        <p:spPr bwMode="auto">
          <a:xfrm>
            <a:off x="6705600" y="30480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26" name="Text Box 70"/>
          <p:cNvSpPr txBox="1">
            <a:spLocks noChangeArrowheads="1"/>
          </p:cNvSpPr>
          <p:nvPr/>
        </p:nvSpPr>
        <p:spPr bwMode="auto">
          <a:xfrm>
            <a:off x="5791200" y="5983288"/>
            <a:ext cx="30114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Al = 1s</a:t>
            </a:r>
            <a:r>
              <a:rPr lang="en-US" sz="2400" baseline="30000">
                <a:solidFill>
                  <a:srgbClr val="FF0000"/>
                </a:solidFill>
              </a:rPr>
              <a:t>2</a:t>
            </a:r>
            <a:r>
              <a:rPr lang="en-US" sz="2400">
                <a:solidFill>
                  <a:srgbClr val="FF0000"/>
                </a:solidFill>
              </a:rPr>
              <a:t>2s</a:t>
            </a:r>
            <a:r>
              <a:rPr lang="en-US" sz="2400" baseline="30000">
                <a:solidFill>
                  <a:srgbClr val="FF0000"/>
                </a:solidFill>
              </a:rPr>
              <a:t>2</a:t>
            </a:r>
            <a:r>
              <a:rPr lang="en-US" sz="2400">
                <a:solidFill>
                  <a:srgbClr val="FF0000"/>
                </a:solidFill>
              </a:rPr>
              <a:t>2p</a:t>
            </a:r>
            <a:r>
              <a:rPr lang="en-US" sz="2400" baseline="30000">
                <a:solidFill>
                  <a:srgbClr val="FF0000"/>
                </a:solidFill>
              </a:rPr>
              <a:t>6</a:t>
            </a:r>
            <a:r>
              <a:rPr lang="en-US" sz="2400">
                <a:solidFill>
                  <a:srgbClr val="FF0000"/>
                </a:solidFill>
              </a:rPr>
              <a:t>3s</a:t>
            </a:r>
            <a:r>
              <a:rPr lang="en-US" sz="2400" baseline="30000">
                <a:solidFill>
                  <a:srgbClr val="FF0000"/>
                </a:solidFill>
              </a:rPr>
              <a:t>2</a:t>
            </a:r>
            <a:r>
              <a:rPr lang="en-US" sz="2400">
                <a:solidFill>
                  <a:srgbClr val="FF0000"/>
                </a:solidFill>
              </a:rPr>
              <a:t>3p</a:t>
            </a:r>
            <a:r>
              <a:rPr lang="en-US" sz="2400" baseline="300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5127" name="Oval 71"/>
          <p:cNvSpPr>
            <a:spLocks noChangeAspect="1" noChangeArrowheads="1"/>
          </p:cNvSpPr>
          <p:nvPr/>
        </p:nvSpPr>
        <p:spPr bwMode="auto">
          <a:xfrm>
            <a:off x="762000" y="5668963"/>
            <a:ext cx="274638" cy="274637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28" name="AutoShape 72"/>
          <p:cNvSpPr>
            <a:spLocks noChangeArrowheads="1"/>
          </p:cNvSpPr>
          <p:nvPr/>
        </p:nvSpPr>
        <p:spPr bwMode="auto">
          <a:xfrm>
            <a:off x="838200" y="57451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29" name="AutoShape 73"/>
          <p:cNvSpPr>
            <a:spLocks noChangeArrowheads="1"/>
          </p:cNvSpPr>
          <p:nvPr/>
        </p:nvSpPr>
        <p:spPr bwMode="auto">
          <a:xfrm rot="10800000">
            <a:off x="914400" y="57451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5130" name="Oval 74"/>
          <p:cNvSpPr>
            <a:spLocks noChangeAspect="1" noChangeArrowheads="1"/>
          </p:cNvSpPr>
          <p:nvPr/>
        </p:nvSpPr>
        <p:spPr bwMode="auto">
          <a:xfrm>
            <a:off x="762000" y="4572000"/>
            <a:ext cx="274638" cy="274638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31" name="AutoShape 75"/>
          <p:cNvSpPr>
            <a:spLocks noChangeArrowheads="1"/>
          </p:cNvSpPr>
          <p:nvPr/>
        </p:nvSpPr>
        <p:spPr bwMode="auto">
          <a:xfrm>
            <a:off x="838200" y="46482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32" name="AutoShape 76"/>
          <p:cNvSpPr>
            <a:spLocks noChangeArrowheads="1"/>
          </p:cNvSpPr>
          <p:nvPr/>
        </p:nvSpPr>
        <p:spPr bwMode="auto">
          <a:xfrm rot="10800000">
            <a:off x="914400" y="46482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5133" name="Text Box 77"/>
          <p:cNvSpPr txBox="1">
            <a:spLocks noChangeArrowheads="1"/>
          </p:cNvSpPr>
          <p:nvPr/>
        </p:nvSpPr>
        <p:spPr bwMode="auto">
          <a:xfrm>
            <a:off x="6553200" y="344488"/>
            <a:ext cx="15414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Aluminum</a:t>
            </a:r>
          </a:p>
        </p:txBody>
      </p:sp>
      <p:sp>
        <p:nvSpPr>
          <p:cNvPr id="45134" name="Oval 78"/>
          <p:cNvSpPr>
            <a:spLocks noChangeArrowheads="1"/>
          </p:cNvSpPr>
          <p:nvPr/>
        </p:nvSpPr>
        <p:spPr bwMode="auto">
          <a:xfrm>
            <a:off x="7315200" y="37338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35" name="Oval 79"/>
          <p:cNvSpPr>
            <a:spLocks noChangeArrowheads="1"/>
          </p:cNvSpPr>
          <p:nvPr/>
        </p:nvSpPr>
        <p:spPr bwMode="auto">
          <a:xfrm>
            <a:off x="6705600" y="34290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36" name="Oval 80"/>
          <p:cNvSpPr>
            <a:spLocks noChangeArrowheads="1"/>
          </p:cNvSpPr>
          <p:nvPr/>
        </p:nvSpPr>
        <p:spPr bwMode="auto">
          <a:xfrm>
            <a:off x="7467600" y="28194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37" name="Oval 81"/>
          <p:cNvSpPr>
            <a:spLocks noChangeArrowheads="1"/>
          </p:cNvSpPr>
          <p:nvPr/>
        </p:nvSpPr>
        <p:spPr bwMode="auto">
          <a:xfrm>
            <a:off x="7086600" y="38862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38" name="Oval 82"/>
          <p:cNvSpPr>
            <a:spLocks noChangeArrowheads="1"/>
          </p:cNvSpPr>
          <p:nvPr/>
        </p:nvSpPr>
        <p:spPr bwMode="auto">
          <a:xfrm>
            <a:off x="7848600" y="32766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39" name="Oval 83"/>
          <p:cNvSpPr>
            <a:spLocks noChangeArrowheads="1"/>
          </p:cNvSpPr>
          <p:nvPr/>
        </p:nvSpPr>
        <p:spPr bwMode="auto">
          <a:xfrm>
            <a:off x="6705600" y="28194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40" name="Oval 84"/>
          <p:cNvSpPr>
            <a:spLocks noChangeAspect="1" noChangeArrowheads="1"/>
          </p:cNvSpPr>
          <p:nvPr/>
        </p:nvSpPr>
        <p:spPr bwMode="auto">
          <a:xfrm>
            <a:off x="1143000" y="4267200"/>
            <a:ext cx="274638" cy="274638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41" name="AutoShape 85"/>
          <p:cNvSpPr>
            <a:spLocks noChangeArrowheads="1"/>
          </p:cNvSpPr>
          <p:nvPr/>
        </p:nvSpPr>
        <p:spPr bwMode="auto">
          <a:xfrm>
            <a:off x="1219200" y="43434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42" name="AutoShape 86"/>
          <p:cNvSpPr>
            <a:spLocks noChangeArrowheads="1"/>
          </p:cNvSpPr>
          <p:nvPr/>
        </p:nvSpPr>
        <p:spPr bwMode="auto">
          <a:xfrm rot="10800000">
            <a:off x="1295400" y="43434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5143" name="Oval 87"/>
          <p:cNvSpPr>
            <a:spLocks noChangeAspect="1" noChangeArrowheads="1"/>
          </p:cNvSpPr>
          <p:nvPr/>
        </p:nvSpPr>
        <p:spPr bwMode="auto">
          <a:xfrm>
            <a:off x="1417638" y="4267200"/>
            <a:ext cx="274637" cy="274638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44" name="AutoShape 88"/>
          <p:cNvSpPr>
            <a:spLocks noChangeArrowheads="1"/>
          </p:cNvSpPr>
          <p:nvPr/>
        </p:nvSpPr>
        <p:spPr bwMode="auto">
          <a:xfrm>
            <a:off x="1493838" y="43434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45" name="AutoShape 89"/>
          <p:cNvSpPr>
            <a:spLocks noChangeArrowheads="1"/>
          </p:cNvSpPr>
          <p:nvPr/>
        </p:nvSpPr>
        <p:spPr bwMode="auto">
          <a:xfrm rot="10800000">
            <a:off x="1570038" y="43434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5146" name="Oval 90"/>
          <p:cNvSpPr>
            <a:spLocks noChangeAspect="1" noChangeArrowheads="1"/>
          </p:cNvSpPr>
          <p:nvPr/>
        </p:nvSpPr>
        <p:spPr bwMode="auto">
          <a:xfrm>
            <a:off x="1722438" y="4267200"/>
            <a:ext cx="274637" cy="274638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47" name="AutoShape 91"/>
          <p:cNvSpPr>
            <a:spLocks noChangeArrowheads="1"/>
          </p:cNvSpPr>
          <p:nvPr/>
        </p:nvSpPr>
        <p:spPr bwMode="auto">
          <a:xfrm>
            <a:off x="1798638" y="43434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48" name="AutoShape 92"/>
          <p:cNvSpPr>
            <a:spLocks noChangeArrowheads="1"/>
          </p:cNvSpPr>
          <p:nvPr/>
        </p:nvSpPr>
        <p:spPr bwMode="auto">
          <a:xfrm rot="10800000">
            <a:off x="1874838" y="43434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5149" name="Oval 93"/>
          <p:cNvSpPr>
            <a:spLocks noChangeAspect="1" noChangeArrowheads="1"/>
          </p:cNvSpPr>
          <p:nvPr/>
        </p:nvSpPr>
        <p:spPr bwMode="auto">
          <a:xfrm>
            <a:off x="1143000" y="3230563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50" name="AutoShape 94"/>
          <p:cNvSpPr>
            <a:spLocks noChangeArrowheads="1"/>
          </p:cNvSpPr>
          <p:nvPr/>
        </p:nvSpPr>
        <p:spPr bwMode="auto">
          <a:xfrm>
            <a:off x="1219200" y="33067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51" name="Oval 95"/>
          <p:cNvSpPr>
            <a:spLocks noChangeAspect="1" noChangeArrowheads="1"/>
          </p:cNvSpPr>
          <p:nvPr/>
        </p:nvSpPr>
        <p:spPr bwMode="auto">
          <a:xfrm>
            <a:off x="1417638" y="3230563"/>
            <a:ext cx="274637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52" name="Oval 96"/>
          <p:cNvSpPr>
            <a:spLocks noChangeAspect="1" noChangeArrowheads="1"/>
          </p:cNvSpPr>
          <p:nvPr/>
        </p:nvSpPr>
        <p:spPr bwMode="auto">
          <a:xfrm>
            <a:off x="1722438" y="3230563"/>
            <a:ext cx="274637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53" name="Oval 97"/>
          <p:cNvSpPr>
            <a:spLocks noChangeAspect="1" noChangeArrowheads="1"/>
          </p:cNvSpPr>
          <p:nvPr/>
        </p:nvSpPr>
        <p:spPr bwMode="auto">
          <a:xfrm>
            <a:off x="762000" y="3611563"/>
            <a:ext cx="274638" cy="274637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54" name="AutoShape 98"/>
          <p:cNvSpPr>
            <a:spLocks noChangeArrowheads="1"/>
          </p:cNvSpPr>
          <p:nvPr/>
        </p:nvSpPr>
        <p:spPr bwMode="auto">
          <a:xfrm>
            <a:off x="838200" y="36877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55" name="AutoShape 99"/>
          <p:cNvSpPr>
            <a:spLocks noChangeArrowheads="1"/>
          </p:cNvSpPr>
          <p:nvPr/>
        </p:nvSpPr>
        <p:spPr bwMode="auto">
          <a:xfrm rot="10800000">
            <a:off x="914400" y="36877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5156" name="Text Box 100"/>
          <p:cNvSpPr txBox="1">
            <a:spLocks noChangeArrowheads="1"/>
          </p:cNvSpPr>
          <p:nvPr/>
        </p:nvSpPr>
        <p:spPr bwMode="auto">
          <a:xfrm>
            <a:off x="457200" y="6246813"/>
            <a:ext cx="52879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hlinkClick r:id="rId3" action="ppaction://hlinksldjump"/>
              </a:rPr>
              <a:t>H</a:t>
            </a:r>
            <a:r>
              <a:rPr lang="en-US" sz="2400"/>
              <a:t>   </a:t>
            </a:r>
            <a:r>
              <a:rPr lang="en-US" sz="2400">
                <a:hlinkClick r:id="rId4" action="ppaction://hlinksldjump"/>
              </a:rPr>
              <a:t>He</a:t>
            </a:r>
            <a:r>
              <a:rPr lang="en-US" sz="2400"/>
              <a:t>   </a:t>
            </a:r>
            <a:r>
              <a:rPr lang="en-US" sz="2400">
                <a:hlinkClick r:id="rId5" action="ppaction://hlinksldjump"/>
              </a:rPr>
              <a:t>Li</a:t>
            </a:r>
            <a:r>
              <a:rPr lang="en-US" sz="2400"/>
              <a:t>   </a:t>
            </a:r>
            <a:r>
              <a:rPr lang="en-US" sz="2400">
                <a:hlinkClick r:id="rId6" action="ppaction://hlinksldjump"/>
              </a:rPr>
              <a:t>C</a:t>
            </a:r>
            <a:r>
              <a:rPr lang="en-US" sz="2400"/>
              <a:t>   </a:t>
            </a:r>
            <a:r>
              <a:rPr lang="en-US" sz="2400">
                <a:hlinkClick r:id="rId7" action="ppaction://hlinksldjump"/>
              </a:rPr>
              <a:t>N</a:t>
            </a:r>
            <a:r>
              <a:rPr lang="en-US" sz="2400"/>
              <a:t>   </a:t>
            </a:r>
            <a:r>
              <a:rPr lang="en-US" sz="2400">
                <a:solidFill>
                  <a:srgbClr val="FF0000"/>
                </a:solidFill>
              </a:rPr>
              <a:t>Al</a:t>
            </a:r>
            <a:r>
              <a:rPr lang="en-US" sz="2400"/>
              <a:t>   </a:t>
            </a:r>
            <a:r>
              <a:rPr lang="en-US" sz="2400">
                <a:hlinkClick r:id="rId8" action="ppaction://hlinksldjump"/>
              </a:rPr>
              <a:t>Ar</a:t>
            </a:r>
            <a:r>
              <a:rPr lang="en-US" sz="2400"/>
              <a:t>   </a:t>
            </a:r>
            <a:r>
              <a:rPr lang="en-US" sz="2400">
                <a:hlinkClick r:id="rId9" action="ppaction://hlinksldjump"/>
              </a:rPr>
              <a:t>F</a:t>
            </a:r>
            <a:r>
              <a:rPr lang="en-US" sz="2400"/>
              <a:t>    </a:t>
            </a:r>
            <a:r>
              <a:rPr lang="en-US" sz="2400">
                <a:hlinkClick r:id="rId10" action="ppaction://hlinksldjump"/>
              </a:rPr>
              <a:t>Fe</a:t>
            </a:r>
            <a:r>
              <a:rPr lang="en-US" sz="2400"/>
              <a:t>   </a:t>
            </a:r>
            <a:r>
              <a:rPr lang="en-US" sz="2400">
                <a:hlinkClick r:id="" action="ppaction://noaction"/>
              </a:rPr>
              <a:t>La</a:t>
            </a:r>
            <a:endParaRPr lang="en-US" sz="2400"/>
          </a:p>
        </p:txBody>
      </p:sp>
      <p:sp>
        <p:nvSpPr>
          <p:cNvPr id="45157" name="AutoShape 101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172200"/>
            <a:ext cx="609600" cy="357188"/>
          </a:xfrm>
          <a:prstGeom prst="actionButtonBeginning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990600" y="0"/>
            <a:ext cx="419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>
                <a:solidFill>
                  <a:schemeClr val="tx2"/>
                </a:solidFill>
              </a:rPr>
              <a:t>Energy Level Diagram</a:t>
            </a: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823913" y="5562600"/>
            <a:ext cx="4357687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823913" y="4343400"/>
            <a:ext cx="4357687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823913" y="3352800"/>
            <a:ext cx="4357687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823913" y="2438400"/>
            <a:ext cx="4357687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838200" y="1676400"/>
            <a:ext cx="43434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823913" y="838200"/>
            <a:ext cx="4738687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9" name="Oval 9"/>
          <p:cNvSpPr>
            <a:spLocks noChangeArrowheads="1"/>
          </p:cNvSpPr>
          <p:nvPr/>
        </p:nvSpPr>
        <p:spPr bwMode="auto">
          <a:xfrm>
            <a:off x="48006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0" name="Oval 10"/>
          <p:cNvSpPr>
            <a:spLocks noChangeArrowheads="1"/>
          </p:cNvSpPr>
          <p:nvPr/>
        </p:nvSpPr>
        <p:spPr bwMode="auto">
          <a:xfrm>
            <a:off x="45720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1" name="Oval 11"/>
          <p:cNvSpPr>
            <a:spLocks noChangeArrowheads="1"/>
          </p:cNvSpPr>
          <p:nvPr/>
        </p:nvSpPr>
        <p:spPr bwMode="auto">
          <a:xfrm>
            <a:off x="43434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2" name="Oval 12"/>
          <p:cNvSpPr>
            <a:spLocks noChangeArrowheads="1"/>
          </p:cNvSpPr>
          <p:nvPr/>
        </p:nvSpPr>
        <p:spPr bwMode="auto">
          <a:xfrm>
            <a:off x="41148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3" name="Oval 13"/>
          <p:cNvSpPr>
            <a:spLocks noChangeArrowheads="1"/>
          </p:cNvSpPr>
          <p:nvPr/>
        </p:nvSpPr>
        <p:spPr bwMode="auto">
          <a:xfrm>
            <a:off x="38862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4" name="Oval 14"/>
          <p:cNvSpPr>
            <a:spLocks noChangeArrowheads="1"/>
          </p:cNvSpPr>
          <p:nvPr/>
        </p:nvSpPr>
        <p:spPr bwMode="auto">
          <a:xfrm>
            <a:off x="50292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5" name="Oval 15"/>
          <p:cNvSpPr>
            <a:spLocks noChangeArrowheads="1"/>
          </p:cNvSpPr>
          <p:nvPr/>
        </p:nvSpPr>
        <p:spPr bwMode="auto">
          <a:xfrm>
            <a:off x="52578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6" name="Line 16"/>
          <p:cNvSpPr>
            <a:spLocks noChangeShapeType="1"/>
          </p:cNvSpPr>
          <p:nvPr/>
        </p:nvSpPr>
        <p:spPr bwMode="auto">
          <a:xfrm flipV="1">
            <a:off x="517525" y="1219200"/>
            <a:ext cx="1588" cy="472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097" name="Text Box 17"/>
          <p:cNvSpPr txBox="1">
            <a:spLocks noChangeArrowheads="1"/>
          </p:cNvSpPr>
          <p:nvPr/>
        </p:nvSpPr>
        <p:spPr bwMode="auto">
          <a:xfrm rot="-5400000">
            <a:off x="-1283494" y="2950369"/>
            <a:ext cx="3148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   </a:t>
            </a:r>
            <a:r>
              <a:rPr lang="en-US" sz="1600"/>
              <a:t>Arbitrary Energy Scale</a:t>
            </a:r>
          </a:p>
        </p:txBody>
      </p:sp>
      <p:sp>
        <p:nvSpPr>
          <p:cNvPr id="46098" name="Text Box 18"/>
          <p:cNvSpPr txBox="1">
            <a:spLocks noChangeArrowheads="1"/>
          </p:cNvSpPr>
          <p:nvPr/>
        </p:nvSpPr>
        <p:spPr bwMode="auto">
          <a:xfrm>
            <a:off x="747713" y="5318125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1s</a:t>
            </a:r>
          </a:p>
        </p:txBody>
      </p:sp>
      <p:sp>
        <p:nvSpPr>
          <p:cNvPr id="46099" name="Text Box 19"/>
          <p:cNvSpPr txBox="1">
            <a:spLocks noChangeArrowheads="1"/>
          </p:cNvSpPr>
          <p:nvPr/>
        </p:nvSpPr>
        <p:spPr bwMode="auto">
          <a:xfrm>
            <a:off x="731838" y="4021138"/>
            <a:ext cx="9255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2s             2p</a:t>
            </a:r>
          </a:p>
        </p:txBody>
      </p:sp>
      <p:sp>
        <p:nvSpPr>
          <p:cNvPr id="46100" name="Text Box 20"/>
          <p:cNvSpPr txBox="1">
            <a:spLocks noChangeArrowheads="1"/>
          </p:cNvSpPr>
          <p:nvPr/>
        </p:nvSpPr>
        <p:spPr bwMode="auto">
          <a:xfrm>
            <a:off x="736600" y="2971800"/>
            <a:ext cx="9255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3s             3p</a:t>
            </a:r>
          </a:p>
        </p:txBody>
      </p:sp>
      <p:sp>
        <p:nvSpPr>
          <p:cNvPr id="46101" name="Text Box 21"/>
          <p:cNvSpPr txBox="1">
            <a:spLocks noChangeArrowheads="1"/>
          </p:cNvSpPr>
          <p:nvPr/>
        </p:nvSpPr>
        <p:spPr bwMode="auto">
          <a:xfrm>
            <a:off x="704850" y="2117725"/>
            <a:ext cx="21907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4s             4p                                3d</a:t>
            </a:r>
          </a:p>
        </p:txBody>
      </p:sp>
      <p:sp>
        <p:nvSpPr>
          <p:cNvPr id="46102" name="Text Box 22"/>
          <p:cNvSpPr txBox="1">
            <a:spLocks noChangeArrowheads="1"/>
          </p:cNvSpPr>
          <p:nvPr/>
        </p:nvSpPr>
        <p:spPr bwMode="auto">
          <a:xfrm>
            <a:off x="595313" y="1295400"/>
            <a:ext cx="23304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  5s              5p                                 4d</a:t>
            </a:r>
          </a:p>
        </p:txBody>
      </p:sp>
      <p:sp>
        <p:nvSpPr>
          <p:cNvPr id="46103" name="Text Box 23"/>
          <p:cNvSpPr txBox="1">
            <a:spLocks noChangeArrowheads="1"/>
          </p:cNvSpPr>
          <p:nvPr/>
        </p:nvSpPr>
        <p:spPr bwMode="auto">
          <a:xfrm>
            <a:off x="630238" y="533400"/>
            <a:ext cx="39100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6s               6p                                 5d                                           4f</a:t>
            </a:r>
          </a:p>
        </p:txBody>
      </p:sp>
      <p:sp>
        <p:nvSpPr>
          <p:cNvPr id="46104" name="Text Box 24"/>
          <p:cNvSpPr txBox="1">
            <a:spLocks noChangeArrowheads="1"/>
          </p:cNvSpPr>
          <p:nvPr/>
        </p:nvSpPr>
        <p:spPr bwMode="auto">
          <a:xfrm>
            <a:off x="2408238" y="6019800"/>
            <a:ext cx="7985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NUCLEUS</a:t>
            </a:r>
          </a:p>
        </p:txBody>
      </p:sp>
      <p:sp>
        <p:nvSpPr>
          <p:cNvPr id="46105" name="Oval 25"/>
          <p:cNvSpPr>
            <a:spLocks noChangeAspect="1" noChangeArrowheads="1"/>
          </p:cNvSpPr>
          <p:nvPr/>
        </p:nvSpPr>
        <p:spPr bwMode="auto">
          <a:xfrm>
            <a:off x="5638800" y="1676400"/>
            <a:ext cx="3200400" cy="3200400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06" name="Oval 26"/>
          <p:cNvSpPr>
            <a:spLocks noChangeAspect="1" noChangeArrowheads="1"/>
          </p:cNvSpPr>
          <p:nvPr/>
        </p:nvSpPr>
        <p:spPr bwMode="auto">
          <a:xfrm>
            <a:off x="5895975" y="1933575"/>
            <a:ext cx="2649538" cy="2649538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07" name="Oval 27"/>
          <p:cNvSpPr>
            <a:spLocks noChangeAspect="1" noChangeArrowheads="1"/>
          </p:cNvSpPr>
          <p:nvPr/>
        </p:nvSpPr>
        <p:spPr bwMode="auto">
          <a:xfrm>
            <a:off x="6215063" y="2252663"/>
            <a:ext cx="2027237" cy="2027237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08" name="Oval 28"/>
          <p:cNvSpPr>
            <a:spLocks noChangeAspect="1" noChangeArrowheads="1"/>
          </p:cNvSpPr>
          <p:nvPr/>
        </p:nvSpPr>
        <p:spPr bwMode="auto">
          <a:xfrm>
            <a:off x="6446838" y="2484438"/>
            <a:ext cx="1614487" cy="1614487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09" name="Oval 29"/>
          <p:cNvSpPr>
            <a:spLocks noChangeAspect="1" noChangeArrowheads="1"/>
          </p:cNvSpPr>
          <p:nvPr/>
        </p:nvSpPr>
        <p:spPr bwMode="auto">
          <a:xfrm>
            <a:off x="6610350" y="2647950"/>
            <a:ext cx="1296988" cy="1296988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10" name="Oval 30"/>
          <p:cNvSpPr>
            <a:spLocks noChangeAspect="1" noChangeArrowheads="1"/>
          </p:cNvSpPr>
          <p:nvPr/>
        </p:nvSpPr>
        <p:spPr bwMode="auto">
          <a:xfrm>
            <a:off x="6737350" y="2774950"/>
            <a:ext cx="1031875" cy="1031875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11" name="Oval 31"/>
          <p:cNvSpPr>
            <a:spLocks noChangeAspect="1" noChangeArrowheads="1"/>
          </p:cNvSpPr>
          <p:nvPr/>
        </p:nvSpPr>
        <p:spPr bwMode="auto">
          <a:xfrm>
            <a:off x="6988175" y="3025775"/>
            <a:ext cx="517525" cy="517525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12" name="Rectangle 32"/>
          <p:cNvSpPr>
            <a:spLocks noChangeArrowheads="1"/>
          </p:cNvSpPr>
          <p:nvPr/>
        </p:nvSpPr>
        <p:spPr bwMode="auto">
          <a:xfrm>
            <a:off x="6002338" y="5546725"/>
            <a:ext cx="269716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Electron Configuration</a:t>
            </a:r>
          </a:p>
        </p:txBody>
      </p:sp>
      <p:sp>
        <p:nvSpPr>
          <p:cNvPr id="46113" name="Text Box 33"/>
          <p:cNvSpPr txBox="1">
            <a:spLocks noChangeArrowheads="1"/>
          </p:cNvSpPr>
          <p:nvPr/>
        </p:nvSpPr>
        <p:spPr bwMode="auto">
          <a:xfrm>
            <a:off x="1676400" y="6629400"/>
            <a:ext cx="2633663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accent2"/>
                </a:solidFill>
              </a:rPr>
              <a:t>CLICK ON ELEMENT TO FILL IN CHARTS</a:t>
            </a:r>
          </a:p>
        </p:txBody>
      </p:sp>
      <p:sp>
        <p:nvSpPr>
          <p:cNvPr id="46114" name="Text Box 34"/>
          <p:cNvSpPr txBox="1">
            <a:spLocks noChangeArrowheads="1"/>
          </p:cNvSpPr>
          <p:nvPr/>
        </p:nvSpPr>
        <p:spPr bwMode="auto">
          <a:xfrm>
            <a:off x="7097713" y="3157538"/>
            <a:ext cx="29368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/>
              <a:t>N</a:t>
            </a:r>
          </a:p>
        </p:txBody>
      </p:sp>
      <p:sp>
        <p:nvSpPr>
          <p:cNvPr id="46115" name="Oval 35"/>
          <p:cNvSpPr>
            <a:spLocks noChangeAspect="1" noChangeArrowheads="1"/>
          </p:cNvSpPr>
          <p:nvPr/>
        </p:nvSpPr>
        <p:spPr bwMode="auto">
          <a:xfrm>
            <a:off x="762000" y="2620963"/>
            <a:ext cx="274638" cy="274637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16" name="Oval 36"/>
          <p:cNvSpPr>
            <a:spLocks noChangeAspect="1" noChangeArrowheads="1"/>
          </p:cNvSpPr>
          <p:nvPr/>
        </p:nvSpPr>
        <p:spPr bwMode="auto">
          <a:xfrm>
            <a:off x="762000" y="1828800"/>
            <a:ext cx="274638" cy="274638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17" name="Oval 37"/>
          <p:cNvSpPr>
            <a:spLocks noChangeAspect="1" noChangeArrowheads="1"/>
          </p:cNvSpPr>
          <p:nvPr/>
        </p:nvSpPr>
        <p:spPr bwMode="auto">
          <a:xfrm>
            <a:off x="792163" y="1020763"/>
            <a:ext cx="274637" cy="274637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18" name="Oval 38"/>
          <p:cNvSpPr>
            <a:spLocks noChangeAspect="1" noChangeArrowheads="1"/>
          </p:cNvSpPr>
          <p:nvPr/>
        </p:nvSpPr>
        <p:spPr bwMode="auto">
          <a:xfrm>
            <a:off x="1143000" y="2316163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19" name="Oval 39"/>
          <p:cNvSpPr>
            <a:spLocks noChangeAspect="1" noChangeArrowheads="1"/>
          </p:cNvSpPr>
          <p:nvPr/>
        </p:nvSpPr>
        <p:spPr bwMode="auto">
          <a:xfrm>
            <a:off x="1447800" y="2316163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20" name="Oval 40"/>
          <p:cNvSpPr>
            <a:spLocks noChangeAspect="1" noChangeArrowheads="1"/>
          </p:cNvSpPr>
          <p:nvPr/>
        </p:nvSpPr>
        <p:spPr bwMode="auto">
          <a:xfrm>
            <a:off x="1720850" y="2316163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21" name="Oval 41"/>
          <p:cNvSpPr>
            <a:spLocks noChangeAspect="1" noChangeArrowheads="1"/>
          </p:cNvSpPr>
          <p:nvPr/>
        </p:nvSpPr>
        <p:spPr bwMode="auto">
          <a:xfrm>
            <a:off x="1143000" y="1554163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22" name="Oval 42"/>
          <p:cNvSpPr>
            <a:spLocks noChangeAspect="1" noChangeArrowheads="1"/>
          </p:cNvSpPr>
          <p:nvPr/>
        </p:nvSpPr>
        <p:spPr bwMode="auto">
          <a:xfrm>
            <a:off x="1447800" y="1554163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23" name="Oval 43"/>
          <p:cNvSpPr>
            <a:spLocks noChangeAspect="1" noChangeArrowheads="1"/>
          </p:cNvSpPr>
          <p:nvPr/>
        </p:nvSpPr>
        <p:spPr bwMode="auto">
          <a:xfrm>
            <a:off x="1720850" y="1554163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24" name="Oval 44"/>
          <p:cNvSpPr>
            <a:spLocks noChangeAspect="1" noChangeArrowheads="1"/>
          </p:cNvSpPr>
          <p:nvPr/>
        </p:nvSpPr>
        <p:spPr bwMode="auto">
          <a:xfrm>
            <a:off x="1143000" y="715963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25" name="Oval 45"/>
          <p:cNvSpPr>
            <a:spLocks noChangeAspect="1" noChangeArrowheads="1"/>
          </p:cNvSpPr>
          <p:nvPr/>
        </p:nvSpPr>
        <p:spPr bwMode="auto">
          <a:xfrm>
            <a:off x="1447800" y="715963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26" name="Oval 46"/>
          <p:cNvSpPr>
            <a:spLocks noChangeAspect="1" noChangeArrowheads="1"/>
          </p:cNvSpPr>
          <p:nvPr/>
        </p:nvSpPr>
        <p:spPr bwMode="auto">
          <a:xfrm>
            <a:off x="1720850" y="715963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27" name="Oval 47"/>
          <p:cNvSpPr>
            <a:spLocks noChangeAspect="1" noChangeArrowheads="1"/>
          </p:cNvSpPr>
          <p:nvPr/>
        </p:nvSpPr>
        <p:spPr bwMode="auto">
          <a:xfrm>
            <a:off x="2332038" y="9144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28" name="Oval 48"/>
          <p:cNvSpPr>
            <a:spLocks noChangeAspect="1" noChangeArrowheads="1"/>
          </p:cNvSpPr>
          <p:nvPr/>
        </p:nvSpPr>
        <p:spPr bwMode="auto">
          <a:xfrm>
            <a:off x="2636838" y="9144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29" name="Oval 49"/>
          <p:cNvSpPr>
            <a:spLocks noChangeAspect="1" noChangeArrowheads="1"/>
          </p:cNvSpPr>
          <p:nvPr/>
        </p:nvSpPr>
        <p:spPr bwMode="auto">
          <a:xfrm>
            <a:off x="2941638" y="9144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30" name="Oval 50"/>
          <p:cNvSpPr>
            <a:spLocks noChangeAspect="1" noChangeArrowheads="1"/>
          </p:cNvSpPr>
          <p:nvPr/>
        </p:nvSpPr>
        <p:spPr bwMode="auto">
          <a:xfrm>
            <a:off x="2057400" y="914400"/>
            <a:ext cx="274638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31" name="Oval 51"/>
          <p:cNvSpPr>
            <a:spLocks noChangeAspect="1" noChangeArrowheads="1"/>
          </p:cNvSpPr>
          <p:nvPr/>
        </p:nvSpPr>
        <p:spPr bwMode="auto">
          <a:xfrm>
            <a:off x="3246438" y="9144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32" name="Oval 52"/>
          <p:cNvSpPr>
            <a:spLocks noChangeAspect="1" noChangeArrowheads="1"/>
          </p:cNvSpPr>
          <p:nvPr/>
        </p:nvSpPr>
        <p:spPr bwMode="auto">
          <a:xfrm>
            <a:off x="2332038" y="2468563"/>
            <a:ext cx="274637" cy="2746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33" name="Oval 53"/>
          <p:cNvSpPr>
            <a:spLocks noChangeAspect="1" noChangeArrowheads="1"/>
          </p:cNvSpPr>
          <p:nvPr/>
        </p:nvSpPr>
        <p:spPr bwMode="auto">
          <a:xfrm>
            <a:off x="2636838" y="2468563"/>
            <a:ext cx="274637" cy="2746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34" name="Oval 54"/>
          <p:cNvSpPr>
            <a:spLocks noChangeAspect="1" noChangeArrowheads="1"/>
          </p:cNvSpPr>
          <p:nvPr/>
        </p:nvSpPr>
        <p:spPr bwMode="auto">
          <a:xfrm>
            <a:off x="2941638" y="2468563"/>
            <a:ext cx="274637" cy="2746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35" name="Oval 55"/>
          <p:cNvSpPr>
            <a:spLocks noChangeAspect="1" noChangeArrowheads="1"/>
          </p:cNvSpPr>
          <p:nvPr/>
        </p:nvSpPr>
        <p:spPr bwMode="auto">
          <a:xfrm>
            <a:off x="2057400" y="2468563"/>
            <a:ext cx="274638" cy="2746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36" name="Oval 56"/>
          <p:cNvSpPr>
            <a:spLocks noChangeAspect="1" noChangeArrowheads="1"/>
          </p:cNvSpPr>
          <p:nvPr/>
        </p:nvSpPr>
        <p:spPr bwMode="auto">
          <a:xfrm>
            <a:off x="3246438" y="2468563"/>
            <a:ext cx="274637" cy="2746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37" name="Oval 57"/>
          <p:cNvSpPr>
            <a:spLocks noChangeAspect="1" noChangeArrowheads="1"/>
          </p:cNvSpPr>
          <p:nvPr/>
        </p:nvSpPr>
        <p:spPr bwMode="auto">
          <a:xfrm>
            <a:off x="2332038" y="17526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38" name="Oval 58"/>
          <p:cNvSpPr>
            <a:spLocks noChangeAspect="1" noChangeArrowheads="1"/>
          </p:cNvSpPr>
          <p:nvPr/>
        </p:nvSpPr>
        <p:spPr bwMode="auto">
          <a:xfrm>
            <a:off x="2636838" y="17526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39" name="Oval 59"/>
          <p:cNvSpPr>
            <a:spLocks noChangeAspect="1" noChangeArrowheads="1"/>
          </p:cNvSpPr>
          <p:nvPr/>
        </p:nvSpPr>
        <p:spPr bwMode="auto">
          <a:xfrm>
            <a:off x="2941638" y="17526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40" name="Oval 60"/>
          <p:cNvSpPr>
            <a:spLocks noChangeAspect="1" noChangeArrowheads="1"/>
          </p:cNvSpPr>
          <p:nvPr/>
        </p:nvSpPr>
        <p:spPr bwMode="auto">
          <a:xfrm>
            <a:off x="2057400" y="1752600"/>
            <a:ext cx="274638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41" name="Oval 61"/>
          <p:cNvSpPr>
            <a:spLocks noChangeAspect="1" noChangeArrowheads="1"/>
          </p:cNvSpPr>
          <p:nvPr/>
        </p:nvSpPr>
        <p:spPr bwMode="auto">
          <a:xfrm>
            <a:off x="3246438" y="17526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42" name="Oval 62"/>
          <p:cNvSpPr>
            <a:spLocks noChangeArrowheads="1"/>
          </p:cNvSpPr>
          <p:nvPr/>
        </p:nvSpPr>
        <p:spPr bwMode="auto">
          <a:xfrm>
            <a:off x="7086600" y="27432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43" name="Oval 63"/>
          <p:cNvSpPr>
            <a:spLocks noChangeArrowheads="1"/>
          </p:cNvSpPr>
          <p:nvPr/>
        </p:nvSpPr>
        <p:spPr bwMode="auto">
          <a:xfrm>
            <a:off x="7620000" y="29718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44" name="Oval 64"/>
          <p:cNvSpPr>
            <a:spLocks noChangeArrowheads="1"/>
          </p:cNvSpPr>
          <p:nvPr/>
        </p:nvSpPr>
        <p:spPr bwMode="auto">
          <a:xfrm>
            <a:off x="7620000" y="35052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45" name="Oval 65"/>
          <p:cNvSpPr>
            <a:spLocks noChangeArrowheads="1"/>
          </p:cNvSpPr>
          <p:nvPr/>
        </p:nvSpPr>
        <p:spPr bwMode="auto">
          <a:xfrm>
            <a:off x="6934200" y="36576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46" name="Oval 66"/>
          <p:cNvSpPr>
            <a:spLocks noChangeArrowheads="1"/>
          </p:cNvSpPr>
          <p:nvPr/>
        </p:nvSpPr>
        <p:spPr bwMode="auto">
          <a:xfrm>
            <a:off x="6934200" y="32766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47" name="Oval 67"/>
          <p:cNvSpPr>
            <a:spLocks noChangeArrowheads="1"/>
          </p:cNvSpPr>
          <p:nvPr/>
        </p:nvSpPr>
        <p:spPr bwMode="auto">
          <a:xfrm>
            <a:off x="7467600" y="32004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48" name="Oval 68"/>
          <p:cNvSpPr>
            <a:spLocks noChangeArrowheads="1"/>
          </p:cNvSpPr>
          <p:nvPr/>
        </p:nvSpPr>
        <p:spPr bwMode="auto">
          <a:xfrm>
            <a:off x="6705600" y="30480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49" name="Text Box 69"/>
          <p:cNvSpPr txBox="1">
            <a:spLocks noChangeArrowheads="1"/>
          </p:cNvSpPr>
          <p:nvPr/>
        </p:nvSpPr>
        <p:spPr bwMode="auto">
          <a:xfrm>
            <a:off x="5791200" y="5983288"/>
            <a:ext cx="30448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Ar = 1s</a:t>
            </a:r>
            <a:r>
              <a:rPr lang="en-US" sz="2400" baseline="30000">
                <a:solidFill>
                  <a:srgbClr val="FF0000"/>
                </a:solidFill>
              </a:rPr>
              <a:t>2</a:t>
            </a:r>
            <a:r>
              <a:rPr lang="en-US" sz="2400">
                <a:solidFill>
                  <a:srgbClr val="FF0000"/>
                </a:solidFill>
              </a:rPr>
              <a:t>2s</a:t>
            </a:r>
            <a:r>
              <a:rPr lang="en-US" sz="2400" baseline="30000">
                <a:solidFill>
                  <a:srgbClr val="FF0000"/>
                </a:solidFill>
              </a:rPr>
              <a:t>2</a:t>
            </a:r>
            <a:r>
              <a:rPr lang="en-US" sz="2400">
                <a:solidFill>
                  <a:srgbClr val="FF0000"/>
                </a:solidFill>
              </a:rPr>
              <a:t>2p</a:t>
            </a:r>
            <a:r>
              <a:rPr lang="en-US" sz="2400" baseline="30000">
                <a:solidFill>
                  <a:srgbClr val="FF0000"/>
                </a:solidFill>
              </a:rPr>
              <a:t>6</a:t>
            </a:r>
            <a:r>
              <a:rPr lang="en-US" sz="2400">
                <a:solidFill>
                  <a:srgbClr val="FF0000"/>
                </a:solidFill>
              </a:rPr>
              <a:t>3s</a:t>
            </a:r>
            <a:r>
              <a:rPr lang="en-US" sz="2400" baseline="30000">
                <a:solidFill>
                  <a:srgbClr val="FF0000"/>
                </a:solidFill>
              </a:rPr>
              <a:t>2</a:t>
            </a:r>
            <a:r>
              <a:rPr lang="en-US" sz="2400">
                <a:solidFill>
                  <a:srgbClr val="FF0000"/>
                </a:solidFill>
              </a:rPr>
              <a:t>3p</a:t>
            </a:r>
            <a:r>
              <a:rPr lang="en-US" sz="2400" baseline="3000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6150" name="Oval 70"/>
          <p:cNvSpPr>
            <a:spLocks noChangeAspect="1" noChangeArrowheads="1"/>
          </p:cNvSpPr>
          <p:nvPr/>
        </p:nvSpPr>
        <p:spPr bwMode="auto">
          <a:xfrm>
            <a:off x="762000" y="5668963"/>
            <a:ext cx="274638" cy="274637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51" name="AutoShape 71"/>
          <p:cNvSpPr>
            <a:spLocks noChangeArrowheads="1"/>
          </p:cNvSpPr>
          <p:nvPr/>
        </p:nvSpPr>
        <p:spPr bwMode="auto">
          <a:xfrm>
            <a:off x="838200" y="57451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52" name="AutoShape 72"/>
          <p:cNvSpPr>
            <a:spLocks noChangeArrowheads="1"/>
          </p:cNvSpPr>
          <p:nvPr/>
        </p:nvSpPr>
        <p:spPr bwMode="auto">
          <a:xfrm rot="10800000">
            <a:off x="914400" y="57451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6153" name="Oval 73"/>
          <p:cNvSpPr>
            <a:spLocks noChangeAspect="1" noChangeArrowheads="1"/>
          </p:cNvSpPr>
          <p:nvPr/>
        </p:nvSpPr>
        <p:spPr bwMode="auto">
          <a:xfrm>
            <a:off x="762000" y="4572000"/>
            <a:ext cx="274638" cy="274638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54" name="AutoShape 74"/>
          <p:cNvSpPr>
            <a:spLocks noChangeArrowheads="1"/>
          </p:cNvSpPr>
          <p:nvPr/>
        </p:nvSpPr>
        <p:spPr bwMode="auto">
          <a:xfrm>
            <a:off x="838200" y="46482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55" name="AutoShape 75"/>
          <p:cNvSpPr>
            <a:spLocks noChangeArrowheads="1"/>
          </p:cNvSpPr>
          <p:nvPr/>
        </p:nvSpPr>
        <p:spPr bwMode="auto">
          <a:xfrm rot="10800000">
            <a:off x="914400" y="46482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6156" name="Text Box 76"/>
          <p:cNvSpPr txBox="1">
            <a:spLocks noChangeArrowheads="1"/>
          </p:cNvSpPr>
          <p:nvPr/>
        </p:nvSpPr>
        <p:spPr bwMode="auto">
          <a:xfrm>
            <a:off x="6553200" y="1050925"/>
            <a:ext cx="1482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Bohr Model</a:t>
            </a:r>
          </a:p>
        </p:txBody>
      </p:sp>
      <p:sp>
        <p:nvSpPr>
          <p:cNvPr id="46157" name="Text Box 77"/>
          <p:cNvSpPr txBox="1">
            <a:spLocks noChangeArrowheads="1"/>
          </p:cNvSpPr>
          <p:nvPr/>
        </p:nvSpPr>
        <p:spPr bwMode="auto">
          <a:xfrm>
            <a:off x="6850063" y="344488"/>
            <a:ext cx="99853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Argon</a:t>
            </a:r>
          </a:p>
        </p:txBody>
      </p:sp>
      <p:sp>
        <p:nvSpPr>
          <p:cNvPr id="46158" name="Oval 78"/>
          <p:cNvSpPr>
            <a:spLocks noChangeArrowheads="1"/>
          </p:cNvSpPr>
          <p:nvPr/>
        </p:nvSpPr>
        <p:spPr bwMode="auto">
          <a:xfrm>
            <a:off x="7315200" y="37338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59" name="Oval 79"/>
          <p:cNvSpPr>
            <a:spLocks noChangeArrowheads="1"/>
          </p:cNvSpPr>
          <p:nvPr/>
        </p:nvSpPr>
        <p:spPr bwMode="auto">
          <a:xfrm>
            <a:off x="6705600" y="34290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60" name="Oval 80"/>
          <p:cNvSpPr>
            <a:spLocks noChangeArrowheads="1"/>
          </p:cNvSpPr>
          <p:nvPr/>
        </p:nvSpPr>
        <p:spPr bwMode="auto">
          <a:xfrm>
            <a:off x="6934200" y="26670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61" name="Oval 81"/>
          <p:cNvSpPr>
            <a:spLocks noChangeArrowheads="1"/>
          </p:cNvSpPr>
          <p:nvPr/>
        </p:nvSpPr>
        <p:spPr bwMode="auto">
          <a:xfrm>
            <a:off x="7467600" y="28194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62" name="Oval 82"/>
          <p:cNvSpPr>
            <a:spLocks noChangeArrowheads="1"/>
          </p:cNvSpPr>
          <p:nvPr/>
        </p:nvSpPr>
        <p:spPr bwMode="auto">
          <a:xfrm>
            <a:off x="7086600" y="38862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63" name="Oval 83"/>
          <p:cNvSpPr>
            <a:spLocks noChangeArrowheads="1"/>
          </p:cNvSpPr>
          <p:nvPr/>
        </p:nvSpPr>
        <p:spPr bwMode="auto">
          <a:xfrm>
            <a:off x="7848600" y="32766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64" name="Oval 84"/>
          <p:cNvSpPr>
            <a:spLocks noChangeArrowheads="1"/>
          </p:cNvSpPr>
          <p:nvPr/>
        </p:nvSpPr>
        <p:spPr bwMode="auto">
          <a:xfrm>
            <a:off x="6629400" y="35814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65" name="Oval 85"/>
          <p:cNvSpPr>
            <a:spLocks noChangeArrowheads="1"/>
          </p:cNvSpPr>
          <p:nvPr/>
        </p:nvSpPr>
        <p:spPr bwMode="auto">
          <a:xfrm>
            <a:off x="7620000" y="37338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66" name="Oval 86"/>
          <p:cNvSpPr>
            <a:spLocks noChangeArrowheads="1"/>
          </p:cNvSpPr>
          <p:nvPr/>
        </p:nvSpPr>
        <p:spPr bwMode="auto">
          <a:xfrm>
            <a:off x="7620000" y="27432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67" name="Oval 87"/>
          <p:cNvSpPr>
            <a:spLocks noChangeArrowheads="1"/>
          </p:cNvSpPr>
          <p:nvPr/>
        </p:nvSpPr>
        <p:spPr bwMode="auto">
          <a:xfrm>
            <a:off x="6553200" y="32766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68" name="Oval 88"/>
          <p:cNvSpPr>
            <a:spLocks noChangeArrowheads="1"/>
          </p:cNvSpPr>
          <p:nvPr/>
        </p:nvSpPr>
        <p:spPr bwMode="auto">
          <a:xfrm>
            <a:off x="6629400" y="28956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69" name="Oval 89"/>
          <p:cNvSpPr>
            <a:spLocks noChangeAspect="1" noChangeArrowheads="1"/>
          </p:cNvSpPr>
          <p:nvPr/>
        </p:nvSpPr>
        <p:spPr bwMode="auto">
          <a:xfrm>
            <a:off x="1143000" y="4267200"/>
            <a:ext cx="274638" cy="274638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70" name="AutoShape 90"/>
          <p:cNvSpPr>
            <a:spLocks noChangeArrowheads="1"/>
          </p:cNvSpPr>
          <p:nvPr/>
        </p:nvSpPr>
        <p:spPr bwMode="auto">
          <a:xfrm>
            <a:off x="1219200" y="43434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71" name="AutoShape 91"/>
          <p:cNvSpPr>
            <a:spLocks noChangeArrowheads="1"/>
          </p:cNvSpPr>
          <p:nvPr/>
        </p:nvSpPr>
        <p:spPr bwMode="auto">
          <a:xfrm rot="10800000">
            <a:off x="1295400" y="43434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6172" name="Oval 92"/>
          <p:cNvSpPr>
            <a:spLocks noChangeAspect="1" noChangeArrowheads="1"/>
          </p:cNvSpPr>
          <p:nvPr/>
        </p:nvSpPr>
        <p:spPr bwMode="auto">
          <a:xfrm>
            <a:off x="1417638" y="4267200"/>
            <a:ext cx="274637" cy="274638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73" name="AutoShape 93"/>
          <p:cNvSpPr>
            <a:spLocks noChangeArrowheads="1"/>
          </p:cNvSpPr>
          <p:nvPr/>
        </p:nvSpPr>
        <p:spPr bwMode="auto">
          <a:xfrm>
            <a:off x="1493838" y="43434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74" name="AutoShape 94"/>
          <p:cNvSpPr>
            <a:spLocks noChangeArrowheads="1"/>
          </p:cNvSpPr>
          <p:nvPr/>
        </p:nvSpPr>
        <p:spPr bwMode="auto">
          <a:xfrm rot="10800000">
            <a:off x="1570038" y="43434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6175" name="Oval 95"/>
          <p:cNvSpPr>
            <a:spLocks noChangeAspect="1" noChangeArrowheads="1"/>
          </p:cNvSpPr>
          <p:nvPr/>
        </p:nvSpPr>
        <p:spPr bwMode="auto">
          <a:xfrm>
            <a:off x="1722438" y="4267200"/>
            <a:ext cx="274637" cy="274638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76" name="AutoShape 96"/>
          <p:cNvSpPr>
            <a:spLocks noChangeArrowheads="1"/>
          </p:cNvSpPr>
          <p:nvPr/>
        </p:nvSpPr>
        <p:spPr bwMode="auto">
          <a:xfrm>
            <a:off x="1798638" y="43434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77" name="AutoShape 97"/>
          <p:cNvSpPr>
            <a:spLocks noChangeArrowheads="1"/>
          </p:cNvSpPr>
          <p:nvPr/>
        </p:nvSpPr>
        <p:spPr bwMode="auto">
          <a:xfrm rot="10800000">
            <a:off x="1874838" y="43434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6178" name="Oval 98"/>
          <p:cNvSpPr>
            <a:spLocks noChangeAspect="1" noChangeArrowheads="1"/>
          </p:cNvSpPr>
          <p:nvPr/>
        </p:nvSpPr>
        <p:spPr bwMode="auto">
          <a:xfrm>
            <a:off x="1143000" y="3230563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79" name="AutoShape 99"/>
          <p:cNvSpPr>
            <a:spLocks noChangeArrowheads="1"/>
          </p:cNvSpPr>
          <p:nvPr/>
        </p:nvSpPr>
        <p:spPr bwMode="auto">
          <a:xfrm>
            <a:off x="1219200" y="33067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80" name="AutoShape 100"/>
          <p:cNvSpPr>
            <a:spLocks noChangeArrowheads="1"/>
          </p:cNvSpPr>
          <p:nvPr/>
        </p:nvSpPr>
        <p:spPr bwMode="auto">
          <a:xfrm rot="10800000">
            <a:off x="1295400" y="33067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6181" name="Oval 101"/>
          <p:cNvSpPr>
            <a:spLocks noChangeAspect="1" noChangeArrowheads="1"/>
          </p:cNvSpPr>
          <p:nvPr/>
        </p:nvSpPr>
        <p:spPr bwMode="auto">
          <a:xfrm>
            <a:off x="1417638" y="3230563"/>
            <a:ext cx="274637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82" name="AutoShape 102"/>
          <p:cNvSpPr>
            <a:spLocks noChangeArrowheads="1"/>
          </p:cNvSpPr>
          <p:nvPr/>
        </p:nvSpPr>
        <p:spPr bwMode="auto">
          <a:xfrm>
            <a:off x="1493838" y="33067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83" name="AutoShape 103"/>
          <p:cNvSpPr>
            <a:spLocks noChangeArrowheads="1"/>
          </p:cNvSpPr>
          <p:nvPr/>
        </p:nvSpPr>
        <p:spPr bwMode="auto">
          <a:xfrm rot="10800000">
            <a:off x="1570038" y="33067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6184" name="Oval 104"/>
          <p:cNvSpPr>
            <a:spLocks noChangeAspect="1" noChangeArrowheads="1"/>
          </p:cNvSpPr>
          <p:nvPr/>
        </p:nvSpPr>
        <p:spPr bwMode="auto">
          <a:xfrm>
            <a:off x="1722438" y="3230563"/>
            <a:ext cx="274637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85" name="AutoShape 105"/>
          <p:cNvSpPr>
            <a:spLocks noChangeArrowheads="1"/>
          </p:cNvSpPr>
          <p:nvPr/>
        </p:nvSpPr>
        <p:spPr bwMode="auto">
          <a:xfrm>
            <a:off x="1798638" y="33067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86" name="AutoShape 106"/>
          <p:cNvSpPr>
            <a:spLocks noChangeArrowheads="1"/>
          </p:cNvSpPr>
          <p:nvPr/>
        </p:nvSpPr>
        <p:spPr bwMode="auto">
          <a:xfrm rot="10800000">
            <a:off x="1874838" y="33067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6187" name="Oval 107"/>
          <p:cNvSpPr>
            <a:spLocks noChangeAspect="1" noChangeArrowheads="1"/>
          </p:cNvSpPr>
          <p:nvPr/>
        </p:nvSpPr>
        <p:spPr bwMode="auto">
          <a:xfrm>
            <a:off x="762000" y="3611563"/>
            <a:ext cx="274638" cy="274637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88" name="AutoShape 108"/>
          <p:cNvSpPr>
            <a:spLocks noChangeArrowheads="1"/>
          </p:cNvSpPr>
          <p:nvPr/>
        </p:nvSpPr>
        <p:spPr bwMode="auto">
          <a:xfrm>
            <a:off x="838200" y="36877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89" name="AutoShape 109"/>
          <p:cNvSpPr>
            <a:spLocks noChangeArrowheads="1"/>
          </p:cNvSpPr>
          <p:nvPr/>
        </p:nvSpPr>
        <p:spPr bwMode="auto">
          <a:xfrm rot="10800000">
            <a:off x="914400" y="36877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6190" name="Text Box 110"/>
          <p:cNvSpPr txBox="1">
            <a:spLocks noChangeArrowheads="1"/>
          </p:cNvSpPr>
          <p:nvPr/>
        </p:nvSpPr>
        <p:spPr bwMode="auto">
          <a:xfrm>
            <a:off x="457200" y="6246813"/>
            <a:ext cx="52879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hlinkClick r:id="rId3" action="ppaction://hlinksldjump"/>
              </a:rPr>
              <a:t>H</a:t>
            </a:r>
            <a:r>
              <a:rPr lang="en-US" sz="2400"/>
              <a:t>   </a:t>
            </a:r>
            <a:r>
              <a:rPr lang="en-US" sz="2400">
                <a:hlinkClick r:id="rId4" action="ppaction://hlinksldjump"/>
              </a:rPr>
              <a:t>He</a:t>
            </a:r>
            <a:r>
              <a:rPr lang="en-US" sz="2400"/>
              <a:t>   </a:t>
            </a:r>
            <a:r>
              <a:rPr lang="en-US" sz="2400">
                <a:hlinkClick r:id="rId5" action="ppaction://hlinksldjump"/>
              </a:rPr>
              <a:t>Li</a:t>
            </a:r>
            <a:r>
              <a:rPr lang="en-US" sz="2400"/>
              <a:t>   </a:t>
            </a:r>
            <a:r>
              <a:rPr lang="en-US" sz="2400">
                <a:hlinkClick r:id="rId6" action="ppaction://hlinksldjump"/>
              </a:rPr>
              <a:t>C</a:t>
            </a:r>
            <a:r>
              <a:rPr lang="en-US" sz="2400"/>
              <a:t>   </a:t>
            </a:r>
            <a:r>
              <a:rPr lang="en-US" sz="2400">
                <a:hlinkClick r:id="rId7" action="ppaction://hlinksldjump"/>
              </a:rPr>
              <a:t>N</a:t>
            </a:r>
            <a:r>
              <a:rPr lang="en-US" sz="2400"/>
              <a:t>   </a:t>
            </a:r>
            <a:r>
              <a:rPr lang="en-US" sz="2400">
                <a:hlinkClick r:id="rId8" action="ppaction://hlinksldjump"/>
              </a:rPr>
              <a:t>Al</a:t>
            </a:r>
            <a:r>
              <a:rPr lang="en-US" sz="2400"/>
              <a:t>   </a:t>
            </a:r>
            <a:r>
              <a:rPr lang="en-US" sz="2400">
                <a:solidFill>
                  <a:srgbClr val="FF0000"/>
                </a:solidFill>
              </a:rPr>
              <a:t>Ar</a:t>
            </a:r>
            <a:r>
              <a:rPr lang="en-US" sz="2400"/>
              <a:t>   </a:t>
            </a:r>
            <a:r>
              <a:rPr lang="en-US" sz="2400">
                <a:hlinkClick r:id="rId9" action="ppaction://hlinksldjump"/>
              </a:rPr>
              <a:t>F</a:t>
            </a:r>
            <a:r>
              <a:rPr lang="en-US" sz="2400"/>
              <a:t>    </a:t>
            </a:r>
            <a:r>
              <a:rPr lang="en-US" sz="2400">
                <a:hlinkClick r:id="rId10" action="ppaction://hlinksldjump"/>
              </a:rPr>
              <a:t>Fe</a:t>
            </a:r>
            <a:r>
              <a:rPr lang="en-US" sz="2400"/>
              <a:t>   </a:t>
            </a:r>
            <a:r>
              <a:rPr lang="en-US" sz="2400">
                <a:hlinkClick r:id="" action="ppaction://noaction"/>
              </a:rPr>
              <a:t>La</a:t>
            </a:r>
            <a:endParaRPr lang="en-US" sz="2400"/>
          </a:p>
        </p:txBody>
      </p:sp>
      <p:sp>
        <p:nvSpPr>
          <p:cNvPr id="46191" name="AutoShape 111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172200"/>
            <a:ext cx="609600" cy="357188"/>
          </a:xfrm>
          <a:prstGeom prst="actionButtonBeginning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990600" y="0"/>
            <a:ext cx="419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>
                <a:solidFill>
                  <a:schemeClr val="tx2"/>
                </a:solidFill>
              </a:rPr>
              <a:t>Energy Level Diagram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823913" y="5562600"/>
            <a:ext cx="4357687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823913" y="4343400"/>
            <a:ext cx="4357687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823913" y="3352800"/>
            <a:ext cx="4357687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823913" y="2438400"/>
            <a:ext cx="4357687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838200" y="1676400"/>
            <a:ext cx="43434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823913" y="838200"/>
            <a:ext cx="4738687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3" name="Oval 9"/>
          <p:cNvSpPr>
            <a:spLocks noChangeArrowheads="1"/>
          </p:cNvSpPr>
          <p:nvPr/>
        </p:nvSpPr>
        <p:spPr bwMode="auto">
          <a:xfrm>
            <a:off x="48006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4" name="Oval 10"/>
          <p:cNvSpPr>
            <a:spLocks noChangeArrowheads="1"/>
          </p:cNvSpPr>
          <p:nvPr/>
        </p:nvSpPr>
        <p:spPr bwMode="auto">
          <a:xfrm>
            <a:off x="45720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5" name="Oval 11"/>
          <p:cNvSpPr>
            <a:spLocks noChangeArrowheads="1"/>
          </p:cNvSpPr>
          <p:nvPr/>
        </p:nvSpPr>
        <p:spPr bwMode="auto">
          <a:xfrm>
            <a:off x="43434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6" name="Oval 12"/>
          <p:cNvSpPr>
            <a:spLocks noChangeArrowheads="1"/>
          </p:cNvSpPr>
          <p:nvPr/>
        </p:nvSpPr>
        <p:spPr bwMode="auto">
          <a:xfrm>
            <a:off x="41148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7" name="Oval 13"/>
          <p:cNvSpPr>
            <a:spLocks noChangeArrowheads="1"/>
          </p:cNvSpPr>
          <p:nvPr/>
        </p:nvSpPr>
        <p:spPr bwMode="auto">
          <a:xfrm>
            <a:off x="38862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8" name="Oval 14"/>
          <p:cNvSpPr>
            <a:spLocks noChangeArrowheads="1"/>
          </p:cNvSpPr>
          <p:nvPr/>
        </p:nvSpPr>
        <p:spPr bwMode="auto">
          <a:xfrm>
            <a:off x="50292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9" name="Oval 15"/>
          <p:cNvSpPr>
            <a:spLocks noChangeArrowheads="1"/>
          </p:cNvSpPr>
          <p:nvPr/>
        </p:nvSpPr>
        <p:spPr bwMode="auto">
          <a:xfrm>
            <a:off x="52578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0" name="Line 16"/>
          <p:cNvSpPr>
            <a:spLocks noChangeShapeType="1"/>
          </p:cNvSpPr>
          <p:nvPr/>
        </p:nvSpPr>
        <p:spPr bwMode="auto">
          <a:xfrm flipV="1">
            <a:off x="517525" y="1219200"/>
            <a:ext cx="1588" cy="472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121" name="Text Box 17"/>
          <p:cNvSpPr txBox="1">
            <a:spLocks noChangeArrowheads="1"/>
          </p:cNvSpPr>
          <p:nvPr/>
        </p:nvSpPr>
        <p:spPr bwMode="auto">
          <a:xfrm rot="-5400000">
            <a:off x="-1283494" y="2950369"/>
            <a:ext cx="3148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   </a:t>
            </a:r>
            <a:r>
              <a:rPr lang="en-US" sz="1600"/>
              <a:t>Arbitrary Energy Scale</a:t>
            </a:r>
          </a:p>
        </p:txBody>
      </p:sp>
      <p:sp>
        <p:nvSpPr>
          <p:cNvPr id="47122" name="Text Box 18"/>
          <p:cNvSpPr txBox="1">
            <a:spLocks noChangeArrowheads="1"/>
          </p:cNvSpPr>
          <p:nvPr/>
        </p:nvSpPr>
        <p:spPr bwMode="auto">
          <a:xfrm>
            <a:off x="747713" y="5318125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1s</a:t>
            </a:r>
          </a:p>
        </p:txBody>
      </p:sp>
      <p:sp>
        <p:nvSpPr>
          <p:cNvPr id="47123" name="Text Box 19"/>
          <p:cNvSpPr txBox="1">
            <a:spLocks noChangeArrowheads="1"/>
          </p:cNvSpPr>
          <p:nvPr/>
        </p:nvSpPr>
        <p:spPr bwMode="auto">
          <a:xfrm>
            <a:off x="731838" y="4021138"/>
            <a:ext cx="9255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2s             2p</a:t>
            </a:r>
          </a:p>
        </p:txBody>
      </p:sp>
      <p:sp>
        <p:nvSpPr>
          <p:cNvPr id="47124" name="Text Box 20"/>
          <p:cNvSpPr txBox="1">
            <a:spLocks noChangeArrowheads="1"/>
          </p:cNvSpPr>
          <p:nvPr/>
        </p:nvSpPr>
        <p:spPr bwMode="auto">
          <a:xfrm>
            <a:off x="736600" y="2971800"/>
            <a:ext cx="9255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3s             3p</a:t>
            </a:r>
          </a:p>
        </p:txBody>
      </p:sp>
      <p:sp>
        <p:nvSpPr>
          <p:cNvPr id="47125" name="Text Box 21"/>
          <p:cNvSpPr txBox="1">
            <a:spLocks noChangeArrowheads="1"/>
          </p:cNvSpPr>
          <p:nvPr/>
        </p:nvSpPr>
        <p:spPr bwMode="auto">
          <a:xfrm>
            <a:off x="704850" y="2117725"/>
            <a:ext cx="21907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4s             4p                                3d</a:t>
            </a:r>
          </a:p>
        </p:txBody>
      </p:sp>
      <p:sp>
        <p:nvSpPr>
          <p:cNvPr id="47126" name="Text Box 22"/>
          <p:cNvSpPr txBox="1">
            <a:spLocks noChangeArrowheads="1"/>
          </p:cNvSpPr>
          <p:nvPr/>
        </p:nvSpPr>
        <p:spPr bwMode="auto">
          <a:xfrm>
            <a:off x="595313" y="1295400"/>
            <a:ext cx="23304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  5s              5p                                 4d</a:t>
            </a:r>
          </a:p>
        </p:txBody>
      </p:sp>
      <p:sp>
        <p:nvSpPr>
          <p:cNvPr id="47127" name="Text Box 23"/>
          <p:cNvSpPr txBox="1">
            <a:spLocks noChangeArrowheads="1"/>
          </p:cNvSpPr>
          <p:nvPr/>
        </p:nvSpPr>
        <p:spPr bwMode="auto">
          <a:xfrm>
            <a:off x="630238" y="533400"/>
            <a:ext cx="39100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6s               6p                                 5d                                           4f</a:t>
            </a:r>
          </a:p>
        </p:txBody>
      </p:sp>
      <p:sp>
        <p:nvSpPr>
          <p:cNvPr id="47128" name="Text Box 24"/>
          <p:cNvSpPr txBox="1">
            <a:spLocks noChangeArrowheads="1"/>
          </p:cNvSpPr>
          <p:nvPr/>
        </p:nvSpPr>
        <p:spPr bwMode="auto">
          <a:xfrm>
            <a:off x="2408238" y="6019800"/>
            <a:ext cx="7985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NUCLEUS</a:t>
            </a:r>
          </a:p>
        </p:txBody>
      </p:sp>
      <p:sp>
        <p:nvSpPr>
          <p:cNvPr id="47129" name="Text Box 25"/>
          <p:cNvSpPr txBox="1">
            <a:spLocks noChangeArrowheads="1"/>
          </p:cNvSpPr>
          <p:nvPr/>
        </p:nvSpPr>
        <p:spPr bwMode="auto">
          <a:xfrm>
            <a:off x="1676400" y="6629400"/>
            <a:ext cx="2633663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accent2"/>
                </a:solidFill>
              </a:rPr>
              <a:t>CLICK ON ELEMENT TO FILL IN CHARTS</a:t>
            </a:r>
          </a:p>
        </p:txBody>
      </p:sp>
      <p:sp>
        <p:nvSpPr>
          <p:cNvPr id="47130" name="Oval 26"/>
          <p:cNvSpPr>
            <a:spLocks noChangeAspect="1" noChangeArrowheads="1"/>
          </p:cNvSpPr>
          <p:nvPr/>
        </p:nvSpPr>
        <p:spPr bwMode="auto">
          <a:xfrm>
            <a:off x="762000" y="1828800"/>
            <a:ext cx="274638" cy="274638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31" name="Oval 27"/>
          <p:cNvSpPr>
            <a:spLocks noChangeAspect="1" noChangeArrowheads="1"/>
          </p:cNvSpPr>
          <p:nvPr/>
        </p:nvSpPr>
        <p:spPr bwMode="auto">
          <a:xfrm>
            <a:off x="792163" y="1020763"/>
            <a:ext cx="274637" cy="274637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32" name="Oval 28"/>
          <p:cNvSpPr>
            <a:spLocks noChangeAspect="1" noChangeArrowheads="1"/>
          </p:cNvSpPr>
          <p:nvPr/>
        </p:nvSpPr>
        <p:spPr bwMode="auto">
          <a:xfrm>
            <a:off x="1143000" y="2316163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33" name="Oval 29"/>
          <p:cNvSpPr>
            <a:spLocks noChangeAspect="1" noChangeArrowheads="1"/>
          </p:cNvSpPr>
          <p:nvPr/>
        </p:nvSpPr>
        <p:spPr bwMode="auto">
          <a:xfrm>
            <a:off x="1447800" y="2316163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34" name="Oval 30"/>
          <p:cNvSpPr>
            <a:spLocks noChangeAspect="1" noChangeArrowheads="1"/>
          </p:cNvSpPr>
          <p:nvPr/>
        </p:nvSpPr>
        <p:spPr bwMode="auto">
          <a:xfrm>
            <a:off x="1720850" y="2316163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35" name="Oval 31"/>
          <p:cNvSpPr>
            <a:spLocks noChangeAspect="1" noChangeArrowheads="1"/>
          </p:cNvSpPr>
          <p:nvPr/>
        </p:nvSpPr>
        <p:spPr bwMode="auto">
          <a:xfrm>
            <a:off x="1143000" y="1554163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36" name="Oval 32"/>
          <p:cNvSpPr>
            <a:spLocks noChangeAspect="1" noChangeArrowheads="1"/>
          </p:cNvSpPr>
          <p:nvPr/>
        </p:nvSpPr>
        <p:spPr bwMode="auto">
          <a:xfrm>
            <a:off x="1447800" y="1554163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37" name="Oval 33"/>
          <p:cNvSpPr>
            <a:spLocks noChangeAspect="1" noChangeArrowheads="1"/>
          </p:cNvSpPr>
          <p:nvPr/>
        </p:nvSpPr>
        <p:spPr bwMode="auto">
          <a:xfrm>
            <a:off x="1720850" y="1554163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38" name="Oval 34"/>
          <p:cNvSpPr>
            <a:spLocks noChangeAspect="1" noChangeArrowheads="1"/>
          </p:cNvSpPr>
          <p:nvPr/>
        </p:nvSpPr>
        <p:spPr bwMode="auto">
          <a:xfrm>
            <a:off x="1143000" y="715963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39" name="Oval 35"/>
          <p:cNvSpPr>
            <a:spLocks noChangeAspect="1" noChangeArrowheads="1"/>
          </p:cNvSpPr>
          <p:nvPr/>
        </p:nvSpPr>
        <p:spPr bwMode="auto">
          <a:xfrm>
            <a:off x="1447800" y="715963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40" name="Oval 36"/>
          <p:cNvSpPr>
            <a:spLocks noChangeAspect="1" noChangeArrowheads="1"/>
          </p:cNvSpPr>
          <p:nvPr/>
        </p:nvSpPr>
        <p:spPr bwMode="auto">
          <a:xfrm>
            <a:off x="1720850" y="715963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41" name="Oval 37"/>
          <p:cNvSpPr>
            <a:spLocks noChangeAspect="1" noChangeArrowheads="1"/>
          </p:cNvSpPr>
          <p:nvPr/>
        </p:nvSpPr>
        <p:spPr bwMode="auto">
          <a:xfrm>
            <a:off x="2332038" y="9144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42" name="Oval 38"/>
          <p:cNvSpPr>
            <a:spLocks noChangeAspect="1" noChangeArrowheads="1"/>
          </p:cNvSpPr>
          <p:nvPr/>
        </p:nvSpPr>
        <p:spPr bwMode="auto">
          <a:xfrm>
            <a:off x="2636838" y="9144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43" name="Oval 39"/>
          <p:cNvSpPr>
            <a:spLocks noChangeAspect="1" noChangeArrowheads="1"/>
          </p:cNvSpPr>
          <p:nvPr/>
        </p:nvSpPr>
        <p:spPr bwMode="auto">
          <a:xfrm>
            <a:off x="2941638" y="9144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44" name="Oval 40"/>
          <p:cNvSpPr>
            <a:spLocks noChangeAspect="1" noChangeArrowheads="1"/>
          </p:cNvSpPr>
          <p:nvPr/>
        </p:nvSpPr>
        <p:spPr bwMode="auto">
          <a:xfrm>
            <a:off x="2057400" y="914400"/>
            <a:ext cx="274638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45" name="Oval 41"/>
          <p:cNvSpPr>
            <a:spLocks noChangeAspect="1" noChangeArrowheads="1"/>
          </p:cNvSpPr>
          <p:nvPr/>
        </p:nvSpPr>
        <p:spPr bwMode="auto">
          <a:xfrm>
            <a:off x="3246438" y="9144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46" name="Oval 42"/>
          <p:cNvSpPr>
            <a:spLocks noChangeAspect="1" noChangeArrowheads="1"/>
          </p:cNvSpPr>
          <p:nvPr/>
        </p:nvSpPr>
        <p:spPr bwMode="auto">
          <a:xfrm>
            <a:off x="2332038" y="17526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47" name="Oval 43"/>
          <p:cNvSpPr>
            <a:spLocks noChangeAspect="1" noChangeArrowheads="1"/>
          </p:cNvSpPr>
          <p:nvPr/>
        </p:nvSpPr>
        <p:spPr bwMode="auto">
          <a:xfrm>
            <a:off x="2636838" y="17526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48" name="Oval 44"/>
          <p:cNvSpPr>
            <a:spLocks noChangeAspect="1" noChangeArrowheads="1"/>
          </p:cNvSpPr>
          <p:nvPr/>
        </p:nvSpPr>
        <p:spPr bwMode="auto">
          <a:xfrm>
            <a:off x="2941638" y="17526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49" name="Oval 45"/>
          <p:cNvSpPr>
            <a:spLocks noChangeAspect="1" noChangeArrowheads="1"/>
          </p:cNvSpPr>
          <p:nvPr/>
        </p:nvSpPr>
        <p:spPr bwMode="auto">
          <a:xfrm>
            <a:off x="2057400" y="1752600"/>
            <a:ext cx="274638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50" name="Oval 46"/>
          <p:cNvSpPr>
            <a:spLocks noChangeAspect="1" noChangeArrowheads="1"/>
          </p:cNvSpPr>
          <p:nvPr/>
        </p:nvSpPr>
        <p:spPr bwMode="auto">
          <a:xfrm>
            <a:off x="3246438" y="17526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51" name="Text Box 47"/>
          <p:cNvSpPr txBox="1">
            <a:spLocks noChangeArrowheads="1"/>
          </p:cNvSpPr>
          <p:nvPr/>
        </p:nvSpPr>
        <p:spPr bwMode="auto">
          <a:xfrm>
            <a:off x="5562600" y="5983288"/>
            <a:ext cx="35814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Fe = 1s</a:t>
            </a:r>
            <a:r>
              <a:rPr lang="en-US" sz="2000" baseline="30000">
                <a:solidFill>
                  <a:srgbClr val="FF0000"/>
                </a:solidFill>
              </a:rPr>
              <a:t>2</a:t>
            </a:r>
            <a:r>
              <a:rPr lang="en-US" sz="2000">
                <a:solidFill>
                  <a:srgbClr val="FF0000"/>
                </a:solidFill>
              </a:rPr>
              <a:t>2s</a:t>
            </a:r>
            <a:r>
              <a:rPr lang="en-US" sz="2000" baseline="30000">
                <a:solidFill>
                  <a:srgbClr val="FF0000"/>
                </a:solidFill>
              </a:rPr>
              <a:t>2</a:t>
            </a:r>
            <a:r>
              <a:rPr lang="en-US" sz="2000">
                <a:solidFill>
                  <a:srgbClr val="FF0000"/>
                </a:solidFill>
              </a:rPr>
              <a:t>2p</a:t>
            </a:r>
            <a:r>
              <a:rPr lang="en-US" sz="2000" baseline="30000">
                <a:solidFill>
                  <a:srgbClr val="FF0000"/>
                </a:solidFill>
              </a:rPr>
              <a:t>6</a:t>
            </a:r>
            <a:r>
              <a:rPr lang="en-US" sz="2000">
                <a:solidFill>
                  <a:srgbClr val="FF0000"/>
                </a:solidFill>
              </a:rPr>
              <a:t>3s</a:t>
            </a:r>
            <a:r>
              <a:rPr lang="en-US" sz="2000" baseline="30000">
                <a:solidFill>
                  <a:srgbClr val="FF0000"/>
                </a:solidFill>
              </a:rPr>
              <a:t>2</a:t>
            </a:r>
            <a:r>
              <a:rPr lang="en-US" sz="2000">
                <a:solidFill>
                  <a:srgbClr val="FF0000"/>
                </a:solidFill>
              </a:rPr>
              <a:t>3p</a:t>
            </a:r>
            <a:r>
              <a:rPr lang="en-US" sz="2000" baseline="30000">
                <a:solidFill>
                  <a:srgbClr val="FF0000"/>
                </a:solidFill>
              </a:rPr>
              <a:t>6</a:t>
            </a:r>
            <a:r>
              <a:rPr lang="en-US" sz="2000">
                <a:solidFill>
                  <a:srgbClr val="FF0000"/>
                </a:solidFill>
              </a:rPr>
              <a:t>4s</a:t>
            </a:r>
            <a:r>
              <a:rPr lang="en-US" sz="2000" baseline="30000">
                <a:solidFill>
                  <a:srgbClr val="FF0000"/>
                </a:solidFill>
              </a:rPr>
              <a:t>2</a:t>
            </a:r>
            <a:r>
              <a:rPr lang="en-US" sz="2000">
                <a:solidFill>
                  <a:srgbClr val="FF0000"/>
                </a:solidFill>
              </a:rPr>
              <a:t>3d</a:t>
            </a:r>
            <a:r>
              <a:rPr lang="en-US" sz="2000" baseline="3000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7152" name="Oval 48"/>
          <p:cNvSpPr>
            <a:spLocks noChangeAspect="1" noChangeArrowheads="1"/>
          </p:cNvSpPr>
          <p:nvPr/>
        </p:nvSpPr>
        <p:spPr bwMode="auto">
          <a:xfrm>
            <a:off x="762000" y="5668963"/>
            <a:ext cx="274638" cy="274637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53" name="AutoShape 49"/>
          <p:cNvSpPr>
            <a:spLocks noChangeArrowheads="1"/>
          </p:cNvSpPr>
          <p:nvPr/>
        </p:nvSpPr>
        <p:spPr bwMode="auto">
          <a:xfrm>
            <a:off x="838200" y="57451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54" name="AutoShape 50"/>
          <p:cNvSpPr>
            <a:spLocks noChangeArrowheads="1"/>
          </p:cNvSpPr>
          <p:nvPr/>
        </p:nvSpPr>
        <p:spPr bwMode="auto">
          <a:xfrm rot="10800000">
            <a:off x="914400" y="57451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7155" name="Oval 51"/>
          <p:cNvSpPr>
            <a:spLocks noChangeAspect="1" noChangeArrowheads="1"/>
          </p:cNvSpPr>
          <p:nvPr/>
        </p:nvSpPr>
        <p:spPr bwMode="auto">
          <a:xfrm>
            <a:off x="762000" y="4572000"/>
            <a:ext cx="274638" cy="274638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56" name="AutoShape 52"/>
          <p:cNvSpPr>
            <a:spLocks noChangeArrowheads="1"/>
          </p:cNvSpPr>
          <p:nvPr/>
        </p:nvSpPr>
        <p:spPr bwMode="auto">
          <a:xfrm>
            <a:off x="838200" y="46482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57" name="AutoShape 53"/>
          <p:cNvSpPr>
            <a:spLocks noChangeArrowheads="1"/>
          </p:cNvSpPr>
          <p:nvPr/>
        </p:nvSpPr>
        <p:spPr bwMode="auto">
          <a:xfrm rot="10800000">
            <a:off x="914400" y="46482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5638800" y="1676400"/>
            <a:ext cx="3200400" cy="3200400"/>
            <a:chOff x="3552" y="1008"/>
            <a:chExt cx="2016" cy="2016"/>
          </a:xfrm>
        </p:grpSpPr>
        <p:sp>
          <p:nvSpPr>
            <p:cNvPr id="47199" name="Oval 55"/>
            <p:cNvSpPr>
              <a:spLocks noChangeAspect="1" noChangeArrowheads="1"/>
            </p:cNvSpPr>
            <p:nvPr/>
          </p:nvSpPr>
          <p:spPr bwMode="auto">
            <a:xfrm>
              <a:off x="3552" y="1008"/>
              <a:ext cx="2016" cy="2016"/>
            </a:xfrm>
            <a:prstGeom prst="ellips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200" name="Oval 56"/>
            <p:cNvSpPr>
              <a:spLocks noChangeAspect="1" noChangeArrowheads="1"/>
            </p:cNvSpPr>
            <p:nvPr/>
          </p:nvSpPr>
          <p:spPr bwMode="auto">
            <a:xfrm>
              <a:off x="3714" y="1170"/>
              <a:ext cx="1669" cy="1669"/>
            </a:xfrm>
            <a:prstGeom prst="ellips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201" name="Oval 57"/>
            <p:cNvSpPr>
              <a:spLocks noChangeAspect="1" noChangeArrowheads="1"/>
            </p:cNvSpPr>
            <p:nvPr/>
          </p:nvSpPr>
          <p:spPr bwMode="auto">
            <a:xfrm>
              <a:off x="3915" y="1371"/>
              <a:ext cx="1277" cy="1277"/>
            </a:xfrm>
            <a:prstGeom prst="ellips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202" name="Oval 58"/>
            <p:cNvSpPr>
              <a:spLocks noChangeAspect="1" noChangeArrowheads="1"/>
            </p:cNvSpPr>
            <p:nvPr/>
          </p:nvSpPr>
          <p:spPr bwMode="auto">
            <a:xfrm>
              <a:off x="4061" y="1517"/>
              <a:ext cx="1017" cy="1017"/>
            </a:xfrm>
            <a:prstGeom prst="ellips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203" name="Oval 59"/>
            <p:cNvSpPr>
              <a:spLocks noChangeAspect="1" noChangeArrowheads="1"/>
            </p:cNvSpPr>
            <p:nvPr/>
          </p:nvSpPr>
          <p:spPr bwMode="auto">
            <a:xfrm>
              <a:off x="4164" y="1620"/>
              <a:ext cx="817" cy="817"/>
            </a:xfrm>
            <a:prstGeom prst="ellips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204" name="Oval 60"/>
            <p:cNvSpPr>
              <a:spLocks noChangeAspect="1" noChangeArrowheads="1"/>
            </p:cNvSpPr>
            <p:nvPr/>
          </p:nvSpPr>
          <p:spPr bwMode="auto">
            <a:xfrm>
              <a:off x="4244" y="1700"/>
              <a:ext cx="650" cy="650"/>
            </a:xfrm>
            <a:prstGeom prst="ellips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205" name="Oval 61"/>
            <p:cNvSpPr>
              <a:spLocks noChangeAspect="1" noChangeArrowheads="1"/>
            </p:cNvSpPr>
            <p:nvPr/>
          </p:nvSpPr>
          <p:spPr bwMode="auto">
            <a:xfrm>
              <a:off x="4402" y="1858"/>
              <a:ext cx="326" cy="326"/>
            </a:xfrm>
            <a:prstGeom prst="ellips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206" name="Text Box 62"/>
            <p:cNvSpPr txBox="1">
              <a:spLocks noChangeArrowheads="1"/>
            </p:cNvSpPr>
            <p:nvPr/>
          </p:nvSpPr>
          <p:spPr bwMode="auto">
            <a:xfrm>
              <a:off x="4471" y="1941"/>
              <a:ext cx="185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/>
                <a:t>N</a:t>
              </a:r>
            </a:p>
          </p:txBody>
        </p:sp>
        <p:sp>
          <p:nvSpPr>
            <p:cNvPr id="47207" name="Oval 63"/>
            <p:cNvSpPr>
              <a:spLocks noChangeArrowheads="1"/>
            </p:cNvSpPr>
            <p:nvPr/>
          </p:nvSpPr>
          <p:spPr bwMode="auto">
            <a:xfrm>
              <a:off x="4464" y="1680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208" name="Oval 64"/>
            <p:cNvSpPr>
              <a:spLocks noChangeArrowheads="1"/>
            </p:cNvSpPr>
            <p:nvPr/>
          </p:nvSpPr>
          <p:spPr bwMode="auto">
            <a:xfrm>
              <a:off x="4704" y="1728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209" name="Oval 65"/>
            <p:cNvSpPr>
              <a:spLocks noChangeArrowheads="1"/>
            </p:cNvSpPr>
            <p:nvPr/>
          </p:nvSpPr>
          <p:spPr bwMode="auto">
            <a:xfrm>
              <a:off x="4800" y="2160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210" name="Oval 66"/>
            <p:cNvSpPr>
              <a:spLocks noChangeArrowheads="1"/>
            </p:cNvSpPr>
            <p:nvPr/>
          </p:nvSpPr>
          <p:spPr bwMode="auto">
            <a:xfrm>
              <a:off x="4368" y="2256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211" name="Oval 67"/>
            <p:cNvSpPr>
              <a:spLocks noChangeArrowheads="1"/>
            </p:cNvSpPr>
            <p:nvPr/>
          </p:nvSpPr>
          <p:spPr bwMode="auto">
            <a:xfrm>
              <a:off x="4176" y="1776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212" name="Oval 68"/>
            <p:cNvSpPr>
              <a:spLocks noChangeArrowheads="1"/>
            </p:cNvSpPr>
            <p:nvPr/>
          </p:nvSpPr>
          <p:spPr bwMode="auto">
            <a:xfrm>
              <a:off x="4368" y="2016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213" name="Oval 69"/>
            <p:cNvSpPr>
              <a:spLocks noChangeArrowheads="1"/>
            </p:cNvSpPr>
            <p:nvPr/>
          </p:nvSpPr>
          <p:spPr bwMode="auto">
            <a:xfrm>
              <a:off x="4704" y="1968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214" name="Oval 70"/>
            <p:cNvSpPr>
              <a:spLocks noChangeArrowheads="1"/>
            </p:cNvSpPr>
            <p:nvPr/>
          </p:nvSpPr>
          <p:spPr bwMode="auto">
            <a:xfrm>
              <a:off x="4224" y="1872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215" name="Oval 71"/>
            <p:cNvSpPr>
              <a:spLocks noChangeArrowheads="1"/>
            </p:cNvSpPr>
            <p:nvPr/>
          </p:nvSpPr>
          <p:spPr bwMode="auto">
            <a:xfrm>
              <a:off x="4224" y="2256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216" name="Oval 72"/>
            <p:cNvSpPr>
              <a:spLocks noChangeArrowheads="1"/>
            </p:cNvSpPr>
            <p:nvPr/>
          </p:nvSpPr>
          <p:spPr bwMode="auto">
            <a:xfrm>
              <a:off x="4464" y="2400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217" name="Oval 73"/>
            <p:cNvSpPr>
              <a:spLocks noChangeArrowheads="1"/>
            </p:cNvSpPr>
            <p:nvPr/>
          </p:nvSpPr>
          <p:spPr bwMode="auto">
            <a:xfrm>
              <a:off x="4128" y="1968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218" name="Oval 74"/>
            <p:cNvSpPr>
              <a:spLocks noChangeArrowheads="1"/>
            </p:cNvSpPr>
            <p:nvPr/>
          </p:nvSpPr>
          <p:spPr bwMode="auto">
            <a:xfrm>
              <a:off x="4128" y="2112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219" name="Oval 75"/>
            <p:cNvSpPr>
              <a:spLocks noChangeArrowheads="1"/>
            </p:cNvSpPr>
            <p:nvPr/>
          </p:nvSpPr>
          <p:spPr bwMode="auto">
            <a:xfrm>
              <a:off x="4656" y="2304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220" name="Oval 76"/>
            <p:cNvSpPr>
              <a:spLocks noChangeArrowheads="1"/>
            </p:cNvSpPr>
            <p:nvPr/>
          </p:nvSpPr>
          <p:spPr bwMode="auto">
            <a:xfrm>
              <a:off x="4224" y="2112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221" name="Oval 77"/>
            <p:cNvSpPr>
              <a:spLocks noChangeArrowheads="1"/>
            </p:cNvSpPr>
            <p:nvPr/>
          </p:nvSpPr>
          <p:spPr bwMode="auto">
            <a:xfrm>
              <a:off x="4848" y="1968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222" name="Oval 78"/>
            <p:cNvSpPr>
              <a:spLocks noChangeArrowheads="1"/>
            </p:cNvSpPr>
            <p:nvPr/>
          </p:nvSpPr>
          <p:spPr bwMode="auto">
            <a:xfrm>
              <a:off x="4608" y="2400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223" name="Oval 79"/>
            <p:cNvSpPr>
              <a:spLocks noChangeArrowheads="1"/>
            </p:cNvSpPr>
            <p:nvPr/>
          </p:nvSpPr>
          <p:spPr bwMode="auto">
            <a:xfrm>
              <a:off x="4848" y="2256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224" name="Oval 80"/>
            <p:cNvSpPr>
              <a:spLocks noChangeArrowheads="1"/>
            </p:cNvSpPr>
            <p:nvPr/>
          </p:nvSpPr>
          <p:spPr bwMode="auto">
            <a:xfrm>
              <a:off x="4752" y="2352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225" name="Oval 81"/>
            <p:cNvSpPr>
              <a:spLocks noChangeArrowheads="1"/>
            </p:cNvSpPr>
            <p:nvPr/>
          </p:nvSpPr>
          <p:spPr bwMode="auto">
            <a:xfrm>
              <a:off x="4944" y="2064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226" name="Oval 82"/>
            <p:cNvSpPr>
              <a:spLocks noChangeArrowheads="1"/>
            </p:cNvSpPr>
            <p:nvPr/>
          </p:nvSpPr>
          <p:spPr bwMode="auto">
            <a:xfrm>
              <a:off x="4272" y="1680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227" name="Oval 83"/>
            <p:cNvSpPr>
              <a:spLocks noChangeArrowheads="1"/>
            </p:cNvSpPr>
            <p:nvPr/>
          </p:nvSpPr>
          <p:spPr bwMode="auto">
            <a:xfrm>
              <a:off x="4512" y="1584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228" name="Oval 84"/>
            <p:cNvSpPr>
              <a:spLocks noChangeArrowheads="1"/>
            </p:cNvSpPr>
            <p:nvPr/>
          </p:nvSpPr>
          <p:spPr bwMode="auto">
            <a:xfrm>
              <a:off x="4848" y="1728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229" name="Oval 85"/>
            <p:cNvSpPr>
              <a:spLocks noChangeArrowheads="1"/>
            </p:cNvSpPr>
            <p:nvPr/>
          </p:nvSpPr>
          <p:spPr bwMode="auto">
            <a:xfrm>
              <a:off x="4704" y="1632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230" name="Oval 86"/>
            <p:cNvSpPr>
              <a:spLocks noChangeArrowheads="1"/>
            </p:cNvSpPr>
            <p:nvPr/>
          </p:nvSpPr>
          <p:spPr bwMode="auto">
            <a:xfrm>
              <a:off x="4944" y="1872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231" name="Oval 87"/>
            <p:cNvSpPr>
              <a:spLocks noChangeArrowheads="1"/>
            </p:cNvSpPr>
            <p:nvPr/>
          </p:nvSpPr>
          <p:spPr bwMode="auto">
            <a:xfrm>
              <a:off x="4320" y="1536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232" name="Oval 88"/>
            <p:cNvSpPr>
              <a:spLocks noChangeArrowheads="1"/>
            </p:cNvSpPr>
            <p:nvPr/>
          </p:nvSpPr>
          <p:spPr bwMode="auto">
            <a:xfrm>
              <a:off x="4992" y="2208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7159" name="Oval 89"/>
          <p:cNvSpPr>
            <a:spLocks noChangeAspect="1" noChangeArrowheads="1"/>
          </p:cNvSpPr>
          <p:nvPr/>
        </p:nvSpPr>
        <p:spPr bwMode="auto">
          <a:xfrm>
            <a:off x="762000" y="3611563"/>
            <a:ext cx="274638" cy="274637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60" name="AutoShape 90"/>
          <p:cNvSpPr>
            <a:spLocks noChangeArrowheads="1"/>
          </p:cNvSpPr>
          <p:nvPr/>
        </p:nvSpPr>
        <p:spPr bwMode="auto">
          <a:xfrm>
            <a:off x="838200" y="36877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61" name="AutoShape 91"/>
          <p:cNvSpPr>
            <a:spLocks noChangeArrowheads="1"/>
          </p:cNvSpPr>
          <p:nvPr/>
        </p:nvSpPr>
        <p:spPr bwMode="auto">
          <a:xfrm rot="10800000">
            <a:off x="914400" y="36877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7162" name="Oval 92"/>
          <p:cNvSpPr>
            <a:spLocks noChangeAspect="1" noChangeArrowheads="1"/>
          </p:cNvSpPr>
          <p:nvPr/>
        </p:nvSpPr>
        <p:spPr bwMode="auto">
          <a:xfrm>
            <a:off x="762000" y="2620963"/>
            <a:ext cx="274638" cy="274637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63" name="AutoShape 93"/>
          <p:cNvSpPr>
            <a:spLocks noChangeArrowheads="1"/>
          </p:cNvSpPr>
          <p:nvPr/>
        </p:nvSpPr>
        <p:spPr bwMode="auto">
          <a:xfrm>
            <a:off x="838200" y="26971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64" name="AutoShape 94"/>
          <p:cNvSpPr>
            <a:spLocks noChangeArrowheads="1"/>
          </p:cNvSpPr>
          <p:nvPr/>
        </p:nvSpPr>
        <p:spPr bwMode="auto">
          <a:xfrm rot="10800000">
            <a:off x="914400" y="26971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7165" name="Oval 95"/>
          <p:cNvSpPr>
            <a:spLocks noChangeAspect="1" noChangeArrowheads="1"/>
          </p:cNvSpPr>
          <p:nvPr/>
        </p:nvSpPr>
        <p:spPr bwMode="auto">
          <a:xfrm>
            <a:off x="2057400" y="2468563"/>
            <a:ext cx="274638" cy="2746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66" name="AutoShape 96"/>
          <p:cNvSpPr>
            <a:spLocks noChangeArrowheads="1"/>
          </p:cNvSpPr>
          <p:nvPr/>
        </p:nvSpPr>
        <p:spPr bwMode="auto">
          <a:xfrm>
            <a:off x="2133600" y="25447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67" name="AutoShape 97"/>
          <p:cNvSpPr>
            <a:spLocks noChangeArrowheads="1"/>
          </p:cNvSpPr>
          <p:nvPr/>
        </p:nvSpPr>
        <p:spPr bwMode="auto">
          <a:xfrm rot="10800000">
            <a:off x="2209800" y="25447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7168" name="Oval 98"/>
          <p:cNvSpPr>
            <a:spLocks noChangeAspect="1" noChangeArrowheads="1"/>
          </p:cNvSpPr>
          <p:nvPr/>
        </p:nvSpPr>
        <p:spPr bwMode="auto">
          <a:xfrm>
            <a:off x="1143000" y="4267200"/>
            <a:ext cx="274638" cy="274638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69" name="AutoShape 99"/>
          <p:cNvSpPr>
            <a:spLocks noChangeArrowheads="1"/>
          </p:cNvSpPr>
          <p:nvPr/>
        </p:nvSpPr>
        <p:spPr bwMode="auto">
          <a:xfrm>
            <a:off x="1219200" y="43434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70" name="AutoShape 100"/>
          <p:cNvSpPr>
            <a:spLocks noChangeArrowheads="1"/>
          </p:cNvSpPr>
          <p:nvPr/>
        </p:nvSpPr>
        <p:spPr bwMode="auto">
          <a:xfrm rot="10800000">
            <a:off x="1295400" y="43434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7171" name="Oval 101"/>
          <p:cNvSpPr>
            <a:spLocks noChangeAspect="1" noChangeArrowheads="1"/>
          </p:cNvSpPr>
          <p:nvPr/>
        </p:nvSpPr>
        <p:spPr bwMode="auto">
          <a:xfrm>
            <a:off x="1417638" y="4267200"/>
            <a:ext cx="274637" cy="274638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72" name="AutoShape 102"/>
          <p:cNvSpPr>
            <a:spLocks noChangeArrowheads="1"/>
          </p:cNvSpPr>
          <p:nvPr/>
        </p:nvSpPr>
        <p:spPr bwMode="auto">
          <a:xfrm>
            <a:off x="1493838" y="43434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73" name="AutoShape 103"/>
          <p:cNvSpPr>
            <a:spLocks noChangeArrowheads="1"/>
          </p:cNvSpPr>
          <p:nvPr/>
        </p:nvSpPr>
        <p:spPr bwMode="auto">
          <a:xfrm rot="10800000">
            <a:off x="1570038" y="43434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7174" name="Oval 104"/>
          <p:cNvSpPr>
            <a:spLocks noChangeAspect="1" noChangeArrowheads="1"/>
          </p:cNvSpPr>
          <p:nvPr/>
        </p:nvSpPr>
        <p:spPr bwMode="auto">
          <a:xfrm>
            <a:off x="1722438" y="4267200"/>
            <a:ext cx="274637" cy="274638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75" name="AutoShape 105"/>
          <p:cNvSpPr>
            <a:spLocks noChangeArrowheads="1"/>
          </p:cNvSpPr>
          <p:nvPr/>
        </p:nvSpPr>
        <p:spPr bwMode="auto">
          <a:xfrm>
            <a:off x="1798638" y="43434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76" name="AutoShape 106"/>
          <p:cNvSpPr>
            <a:spLocks noChangeArrowheads="1"/>
          </p:cNvSpPr>
          <p:nvPr/>
        </p:nvSpPr>
        <p:spPr bwMode="auto">
          <a:xfrm rot="10800000">
            <a:off x="1874838" y="43434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7177" name="Oval 107"/>
          <p:cNvSpPr>
            <a:spLocks noChangeAspect="1" noChangeArrowheads="1"/>
          </p:cNvSpPr>
          <p:nvPr/>
        </p:nvSpPr>
        <p:spPr bwMode="auto">
          <a:xfrm>
            <a:off x="1143000" y="3230563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78" name="AutoShape 108"/>
          <p:cNvSpPr>
            <a:spLocks noChangeArrowheads="1"/>
          </p:cNvSpPr>
          <p:nvPr/>
        </p:nvSpPr>
        <p:spPr bwMode="auto">
          <a:xfrm>
            <a:off x="1219200" y="33067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79" name="AutoShape 109"/>
          <p:cNvSpPr>
            <a:spLocks noChangeArrowheads="1"/>
          </p:cNvSpPr>
          <p:nvPr/>
        </p:nvSpPr>
        <p:spPr bwMode="auto">
          <a:xfrm rot="10800000">
            <a:off x="1295400" y="33067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7180" name="Oval 110"/>
          <p:cNvSpPr>
            <a:spLocks noChangeAspect="1" noChangeArrowheads="1"/>
          </p:cNvSpPr>
          <p:nvPr/>
        </p:nvSpPr>
        <p:spPr bwMode="auto">
          <a:xfrm>
            <a:off x="1417638" y="3230563"/>
            <a:ext cx="274637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81" name="AutoShape 111"/>
          <p:cNvSpPr>
            <a:spLocks noChangeArrowheads="1"/>
          </p:cNvSpPr>
          <p:nvPr/>
        </p:nvSpPr>
        <p:spPr bwMode="auto">
          <a:xfrm>
            <a:off x="1493838" y="33067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82" name="AutoShape 112"/>
          <p:cNvSpPr>
            <a:spLocks noChangeArrowheads="1"/>
          </p:cNvSpPr>
          <p:nvPr/>
        </p:nvSpPr>
        <p:spPr bwMode="auto">
          <a:xfrm rot="10800000">
            <a:off x="1570038" y="33067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7183" name="Oval 113"/>
          <p:cNvSpPr>
            <a:spLocks noChangeAspect="1" noChangeArrowheads="1"/>
          </p:cNvSpPr>
          <p:nvPr/>
        </p:nvSpPr>
        <p:spPr bwMode="auto">
          <a:xfrm>
            <a:off x="1722438" y="3230563"/>
            <a:ext cx="274637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84" name="AutoShape 114"/>
          <p:cNvSpPr>
            <a:spLocks noChangeArrowheads="1"/>
          </p:cNvSpPr>
          <p:nvPr/>
        </p:nvSpPr>
        <p:spPr bwMode="auto">
          <a:xfrm>
            <a:off x="1798638" y="33067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85" name="AutoShape 115"/>
          <p:cNvSpPr>
            <a:spLocks noChangeArrowheads="1"/>
          </p:cNvSpPr>
          <p:nvPr/>
        </p:nvSpPr>
        <p:spPr bwMode="auto">
          <a:xfrm rot="10800000">
            <a:off x="1874838" y="33067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7186" name="Oval 116"/>
          <p:cNvSpPr>
            <a:spLocks noChangeAspect="1" noChangeArrowheads="1"/>
          </p:cNvSpPr>
          <p:nvPr/>
        </p:nvSpPr>
        <p:spPr bwMode="auto">
          <a:xfrm>
            <a:off x="2362200" y="2468563"/>
            <a:ext cx="274638" cy="2746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87" name="AutoShape 117"/>
          <p:cNvSpPr>
            <a:spLocks noChangeArrowheads="1"/>
          </p:cNvSpPr>
          <p:nvPr/>
        </p:nvSpPr>
        <p:spPr bwMode="auto">
          <a:xfrm>
            <a:off x="2438400" y="25447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88" name="Oval 118"/>
          <p:cNvSpPr>
            <a:spLocks noChangeAspect="1" noChangeArrowheads="1"/>
          </p:cNvSpPr>
          <p:nvPr/>
        </p:nvSpPr>
        <p:spPr bwMode="auto">
          <a:xfrm>
            <a:off x="2667000" y="2468563"/>
            <a:ext cx="274638" cy="2746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89" name="AutoShape 119"/>
          <p:cNvSpPr>
            <a:spLocks noChangeArrowheads="1"/>
          </p:cNvSpPr>
          <p:nvPr/>
        </p:nvSpPr>
        <p:spPr bwMode="auto">
          <a:xfrm>
            <a:off x="2743200" y="25447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90" name="Oval 120"/>
          <p:cNvSpPr>
            <a:spLocks noChangeAspect="1" noChangeArrowheads="1"/>
          </p:cNvSpPr>
          <p:nvPr/>
        </p:nvSpPr>
        <p:spPr bwMode="auto">
          <a:xfrm>
            <a:off x="2941638" y="2468563"/>
            <a:ext cx="274637" cy="2746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91" name="AutoShape 121"/>
          <p:cNvSpPr>
            <a:spLocks noChangeArrowheads="1"/>
          </p:cNvSpPr>
          <p:nvPr/>
        </p:nvSpPr>
        <p:spPr bwMode="auto">
          <a:xfrm>
            <a:off x="3017838" y="25447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92" name="Oval 122"/>
          <p:cNvSpPr>
            <a:spLocks noChangeAspect="1" noChangeArrowheads="1"/>
          </p:cNvSpPr>
          <p:nvPr/>
        </p:nvSpPr>
        <p:spPr bwMode="auto">
          <a:xfrm>
            <a:off x="3246438" y="2468563"/>
            <a:ext cx="274637" cy="2746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93" name="AutoShape 123"/>
          <p:cNvSpPr>
            <a:spLocks noChangeArrowheads="1"/>
          </p:cNvSpPr>
          <p:nvPr/>
        </p:nvSpPr>
        <p:spPr bwMode="auto">
          <a:xfrm>
            <a:off x="3322638" y="25447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94" name="Text Box 124"/>
          <p:cNvSpPr txBox="1">
            <a:spLocks noChangeArrowheads="1"/>
          </p:cNvSpPr>
          <p:nvPr/>
        </p:nvSpPr>
        <p:spPr bwMode="auto">
          <a:xfrm>
            <a:off x="457200" y="6246813"/>
            <a:ext cx="52879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hlinkClick r:id="rId3" action="ppaction://hlinksldjump"/>
              </a:rPr>
              <a:t>H</a:t>
            </a:r>
            <a:r>
              <a:rPr lang="en-US" sz="2400"/>
              <a:t>   </a:t>
            </a:r>
            <a:r>
              <a:rPr lang="en-US" sz="2400">
                <a:hlinkClick r:id="rId4" action="ppaction://hlinksldjump"/>
              </a:rPr>
              <a:t>He</a:t>
            </a:r>
            <a:r>
              <a:rPr lang="en-US" sz="2400"/>
              <a:t>   </a:t>
            </a:r>
            <a:r>
              <a:rPr lang="en-US" sz="2400">
                <a:hlinkClick r:id="rId5" action="ppaction://hlinksldjump"/>
              </a:rPr>
              <a:t>Li</a:t>
            </a:r>
            <a:r>
              <a:rPr lang="en-US" sz="2400"/>
              <a:t>   </a:t>
            </a:r>
            <a:r>
              <a:rPr lang="en-US" sz="2400">
                <a:hlinkClick r:id="rId6" action="ppaction://hlinksldjump"/>
              </a:rPr>
              <a:t>C</a:t>
            </a:r>
            <a:r>
              <a:rPr lang="en-US" sz="2400"/>
              <a:t>   </a:t>
            </a:r>
            <a:r>
              <a:rPr lang="en-US" sz="2400">
                <a:hlinkClick r:id="rId7" action="ppaction://hlinksldjump"/>
              </a:rPr>
              <a:t>N</a:t>
            </a:r>
            <a:r>
              <a:rPr lang="en-US" sz="2400"/>
              <a:t>   </a:t>
            </a:r>
            <a:r>
              <a:rPr lang="en-US" sz="2400">
                <a:hlinkClick r:id="rId8" action="ppaction://hlinksldjump"/>
              </a:rPr>
              <a:t>Al</a:t>
            </a:r>
            <a:r>
              <a:rPr lang="en-US" sz="2400"/>
              <a:t>   </a:t>
            </a:r>
            <a:r>
              <a:rPr lang="en-US" sz="2400">
                <a:hlinkClick r:id="rId9" action="ppaction://hlinksldjump"/>
              </a:rPr>
              <a:t>Ar</a:t>
            </a:r>
            <a:r>
              <a:rPr lang="en-US" sz="2400"/>
              <a:t>   </a:t>
            </a:r>
            <a:r>
              <a:rPr lang="en-US" sz="2400">
                <a:hlinkClick r:id="rId10" action="ppaction://hlinksldjump"/>
              </a:rPr>
              <a:t>F</a:t>
            </a:r>
            <a:r>
              <a:rPr lang="en-US" sz="2400"/>
              <a:t>    </a:t>
            </a:r>
            <a:r>
              <a:rPr lang="en-US" sz="2400">
                <a:solidFill>
                  <a:srgbClr val="FF0000"/>
                </a:solidFill>
              </a:rPr>
              <a:t>Fe</a:t>
            </a:r>
            <a:r>
              <a:rPr lang="en-US" sz="2400"/>
              <a:t>   </a:t>
            </a:r>
            <a:r>
              <a:rPr lang="en-US" sz="2400">
                <a:hlinkClick r:id="" action="ppaction://noaction"/>
              </a:rPr>
              <a:t>La</a:t>
            </a:r>
            <a:endParaRPr lang="en-US" sz="2400"/>
          </a:p>
        </p:txBody>
      </p:sp>
      <p:sp>
        <p:nvSpPr>
          <p:cNvPr id="47195" name="Text Box 125"/>
          <p:cNvSpPr txBox="1">
            <a:spLocks noChangeArrowheads="1"/>
          </p:cNvSpPr>
          <p:nvPr/>
        </p:nvSpPr>
        <p:spPr bwMode="auto">
          <a:xfrm>
            <a:off x="6553200" y="1050925"/>
            <a:ext cx="1482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Bohr Model</a:t>
            </a:r>
          </a:p>
        </p:txBody>
      </p:sp>
      <p:sp>
        <p:nvSpPr>
          <p:cNvPr id="47196" name="Text Box 126"/>
          <p:cNvSpPr txBox="1">
            <a:spLocks noChangeArrowheads="1"/>
          </p:cNvSpPr>
          <p:nvPr/>
        </p:nvSpPr>
        <p:spPr bwMode="auto">
          <a:xfrm>
            <a:off x="6910388" y="344488"/>
            <a:ext cx="7096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Iron</a:t>
            </a:r>
          </a:p>
        </p:txBody>
      </p:sp>
      <p:sp>
        <p:nvSpPr>
          <p:cNvPr id="47197" name="Rectangle 127"/>
          <p:cNvSpPr>
            <a:spLocks noChangeArrowheads="1"/>
          </p:cNvSpPr>
          <p:nvPr/>
        </p:nvSpPr>
        <p:spPr bwMode="auto">
          <a:xfrm>
            <a:off x="6002338" y="5546725"/>
            <a:ext cx="269716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Electron Configuration</a:t>
            </a:r>
          </a:p>
        </p:txBody>
      </p:sp>
      <p:sp>
        <p:nvSpPr>
          <p:cNvPr id="47198" name="AutoShape 128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172200"/>
            <a:ext cx="609600" cy="357188"/>
          </a:xfrm>
          <a:prstGeom prst="actionButtonBeginning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990600" y="0"/>
            <a:ext cx="419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>
                <a:solidFill>
                  <a:schemeClr val="tx2"/>
                </a:solidFill>
              </a:rPr>
              <a:t>Energy Level Diagram</a:t>
            </a: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823913" y="5562600"/>
            <a:ext cx="4357687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823913" y="4343400"/>
            <a:ext cx="4357687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823913" y="3352800"/>
            <a:ext cx="4357687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823913" y="2438400"/>
            <a:ext cx="4357687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838200" y="1676400"/>
            <a:ext cx="43434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823913" y="838200"/>
            <a:ext cx="4738687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7" name="Oval 9"/>
          <p:cNvSpPr>
            <a:spLocks noChangeArrowheads="1"/>
          </p:cNvSpPr>
          <p:nvPr/>
        </p:nvSpPr>
        <p:spPr bwMode="auto">
          <a:xfrm>
            <a:off x="48006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8" name="Oval 10"/>
          <p:cNvSpPr>
            <a:spLocks noChangeArrowheads="1"/>
          </p:cNvSpPr>
          <p:nvPr/>
        </p:nvSpPr>
        <p:spPr bwMode="auto">
          <a:xfrm>
            <a:off x="45720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9" name="Oval 11"/>
          <p:cNvSpPr>
            <a:spLocks noChangeArrowheads="1"/>
          </p:cNvSpPr>
          <p:nvPr/>
        </p:nvSpPr>
        <p:spPr bwMode="auto">
          <a:xfrm>
            <a:off x="43434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0" name="Oval 12"/>
          <p:cNvSpPr>
            <a:spLocks noChangeArrowheads="1"/>
          </p:cNvSpPr>
          <p:nvPr/>
        </p:nvSpPr>
        <p:spPr bwMode="auto">
          <a:xfrm>
            <a:off x="41148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1" name="Oval 13"/>
          <p:cNvSpPr>
            <a:spLocks noChangeArrowheads="1"/>
          </p:cNvSpPr>
          <p:nvPr/>
        </p:nvSpPr>
        <p:spPr bwMode="auto">
          <a:xfrm>
            <a:off x="38862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2" name="Oval 14"/>
          <p:cNvSpPr>
            <a:spLocks noChangeArrowheads="1"/>
          </p:cNvSpPr>
          <p:nvPr/>
        </p:nvSpPr>
        <p:spPr bwMode="auto">
          <a:xfrm>
            <a:off x="50292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3" name="Oval 15"/>
          <p:cNvSpPr>
            <a:spLocks noChangeArrowheads="1"/>
          </p:cNvSpPr>
          <p:nvPr/>
        </p:nvSpPr>
        <p:spPr bwMode="auto">
          <a:xfrm>
            <a:off x="52578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4" name="Line 16"/>
          <p:cNvSpPr>
            <a:spLocks noChangeShapeType="1"/>
          </p:cNvSpPr>
          <p:nvPr/>
        </p:nvSpPr>
        <p:spPr bwMode="auto">
          <a:xfrm flipV="1">
            <a:off x="517525" y="1219200"/>
            <a:ext cx="1588" cy="472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145" name="Text Box 17"/>
          <p:cNvSpPr txBox="1">
            <a:spLocks noChangeArrowheads="1"/>
          </p:cNvSpPr>
          <p:nvPr/>
        </p:nvSpPr>
        <p:spPr bwMode="auto">
          <a:xfrm rot="-5400000">
            <a:off x="-1283494" y="2950369"/>
            <a:ext cx="3148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   </a:t>
            </a:r>
            <a:r>
              <a:rPr lang="en-US" sz="1600"/>
              <a:t>Arbitrary Energy Scale</a:t>
            </a:r>
          </a:p>
        </p:txBody>
      </p:sp>
      <p:sp>
        <p:nvSpPr>
          <p:cNvPr id="48146" name="Text Box 18"/>
          <p:cNvSpPr txBox="1">
            <a:spLocks noChangeArrowheads="1"/>
          </p:cNvSpPr>
          <p:nvPr/>
        </p:nvSpPr>
        <p:spPr bwMode="auto">
          <a:xfrm>
            <a:off x="747713" y="5318125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1s</a:t>
            </a:r>
          </a:p>
        </p:txBody>
      </p:sp>
      <p:sp>
        <p:nvSpPr>
          <p:cNvPr id="48147" name="Text Box 19"/>
          <p:cNvSpPr txBox="1">
            <a:spLocks noChangeArrowheads="1"/>
          </p:cNvSpPr>
          <p:nvPr/>
        </p:nvSpPr>
        <p:spPr bwMode="auto">
          <a:xfrm>
            <a:off x="731838" y="4021138"/>
            <a:ext cx="9255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2s             2p</a:t>
            </a:r>
          </a:p>
        </p:txBody>
      </p:sp>
      <p:sp>
        <p:nvSpPr>
          <p:cNvPr id="48148" name="Text Box 20"/>
          <p:cNvSpPr txBox="1">
            <a:spLocks noChangeArrowheads="1"/>
          </p:cNvSpPr>
          <p:nvPr/>
        </p:nvSpPr>
        <p:spPr bwMode="auto">
          <a:xfrm>
            <a:off x="736600" y="2971800"/>
            <a:ext cx="9255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3s             3p</a:t>
            </a:r>
          </a:p>
        </p:txBody>
      </p:sp>
      <p:sp>
        <p:nvSpPr>
          <p:cNvPr id="48149" name="Text Box 21"/>
          <p:cNvSpPr txBox="1">
            <a:spLocks noChangeArrowheads="1"/>
          </p:cNvSpPr>
          <p:nvPr/>
        </p:nvSpPr>
        <p:spPr bwMode="auto">
          <a:xfrm>
            <a:off x="704850" y="2117725"/>
            <a:ext cx="21907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4s             4p                                3d</a:t>
            </a:r>
          </a:p>
        </p:txBody>
      </p:sp>
      <p:sp>
        <p:nvSpPr>
          <p:cNvPr id="48150" name="Text Box 22"/>
          <p:cNvSpPr txBox="1">
            <a:spLocks noChangeArrowheads="1"/>
          </p:cNvSpPr>
          <p:nvPr/>
        </p:nvSpPr>
        <p:spPr bwMode="auto">
          <a:xfrm>
            <a:off x="595313" y="1295400"/>
            <a:ext cx="23304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  5s              5p                                 4d</a:t>
            </a:r>
          </a:p>
        </p:txBody>
      </p:sp>
      <p:sp>
        <p:nvSpPr>
          <p:cNvPr id="48151" name="Text Box 23"/>
          <p:cNvSpPr txBox="1">
            <a:spLocks noChangeArrowheads="1"/>
          </p:cNvSpPr>
          <p:nvPr/>
        </p:nvSpPr>
        <p:spPr bwMode="auto">
          <a:xfrm>
            <a:off x="630238" y="533400"/>
            <a:ext cx="39100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6s               6p                                 5d                                           4f</a:t>
            </a:r>
          </a:p>
        </p:txBody>
      </p:sp>
      <p:sp>
        <p:nvSpPr>
          <p:cNvPr id="48152" name="Text Box 24"/>
          <p:cNvSpPr txBox="1">
            <a:spLocks noChangeArrowheads="1"/>
          </p:cNvSpPr>
          <p:nvPr/>
        </p:nvSpPr>
        <p:spPr bwMode="auto">
          <a:xfrm>
            <a:off x="2408238" y="6019800"/>
            <a:ext cx="7985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NUCLEUS</a:t>
            </a:r>
          </a:p>
        </p:txBody>
      </p:sp>
      <p:sp>
        <p:nvSpPr>
          <p:cNvPr id="48153" name="Text Box 25"/>
          <p:cNvSpPr txBox="1">
            <a:spLocks noChangeArrowheads="1"/>
          </p:cNvSpPr>
          <p:nvPr/>
        </p:nvSpPr>
        <p:spPr bwMode="auto">
          <a:xfrm>
            <a:off x="1676400" y="6629400"/>
            <a:ext cx="2633663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accent2"/>
                </a:solidFill>
              </a:rPr>
              <a:t>CLICK ON ELEMENT TO FILL IN CHARTS</a:t>
            </a:r>
          </a:p>
        </p:txBody>
      </p:sp>
      <p:sp>
        <p:nvSpPr>
          <p:cNvPr id="48154" name="Oval 26"/>
          <p:cNvSpPr>
            <a:spLocks noChangeAspect="1" noChangeArrowheads="1"/>
          </p:cNvSpPr>
          <p:nvPr/>
        </p:nvSpPr>
        <p:spPr bwMode="auto">
          <a:xfrm>
            <a:off x="1143000" y="715963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55" name="Oval 27"/>
          <p:cNvSpPr>
            <a:spLocks noChangeAspect="1" noChangeArrowheads="1"/>
          </p:cNvSpPr>
          <p:nvPr/>
        </p:nvSpPr>
        <p:spPr bwMode="auto">
          <a:xfrm>
            <a:off x="1447800" y="715963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56" name="Oval 28"/>
          <p:cNvSpPr>
            <a:spLocks noChangeAspect="1" noChangeArrowheads="1"/>
          </p:cNvSpPr>
          <p:nvPr/>
        </p:nvSpPr>
        <p:spPr bwMode="auto">
          <a:xfrm>
            <a:off x="1720850" y="715963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57" name="Oval 29"/>
          <p:cNvSpPr>
            <a:spLocks noChangeAspect="1" noChangeArrowheads="1"/>
          </p:cNvSpPr>
          <p:nvPr/>
        </p:nvSpPr>
        <p:spPr bwMode="auto">
          <a:xfrm>
            <a:off x="2332038" y="9144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58" name="Oval 30"/>
          <p:cNvSpPr>
            <a:spLocks noChangeAspect="1" noChangeArrowheads="1"/>
          </p:cNvSpPr>
          <p:nvPr/>
        </p:nvSpPr>
        <p:spPr bwMode="auto">
          <a:xfrm>
            <a:off x="2636838" y="9144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59" name="Oval 31"/>
          <p:cNvSpPr>
            <a:spLocks noChangeAspect="1" noChangeArrowheads="1"/>
          </p:cNvSpPr>
          <p:nvPr/>
        </p:nvSpPr>
        <p:spPr bwMode="auto">
          <a:xfrm>
            <a:off x="2941638" y="9144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60" name="Oval 32"/>
          <p:cNvSpPr>
            <a:spLocks noChangeAspect="1" noChangeArrowheads="1"/>
          </p:cNvSpPr>
          <p:nvPr/>
        </p:nvSpPr>
        <p:spPr bwMode="auto">
          <a:xfrm>
            <a:off x="3246438" y="9144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61" name="Text Box 33"/>
          <p:cNvSpPr txBox="1">
            <a:spLocks noChangeArrowheads="1"/>
          </p:cNvSpPr>
          <p:nvPr/>
        </p:nvSpPr>
        <p:spPr bwMode="auto">
          <a:xfrm>
            <a:off x="5715000" y="5983288"/>
            <a:ext cx="35814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La = 1s</a:t>
            </a:r>
            <a:r>
              <a:rPr lang="en-US" sz="2000" baseline="30000">
                <a:solidFill>
                  <a:srgbClr val="FF0000"/>
                </a:solidFill>
              </a:rPr>
              <a:t>2</a:t>
            </a:r>
            <a:r>
              <a:rPr lang="en-US" sz="2000">
                <a:solidFill>
                  <a:srgbClr val="FF0000"/>
                </a:solidFill>
              </a:rPr>
              <a:t>2s</a:t>
            </a:r>
            <a:r>
              <a:rPr lang="en-US" sz="2000" baseline="30000">
                <a:solidFill>
                  <a:srgbClr val="FF0000"/>
                </a:solidFill>
              </a:rPr>
              <a:t>2</a:t>
            </a:r>
            <a:r>
              <a:rPr lang="en-US" sz="2000">
                <a:solidFill>
                  <a:srgbClr val="FF0000"/>
                </a:solidFill>
              </a:rPr>
              <a:t>2p</a:t>
            </a:r>
            <a:r>
              <a:rPr lang="en-US" sz="2000" baseline="30000">
                <a:solidFill>
                  <a:srgbClr val="FF0000"/>
                </a:solidFill>
              </a:rPr>
              <a:t>6</a:t>
            </a:r>
            <a:r>
              <a:rPr lang="en-US" sz="2000">
                <a:solidFill>
                  <a:srgbClr val="FF0000"/>
                </a:solidFill>
              </a:rPr>
              <a:t>3s</a:t>
            </a:r>
            <a:r>
              <a:rPr lang="en-US" sz="2000" baseline="30000">
                <a:solidFill>
                  <a:srgbClr val="FF0000"/>
                </a:solidFill>
              </a:rPr>
              <a:t>2</a:t>
            </a:r>
            <a:r>
              <a:rPr lang="en-US" sz="2000">
                <a:solidFill>
                  <a:srgbClr val="FF0000"/>
                </a:solidFill>
              </a:rPr>
              <a:t>3p</a:t>
            </a:r>
            <a:r>
              <a:rPr lang="en-US" sz="2000" baseline="30000">
                <a:solidFill>
                  <a:srgbClr val="FF0000"/>
                </a:solidFill>
              </a:rPr>
              <a:t>6</a:t>
            </a:r>
            <a:r>
              <a:rPr lang="en-US" sz="2000">
                <a:solidFill>
                  <a:srgbClr val="FF0000"/>
                </a:solidFill>
              </a:rPr>
              <a:t>4s</a:t>
            </a:r>
            <a:r>
              <a:rPr lang="en-US" sz="2000" baseline="30000">
                <a:solidFill>
                  <a:srgbClr val="FF0000"/>
                </a:solidFill>
              </a:rPr>
              <a:t>2</a:t>
            </a:r>
            <a:r>
              <a:rPr lang="en-US" sz="2000">
                <a:solidFill>
                  <a:srgbClr val="FF0000"/>
                </a:solidFill>
              </a:rPr>
              <a:t>3d</a:t>
            </a:r>
            <a:r>
              <a:rPr lang="en-US" sz="2000" baseline="30000">
                <a:solidFill>
                  <a:srgbClr val="FF0000"/>
                </a:solidFill>
              </a:rPr>
              <a:t>10</a:t>
            </a:r>
          </a:p>
          <a:p>
            <a:r>
              <a:rPr lang="en-US" sz="2000">
                <a:solidFill>
                  <a:srgbClr val="FF0000"/>
                </a:solidFill>
              </a:rPr>
              <a:t>4s</a:t>
            </a:r>
            <a:r>
              <a:rPr lang="en-US" sz="2000" baseline="30000">
                <a:solidFill>
                  <a:srgbClr val="FF0000"/>
                </a:solidFill>
              </a:rPr>
              <a:t>2</a:t>
            </a:r>
            <a:r>
              <a:rPr lang="en-US" sz="2000">
                <a:solidFill>
                  <a:srgbClr val="FF0000"/>
                </a:solidFill>
              </a:rPr>
              <a:t>3d</a:t>
            </a:r>
            <a:r>
              <a:rPr lang="en-US" sz="2000" baseline="30000">
                <a:solidFill>
                  <a:srgbClr val="FF0000"/>
                </a:solidFill>
              </a:rPr>
              <a:t>10</a:t>
            </a:r>
            <a:r>
              <a:rPr lang="en-US" sz="2000">
                <a:solidFill>
                  <a:srgbClr val="FF0000"/>
                </a:solidFill>
              </a:rPr>
              <a:t>4p</a:t>
            </a:r>
            <a:r>
              <a:rPr lang="en-US" sz="2000" baseline="30000">
                <a:solidFill>
                  <a:srgbClr val="FF0000"/>
                </a:solidFill>
              </a:rPr>
              <a:t>6</a:t>
            </a:r>
            <a:r>
              <a:rPr lang="en-US" sz="2000">
                <a:solidFill>
                  <a:srgbClr val="FF0000"/>
                </a:solidFill>
              </a:rPr>
              <a:t>5s</a:t>
            </a:r>
            <a:r>
              <a:rPr lang="en-US" sz="2000" baseline="30000">
                <a:solidFill>
                  <a:srgbClr val="FF0000"/>
                </a:solidFill>
              </a:rPr>
              <a:t>2</a:t>
            </a:r>
            <a:r>
              <a:rPr lang="en-US" sz="2000">
                <a:solidFill>
                  <a:srgbClr val="FF0000"/>
                </a:solidFill>
              </a:rPr>
              <a:t>4d</a:t>
            </a:r>
            <a:r>
              <a:rPr lang="en-US" sz="2000" baseline="30000">
                <a:solidFill>
                  <a:srgbClr val="FF0000"/>
                </a:solidFill>
              </a:rPr>
              <a:t>10</a:t>
            </a:r>
            <a:r>
              <a:rPr lang="en-US" sz="2000">
                <a:solidFill>
                  <a:srgbClr val="FF0000"/>
                </a:solidFill>
              </a:rPr>
              <a:t>5p</a:t>
            </a:r>
            <a:r>
              <a:rPr lang="en-US" sz="2000" baseline="30000">
                <a:solidFill>
                  <a:srgbClr val="FF0000"/>
                </a:solidFill>
              </a:rPr>
              <a:t>6</a:t>
            </a:r>
            <a:r>
              <a:rPr lang="en-US" sz="2000">
                <a:solidFill>
                  <a:srgbClr val="FF0000"/>
                </a:solidFill>
              </a:rPr>
              <a:t>6s</a:t>
            </a:r>
            <a:r>
              <a:rPr lang="en-US" sz="2000" baseline="30000">
                <a:solidFill>
                  <a:srgbClr val="FF0000"/>
                </a:solidFill>
              </a:rPr>
              <a:t>2</a:t>
            </a:r>
            <a:r>
              <a:rPr lang="en-US" sz="2000">
                <a:solidFill>
                  <a:srgbClr val="FF0000"/>
                </a:solidFill>
              </a:rPr>
              <a:t>5d</a:t>
            </a:r>
            <a:r>
              <a:rPr lang="en-US" sz="2000" baseline="300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8162" name="Oval 34"/>
          <p:cNvSpPr>
            <a:spLocks noChangeAspect="1" noChangeArrowheads="1"/>
          </p:cNvSpPr>
          <p:nvPr/>
        </p:nvSpPr>
        <p:spPr bwMode="auto">
          <a:xfrm>
            <a:off x="762000" y="5668963"/>
            <a:ext cx="274638" cy="274637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63" name="AutoShape 35"/>
          <p:cNvSpPr>
            <a:spLocks noChangeArrowheads="1"/>
          </p:cNvSpPr>
          <p:nvPr/>
        </p:nvSpPr>
        <p:spPr bwMode="auto">
          <a:xfrm>
            <a:off x="838200" y="57451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64" name="AutoShape 36"/>
          <p:cNvSpPr>
            <a:spLocks noChangeArrowheads="1"/>
          </p:cNvSpPr>
          <p:nvPr/>
        </p:nvSpPr>
        <p:spPr bwMode="auto">
          <a:xfrm rot="10800000">
            <a:off x="914400" y="57451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8165" name="Oval 37"/>
          <p:cNvSpPr>
            <a:spLocks noChangeAspect="1" noChangeArrowheads="1"/>
          </p:cNvSpPr>
          <p:nvPr/>
        </p:nvSpPr>
        <p:spPr bwMode="auto">
          <a:xfrm>
            <a:off x="762000" y="4572000"/>
            <a:ext cx="274638" cy="274638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66" name="AutoShape 38"/>
          <p:cNvSpPr>
            <a:spLocks noChangeArrowheads="1"/>
          </p:cNvSpPr>
          <p:nvPr/>
        </p:nvSpPr>
        <p:spPr bwMode="auto">
          <a:xfrm>
            <a:off x="838200" y="46482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67" name="AutoShape 39"/>
          <p:cNvSpPr>
            <a:spLocks noChangeArrowheads="1"/>
          </p:cNvSpPr>
          <p:nvPr/>
        </p:nvSpPr>
        <p:spPr bwMode="auto">
          <a:xfrm rot="10800000">
            <a:off x="914400" y="46482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5638800" y="1676400"/>
            <a:ext cx="3200400" cy="3200400"/>
            <a:chOff x="3552" y="816"/>
            <a:chExt cx="2016" cy="2016"/>
          </a:xfrm>
        </p:grpSpPr>
        <p:sp>
          <p:nvSpPr>
            <p:cNvPr id="48254" name="Oval 41"/>
            <p:cNvSpPr>
              <a:spLocks noChangeAspect="1" noChangeArrowheads="1"/>
            </p:cNvSpPr>
            <p:nvPr/>
          </p:nvSpPr>
          <p:spPr bwMode="auto">
            <a:xfrm>
              <a:off x="3552" y="816"/>
              <a:ext cx="2016" cy="2016"/>
            </a:xfrm>
            <a:prstGeom prst="ellips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55" name="Oval 42"/>
            <p:cNvSpPr>
              <a:spLocks noChangeAspect="1" noChangeArrowheads="1"/>
            </p:cNvSpPr>
            <p:nvPr/>
          </p:nvSpPr>
          <p:spPr bwMode="auto">
            <a:xfrm>
              <a:off x="3714" y="978"/>
              <a:ext cx="1669" cy="1669"/>
            </a:xfrm>
            <a:prstGeom prst="ellips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56" name="Oval 43"/>
            <p:cNvSpPr>
              <a:spLocks noChangeAspect="1" noChangeArrowheads="1"/>
            </p:cNvSpPr>
            <p:nvPr/>
          </p:nvSpPr>
          <p:spPr bwMode="auto">
            <a:xfrm>
              <a:off x="3915" y="1179"/>
              <a:ext cx="1277" cy="1277"/>
            </a:xfrm>
            <a:prstGeom prst="ellips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57" name="Oval 44"/>
            <p:cNvSpPr>
              <a:spLocks noChangeAspect="1" noChangeArrowheads="1"/>
            </p:cNvSpPr>
            <p:nvPr/>
          </p:nvSpPr>
          <p:spPr bwMode="auto">
            <a:xfrm>
              <a:off x="4061" y="1325"/>
              <a:ext cx="1017" cy="1017"/>
            </a:xfrm>
            <a:prstGeom prst="ellips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58" name="Oval 45"/>
            <p:cNvSpPr>
              <a:spLocks noChangeAspect="1" noChangeArrowheads="1"/>
            </p:cNvSpPr>
            <p:nvPr/>
          </p:nvSpPr>
          <p:spPr bwMode="auto">
            <a:xfrm>
              <a:off x="4164" y="1428"/>
              <a:ext cx="817" cy="817"/>
            </a:xfrm>
            <a:prstGeom prst="ellips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59" name="Oval 46"/>
            <p:cNvSpPr>
              <a:spLocks noChangeAspect="1" noChangeArrowheads="1"/>
            </p:cNvSpPr>
            <p:nvPr/>
          </p:nvSpPr>
          <p:spPr bwMode="auto">
            <a:xfrm>
              <a:off x="4244" y="1508"/>
              <a:ext cx="650" cy="650"/>
            </a:xfrm>
            <a:prstGeom prst="ellips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60" name="Oval 47"/>
            <p:cNvSpPr>
              <a:spLocks noChangeAspect="1" noChangeArrowheads="1"/>
            </p:cNvSpPr>
            <p:nvPr/>
          </p:nvSpPr>
          <p:spPr bwMode="auto">
            <a:xfrm>
              <a:off x="4402" y="1666"/>
              <a:ext cx="326" cy="326"/>
            </a:xfrm>
            <a:prstGeom prst="ellips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61" name="Text Box 48"/>
            <p:cNvSpPr txBox="1">
              <a:spLocks noChangeArrowheads="1"/>
            </p:cNvSpPr>
            <p:nvPr/>
          </p:nvSpPr>
          <p:spPr bwMode="auto">
            <a:xfrm>
              <a:off x="4471" y="1749"/>
              <a:ext cx="185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/>
                <a:t>N</a:t>
              </a:r>
            </a:p>
          </p:txBody>
        </p:sp>
        <p:sp>
          <p:nvSpPr>
            <p:cNvPr id="48262" name="Oval 49"/>
            <p:cNvSpPr>
              <a:spLocks noChangeArrowheads="1"/>
            </p:cNvSpPr>
            <p:nvPr/>
          </p:nvSpPr>
          <p:spPr bwMode="auto">
            <a:xfrm>
              <a:off x="4464" y="1488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63" name="Oval 50"/>
            <p:cNvSpPr>
              <a:spLocks noChangeArrowheads="1"/>
            </p:cNvSpPr>
            <p:nvPr/>
          </p:nvSpPr>
          <p:spPr bwMode="auto">
            <a:xfrm>
              <a:off x="4704" y="1536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64" name="Oval 51"/>
            <p:cNvSpPr>
              <a:spLocks noChangeArrowheads="1"/>
            </p:cNvSpPr>
            <p:nvPr/>
          </p:nvSpPr>
          <p:spPr bwMode="auto">
            <a:xfrm>
              <a:off x="4800" y="1968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65" name="Oval 52"/>
            <p:cNvSpPr>
              <a:spLocks noChangeArrowheads="1"/>
            </p:cNvSpPr>
            <p:nvPr/>
          </p:nvSpPr>
          <p:spPr bwMode="auto">
            <a:xfrm>
              <a:off x="4368" y="2064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66" name="Oval 53"/>
            <p:cNvSpPr>
              <a:spLocks noChangeArrowheads="1"/>
            </p:cNvSpPr>
            <p:nvPr/>
          </p:nvSpPr>
          <p:spPr bwMode="auto">
            <a:xfrm>
              <a:off x="4176" y="1584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67" name="Oval 54"/>
            <p:cNvSpPr>
              <a:spLocks noChangeArrowheads="1"/>
            </p:cNvSpPr>
            <p:nvPr/>
          </p:nvSpPr>
          <p:spPr bwMode="auto">
            <a:xfrm>
              <a:off x="4368" y="1824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68" name="Oval 55"/>
            <p:cNvSpPr>
              <a:spLocks noChangeArrowheads="1"/>
            </p:cNvSpPr>
            <p:nvPr/>
          </p:nvSpPr>
          <p:spPr bwMode="auto">
            <a:xfrm>
              <a:off x="4704" y="1776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69" name="Oval 56"/>
            <p:cNvSpPr>
              <a:spLocks noChangeArrowheads="1"/>
            </p:cNvSpPr>
            <p:nvPr/>
          </p:nvSpPr>
          <p:spPr bwMode="auto">
            <a:xfrm>
              <a:off x="4224" y="1680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70" name="Oval 57"/>
            <p:cNvSpPr>
              <a:spLocks noChangeArrowheads="1"/>
            </p:cNvSpPr>
            <p:nvPr/>
          </p:nvSpPr>
          <p:spPr bwMode="auto">
            <a:xfrm>
              <a:off x="4272" y="2112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71" name="Oval 58"/>
            <p:cNvSpPr>
              <a:spLocks noChangeArrowheads="1"/>
            </p:cNvSpPr>
            <p:nvPr/>
          </p:nvSpPr>
          <p:spPr bwMode="auto">
            <a:xfrm>
              <a:off x="4368" y="2160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72" name="Oval 59"/>
            <p:cNvSpPr>
              <a:spLocks noChangeArrowheads="1"/>
            </p:cNvSpPr>
            <p:nvPr/>
          </p:nvSpPr>
          <p:spPr bwMode="auto">
            <a:xfrm>
              <a:off x="4464" y="2208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73" name="Oval 60"/>
            <p:cNvSpPr>
              <a:spLocks noChangeArrowheads="1"/>
            </p:cNvSpPr>
            <p:nvPr/>
          </p:nvSpPr>
          <p:spPr bwMode="auto">
            <a:xfrm>
              <a:off x="4128" y="1776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74" name="Oval 61"/>
            <p:cNvSpPr>
              <a:spLocks noChangeArrowheads="1"/>
            </p:cNvSpPr>
            <p:nvPr/>
          </p:nvSpPr>
          <p:spPr bwMode="auto">
            <a:xfrm>
              <a:off x="4224" y="2208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75" name="Oval 62"/>
            <p:cNvSpPr>
              <a:spLocks noChangeArrowheads="1"/>
            </p:cNvSpPr>
            <p:nvPr/>
          </p:nvSpPr>
          <p:spPr bwMode="auto">
            <a:xfrm>
              <a:off x="4320" y="2256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76" name="Oval 63"/>
            <p:cNvSpPr>
              <a:spLocks noChangeArrowheads="1"/>
            </p:cNvSpPr>
            <p:nvPr/>
          </p:nvSpPr>
          <p:spPr bwMode="auto">
            <a:xfrm>
              <a:off x="4416" y="2400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77" name="Oval 64"/>
            <p:cNvSpPr>
              <a:spLocks noChangeArrowheads="1"/>
            </p:cNvSpPr>
            <p:nvPr/>
          </p:nvSpPr>
          <p:spPr bwMode="auto">
            <a:xfrm>
              <a:off x="4128" y="1920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78" name="Oval 65"/>
            <p:cNvSpPr>
              <a:spLocks noChangeArrowheads="1"/>
            </p:cNvSpPr>
            <p:nvPr/>
          </p:nvSpPr>
          <p:spPr bwMode="auto">
            <a:xfrm>
              <a:off x="4080" y="1632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79" name="Oval 66"/>
            <p:cNvSpPr>
              <a:spLocks noChangeArrowheads="1"/>
            </p:cNvSpPr>
            <p:nvPr/>
          </p:nvSpPr>
          <p:spPr bwMode="auto">
            <a:xfrm>
              <a:off x="4368" y="1296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80" name="Oval 67"/>
            <p:cNvSpPr>
              <a:spLocks noChangeArrowheads="1"/>
            </p:cNvSpPr>
            <p:nvPr/>
          </p:nvSpPr>
          <p:spPr bwMode="auto">
            <a:xfrm>
              <a:off x="4512" y="2304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81" name="Oval 68"/>
            <p:cNvSpPr>
              <a:spLocks noChangeArrowheads="1"/>
            </p:cNvSpPr>
            <p:nvPr/>
          </p:nvSpPr>
          <p:spPr bwMode="auto">
            <a:xfrm>
              <a:off x="4176" y="2016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82" name="Oval 69"/>
            <p:cNvSpPr>
              <a:spLocks noChangeArrowheads="1"/>
            </p:cNvSpPr>
            <p:nvPr/>
          </p:nvSpPr>
          <p:spPr bwMode="auto">
            <a:xfrm>
              <a:off x="4032" y="1728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83" name="Oval 70"/>
            <p:cNvSpPr>
              <a:spLocks noChangeArrowheads="1"/>
            </p:cNvSpPr>
            <p:nvPr/>
          </p:nvSpPr>
          <p:spPr bwMode="auto">
            <a:xfrm>
              <a:off x="4656" y="2112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84" name="Oval 71"/>
            <p:cNvSpPr>
              <a:spLocks noChangeArrowheads="1"/>
            </p:cNvSpPr>
            <p:nvPr/>
          </p:nvSpPr>
          <p:spPr bwMode="auto">
            <a:xfrm>
              <a:off x="4224" y="1920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85" name="Oval 72"/>
            <p:cNvSpPr>
              <a:spLocks noChangeArrowheads="1"/>
            </p:cNvSpPr>
            <p:nvPr/>
          </p:nvSpPr>
          <p:spPr bwMode="auto">
            <a:xfrm>
              <a:off x="4848" y="1776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86" name="Oval 73"/>
            <p:cNvSpPr>
              <a:spLocks noChangeArrowheads="1"/>
            </p:cNvSpPr>
            <p:nvPr/>
          </p:nvSpPr>
          <p:spPr bwMode="auto">
            <a:xfrm>
              <a:off x="4944" y="1824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87" name="Oval 74"/>
            <p:cNvSpPr>
              <a:spLocks noChangeArrowheads="1"/>
            </p:cNvSpPr>
            <p:nvPr/>
          </p:nvSpPr>
          <p:spPr bwMode="auto">
            <a:xfrm>
              <a:off x="4608" y="2208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88" name="Oval 75"/>
            <p:cNvSpPr>
              <a:spLocks noChangeArrowheads="1"/>
            </p:cNvSpPr>
            <p:nvPr/>
          </p:nvSpPr>
          <p:spPr bwMode="auto">
            <a:xfrm>
              <a:off x="4752" y="2160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89" name="Oval 76"/>
            <p:cNvSpPr>
              <a:spLocks noChangeArrowheads="1"/>
            </p:cNvSpPr>
            <p:nvPr/>
          </p:nvSpPr>
          <p:spPr bwMode="auto">
            <a:xfrm>
              <a:off x="4848" y="2064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90" name="Oval 77"/>
            <p:cNvSpPr>
              <a:spLocks noChangeArrowheads="1"/>
            </p:cNvSpPr>
            <p:nvPr/>
          </p:nvSpPr>
          <p:spPr bwMode="auto">
            <a:xfrm>
              <a:off x="4896" y="1968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91" name="Oval 78"/>
            <p:cNvSpPr>
              <a:spLocks noChangeArrowheads="1"/>
            </p:cNvSpPr>
            <p:nvPr/>
          </p:nvSpPr>
          <p:spPr bwMode="auto">
            <a:xfrm>
              <a:off x="4272" y="1488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92" name="Oval 79"/>
            <p:cNvSpPr>
              <a:spLocks noChangeArrowheads="1"/>
            </p:cNvSpPr>
            <p:nvPr/>
          </p:nvSpPr>
          <p:spPr bwMode="auto">
            <a:xfrm>
              <a:off x="4656" y="2304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93" name="Oval 80"/>
            <p:cNvSpPr>
              <a:spLocks noChangeArrowheads="1"/>
            </p:cNvSpPr>
            <p:nvPr/>
          </p:nvSpPr>
          <p:spPr bwMode="auto">
            <a:xfrm>
              <a:off x="4752" y="2256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94" name="Oval 81"/>
            <p:cNvSpPr>
              <a:spLocks noChangeArrowheads="1"/>
            </p:cNvSpPr>
            <p:nvPr/>
          </p:nvSpPr>
          <p:spPr bwMode="auto">
            <a:xfrm>
              <a:off x="4368" y="1440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95" name="Oval 82"/>
            <p:cNvSpPr>
              <a:spLocks noChangeArrowheads="1"/>
            </p:cNvSpPr>
            <p:nvPr/>
          </p:nvSpPr>
          <p:spPr bwMode="auto">
            <a:xfrm>
              <a:off x="4848" y="2208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96" name="Oval 83"/>
            <p:cNvSpPr>
              <a:spLocks noChangeArrowheads="1"/>
            </p:cNvSpPr>
            <p:nvPr/>
          </p:nvSpPr>
          <p:spPr bwMode="auto">
            <a:xfrm>
              <a:off x="4944" y="1488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97" name="Oval 84"/>
            <p:cNvSpPr>
              <a:spLocks noChangeArrowheads="1"/>
            </p:cNvSpPr>
            <p:nvPr/>
          </p:nvSpPr>
          <p:spPr bwMode="auto">
            <a:xfrm>
              <a:off x="4512" y="1392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98" name="Oval 85"/>
            <p:cNvSpPr>
              <a:spLocks noChangeArrowheads="1"/>
            </p:cNvSpPr>
            <p:nvPr/>
          </p:nvSpPr>
          <p:spPr bwMode="auto">
            <a:xfrm>
              <a:off x="4032" y="1920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99" name="Oval 86"/>
            <p:cNvSpPr>
              <a:spLocks noChangeArrowheads="1"/>
            </p:cNvSpPr>
            <p:nvPr/>
          </p:nvSpPr>
          <p:spPr bwMode="auto">
            <a:xfrm>
              <a:off x="4656" y="1296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00" name="Oval 87"/>
            <p:cNvSpPr>
              <a:spLocks noChangeArrowheads="1"/>
            </p:cNvSpPr>
            <p:nvPr/>
          </p:nvSpPr>
          <p:spPr bwMode="auto">
            <a:xfrm>
              <a:off x="4848" y="1392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01" name="Oval 88"/>
            <p:cNvSpPr>
              <a:spLocks noChangeArrowheads="1"/>
            </p:cNvSpPr>
            <p:nvPr/>
          </p:nvSpPr>
          <p:spPr bwMode="auto">
            <a:xfrm>
              <a:off x="4848" y="1536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02" name="Oval 89"/>
            <p:cNvSpPr>
              <a:spLocks noChangeArrowheads="1"/>
            </p:cNvSpPr>
            <p:nvPr/>
          </p:nvSpPr>
          <p:spPr bwMode="auto">
            <a:xfrm>
              <a:off x="4464" y="1296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03" name="Oval 90"/>
            <p:cNvSpPr>
              <a:spLocks noChangeArrowheads="1"/>
            </p:cNvSpPr>
            <p:nvPr/>
          </p:nvSpPr>
          <p:spPr bwMode="auto">
            <a:xfrm>
              <a:off x="4560" y="1296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04" name="Oval 91"/>
            <p:cNvSpPr>
              <a:spLocks noChangeArrowheads="1"/>
            </p:cNvSpPr>
            <p:nvPr/>
          </p:nvSpPr>
          <p:spPr bwMode="auto">
            <a:xfrm>
              <a:off x="4704" y="1440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05" name="Oval 92"/>
            <p:cNvSpPr>
              <a:spLocks noChangeArrowheads="1"/>
            </p:cNvSpPr>
            <p:nvPr/>
          </p:nvSpPr>
          <p:spPr bwMode="auto">
            <a:xfrm>
              <a:off x="4944" y="1680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06" name="Oval 93"/>
            <p:cNvSpPr>
              <a:spLocks noChangeArrowheads="1"/>
            </p:cNvSpPr>
            <p:nvPr/>
          </p:nvSpPr>
          <p:spPr bwMode="auto">
            <a:xfrm>
              <a:off x="4128" y="2112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07" name="Oval 94"/>
            <p:cNvSpPr>
              <a:spLocks noChangeArrowheads="1"/>
            </p:cNvSpPr>
            <p:nvPr/>
          </p:nvSpPr>
          <p:spPr bwMode="auto">
            <a:xfrm>
              <a:off x="4080" y="2016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08" name="Oval 95"/>
            <p:cNvSpPr>
              <a:spLocks noChangeArrowheads="1"/>
            </p:cNvSpPr>
            <p:nvPr/>
          </p:nvSpPr>
          <p:spPr bwMode="auto">
            <a:xfrm>
              <a:off x="4176" y="1440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09" name="Oval 96"/>
            <p:cNvSpPr>
              <a:spLocks noChangeArrowheads="1"/>
            </p:cNvSpPr>
            <p:nvPr/>
          </p:nvSpPr>
          <p:spPr bwMode="auto">
            <a:xfrm>
              <a:off x="4800" y="1200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10" name="Oval 97"/>
            <p:cNvSpPr>
              <a:spLocks noChangeArrowheads="1"/>
            </p:cNvSpPr>
            <p:nvPr/>
          </p:nvSpPr>
          <p:spPr bwMode="auto">
            <a:xfrm>
              <a:off x="4272" y="1344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11" name="Oval 98"/>
            <p:cNvSpPr>
              <a:spLocks noChangeArrowheads="1"/>
            </p:cNvSpPr>
            <p:nvPr/>
          </p:nvSpPr>
          <p:spPr bwMode="auto">
            <a:xfrm>
              <a:off x="4032" y="1824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12" name="Oval 99"/>
            <p:cNvSpPr>
              <a:spLocks noChangeArrowheads="1"/>
            </p:cNvSpPr>
            <p:nvPr/>
          </p:nvSpPr>
          <p:spPr bwMode="auto">
            <a:xfrm>
              <a:off x="4944" y="2112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13" name="Oval 100"/>
            <p:cNvSpPr>
              <a:spLocks noChangeArrowheads="1"/>
            </p:cNvSpPr>
            <p:nvPr/>
          </p:nvSpPr>
          <p:spPr bwMode="auto">
            <a:xfrm>
              <a:off x="4992" y="2016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14" name="Oval 101"/>
            <p:cNvSpPr>
              <a:spLocks noChangeArrowheads="1"/>
            </p:cNvSpPr>
            <p:nvPr/>
          </p:nvSpPr>
          <p:spPr bwMode="auto">
            <a:xfrm>
              <a:off x="5040" y="1824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15" name="Oval 102"/>
            <p:cNvSpPr>
              <a:spLocks noChangeArrowheads="1"/>
            </p:cNvSpPr>
            <p:nvPr/>
          </p:nvSpPr>
          <p:spPr bwMode="auto">
            <a:xfrm>
              <a:off x="5040" y="1728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16" name="Oval 103"/>
            <p:cNvSpPr>
              <a:spLocks noChangeArrowheads="1"/>
            </p:cNvSpPr>
            <p:nvPr/>
          </p:nvSpPr>
          <p:spPr bwMode="auto">
            <a:xfrm>
              <a:off x="5040" y="1920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17" name="Oval 104"/>
            <p:cNvSpPr>
              <a:spLocks noChangeArrowheads="1"/>
            </p:cNvSpPr>
            <p:nvPr/>
          </p:nvSpPr>
          <p:spPr bwMode="auto">
            <a:xfrm>
              <a:off x="4752" y="1344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18" name="Oval 105"/>
            <p:cNvSpPr>
              <a:spLocks noChangeArrowheads="1"/>
            </p:cNvSpPr>
            <p:nvPr/>
          </p:nvSpPr>
          <p:spPr bwMode="auto">
            <a:xfrm>
              <a:off x="4992" y="1584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169" name="Oval 106"/>
          <p:cNvSpPr>
            <a:spLocks noChangeAspect="1" noChangeArrowheads="1"/>
          </p:cNvSpPr>
          <p:nvPr/>
        </p:nvSpPr>
        <p:spPr bwMode="auto">
          <a:xfrm>
            <a:off x="2011363" y="9144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70" name="AutoShape 107"/>
          <p:cNvSpPr>
            <a:spLocks noChangeArrowheads="1"/>
          </p:cNvSpPr>
          <p:nvPr/>
        </p:nvSpPr>
        <p:spPr bwMode="auto">
          <a:xfrm>
            <a:off x="2087563" y="9906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71" name="Oval 108"/>
          <p:cNvSpPr>
            <a:spLocks noChangeAspect="1" noChangeArrowheads="1"/>
          </p:cNvSpPr>
          <p:nvPr/>
        </p:nvSpPr>
        <p:spPr bwMode="auto">
          <a:xfrm>
            <a:off x="2057400" y="2514600"/>
            <a:ext cx="274638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72" name="AutoShape 109"/>
          <p:cNvSpPr>
            <a:spLocks noChangeArrowheads="1"/>
          </p:cNvSpPr>
          <p:nvPr/>
        </p:nvSpPr>
        <p:spPr bwMode="auto">
          <a:xfrm>
            <a:off x="2133600" y="25908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73" name="AutoShape 110"/>
          <p:cNvSpPr>
            <a:spLocks noChangeArrowheads="1"/>
          </p:cNvSpPr>
          <p:nvPr/>
        </p:nvSpPr>
        <p:spPr bwMode="auto">
          <a:xfrm rot="10800000">
            <a:off x="2209800" y="25908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8174" name="Oval 111"/>
          <p:cNvSpPr>
            <a:spLocks noChangeAspect="1" noChangeArrowheads="1"/>
          </p:cNvSpPr>
          <p:nvPr/>
        </p:nvSpPr>
        <p:spPr bwMode="auto">
          <a:xfrm>
            <a:off x="2362200" y="2514600"/>
            <a:ext cx="274638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75" name="AutoShape 112"/>
          <p:cNvSpPr>
            <a:spLocks noChangeArrowheads="1"/>
          </p:cNvSpPr>
          <p:nvPr/>
        </p:nvSpPr>
        <p:spPr bwMode="auto">
          <a:xfrm>
            <a:off x="2438400" y="25908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76" name="AutoShape 113"/>
          <p:cNvSpPr>
            <a:spLocks noChangeArrowheads="1"/>
          </p:cNvSpPr>
          <p:nvPr/>
        </p:nvSpPr>
        <p:spPr bwMode="auto">
          <a:xfrm rot="10800000">
            <a:off x="2514600" y="25908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8177" name="Oval 114"/>
          <p:cNvSpPr>
            <a:spLocks noChangeAspect="1" noChangeArrowheads="1"/>
          </p:cNvSpPr>
          <p:nvPr/>
        </p:nvSpPr>
        <p:spPr bwMode="auto">
          <a:xfrm>
            <a:off x="2667000" y="2514600"/>
            <a:ext cx="274638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78" name="AutoShape 115"/>
          <p:cNvSpPr>
            <a:spLocks noChangeArrowheads="1"/>
          </p:cNvSpPr>
          <p:nvPr/>
        </p:nvSpPr>
        <p:spPr bwMode="auto">
          <a:xfrm>
            <a:off x="2743200" y="25908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79" name="AutoShape 116"/>
          <p:cNvSpPr>
            <a:spLocks noChangeArrowheads="1"/>
          </p:cNvSpPr>
          <p:nvPr/>
        </p:nvSpPr>
        <p:spPr bwMode="auto">
          <a:xfrm rot="10800000">
            <a:off x="2819400" y="25908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8180" name="Oval 117"/>
          <p:cNvSpPr>
            <a:spLocks noChangeAspect="1" noChangeArrowheads="1"/>
          </p:cNvSpPr>
          <p:nvPr/>
        </p:nvSpPr>
        <p:spPr bwMode="auto">
          <a:xfrm>
            <a:off x="2971800" y="2514600"/>
            <a:ext cx="274638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81" name="AutoShape 118"/>
          <p:cNvSpPr>
            <a:spLocks noChangeArrowheads="1"/>
          </p:cNvSpPr>
          <p:nvPr/>
        </p:nvSpPr>
        <p:spPr bwMode="auto">
          <a:xfrm>
            <a:off x="3048000" y="25908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82" name="AutoShape 119"/>
          <p:cNvSpPr>
            <a:spLocks noChangeArrowheads="1"/>
          </p:cNvSpPr>
          <p:nvPr/>
        </p:nvSpPr>
        <p:spPr bwMode="auto">
          <a:xfrm rot="10800000">
            <a:off x="3124200" y="25908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8183" name="Oval 120"/>
          <p:cNvSpPr>
            <a:spLocks noChangeAspect="1" noChangeArrowheads="1"/>
          </p:cNvSpPr>
          <p:nvPr/>
        </p:nvSpPr>
        <p:spPr bwMode="auto">
          <a:xfrm>
            <a:off x="3276600" y="2514600"/>
            <a:ext cx="274638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84" name="AutoShape 121"/>
          <p:cNvSpPr>
            <a:spLocks noChangeArrowheads="1"/>
          </p:cNvSpPr>
          <p:nvPr/>
        </p:nvSpPr>
        <p:spPr bwMode="auto">
          <a:xfrm>
            <a:off x="3352800" y="25908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85" name="AutoShape 122"/>
          <p:cNvSpPr>
            <a:spLocks noChangeArrowheads="1"/>
          </p:cNvSpPr>
          <p:nvPr/>
        </p:nvSpPr>
        <p:spPr bwMode="auto">
          <a:xfrm rot="10800000">
            <a:off x="3429000" y="25908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8186" name="Oval 123"/>
          <p:cNvSpPr>
            <a:spLocks noChangeAspect="1" noChangeArrowheads="1"/>
          </p:cNvSpPr>
          <p:nvPr/>
        </p:nvSpPr>
        <p:spPr bwMode="auto">
          <a:xfrm>
            <a:off x="2057400" y="1752600"/>
            <a:ext cx="274638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87" name="AutoShape 124"/>
          <p:cNvSpPr>
            <a:spLocks noChangeArrowheads="1"/>
          </p:cNvSpPr>
          <p:nvPr/>
        </p:nvSpPr>
        <p:spPr bwMode="auto">
          <a:xfrm>
            <a:off x="2133600" y="18288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88" name="AutoShape 125"/>
          <p:cNvSpPr>
            <a:spLocks noChangeArrowheads="1"/>
          </p:cNvSpPr>
          <p:nvPr/>
        </p:nvSpPr>
        <p:spPr bwMode="auto">
          <a:xfrm rot="10800000">
            <a:off x="2209800" y="18288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8189" name="Oval 126"/>
          <p:cNvSpPr>
            <a:spLocks noChangeAspect="1" noChangeArrowheads="1"/>
          </p:cNvSpPr>
          <p:nvPr/>
        </p:nvSpPr>
        <p:spPr bwMode="auto">
          <a:xfrm>
            <a:off x="2362200" y="1752600"/>
            <a:ext cx="274638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90" name="AutoShape 127"/>
          <p:cNvSpPr>
            <a:spLocks noChangeArrowheads="1"/>
          </p:cNvSpPr>
          <p:nvPr/>
        </p:nvSpPr>
        <p:spPr bwMode="auto">
          <a:xfrm>
            <a:off x="2438400" y="18288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91" name="AutoShape 128"/>
          <p:cNvSpPr>
            <a:spLocks noChangeArrowheads="1"/>
          </p:cNvSpPr>
          <p:nvPr/>
        </p:nvSpPr>
        <p:spPr bwMode="auto">
          <a:xfrm rot="10800000">
            <a:off x="2514600" y="18288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8192" name="Oval 129"/>
          <p:cNvSpPr>
            <a:spLocks noChangeAspect="1" noChangeArrowheads="1"/>
          </p:cNvSpPr>
          <p:nvPr/>
        </p:nvSpPr>
        <p:spPr bwMode="auto">
          <a:xfrm>
            <a:off x="2667000" y="1752600"/>
            <a:ext cx="274638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93" name="AutoShape 130"/>
          <p:cNvSpPr>
            <a:spLocks noChangeArrowheads="1"/>
          </p:cNvSpPr>
          <p:nvPr/>
        </p:nvSpPr>
        <p:spPr bwMode="auto">
          <a:xfrm>
            <a:off x="2743200" y="18288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94" name="AutoShape 131"/>
          <p:cNvSpPr>
            <a:spLocks noChangeArrowheads="1"/>
          </p:cNvSpPr>
          <p:nvPr/>
        </p:nvSpPr>
        <p:spPr bwMode="auto">
          <a:xfrm rot="10800000">
            <a:off x="2819400" y="18288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8195" name="Oval 132"/>
          <p:cNvSpPr>
            <a:spLocks noChangeAspect="1" noChangeArrowheads="1"/>
          </p:cNvSpPr>
          <p:nvPr/>
        </p:nvSpPr>
        <p:spPr bwMode="auto">
          <a:xfrm>
            <a:off x="2971800" y="1752600"/>
            <a:ext cx="274638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96" name="AutoShape 133"/>
          <p:cNvSpPr>
            <a:spLocks noChangeArrowheads="1"/>
          </p:cNvSpPr>
          <p:nvPr/>
        </p:nvSpPr>
        <p:spPr bwMode="auto">
          <a:xfrm>
            <a:off x="3048000" y="18288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97" name="AutoShape 134"/>
          <p:cNvSpPr>
            <a:spLocks noChangeArrowheads="1"/>
          </p:cNvSpPr>
          <p:nvPr/>
        </p:nvSpPr>
        <p:spPr bwMode="auto">
          <a:xfrm rot="10800000">
            <a:off x="3124200" y="18288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8198" name="Oval 135"/>
          <p:cNvSpPr>
            <a:spLocks noChangeAspect="1" noChangeArrowheads="1"/>
          </p:cNvSpPr>
          <p:nvPr/>
        </p:nvSpPr>
        <p:spPr bwMode="auto">
          <a:xfrm>
            <a:off x="3276600" y="1752600"/>
            <a:ext cx="274638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99" name="AutoShape 136"/>
          <p:cNvSpPr>
            <a:spLocks noChangeArrowheads="1"/>
          </p:cNvSpPr>
          <p:nvPr/>
        </p:nvSpPr>
        <p:spPr bwMode="auto">
          <a:xfrm>
            <a:off x="3352800" y="18288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200" name="AutoShape 137"/>
          <p:cNvSpPr>
            <a:spLocks noChangeArrowheads="1"/>
          </p:cNvSpPr>
          <p:nvPr/>
        </p:nvSpPr>
        <p:spPr bwMode="auto">
          <a:xfrm rot="10800000">
            <a:off x="3429000" y="18288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8201" name="Oval 138"/>
          <p:cNvSpPr>
            <a:spLocks noChangeAspect="1" noChangeArrowheads="1"/>
          </p:cNvSpPr>
          <p:nvPr/>
        </p:nvSpPr>
        <p:spPr bwMode="auto">
          <a:xfrm>
            <a:off x="762000" y="3611563"/>
            <a:ext cx="274638" cy="274637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202" name="AutoShape 139"/>
          <p:cNvSpPr>
            <a:spLocks noChangeArrowheads="1"/>
          </p:cNvSpPr>
          <p:nvPr/>
        </p:nvSpPr>
        <p:spPr bwMode="auto">
          <a:xfrm>
            <a:off x="838200" y="36877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203" name="AutoShape 140"/>
          <p:cNvSpPr>
            <a:spLocks noChangeArrowheads="1"/>
          </p:cNvSpPr>
          <p:nvPr/>
        </p:nvSpPr>
        <p:spPr bwMode="auto">
          <a:xfrm rot="10800000">
            <a:off x="914400" y="36877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8204" name="Oval 141"/>
          <p:cNvSpPr>
            <a:spLocks noChangeAspect="1" noChangeArrowheads="1"/>
          </p:cNvSpPr>
          <p:nvPr/>
        </p:nvSpPr>
        <p:spPr bwMode="auto">
          <a:xfrm>
            <a:off x="762000" y="2667000"/>
            <a:ext cx="274638" cy="274638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205" name="AutoShape 142"/>
          <p:cNvSpPr>
            <a:spLocks noChangeArrowheads="1"/>
          </p:cNvSpPr>
          <p:nvPr/>
        </p:nvSpPr>
        <p:spPr bwMode="auto">
          <a:xfrm>
            <a:off x="838200" y="27432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206" name="AutoShape 143"/>
          <p:cNvSpPr>
            <a:spLocks noChangeArrowheads="1"/>
          </p:cNvSpPr>
          <p:nvPr/>
        </p:nvSpPr>
        <p:spPr bwMode="auto">
          <a:xfrm rot="10800000">
            <a:off x="914400" y="27432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8207" name="Oval 144"/>
          <p:cNvSpPr>
            <a:spLocks noChangeAspect="1" noChangeArrowheads="1"/>
          </p:cNvSpPr>
          <p:nvPr/>
        </p:nvSpPr>
        <p:spPr bwMode="auto">
          <a:xfrm>
            <a:off x="762000" y="1858963"/>
            <a:ext cx="274638" cy="274637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208" name="AutoShape 145"/>
          <p:cNvSpPr>
            <a:spLocks noChangeArrowheads="1"/>
          </p:cNvSpPr>
          <p:nvPr/>
        </p:nvSpPr>
        <p:spPr bwMode="auto">
          <a:xfrm>
            <a:off x="838200" y="19351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209" name="AutoShape 146"/>
          <p:cNvSpPr>
            <a:spLocks noChangeArrowheads="1"/>
          </p:cNvSpPr>
          <p:nvPr/>
        </p:nvSpPr>
        <p:spPr bwMode="auto">
          <a:xfrm rot="10800000">
            <a:off x="914400" y="19351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8210" name="Oval 147"/>
          <p:cNvSpPr>
            <a:spLocks noChangeAspect="1" noChangeArrowheads="1"/>
          </p:cNvSpPr>
          <p:nvPr/>
        </p:nvSpPr>
        <p:spPr bwMode="auto">
          <a:xfrm>
            <a:off x="762000" y="1066800"/>
            <a:ext cx="274638" cy="274638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211" name="AutoShape 148"/>
          <p:cNvSpPr>
            <a:spLocks noChangeArrowheads="1"/>
          </p:cNvSpPr>
          <p:nvPr/>
        </p:nvSpPr>
        <p:spPr bwMode="auto">
          <a:xfrm>
            <a:off x="838200" y="11430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212" name="AutoShape 149"/>
          <p:cNvSpPr>
            <a:spLocks noChangeArrowheads="1"/>
          </p:cNvSpPr>
          <p:nvPr/>
        </p:nvSpPr>
        <p:spPr bwMode="auto">
          <a:xfrm rot="10800000">
            <a:off x="914400" y="11430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8213" name="Oval 150"/>
          <p:cNvSpPr>
            <a:spLocks noChangeAspect="1" noChangeArrowheads="1"/>
          </p:cNvSpPr>
          <p:nvPr/>
        </p:nvSpPr>
        <p:spPr bwMode="auto">
          <a:xfrm>
            <a:off x="1143000" y="4267200"/>
            <a:ext cx="274638" cy="274638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214" name="AutoShape 151"/>
          <p:cNvSpPr>
            <a:spLocks noChangeArrowheads="1"/>
          </p:cNvSpPr>
          <p:nvPr/>
        </p:nvSpPr>
        <p:spPr bwMode="auto">
          <a:xfrm>
            <a:off x="1219200" y="43434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215" name="AutoShape 152"/>
          <p:cNvSpPr>
            <a:spLocks noChangeArrowheads="1"/>
          </p:cNvSpPr>
          <p:nvPr/>
        </p:nvSpPr>
        <p:spPr bwMode="auto">
          <a:xfrm rot="10800000">
            <a:off x="1295400" y="43434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8216" name="Oval 153"/>
          <p:cNvSpPr>
            <a:spLocks noChangeAspect="1" noChangeArrowheads="1"/>
          </p:cNvSpPr>
          <p:nvPr/>
        </p:nvSpPr>
        <p:spPr bwMode="auto">
          <a:xfrm>
            <a:off x="1417638" y="4267200"/>
            <a:ext cx="274637" cy="274638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217" name="AutoShape 154"/>
          <p:cNvSpPr>
            <a:spLocks noChangeArrowheads="1"/>
          </p:cNvSpPr>
          <p:nvPr/>
        </p:nvSpPr>
        <p:spPr bwMode="auto">
          <a:xfrm>
            <a:off x="1493838" y="43434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218" name="AutoShape 155"/>
          <p:cNvSpPr>
            <a:spLocks noChangeArrowheads="1"/>
          </p:cNvSpPr>
          <p:nvPr/>
        </p:nvSpPr>
        <p:spPr bwMode="auto">
          <a:xfrm rot="10800000">
            <a:off x="1570038" y="43434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8219" name="Oval 156"/>
          <p:cNvSpPr>
            <a:spLocks noChangeAspect="1" noChangeArrowheads="1"/>
          </p:cNvSpPr>
          <p:nvPr/>
        </p:nvSpPr>
        <p:spPr bwMode="auto">
          <a:xfrm>
            <a:off x="1722438" y="4267200"/>
            <a:ext cx="274637" cy="274638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220" name="AutoShape 157"/>
          <p:cNvSpPr>
            <a:spLocks noChangeArrowheads="1"/>
          </p:cNvSpPr>
          <p:nvPr/>
        </p:nvSpPr>
        <p:spPr bwMode="auto">
          <a:xfrm>
            <a:off x="1798638" y="43434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221" name="AutoShape 158"/>
          <p:cNvSpPr>
            <a:spLocks noChangeArrowheads="1"/>
          </p:cNvSpPr>
          <p:nvPr/>
        </p:nvSpPr>
        <p:spPr bwMode="auto">
          <a:xfrm rot="10800000">
            <a:off x="1874838" y="43434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8222" name="Oval 159"/>
          <p:cNvSpPr>
            <a:spLocks noChangeAspect="1" noChangeArrowheads="1"/>
          </p:cNvSpPr>
          <p:nvPr/>
        </p:nvSpPr>
        <p:spPr bwMode="auto">
          <a:xfrm>
            <a:off x="1143000" y="3200400"/>
            <a:ext cx="274638" cy="274638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223" name="AutoShape 160"/>
          <p:cNvSpPr>
            <a:spLocks noChangeArrowheads="1"/>
          </p:cNvSpPr>
          <p:nvPr/>
        </p:nvSpPr>
        <p:spPr bwMode="auto">
          <a:xfrm>
            <a:off x="1219200" y="32766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224" name="AutoShape 161"/>
          <p:cNvSpPr>
            <a:spLocks noChangeArrowheads="1"/>
          </p:cNvSpPr>
          <p:nvPr/>
        </p:nvSpPr>
        <p:spPr bwMode="auto">
          <a:xfrm rot="10800000">
            <a:off x="1295400" y="32766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8225" name="Oval 162"/>
          <p:cNvSpPr>
            <a:spLocks noChangeAspect="1" noChangeArrowheads="1"/>
          </p:cNvSpPr>
          <p:nvPr/>
        </p:nvSpPr>
        <p:spPr bwMode="auto">
          <a:xfrm>
            <a:off x="1417638" y="3200400"/>
            <a:ext cx="274637" cy="274638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226" name="AutoShape 163"/>
          <p:cNvSpPr>
            <a:spLocks noChangeArrowheads="1"/>
          </p:cNvSpPr>
          <p:nvPr/>
        </p:nvSpPr>
        <p:spPr bwMode="auto">
          <a:xfrm>
            <a:off x="1493838" y="32766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227" name="AutoShape 164"/>
          <p:cNvSpPr>
            <a:spLocks noChangeArrowheads="1"/>
          </p:cNvSpPr>
          <p:nvPr/>
        </p:nvSpPr>
        <p:spPr bwMode="auto">
          <a:xfrm rot="10800000">
            <a:off x="1570038" y="32766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8228" name="Oval 165"/>
          <p:cNvSpPr>
            <a:spLocks noChangeAspect="1" noChangeArrowheads="1"/>
          </p:cNvSpPr>
          <p:nvPr/>
        </p:nvSpPr>
        <p:spPr bwMode="auto">
          <a:xfrm>
            <a:off x="1722438" y="3200400"/>
            <a:ext cx="274637" cy="274638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229" name="AutoShape 166"/>
          <p:cNvSpPr>
            <a:spLocks noChangeArrowheads="1"/>
          </p:cNvSpPr>
          <p:nvPr/>
        </p:nvSpPr>
        <p:spPr bwMode="auto">
          <a:xfrm>
            <a:off x="1798638" y="32766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230" name="AutoShape 167"/>
          <p:cNvSpPr>
            <a:spLocks noChangeArrowheads="1"/>
          </p:cNvSpPr>
          <p:nvPr/>
        </p:nvSpPr>
        <p:spPr bwMode="auto">
          <a:xfrm rot="10800000">
            <a:off x="1874838" y="32766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8231" name="Oval 168"/>
          <p:cNvSpPr>
            <a:spLocks noChangeAspect="1" noChangeArrowheads="1"/>
          </p:cNvSpPr>
          <p:nvPr/>
        </p:nvSpPr>
        <p:spPr bwMode="auto">
          <a:xfrm>
            <a:off x="1143000" y="2316163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232" name="AutoShape 169"/>
          <p:cNvSpPr>
            <a:spLocks noChangeArrowheads="1"/>
          </p:cNvSpPr>
          <p:nvPr/>
        </p:nvSpPr>
        <p:spPr bwMode="auto">
          <a:xfrm>
            <a:off x="1219200" y="23923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233" name="AutoShape 170"/>
          <p:cNvSpPr>
            <a:spLocks noChangeArrowheads="1"/>
          </p:cNvSpPr>
          <p:nvPr/>
        </p:nvSpPr>
        <p:spPr bwMode="auto">
          <a:xfrm rot="10800000">
            <a:off x="1295400" y="23923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8234" name="Oval 171"/>
          <p:cNvSpPr>
            <a:spLocks noChangeAspect="1" noChangeArrowheads="1"/>
          </p:cNvSpPr>
          <p:nvPr/>
        </p:nvSpPr>
        <p:spPr bwMode="auto">
          <a:xfrm>
            <a:off x="1417638" y="2316163"/>
            <a:ext cx="274637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235" name="AutoShape 172"/>
          <p:cNvSpPr>
            <a:spLocks noChangeArrowheads="1"/>
          </p:cNvSpPr>
          <p:nvPr/>
        </p:nvSpPr>
        <p:spPr bwMode="auto">
          <a:xfrm>
            <a:off x="1493838" y="23923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236" name="AutoShape 173"/>
          <p:cNvSpPr>
            <a:spLocks noChangeArrowheads="1"/>
          </p:cNvSpPr>
          <p:nvPr/>
        </p:nvSpPr>
        <p:spPr bwMode="auto">
          <a:xfrm rot="10800000">
            <a:off x="1570038" y="23923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8237" name="Oval 174"/>
          <p:cNvSpPr>
            <a:spLocks noChangeAspect="1" noChangeArrowheads="1"/>
          </p:cNvSpPr>
          <p:nvPr/>
        </p:nvSpPr>
        <p:spPr bwMode="auto">
          <a:xfrm>
            <a:off x="1722438" y="2316163"/>
            <a:ext cx="274637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238" name="AutoShape 175"/>
          <p:cNvSpPr>
            <a:spLocks noChangeArrowheads="1"/>
          </p:cNvSpPr>
          <p:nvPr/>
        </p:nvSpPr>
        <p:spPr bwMode="auto">
          <a:xfrm>
            <a:off x="1798638" y="23923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239" name="AutoShape 176"/>
          <p:cNvSpPr>
            <a:spLocks noChangeArrowheads="1"/>
          </p:cNvSpPr>
          <p:nvPr/>
        </p:nvSpPr>
        <p:spPr bwMode="auto">
          <a:xfrm rot="10800000">
            <a:off x="1874838" y="23923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8240" name="Oval 177"/>
          <p:cNvSpPr>
            <a:spLocks noChangeAspect="1" noChangeArrowheads="1"/>
          </p:cNvSpPr>
          <p:nvPr/>
        </p:nvSpPr>
        <p:spPr bwMode="auto">
          <a:xfrm>
            <a:off x="1143000" y="1554163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241" name="AutoShape 178"/>
          <p:cNvSpPr>
            <a:spLocks noChangeArrowheads="1"/>
          </p:cNvSpPr>
          <p:nvPr/>
        </p:nvSpPr>
        <p:spPr bwMode="auto">
          <a:xfrm>
            <a:off x="1219200" y="16303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242" name="AutoShape 179"/>
          <p:cNvSpPr>
            <a:spLocks noChangeArrowheads="1"/>
          </p:cNvSpPr>
          <p:nvPr/>
        </p:nvSpPr>
        <p:spPr bwMode="auto">
          <a:xfrm rot="10800000">
            <a:off x="1295400" y="16303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8243" name="Oval 180"/>
          <p:cNvSpPr>
            <a:spLocks noChangeAspect="1" noChangeArrowheads="1"/>
          </p:cNvSpPr>
          <p:nvPr/>
        </p:nvSpPr>
        <p:spPr bwMode="auto">
          <a:xfrm>
            <a:off x="1417638" y="1554163"/>
            <a:ext cx="274637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244" name="AutoShape 181"/>
          <p:cNvSpPr>
            <a:spLocks noChangeArrowheads="1"/>
          </p:cNvSpPr>
          <p:nvPr/>
        </p:nvSpPr>
        <p:spPr bwMode="auto">
          <a:xfrm>
            <a:off x="1493838" y="16303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245" name="AutoShape 182"/>
          <p:cNvSpPr>
            <a:spLocks noChangeArrowheads="1"/>
          </p:cNvSpPr>
          <p:nvPr/>
        </p:nvSpPr>
        <p:spPr bwMode="auto">
          <a:xfrm rot="10800000">
            <a:off x="1570038" y="16303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8246" name="Oval 183"/>
          <p:cNvSpPr>
            <a:spLocks noChangeAspect="1" noChangeArrowheads="1"/>
          </p:cNvSpPr>
          <p:nvPr/>
        </p:nvSpPr>
        <p:spPr bwMode="auto">
          <a:xfrm>
            <a:off x="1722438" y="1554163"/>
            <a:ext cx="274637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247" name="AutoShape 184"/>
          <p:cNvSpPr>
            <a:spLocks noChangeArrowheads="1"/>
          </p:cNvSpPr>
          <p:nvPr/>
        </p:nvSpPr>
        <p:spPr bwMode="auto">
          <a:xfrm>
            <a:off x="1798638" y="16303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248" name="AutoShape 185"/>
          <p:cNvSpPr>
            <a:spLocks noChangeArrowheads="1"/>
          </p:cNvSpPr>
          <p:nvPr/>
        </p:nvSpPr>
        <p:spPr bwMode="auto">
          <a:xfrm rot="10800000">
            <a:off x="1874838" y="16303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8249" name="Text Box 186"/>
          <p:cNvSpPr txBox="1">
            <a:spLocks noChangeArrowheads="1"/>
          </p:cNvSpPr>
          <p:nvPr/>
        </p:nvSpPr>
        <p:spPr bwMode="auto">
          <a:xfrm>
            <a:off x="457200" y="6246813"/>
            <a:ext cx="52879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hlinkClick r:id="rId3" action="ppaction://hlinksldjump"/>
              </a:rPr>
              <a:t>H</a:t>
            </a:r>
            <a:r>
              <a:rPr lang="en-US" sz="2400"/>
              <a:t>   </a:t>
            </a:r>
            <a:r>
              <a:rPr lang="en-US" sz="2400">
                <a:hlinkClick r:id="rId4" action="ppaction://hlinksldjump"/>
              </a:rPr>
              <a:t>He</a:t>
            </a:r>
            <a:r>
              <a:rPr lang="en-US" sz="2400"/>
              <a:t>   </a:t>
            </a:r>
            <a:r>
              <a:rPr lang="en-US" sz="2400">
                <a:hlinkClick r:id="rId5" action="ppaction://hlinksldjump"/>
              </a:rPr>
              <a:t>Li</a:t>
            </a:r>
            <a:r>
              <a:rPr lang="en-US" sz="2400"/>
              <a:t>   </a:t>
            </a:r>
            <a:r>
              <a:rPr lang="en-US" sz="2400">
                <a:hlinkClick r:id="rId6" action="ppaction://hlinksldjump"/>
              </a:rPr>
              <a:t>C</a:t>
            </a:r>
            <a:r>
              <a:rPr lang="en-US" sz="2400"/>
              <a:t>   </a:t>
            </a:r>
            <a:r>
              <a:rPr lang="en-US" sz="2400">
                <a:hlinkClick r:id="rId7" action="ppaction://hlinksldjump"/>
              </a:rPr>
              <a:t>N</a:t>
            </a:r>
            <a:r>
              <a:rPr lang="en-US" sz="2400"/>
              <a:t>   </a:t>
            </a:r>
            <a:r>
              <a:rPr lang="en-US" sz="2400">
                <a:hlinkClick r:id="rId8" action="ppaction://hlinksldjump"/>
              </a:rPr>
              <a:t>Al</a:t>
            </a:r>
            <a:r>
              <a:rPr lang="en-US" sz="2400"/>
              <a:t>   </a:t>
            </a:r>
            <a:r>
              <a:rPr lang="en-US" sz="2400">
                <a:hlinkClick r:id="rId9" action="ppaction://hlinksldjump"/>
              </a:rPr>
              <a:t>Ar</a:t>
            </a:r>
            <a:r>
              <a:rPr lang="en-US" sz="2400"/>
              <a:t>   </a:t>
            </a:r>
            <a:r>
              <a:rPr lang="en-US" sz="2400">
                <a:hlinkClick r:id="rId10" action="ppaction://hlinksldjump"/>
              </a:rPr>
              <a:t>F</a:t>
            </a:r>
            <a:r>
              <a:rPr lang="en-US" sz="2400"/>
              <a:t>    </a:t>
            </a:r>
            <a:r>
              <a:rPr lang="en-US" sz="2400">
                <a:hlinkClick r:id="rId11" action="ppaction://hlinksldjump"/>
              </a:rPr>
              <a:t>Fe</a:t>
            </a:r>
            <a:r>
              <a:rPr lang="en-US" sz="2400"/>
              <a:t>   </a:t>
            </a:r>
            <a:r>
              <a:rPr lang="en-US" sz="2400">
                <a:solidFill>
                  <a:srgbClr val="FF0000"/>
                </a:solidFill>
              </a:rPr>
              <a:t>La</a:t>
            </a:r>
          </a:p>
        </p:txBody>
      </p:sp>
      <p:sp>
        <p:nvSpPr>
          <p:cNvPr id="48250" name="Text Box 187"/>
          <p:cNvSpPr txBox="1">
            <a:spLocks noChangeArrowheads="1"/>
          </p:cNvSpPr>
          <p:nvPr/>
        </p:nvSpPr>
        <p:spPr bwMode="auto">
          <a:xfrm>
            <a:off x="6553200" y="1050925"/>
            <a:ext cx="1482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Bohr Model</a:t>
            </a:r>
          </a:p>
        </p:txBody>
      </p:sp>
      <p:sp>
        <p:nvSpPr>
          <p:cNvPr id="48251" name="Text Box 188"/>
          <p:cNvSpPr txBox="1">
            <a:spLocks noChangeArrowheads="1"/>
          </p:cNvSpPr>
          <p:nvPr/>
        </p:nvSpPr>
        <p:spPr bwMode="auto">
          <a:xfrm>
            <a:off x="6442075" y="344488"/>
            <a:ext cx="17113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Lanthanum</a:t>
            </a:r>
          </a:p>
        </p:txBody>
      </p:sp>
      <p:sp>
        <p:nvSpPr>
          <p:cNvPr id="48252" name="Rectangle 189"/>
          <p:cNvSpPr>
            <a:spLocks noChangeArrowheads="1"/>
          </p:cNvSpPr>
          <p:nvPr/>
        </p:nvSpPr>
        <p:spPr bwMode="auto">
          <a:xfrm>
            <a:off x="6002338" y="5546725"/>
            <a:ext cx="269716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Electron Configuration</a:t>
            </a:r>
          </a:p>
        </p:txBody>
      </p:sp>
      <p:sp>
        <p:nvSpPr>
          <p:cNvPr id="48253" name="AutoShape 190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172200"/>
            <a:ext cx="609600" cy="357188"/>
          </a:xfrm>
          <a:prstGeom prst="actionButtonBeginning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463" y="-15875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Electron configurations</a:t>
            </a:r>
          </a:p>
        </p:txBody>
      </p:sp>
      <p:pic>
        <p:nvPicPr>
          <p:cNvPr id="66563" name="Picture 5" descr="06_T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" y="877888"/>
            <a:ext cx="7670800" cy="544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5273675"/>
            <a:ext cx="8550275" cy="1711325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chemeClr val="bg1"/>
                </a:solidFill>
              </a:rPr>
              <a:t>We fill orbitals in increasing order of energy.</a:t>
            </a:r>
          </a:p>
          <a:p>
            <a:pPr eaLnBrk="1" hangingPunct="1"/>
            <a:r>
              <a:rPr lang="en-US" sz="2800" b="1" smtClean="0">
                <a:solidFill>
                  <a:schemeClr val="bg1"/>
                </a:solidFill>
              </a:rPr>
              <a:t>Different blocks on the periodic table, then correspond to different types of orbitals.</a:t>
            </a:r>
          </a:p>
        </p:txBody>
      </p:sp>
      <p:pic>
        <p:nvPicPr>
          <p:cNvPr id="69635" name="Picture 5" descr="06_2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b="3741"/>
          <a:stretch>
            <a:fillRect/>
          </a:stretch>
        </p:blipFill>
        <p:spPr>
          <a:xfrm>
            <a:off x="906463" y="1003300"/>
            <a:ext cx="5924550" cy="4192588"/>
          </a:xfrm>
        </p:spPr>
      </p:pic>
      <p:sp>
        <p:nvSpPr>
          <p:cNvPr id="69636" name="Rectangle 6"/>
          <p:cNvSpPr>
            <a:spLocks noChangeArrowheads="1"/>
          </p:cNvSpPr>
          <p:nvPr/>
        </p:nvSpPr>
        <p:spPr bwMode="auto">
          <a:xfrm>
            <a:off x="0" y="-152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sz="44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2463" y="903288"/>
            <a:ext cx="7772400" cy="1143000"/>
          </a:xfrm>
        </p:spPr>
        <p:txBody>
          <a:bodyPr/>
          <a:lstStyle/>
          <a:p>
            <a:pPr eaLnBrk="1" hangingPunct="1"/>
            <a:r>
              <a:rPr lang="en-US" sz="6000" dirty="0" smtClean="0">
                <a:solidFill>
                  <a:srgbClr val="0000FF"/>
                </a:solidFill>
                <a:latin typeface="Apple Casual" pitchFamily="-84" charset="0"/>
              </a:rPr>
              <a:t/>
            </a:r>
            <a:br>
              <a:rPr lang="en-US" sz="6000" dirty="0" smtClean="0">
                <a:solidFill>
                  <a:srgbClr val="0000FF"/>
                </a:solidFill>
                <a:latin typeface="Apple Casual" pitchFamily="-84" charset="0"/>
              </a:rPr>
            </a:br>
            <a:endParaRPr lang="en-US" sz="6000" dirty="0" smtClean="0">
              <a:solidFill>
                <a:srgbClr val="0000FF"/>
              </a:solidFill>
              <a:latin typeface="Apple Casual" pitchFamily="-84" charset="0"/>
            </a:endParaRPr>
          </a:p>
        </p:txBody>
      </p:sp>
      <p:pic>
        <p:nvPicPr>
          <p:cNvPr id="3" name="Picture 2" descr="quantu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938" y="1449658"/>
            <a:ext cx="8128861" cy="33987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7302" y="4008864"/>
            <a:ext cx="2028630" cy="20286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title"/>
          </p:nvPr>
        </p:nvSpPr>
        <p:spPr>
          <a:xfrm>
            <a:off x="685800" y="404813"/>
            <a:ext cx="7772400" cy="6096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chemeClr val="bg1"/>
                </a:solidFill>
                <a:cs typeface="Arial" pitchFamily="34" charset="0"/>
              </a:rPr>
              <a:t>Introduction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marL="273050" indent="-273050"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cs typeface="Arial" pitchFamily="34" charset="0"/>
              </a:rPr>
              <a:t>Quantum theory enables us to understand the critical role that electrons play in chemistry.</a:t>
            </a:r>
          </a:p>
          <a:p>
            <a:pPr marL="273050" indent="-27305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sz="2400" dirty="0" smtClean="0">
              <a:solidFill>
                <a:schemeClr val="bg1"/>
              </a:solidFill>
              <a:cs typeface="Arial" pitchFamily="34" charset="0"/>
            </a:endParaRPr>
          </a:p>
          <a:p>
            <a:pPr marL="273050" indent="-273050"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cs typeface="Arial" pitchFamily="34" charset="0"/>
              </a:rPr>
              <a:t>Studying atoms leads to the following questions:</a:t>
            </a:r>
          </a:p>
          <a:p>
            <a:pPr marL="673100" lvl="1" indent="-273050"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  <a:cs typeface="Arial" pitchFamily="34" charset="0"/>
              </a:rPr>
              <a:t>How many electrons are present in a particular atom?</a:t>
            </a:r>
          </a:p>
          <a:p>
            <a:pPr marL="673100" lvl="1" indent="-273050"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  <a:cs typeface="Arial" pitchFamily="34" charset="0"/>
              </a:rPr>
              <a:t>What energies do individual electrons possess?</a:t>
            </a:r>
          </a:p>
          <a:p>
            <a:pPr marL="673100" lvl="1" indent="-273050"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  <a:cs typeface="Arial" pitchFamily="34" charset="0"/>
              </a:rPr>
              <a:t>Where in the atom can electrons be found?</a:t>
            </a:r>
          </a:p>
          <a:p>
            <a:pPr marL="273050" indent="-273050"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en-US" sz="2400" dirty="0" smtClean="0">
              <a:solidFill>
                <a:schemeClr val="bg1"/>
              </a:solidFill>
              <a:cs typeface="Arial" pitchFamily="34" charset="0"/>
            </a:endParaRPr>
          </a:p>
          <a:p>
            <a:pPr marL="273050" indent="-273050"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cs typeface="Arial" pitchFamily="34" charset="0"/>
              </a:rPr>
              <a:t>The answer to these questions have a direct relationship to the behavior of all substances in chemical reactions.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pPr eaLnBrk="1" hangingPunct="1"/>
            <a:r>
              <a:rPr lang="en-US" sz="3000" smtClean="0">
                <a:solidFill>
                  <a:schemeClr val="bg1"/>
                </a:solidFill>
                <a:cs typeface="Arial" pitchFamily="34" charset="0"/>
              </a:rPr>
              <a:t>From Classical Physics to Quantum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 marL="273050" indent="-273050" eaLnBrk="1" hangingPunct="1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cs typeface="Arial" pitchFamily="34" charset="0"/>
              </a:rPr>
              <a:t>The new era in physics started in 1900 with a young German physicist named Max Planck.</a:t>
            </a:r>
            <a:endParaRPr lang="en-US" sz="2000" dirty="0" smtClean="0">
              <a:solidFill>
                <a:schemeClr val="bg1"/>
              </a:solidFill>
              <a:cs typeface="Arial" pitchFamily="34" charset="0"/>
            </a:endParaRPr>
          </a:p>
          <a:p>
            <a:pPr marL="273050" indent="-273050" eaLnBrk="1" hangingPunct="1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cs typeface="Arial" pitchFamily="34" charset="0"/>
              </a:rPr>
              <a:t>While studying the data on radiation emitted by solids heated to various temperatures, Planck discovered that atoms and molecules emit energy only in certain discrete quantities, or </a:t>
            </a:r>
            <a:r>
              <a:rPr lang="en-US" sz="2400" b="1" i="1" dirty="0" smtClean="0">
                <a:solidFill>
                  <a:schemeClr val="bg1"/>
                </a:solidFill>
                <a:cs typeface="Arial" pitchFamily="34" charset="0"/>
              </a:rPr>
              <a:t>quanta</a:t>
            </a:r>
            <a:r>
              <a:rPr lang="en-US" sz="2400" dirty="0" smtClean="0">
                <a:solidFill>
                  <a:schemeClr val="bg1"/>
                </a:solidFill>
                <a:cs typeface="Arial" pitchFamily="34" charset="0"/>
              </a:rPr>
              <a:t>.</a:t>
            </a:r>
          </a:p>
          <a:p>
            <a:pPr marL="273050" indent="-273050" eaLnBrk="1" hangingPunct="1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cs typeface="Arial" pitchFamily="34" charset="0"/>
              </a:rPr>
              <a:t>Physicists had always assumed that energy is continuous and that any amount of energy could be released in a radiation process.</a:t>
            </a:r>
          </a:p>
          <a:p>
            <a:pPr marL="273050" indent="-273050" eaLnBrk="1" hangingPunct="1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cs typeface="Arial" pitchFamily="34" charset="0"/>
              </a:rPr>
              <a:t>Planck’s </a:t>
            </a:r>
            <a:r>
              <a:rPr lang="en-US" sz="2400" b="1" i="1" dirty="0" smtClean="0">
                <a:solidFill>
                  <a:schemeClr val="bg1"/>
                </a:solidFill>
                <a:cs typeface="Arial" pitchFamily="34" charset="0"/>
              </a:rPr>
              <a:t>quantum theory</a:t>
            </a:r>
            <a:r>
              <a:rPr lang="en-US" sz="2400" dirty="0" smtClean="0">
                <a:solidFill>
                  <a:schemeClr val="bg1"/>
                </a:solidFill>
                <a:cs typeface="Arial" pitchFamily="34" charset="0"/>
              </a:rPr>
              <a:t> turned physics upside down.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75183488-64CE-4696-8837-7D1EF2D7C12F}" type="slidenum">
              <a:rPr lang="en-US" smtClean="0">
                <a:solidFill>
                  <a:schemeClr val="bg1"/>
                </a:solidFill>
              </a:rPr>
              <a:pPr/>
              <a:t>39</a:t>
            </a:fld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458200" cy="10779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b="1" dirty="0" smtClean="0">
                <a:solidFill>
                  <a:schemeClr val="bg1"/>
                </a:solidFill>
                <a:ea typeface="PMingLiU" pitchFamily="18" charset="-120"/>
              </a:rPr>
              <a:t>Inner Core and Valence Electron Configuration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800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/>
            <a:r>
              <a:rPr lang="en-US" altLang="zh-TW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Inner core electrons</a:t>
            </a:r>
            <a:r>
              <a:rPr lang="en-US" altLang="zh-TW" sz="2800" b="1" dirty="0" smtClean="0">
                <a:ea typeface="ＭＳ Ｐゴシック" pitchFamily="34" charset="-128"/>
              </a:rPr>
              <a:t>: the filled “shells”</a:t>
            </a:r>
          </a:p>
          <a:p>
            <a:pPr eaLnBrk="1" hangingPunct="1"/>
            <a:r>
              <a:rPr lang="en-US" altLang="zh-TW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Valence electrons</a:t>
            </a:r>
            <a:r>
              <a:rPr lang="en-US" altLang="zh-TW" sz="2800" b="1" dirty="0" smtClean="0">
                <a:ea typeface="ＭＳ Ｐゴシック" pitchFamily="34" charset="-128"/>
              </a:rPr>
              <a:t>: electrons occupying the outer energy level</a:t>
            </a:r>
          </a:p>
          <a:p>
            <a:pPr lvl="1" eaLnBrk="1" hangingPunct="1"/>
            <a:r>
              <a:rPr lang="en-US" altLang="zh-TW" sz="2800" b="1" dirty="0" smtClean="0">
                <a:ea typeface="ＭＳ Ｐゴシック" pitchFamily="34" charset="-128"/>
              </a:rPr>
              <a:t>These are the electrons that participate in:</a:t>
            </a:r>
          </a:p>
          <a:p>
            <a:pPr lvl="2" eaLnBrk="1" hangingPunct="1"/>
            <a:r>
              <a:rPr lang="en-US" altLang="zh-TW" b="1" dirty="0" smtClean="0">
                <a:latin typeface="Adobe Heiti Std R" pitchFamily="34" charset="-128"/>
                <a:ea typeface="Adobe Heiti Std R" pitchFamily="34" charset="-128"/>
              </a:rPr>
              <a:t>Bonding</a:t>
            </a:r>
          </a:p>
          <a:p>
            <a:pPr lvl="2" eaLnBrk="1" hangingPunct="1"/>
            <a:r>
              <a:rPr lang="en-US" altLang="zh-TW" b="1" dirty="0" smtClean="0">
                <a:latin typeface="Adobe Heiti Std R" pitchFamily="34" charset="-128"/>
                <a:ea typeface="Adobe Heiti Std R" pitchFamily="34" charset="-128"/>
              </a:rPr>
              <a:t>Making </a:t>
            </a:r>
            <a:r>
              <a:rPr lang="en-US" altLang="zh-TW" b="1" dirty="0" err="1" smtClean="0">
                <a:latin typeface="Adobe Heiti Std R" pitchFamily="34" charset="-128"/>
                <a:ea typeface="Adobe Heiti Std R" pitchFamily="34" charset="-128"/>
              </a:rPr>
              <a:t>cations</a:t>
            </a:r>
            <a:r>
              <a:rPr lang="en-US" altLang="zh-TW" b="1" dirty="0" smtClean="0">
                <a:latin typeface="Adobe Heiti Std R" pitchFamily="34" charset="-128"/>
                <a:ea typeface="Adobe Heiti Std R" pitchFamily="34" charset="-128"/>
              </a:rPr>
              <a:t> – lose</a:t>
            </a:r>
          </a:p>
          <a:p>
            <a:pPr lvl="2" eaLnBrk="1" hangingPunct="1"/>
            <a:r>
              <a:rPr lang="en-US" altLang="zh-TW" b="1" dirty="0" smtClean="0">
                <a:latin typeface="Adobe Heiti Std R" pitchFamily="34" charset="-128"/>
                <a:ea typeface="Adobe Heiti Std R" pitchFamily="34" charset="-128"/>
              </a:rPr>
              <a:t>Making anions – gain </a:t>
            </a:r>
          </a:p>
          <a:p>
            <a:r>
              <a:rPr lang="en-US" sz="2800" i="1" dirty="0" smtClean="0">
                <a:solidFill>
                  <a:srgbClr val="FF0000"/>
                </a:solidFill>
              </a:rPr>
              <a:t>Atoms tend to gain, lose, or share electrons </a:t>
            </a:r>
          </a:p>
          <a:p>
            <a:pPr>
              <a:buNone/>
            </a:pPr>
            <a:r>
              <a:rPr lang="en-US" sz="2800" i="1" dirty="0" smtClean="0">
                <a:solidFill>
                  <a:srgbClr val="FF0000"/>
                </a:solidFill>
              </a:rPr>
              <a:t>until they have eight valence electrons.- The Octet Rule</a:t>
            </a:r>
          </a:p>
          <a:p>
            <a:pPr lvl="2" eaLnBrk="1" hangingPunct="1">
              <a:buNone/>
            </a:pPr>
            <a:endParaRPr lang="en-US" altLang="zh-TW" b="1" dirty="0" smtClean="0">
              <a:latin typeface="Adobe Heiti Std R" pitchFamily="34" charset="-128"/>
              <a:ea typeface="Adobe Heiti Std R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342900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Apple Chancery" pitchFamily="-84" charset="0"/>
              </a:rPr>
              <a:t>Waves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3886200"/>
            <a:ext cx="8458200" cy="27813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Wave:  some sort of periodic function</a:t>
            </a:r>
          </a:p>
          <a:p>
            <a:pPr lvl="1" eaLnBrk="1" hangingPunct="1"/>
            <a:r>
              <a:rPr lang="en-US" sz="2000" dirty="0" smtClean="0">
                <a:solidFill>
                  <a:schemeClr val="bg1"/>
                </a:solidFill>
              </a:rPr>
              <a:t>something that </a:t>
            </a:r>
            <a:r>
              <a:rPr lang="en-US" sz="2000" dirty="0" err="1" smtClean="0">
                <a:solidFill>
                  <a:schemeClr val="bg1"/>
                </a:solidFill>
              </a:rPr>
              <a:t>periodicaly</a:t>
            </a:r>
            <a:r>
              <a:rPr lang="en-US" sz="2000" dirty="0" smtClean="0">
                <a:solidFill>
                  <a:schemeClr val="bg1"/>
                </a:solidFill>
              </a:rPr>
              <a:t> changes vs. time.</a:t>
            </a: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 wavelength (</a:t>
            </a:r>
            <a:r>
              <a:rPr lang="en-US" sz="2400" i="1" dirty="0" smtClean="0">
                <a:solidFill>
                  <a:schemeClr val="bg1"/>
                </a:solidFill>
                <a:latin typeface="Symbol" pitchFamily="18" charset="2"/>
                <a:sym typeface="Symbol" pitchFamily="18" charset="2"/>
              </a:rPr>
              <a:t></a:t>
            </a:r>
            <a:r>
              <a:rPr lang="en-US" sz="2400" dirty="0" smtClean="0">
                <a:solidFill>
                  <a:schemeClr val="bg1"/>
                </a:solidFill>
              </a:rPr>
              <a:t>):  distance between equivalent points</a:t>
            </a: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Amplitude:  </a:t>
            </a:r>
            <a:r>
              <a:rPr lang="ja-JP" altLang="en-US" sz="2400" smtClean="0">
                <a:solidFill>
                  <a:schemeClr val="bg1"/>
                </a:solidFill>
              </a:rPr>
              <a:t>“</a:t>
            </a:r>
            <a:r>
              <a:rPr lang="en-US" altLang="ja-JP" sz="2400" dirty="0" smtClean="0">
                <a:solidFill>
                  <a:schemeClr val="bg1"/>
                </a:solidFill>
              </a:rPr>
              <a:t>height</a:t>
            </a:r>
            <a:r>
              <a:rPr lang="ja-JP" altLang="en-US" sz="2400" smtClean="0">
                <a:solidFill>
                  <a:schemeClr val="bg1"/>
                </a:solidFill>
              </a:rPr>
              <a:t>”</a:t>
            </a:r>
            <a:r>
              <a:rPr lang="en-US" altLang="ja-JP" sz="2400" dirty="0" smtClean="0">
                <a:solidFill>
                  <a:schemeClr val="bg1"/>
                </a:solidFill>
              </a:rPr>
              <a:t> of wave, maximum displacement of periodic function.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pic>
        <p:nvPicPr>
          <p:cNvPr id="7172" name="Picture 5" descr="06_03a-c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r="73549" b="38461"/>
          <a:stretch>
            <a:fillRect/>
          </a:stretch>
        </p:blipFill>
        <p:spPr>
          <a:xfrm>
            <a:off x="1646238" y="1092200"/>
            <a:ext cx="4695825" cy="2784475"/>
          </a:xfrm>
        </p:spPr>
      </p:pic>
      <p:cxnSp>
        <p:nvCxnSpPr>
          <p:cNvPr id="7173" name="Straight Connector 5"/>
          <p:cNvCxnSpPr>
            <a:cxnSpLocks noChangeShapeType="1"/>
          </p:cNvCxnSpPr>
          <p:nvPr/>
        </p:nvCxnSpPr>
        <p:spPr bwMode="auto">
          <a:xfrm flipV="1">
            <a:off x="723900" y="3556000"/>
            <a:ext cx="6248400" cy="762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7174" name="Straight Arrow Connector 9"/>
          <p:cNvCxnSpPr>
            <a:cxnSpLocks noChangeShapeType="1"/>
          </p:cNvCxnSpPr>
          <p:nvPr/>
        </p:nvCxnSpPr>
        <p:spPr bwMode="auto">
          <a:xfrm>
            <a:off x="1784350" y="2762250"/>
            <a:ext cx="40767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7175" name="TextBox 12"/>
          <p:cNvSpPr txBox="1">
            <a:spLocks noChangeArrowheads="1"/>
          </p:cNvSpPr>
          <p:nvPr/>
        </p:nvSpPr>
        <p:spPr bwMode="auto">
          <a:xfrm>
            <a:off x="5778500" y="2514600"/>
            <a:ext cx="643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time</a:t>
            </a:r>
          </a:p>
        </p:txBody>
      </p:sp>
      <p:cxnSp>
        <p:nvCxnSpPr>
          <p:cNvPr id="7176" name="Straight Arrow Connector 14"/>
          <p:cNvCxnSpPr>
            <a:cxnSpLocks noChangeShapeType="1"/>
          </p:cNvCxnSpPr>
          <p:nvPr/>
        </p:nvCxnSpPr>
        <p:spPr bwMode="auto">
          <a:xfrm rot="5400000" flipH="1" flipV="1">
            <a:off x="1250950" y="2190750"/>
            <a:ext cx="1092200" cy="127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7177" name="TextBox 17"/>
          <p:cNvSpPr txBox="1">
            <a:spLocks noChangeArrowheads="1"/>
          </p:cNvSpPr>
          <p:nvPr/>
        </p:nvSpPr>
        <p:spPr bwMode="auto">
          <a:xfrm>
            <a:off x="1600200" y="1320800"/>
            <a:ext cx="3401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pple Chancery" pitchFamily="-84" charset="0"/>
              </a:rPr>
              <a:t>Waves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600200"/>
            <a:ext cx="4495800" cy="41148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chemeClr val="bg1"/>
                </a:solidFill>
              </a:rPr>
              <a:t>The number of waves passing a given point per unit of time is the frequency (</a:t>
            </a:r>
            <a:r>
              <a:rPr lang="en-US" sz="2800" i="1" smtClean="0">
                <a:solidFill>
                  <a:schemeClr val="bg1"/>
                </a:solidFill>
                <a:latin typeface="Symbol" pitchFamily="18" charset="2"/>
                <a:sym typeface="Symbol" pitchFamily="18" charset="2"/>
              </a:rPr>
              <a:t></a:t>
            </a:r>
            <a:r>
              <a:rPr lang="en-US" sz="2800" smtClean="0">
                <a:solidFill>
                  <a:schemeClr val="bg1"/>
                </a:solidFill>
              </a:rPr>
              <a:t>).</a:t>
            </a:r>
          </a:p>
          <a:p>
            <a:pPr eaLnBrk="1" hangingPunct="1"/>
            <a:r>
              <a:rPr lang="en-US" sz="2800" smtClean="0">
                <a:solidFill>
                  <a:schemeClr val="bg1"/>
                </a:solidFill>
              </a:rPr>
              <a:t>For waves traveling at the same velocity, the longer the wavelength, the smaller the frequency.</a:t>
            </a:r>
          </a:p>
        </p:txBody>
      </p:sp>
      <p:pic>
        <p:nvPicPr>
          <p:cNvPr id="8196" name="Picture 5" descr="06_04-01UNE6-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b="5365"/>
          <a:stretch>
            <a:fillRect/>
          </a:stretch>
        </p:blipFill>
        <p:spPr>
          <a:xfrm>
            <a:off x="381000" y="2928938"/>
            <a:ext cx="3810000" cy="2100262"/>
          </a:xfrm>
        </p:spPr>
      </p:pic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1060450" y="1936750"/>
            <a:ext cx="2497800" cy="861774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</a:rPr>
              <a:t>Higher frequency</a:t>
            </a:r>
          </a:p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</a:rPr>
              <a:t>shorter wavelength</a:t>
            </a:r>
          </a:p>
        </p:txBody>
      </p:sp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1471332" y="5257800"/>
            <a:ext cx="217226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lower frequency</a:t>
            </a:r>
          </a:p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longer wavelength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C9255B8-74A7-4A7D-9034-955B03DD0968}" type="slidenum">
              <a:rPr lang="en-US" smtClean="0">
                <a:solidFill>
                  <a:schemeClr val="bg1"/>
                </a:solidFill>
              </a:rPr>
              <a:pPr/>
              <a:t>42</a:t>
            </a:fld>
            <a:endParaRPr lang="en-US" smtClean="0">
              <a:solidFill>
                <a:schemeClr val="bg1"/>
              </a:solidFill>
            </a:endParaRPr>
          </a:p>
        </p:txBody>
      </p:sp>
      <p:pic>
        <p:nvPicPr>
          <p:cNvPr id="9219" name="Picture 18" descr="07_02b"/>
          <p:cNvPicPr>
            <a:picLocks noChangeAspect="1" noChangeArrowheads="1"/>
          </p:cNvPicPr>
          <p:nvPr/>
        </p:nvPicPr>
        <p:blipFill>
          <a:blip r:embed="rId2"/>
          <a:srcRect t="2455" b="6700"/>
          <a:stretch>
            <a:fillRect/>
          </a:stretch>
        </p:blipFill>
        <p:spPr bwMode="auto">
          <a:xfrm>
            <a:off x="3708400" y="595313"/>
            <a:ext cx="53340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17" descr="07_02a"/>
          <p:cNvPicPr>
            <a:picLocks noChangeAspect="1" noChangeArrowheads="1"/>
          </p:cNvPicPr>
          <p:nvPr/>
        </p:nvPicPr>
        <p:blipFill>
          <a:blip r:embed="rId3"/>
          <a:srcRect t="2083" b="8333"/>
          <a:stretch>
            <a:fillRect/>
          </a:stretch>
        </p:blipFill>
        <p:spPr bwMode="auto">
          <a:xfrm>
            <a:off x="76200" y="538163"/>
            <a:ext cx="321310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438400" y="0"/>
            <a:ext cx="42672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>
                <a:solidFill>
                  <a:schemeClr val="bg1"/>
                </a:solidFill>
              </a:rPr>
              <a:t>Properties of Waves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04800" y="3675063"/>
            <a:ext cx="8356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chemeClr val="bg1"/>
                </a:solidFill>
              </a:rPr>
              <a:t>Wavelength</a:t>
            </a:r>
            <a:r>
              <a:rPr lang="en-US">
                <a:solidFill>
                  <a:schemeClr val="bg1"/>
                </a:solidFill>
              </a:rPr>
              <a:t> (</a:t>
            </a:r>
            <a:r>
              <a:rPr lang="en-US">
                <a:solidFill>
                  <a:schemeClr val="bg1"/>
                </a:solidFill>
                <a:latin typeface="Symbol" pitchFamily="18" charset="2"/>
              </a:rPr>
              <a:t>l</a:t>
            </a:r>
            <a:r>
              <a:rPr lang="en-US">
                <a:solidFill>
                  <a:schemeClr val="bg1"/>
                </a:solidFill>
              </a:rPr>
              <a:t>) is the distance between identical points on successive waves.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04800" y="4475163"/>
            <a:ext cx="822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chemeClr val="bg1"/>
                </a:solidFill>
              </a:rPr>
              <a:t>Amplitude</a:t>
            </a:r>
            <a:r>
              <a:rPr lang="en-US">
                <a:solidFill>
                  <a:schemeClr val="bg1"/>
                </a:solidFill>
              </a:rPr>
              <a:t> is the vertical distance from the midline of a wave to the peak or trough.</a:t>
            </a:r>
            <a:endParaRPr lang="en-US" b="1" i="1">
              <a:solidFill>
                <a:schemeClr val="bg1"/>
              </a:solidFill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406400" y="533400"/>
            <a:ext cx="5461000" cy="1866900"/>
            <a:chOff x="256" y="888"/>
            <a:chExt cx="3440" cy="1176"/>
          </a:xfrm>
        </p:grpSpPr>
        <p:sp>
          <p:nvSpPr>
            <p:cNvPr id="9231" name="Oval 8"/>
            <p:cNvSpPr>
              <a:spLocks noChangeArrowheads="1"/>
            </p:cNvSpPr>
            <p:nvPr/>
          </p:nvSpPr>
          <p:spPr bwMode="auto">
            <a:xfrm>
              <a:off x="256" y="1104"/>
              <a:ext cx="1104" cy="336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232" name="Oval 9"/>
            <p:cNvSpPr>
              <a:spLocks noChangeArrowheads="1"/>
            </p:cNvSpPr>
            <p:nvPr/>
          </p:nvSpPr>
          <p:spPr bwMode="auto">
            <a:xfrm>
              <a:off x="2680" y="1728"/>
              <a:ext cx="576" cy="336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233" name="Oval 10"/>
            <p:cNvSpPr>
              <a:spLocks noChangeArrowheads="1"/>
            </p:cNvSpPr>
            <p:nvPr/>
          </p:nvSpPr>
          <p:spPr bwMode="auto">
            <a:xfrm>
              <a:off x="2544" y="888"/>
              <a:ext cx="1152" cy="336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419100" y="914400"/>
            <a:ext cx="6997700" cy="2044700"/>
            <a:chOff x="264" y="1104"/>
            <a:chExt cx="4408" cy="1288"/>
          </a:xfrm>
        </p:grpSpPr>
        <p:sp>
          <p:nvSpPr>
            <p:cNvPr id="9228" name="Oval 12"/>
            <p:cNvSpPr>
              <a:spLocks noChangeArrowheads="1"/>
            </p:cNvSpPr>
            <p:nvPr/>
          </p:nvSpPr>
          <p:spPr bwMode="auto">
            <a:xfrm>
              <a:off x="264" y="1344"/>
              <a:ext cx="144" cy="528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229" name="Oval 13"/>
            <p:cNvSpPr>
              <a:spLocks noChangeArrowheads="1"/>
            </p:cNvSpPr>
            <p:nvPr/>
          </p:nvSpPr>
          <p:spPr bwMode="auto">
            <a:xfrm>
              <a:off x="4528" y="1104"/>
              <a:ext cx="144" cy="38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230" name="Oval 14"/>
            <p:cNvSpPr>
              <a:spLocks noChangeArrowheads="1"/>
            </p:cNvSpPr>
            <p:nvPr/>
          </p:nvSpPr>
          <p:spPr bwMode="auto">
            <a:xfrm>
              <a:off x="4328" y="2008"/>
              <a:ext cx="192" cy="38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304800" y="5313363"/>
            <a:ext cx="891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chemeClr val="bg1"/>
                </a:solidFill>
              </a:rPr>
              <a:t>Frequency</a:t>
            </a:r>
            <a:r>
              <a:rPr lang="en-US">
                <a:solidFill>
                  <a:schemeClr val="bg1"/>
                </a:solidFill>
              </a:rPr>
              <a:t> (</a:t>
            </a:r>
            <a:r>
              <a:rPr lang="en-US">
                <a:solidFill>
                  <a:schemeClr val="bg1"/>
                </a:solidFill>
                <a:latin typeface="Symbol" pitchFamily="18" charset="2"/>
              </a:rPr>
              <a:t>n</a:t>
            </a:r>
            <a:r>
              <a:rPr lang="en-US">
                <a:solidFill>
                  <a:schemeClr val="bg1"/>
                </a:solidFill>
              </a:rPr>
              <a:t>) is the number of waves that pass through a particular point in 1 second (Hz = 1 cycle/s).</a:t>
            </a:r>
            <a:endParaRPr lang="en-US" b="1" i="1">
              <a:solidFill>
                <a:schemeClr val="bg1"/>
              </a:solidFill>
            </a:endParaRPr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76200" y="6172200"/>
            <a:ext cx="845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The speed (</a:t>
            </a:r>
            <a:r>
              <a:rPr lang="en-US" i="1">
                <a:solidFill>
                  <a:schemeClr val="bg1"/>
                </a:solidFill>
              </a:rPr>
              <a:t>u</a:t>
            </a:r>
            <a:r>
              <a:rPr lang="en-US">
                <a:solidFill>
                  <a:schemeClr val="bg1"/>
                </a:solidFill>
              </a:rPr>
              <a:t>) of the wave = </a:t>
            </a:r>
            <a:r>
              <a:rPr lang="en-US">
                <a:solidFill>
                  <a:schemeClr val="bg1"/>
                </a:solidFill>
                <a:latin typeface="Symbol" pitchFamily="18" charset="2"/>
              </a:rPr>
              <a:t>l</a:t>
            </a:r>
            <a:r>
              <a:rPr lang="en-US">
                <a:solidFill>
                  <a:schemeClr val="bg1"/>
                </a:solidFill>
              </a:rPr>
              <a:t> x </a:t>
            </a:r>
            <a:r>
              <a:rPr lang="en-US">
                <a:solidFill>
                  <a:schemeClr val="bg1"/>
                </a:solidFill>
                <a:latin typeface="Symbol" pitchFamily="18" charset="2"/>
              </a:rPr>
              <a:t>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utoUpdateAnimBg="0"/>
      <p:bldP spid="5127" grpId="0" autoUpdateAnimBg="0"/>
      <p:bldP spid="5141" grpId="0" autoUpdateAnimBg="0"/>
      <p:bldP spid="5142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 rot="17999442">
            <a:off x="211802" y="752849"/>
            <a:ext cx="1782619" cy="9906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Apple Chancery" pitchFamily="-84" charset="0"/>
              </a:rPr>
              <a:t>Waves</a:t>
            </a:r>
          </a:p>
        </p:txBody>
      </p:sp>
      <p:pic>
        <p:nvPicPr>
          <p:cNvPr id="10243" name="Picture 5" descr="06_03a-c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371600" y="1810352"/>
            <a:ext cx="7086600" cy="2685448"/>
          </a:xfrm>
          <a:noFill/>
        </p:spPr>
      </p:pic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2286000" y="4648200"/>
            <a:ext cx="519989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v = wavelength x frequency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      meters x (1/sec) = m/sec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v = </a:t>
            </a:r>
            <a:r>
              <a:rPr lang="en-US" sz="2400" dirty="0">
                <a:solidFill>
                  <a:schemeClr val="bg1"/>
                </a:solidFill>
                <a:sym typeface="Symbol" pitchFamily="18" charset="2"/>
              </a:rPr>
              <a:t>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B9FBE5A-7CAA-416F-B3FC-854E972EAE29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228600" y="152400"/>
            <a:ext cx="861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</a:rPr>
              <a:t>James Clerk Maxwell (1873), proposed that visible light consists of electromagnetic waves.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5692775" y="2178050"/>
            <a:ext cx="3298825" cy="178510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i="1" dirty="0"/>
              <a:t>Electromagnetic radiation</a:t>
            </a:r>
            <a:r>
              <a:rPr lang="en-US" sz="2200" dirty="0"/>
              <a:t> is the emission and transmission of energy in the form of electromagnetic waves.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447800" y="4800600"/>
            <a:ext cx="6335713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dirty="0"/>
              <a:t>Speed of light (</a:t>
            </a:r>
            <a:r>
              <a:rPr lang="en-US" sz="2400" i="1" dirty="0"/>
              <a:t>c</a:t>
            </a:r>
            <a:r>
              <a:rPr lang="en-US" sz="2400" dirty="0"/>
              <a:t>) in vacuum = 3.00 x 10</a:t>
            </a:r>
            <a:r>
              <a:rPr lang="en-US" sz="2400" baseline="30000" dirty="0"/>
              <a:t>8</a:t>
            </a:r>
            <a:r>
              <a:rPr lang="en-US" sz="2400" dirty="0"/>
              <a:t> m/s 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2516188" y="5334001"/>
            <a:ext cx="4494212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rial Black" pitchFamily="34" charset="0"/>
              </a:rPr>
              <a:t>All</a:t>
            </a:r>
            <a:r>
              <a:rPr lang="en-US" dirty="0">
                <a:latin typeface="Arial Black" pitchFamily="34" charset="0"/>
              </a:rPr>
              <a:t> electromagnetic radiation</a:t>
            </a:r>
          </a:p>
          <a:p>
            <a:pPr algn="ctr"/>
            <a:r>
              <a:rPr lang="en-US" dirty="0">
                <a:latin typeface="Arial Black" pitchFamily="34" charset="0"/>
              </a:rPr>
              <a:t>l x n = </a:t>
            </a:r>
            <a:r>
              <a:rPr lang="en-US" i="1" dirty="0">
                <a:latin typeface="Arial Black" pitchFamily="34" charset="0"/>
              </a:rPr>
              <a:t>c</a:t>
            </a:r>
          </a:p>
        </p:txBody>
      </p:sp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143000"/>
            <a:ext cx="52578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animBg="1" autoUpdateAnimBg="0"/>
      <p:bldP spid="6152" grpId="0" animBg="1" autoUpdateAnimBg="0"/>
      <p:bldP spid="6153" grpId="0" animBg="1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620000" cy="762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Apple Chancery" pitchFamily="-84" charset="0"/>
              </a:rPr>
              <a:t>Electromagnetic Radiation</a:t>
            </a:r>
          </a:p>
        </p:txBody>
      </p:sp>
      <p:pic>
        <p:nvPicPr>
          <p:cNvPr id="12291" name="Picture 5" descr="06_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b="3844"/>
          <a:stretch>
            <a:fillRect/>
          </a:stretch>
        </p:blipFill>
        <p:spPr>
          <a:xfrm>
            <a:off x="1447800" y="1219200"/>
            <a:ext cx="6242171" cy="3641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0500" y="4800600"/>
            <a:ext cx="8953500" cy="16764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bg1"/>
                </a:solidFill>
              </a:rPr>
              <a:t>All electromagnetic radiation travels the speed of light (</a:t>
            </a:r>
            <a:r>
              <a:rPr lang="en-US" sz="2800" b="1" i="1" dirty="0" smtClean="0">
                <a:solidFill>
                  <a:schemeClr val="bg1"/>
                </a:solidFill>
              </a:rPr>
              <a:t>c</a:t>
            </a:r>
            <a:r>
              <a:rPr lang="en-US" sz="2800" b="1" dirty="0" smtClean="0">
                <a:solidFill>
                  <a:schemeClr val="bg1"/>
                </a:solidFill>
              </a:rPr>
              <a:t>), 3.00 </a:t>
            </a:r>
            <a:r>
              <a:rPr lang="en-US" sz="2800" b="1" dirty="0" smtClean="0">
                <a:solidFill>
                  <a:schemeClr val="bg1"/>
                </a:solidFill>
                <a:sym typeface="Symbol" pitchFamily="18" charset="2"/>
              </a:rPr>
              <a:t> 10</a:t>
            </a:r>
            <a:r>
              <a:rPr lang="en-US" sz="2800" b="1" baseline="30000" dirty="0" smtClean="0">
                <a:solidFill>
                  <a:schemeClr val="bg1"/>
                </a:solidFill>
                <a:sym typeface="Symbol" pitchFamily="18" charset="2"/>
              </a:rPr>
              <a:t>8</a:t>
            </a:r>
            <a:r>
              <a:rPr lang="en-US" sz="2800" b="1" dirty="0" smtClean="0">
                <a:solidFill>
                  <a:schemeClr val="bg1"/>
                </a:solidFill>
                <a:sym typeface="Symbol" pitchFamily="18" charset="2"/>
              </a:rPr>
              <a:t> m/s (in a vacuum).</a:t>
            </a:r>
          </a:p>
          <a:p>
            <a:pPr eaLnBrk="1" hangingPunct="1"/>
            <a:r>
              <a:rPr lang="en-US" sz="2800" b="1" dirty="0" smtClean="0">
                <a:solidFill>
                  <a:schemeClr val="bg1"/>
                </a:solidFill>
                <a:sym typeface="Symbol" pitchFamily="18" charset="2"/>
              </a:rPr>
              <a:t>Therefore:     </a:t>
            </a:r>
            <a:r>
              <a:rPr lang="en-US" sz="4000" b="1" i="1" dirty="0" smtClean="0">
                <a:solidFill>
                  <a:schemeClr val="bg1"/>
                </a:solidFill>
              </a:rPr>
              <a:t>c</a:t>
            </a:r>
            <a:r>
              <a:rPr lang="en-US" sz="4000" b="1" dirty="0" smtClean="0">
                <a:solidFill>
                  <a:schemeClr val="bg1"/>
                </a:solidFill>
              </a:rPr>
              <a:t> = </a:t>
            </a:r>
            <a:r>
              <a:rPr lang="en-US" sz="4000" b="1" i="1" dirty="0" smtClean="0">
                <a:solidFill>
                  <a:schemeClr val="bg1"/>
                </a:solidFill>
                <a:latin typeface="Symbol" pitchFamily="18" charset="2"/>
                <a:sym typeface="Symbol" pitchFamily="18" charset="2"/>
              </a:rPr>
              <a:t></a:t>
            </a:r>
            <a:endParaRPr lang="en-US" sz="2800" b="1" i="1" dirty="0" smtClean="0">
              <a:solidFill>
                <a:schemeClr val="bg1"/>
              </a:solidFill>
              <a:latin typeface="Symbol" pitchFamily="18" charset="2"/>
              <a:sym typeface="Symbol" pitchFamily="18" charset="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135BC19-80D2-4572-B192-9AEB31F3468F}" type="slidenum">
              <a:rPr lang="en-US" smtClean="0">
                <a:solidFill>
                  <a:schemeClr val="bg1"/>
                </a:solidFill>
              </a:rPr>
              <a:pPr/>
              <a:t>46</a:t>
            </a:fld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609600" y="2133600"/>
            <a:ext cx="14557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Symbol" pitchFamily="18" charset="2"/>
              </a:rPr>
              <a:t>l</a:t>
            </a:r>
            <a:r>
              <a:rPr lang="en-US" sz="2800">
                <a:solidFill>
                  <a:schemeClr val="bg1"/>
                </a:solidFill>
                <a:latin typeface="Times New Roman" pitchFamily="18" charset="0"/>
              </a:rPr>
              <a:t> x </a:t>
            </a:r>
            <a:r>
              <a:rPr lang="en-US" sz="2800">
                <a:solidFill>
                  <a:schemeClr val="bg1"/>
                </a:solidFill>
                <a:latin typeface="Symbol" pitchFamily="18" charset="2"/>
              </a:rPr>
              <a:t>n</a:t>
            </a:r>
            <a:r>
              <a:rPr lang="en-US" sz="2800">
                <a:solidFill>
                  <a:schemeClr val="bg1"/>
                </a:solidFill>
                <a:latin typeface="Times New Roman" pitchFamily="18" charset="0"/>
              </a:rPr>
              <a:t> = </a:t>
            </a:r>
            <a:r>
              <a:rPr lang="en-US" sz="2800" i="1">
                <a:solidFill>
                  <a:schemeClr val="bg1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155700" y="2576513"/>
            <a:ext cx="11985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Symbol" pitchFamily="18" charset="2"/>
              </a:rPr>
              <a:t>l</a:t>
            </a:r>
            <a:r>
              <a:rPr lang="en-US" sz="2800">
                <a:solidFill>
                  <a:schemeClr val="bg1"/>
                </a:solidFill>
                <a:latin typeface="Times New Roman" pitchFamily="18" charset="0"/>
              </a:rPr>
              <a:t> = </a:t>
            </a:r>
            <a:r>
              <a:rPr lang="en-US" sz="2800" i="1">
                <a:solidFill>
                  <a:schemeClr val="bg1"/>
                </a:solidFill>
                <a:latin typeface="Times New Roman" pitchFamily="18" charset="0"/>
              </a:rPr>
              <a:t>c</a:t>
            </a:r>
            <a:r>
              <a:rPr lang="en-US" sz="2800">
                <a:solidFill>
                  <a:schemeClr val="bg1"/>
                </a:solidFill>
                <a:latin typeface="Times New Roman" pitchFamily="18" charset="0"/>
              </a:rPr>
              <a:t>/</a:t>
            </a:r>
            <a:r>
              <a:rPr lang="en-US" sz="2800">
                <a:solidFill>
                  <a:schemeClr val="bg1"/>
                </a:solidFill>
                <a:latin typeface="Symbol" pitchFamily="18" charset="2"/>
              </a:rPr>
              <a:t>n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305146" y="3017838"/>
            <a:ext cx="50493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Times New Roman" pitchFamily="18" charset="0"/>
              </a:rPr>
              <a:t>   = </a:t>
            </a:r>
            <a:r>
              <a:rPr lang="en-US" sz="2800">
                <a:solidFill>
                  <a:schemeClr val="bg1"/>
                </a:solidFill>
              </a:rPr>
              <a:t>3.00 x 10</a:t>
            </a:r>
            <a:r>
              <a:rPr lang="en-US" sz="2800" baseline="30000">
                <a:solidFill>
                  <a:schemeClr val="bg1"/>
                </a:solidFill>
              </a:rPr>
              <a:t>8</a:t>
            </a:r>
            <a:r>
              <a:rPr lang="en-US" sz="2800">
                <a:solidFill>
                  <a:schemeClr val="bg1"/>
                </a:solidFill>
              </a:rPr>
              <a:t> m/s </a:t>
            </a:r>
            <a:r>
              <a:rPr lang="en-US" sz="2800" b="1">
                <a:solidFill>
                  <a:schemeClr val="bg1"/>
                </a:solidFill>
              </a:rPr>
              <a:t>/</a:t>
            </a:r>
            <a:r>
              <a:rPr lang="en-US" sz="2800">
                <a:solidFill>
                  <a:schemeClr val="bg1"/>
                </a:solidFill>
              </a:rPr>
              <a:t> 6.0 x 10</a:t>
            </a:r>
            <a:r>
              <a:rPr lang="en-US" sz="2800" baseline="30000">
                <a:solidFill>
                  <a:schemeClr val="bg1"/>
                </a:solidFill>
              </a:rPr>
              <a:t>4</a:t>
            </a:r>
            <a:r>
              <a:rPr lang="en-US" sz="2800">
                <a:solidFill>
                  <a:schemeClr val="bg1"/>
                </a:solidFill>
              </a:rPr>
              <a:t> Hz</a:t>
            </a:r>
            <a:r>
              <a:rPr lang="en-US" sz="280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1253562" y="3459163"/>
            <a:ext cx="23553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Symbol" pitchFamily="18" charset="2"/>
              </a:rPr>
              <a:t>   </a:t>
            </a:r>
            <a:r>
              <a:rPr lang="en-US" sz="2800">
                <a:solidFill>
                  <a:schemeClr val="bg1"/>
                </a:solidFill>
                <a:latin typeface="Times New Roman" pitchFamily="18" charset="0"/>
              </a:rPr>
              <a:t>= </a:t>
            </a:r>
            <a:r>
              <a:rPr lang="en-US" sz="2800">
                <a:solidFill>
                  <a:schemeClr val="bg1"/>
                </a:solidFill>
              </a:rPr>
              <a:t>5.0 x 10</a:t>
            </a:r>
            <a:r>
              <a:rPr lang="en-US" sz="2800" baseline="30000">
                <a:solidFill>
                  <a:schemeClr val="bg1"/>
                </a:solidFill>
              </a:rPr>
              <a:t>3</a:t>
            </a:r>
            <a:r>
              <a:rPr lang="en-US" sz="2800">
                <a:solidFill>
                  <a:schemeClr val="bg1"/>
                </a:solidFill>
              </a:rPr>
              <a:t> m</a:t>
            </a:r>
          </a:p>
        </p:txBody>
      </p:sp>
      <p:sp>
        <p:nvSpPr>
          <p:cNvPr id="13319" name="Text Box 2"/>
          <p:cNvSpPr txBox="1">
            <a:spLocks noChangeArrowheads="1"/>
          </p:cNvSpPr>
          <p:nvPr/>
        </p:nvSpPr>
        <p:spPr bwMode="auto">
          <a:xfrm>
            <a:off x="228600" y="381000"/>
            <a:ext cx="8686800" cy="138499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 photon has a frequency of 6.0 x 10</a:t>
            </a:r>
            <a:r>
              <a:rPr lang="en-US" sz="2800" baseline="30000" dirty="0">
                <a:solidFill>
                  <a:schemeClr val="bg1"/>
                </a:solidFill>
              </a:rPr>
              <a:t>4</a:t>
            </a:r>
            <a:r>
              <a:rPr lang="en-US" sz="2800" dirty="0">
                <a:solidFill>
                  <a:schemeClr val="bg1"/>
                </a:solidFill>
              </a:rPr>
              <a:t> Hz. Convert this frequency into wavelength (nm).  Does this frequency  fall in the visible region?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1275178" y="3900488"/>
            <a:ext cx="26455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Symbol" pitchFamily="18" charset="2"/>
              </a:rPr>
              <a:t>   </a:t>
            </a:r>
            <a:r>
              <a:rPr lang="en-US" sz="2800">
                <a:solidFill>
                  <a:schemeClr val="bg1"/>
                </a:solidFill>
                <a:latin typeface="Times New Roman" pitchFamily="18" charset="0"/>
              </a:rPr>
              <a:t>= </a:t>
            </a:r>
            <a:r>
              <a:rPr lang="en-US" sz="2800">
                <a:solidFill>
                  <a:schemeClr val="bg1"/>
                </a:solidFill>
              </a:rPr>
              <a:t>5.0 x 10</a:t>
            </a:r>
            <a:r>
              <a:rPr lang="en-US" sz="2800" baseline="30000">
                <a:solidFill>
                  <a:schemeClr val="bg1"/>
                </a:solidFill>
              </a:rPr>
              <a:t>12</a:t>
            </a:r>
            <a:r>
              <a:rPr lang="en-US" sz="2800">
                <a:solidFill>
                  <a:schemeClr val="bg1"/>
                </a:solidFill>
              </a:rPr>
              <a:t> nm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6096000" y="1905000"/>
            <a:ext cx="2819400" cy="4375150"/>
            <a:chOff x="3888" y="1008"/>
            <a:chExt cx="1776" cy="2756"/>
          </a:xfrm>
        </p:grpSpPr>
        <p:pic>
          <p:nvPicPr>
            <p:cNvPr id="13322" name="Picture 12" descr="cha56011_0704L"/>
            <p:cNvPicPr>
              <a:picLocks noChangeAspect="1" noChangeArrowheads="1"/>
            </p:cNvPicPr>
            <p:nvPr/>
          </p:nvPicPr>
          <p:blipFill>
            <a:blip r:embed="rId2"/>
            <a:srcRect l="75226" b="34993"/>
            <a:stretch>
              <a:fillRect/>
            </a:stretch>
          </p:blipFill>
          <p:spPr bwMode="auto">
            <a:xfrm>
              <a:off x="4036" y="1008"/>
              <a:ext cx="1628" cy="2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3" name="Text Box 13"/>
            <p:cNvSpPr txBox="1">
              <a:spLocks noChangeArrowheads="1"/>
            </p:cNvSpPr>
            <p:nvPr/>
          </p:nvSpPr>
          <p:spPr bwMode="auto">
            <a:xfrm>
              <a:off x="3888" y="1144"/>
              <a:ext cx="19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 b="1">
                  <a:solidFill>
                    <a:schemeClr val="bg1"/>
                  </a:solidFill>
                  <a:latin typeface="Symbol" pitchFamily="18" charset="2"/>
                </a:rPr>
                <a:t>l</a:t>
              </a:r>
            </a:p>
          </p:txBody>
        </p:sp>
        <p:sp>
          <p:nvSpPr>
            <p:cNvPr id="13324" name="Text Box 14"/>
            <p:cNvSpPr txBox="1">
              <a:spLocks noChangeArrowheads="1"/>
            </p:cNvSpPr>
            <p:nvPr/>
          </p:nvSpPr>
          <p:spPr bwMode="auto">
            <a:xfrm>
              <a:off x="3889" y="1696"/>
              <a:ext cx="19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 b="1">
                  <a:solidFill>
                    <a:schemeClr val="bg1"/>
                  </a:solidFill>
                  <a:latin typeface="Symbol" pitchFamily="18" charset="2"/>
                </a:rPr>
                <a:t>n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utoUpdateAnimBg="0"/>
      <p:bldP spid="33796" grpId="0" autoUpdateAnimBg="0"/>
      <p:bldP spid="33797" grpId="0" autoUpdateAnimBg="0"/>
      <p:bldP spid="33798" grpId="0" autoUpdateAnimBg="0"/>
      <p:bldP spid="33803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-160338" y="0"/>
            <a:ext cx="9144001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smtClean="0">
                <a:solidFill>
                  <a:srgbClr val="660066"/>
                </a:solidFill>
                <a:latin typeface="Apple Chancery" pitchFamily="-84" charset="0"/>
              </a:rPr>
              <a:t>The three mysteries of 19th century physics</a:t>
            </a:r>
            <a:r>
              <a:rPr lang="en-US" sz="3600" smtClean="0"/>
              <a:t/>
            </a:r>
            <a:br>
              <a:rPr lang="en-US" sz="3600" smtClean="0"/>
            </a:br>
            <a:r>
              <a:rPr lang="en-US" sz="3600" b="1" smtClean="0">
                <a:solidFill>
                  <a:schemeClr val="folHlink"/>
                </a:solidFill>
              </a:rPr>
              <a:t>Mystery #1:  Blackbody radiation</a:t>
            </a:r>
            <a:endParaRPr lang="en-US" sz="3600" smtClean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13263" y="2151063"/>
            <a:ext cx="4343400" cy="4114800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072E93"/>
                </a:solidFill>
              </a:rPr>
              <a:t>Why does metal glow when heated?</a:t>
            </a:r>
          </a:p>
          <a:p>
            <a:pPr eaLnBrk="1" hangingPunct="1"/>
            <a:r>
              <a:rPr lang="en-US" sz="2800" b="1" smtClean="0">
                <a:solidFill>
                  <a:srgbClr val="072E93"/>
                </a:solidFill>
              </a:rPr>
              <a:t>K.E. of electrons</a:t>
            </a:r>
          </a:p>
          <a:p>
            <a:pPr eaLnBrk="1" hangingPunct="1"/>
            <a:r>
              <a:rPr lang="en-US" sz="2800" b="1" smtClean="0">
                <a:solidFill>
                  <a:srgbClr val="072E93"/>
                </a:solidFill>
              </a:rPr>
              <a:t>What light is given off?</a:t>
            </a:r>
          </a:p>
        </p:txBody>
      </p:sp>
      <p:pic>
        <p:nvPicPr>
          <p:cNvPr id="15364" name="Picture 5" descr="06_0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b="3703"/>
          <a:stretch>
            <a:fillRect/>
          </a:stretch>
        </p:blipFill>
        <p:spPr>
          <a:xfrm>
            <a:off x="188913" y="1181100"/>
            <a:ext cx="4471987" cy="5592763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001000" cy="6858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008000"/>
                </a:solidFill>
                <a:latin typeface="Apple Casual" pitchFamily="-84" charset="0"/>
              </a:rPr>
              <a:t>Mystery 1:  Black body radiation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1066800"/>
            <a:ext cx="4343400" cy="5410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Higher T leads to shorter wavelength of light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More K.E., more 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Must be relationship between E and wavelength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Plank concluded that energy is </a:t>
            </a:r>
            <a:r>
              <a:rPr lang="en-US" sz="2400" i="1" dirty="0" smtClean="0"/>
              <a:t>quantized.  It comes in packets (like fruit snacks) and is </a:t>
            </a:r>
            <a:r>
              <a:rPr lang="en-US" sz="2400" dirty="0" smtClean="0"/>
              <a:t>proportional to frequency: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i="1" dirty="0" smtClean="0"/>
              <a:t>	</a:t>
            </a:r>
            <a:r>
              <a:rPr lang="en-US" sz="2400" i="1" dirty="0" smtClean="0">
                <a:solidFill>
                  <a:srgbClr val="000090"/>
                </a:solidFill>
              </a:rPr>
              <a:t>E</a:t>
            </a:r>
            <a:r>
              <a:rPr lang="en-US" sz="2400" dirty="0" smtClean="0">
                <a:solidFill>
                  <a:srgbClr val="000090"/>
                </a:solidFill>
              </a:rPr>
              <a:t> = </a:t>
            </a:r>
            <a:r>
              <a:rPr lang="en-US" sz="2400" i="1" dirty="0" smtClean="0">
                <a:solidFill>
                  <a:srgbClr val="000090"/>
                </a:solidFill>
              </a:rPr>
              <a:t>h</a:t>
            </a:r>
            <a:r>
              <a:rPr lang="en-US" sz="2400" i="1" dirty="0" smtClean="0">
                <a:solidFill>
                  <a:srgbClr val="000090"/>
                </a:solidFill>
                <a:latin typeface="Symbol" pitchFamily="18" charset="2"/>
                <a:sym typeface="Symbol" pitchFamily="18" charset="2"/>
              </a:rPr>
              <a:t>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	where </a:t>
            </a:r>
            <a:r>
              <a:rPr lang="en-US" sz="2400" i="1" dirty="0" smtClean="0"/>
              <a:t>h</a:t>
            </a:r>
            <a:r>
              <a:rPr lang="en-US" sz="2400" dirty="0" smtClean="0"/>
              <a:t> is Planck</a:t>
            </a:r>
            <a:r>
              <a:rPr lang="ja-JP" altLang="en-US" sz="2400" smtClean="0"/>
              <a:t>’</a:t>
            </a:r>
            <a:r>
              <a:rPr lang="en-US" altLang="ja-JP" sz="2400" dirty="0" smtClean="0"/>
              <a:t>s constant, 6.63 </a:t>
            </a:r>
            <a:r>
              <a:rPr lang="en-US" altLang="ja-JP" sz="2400" dirty="0" smtClean="0">
                <a:sym typeface="Symbol" pitchFamily="18" charset="2"/>
              </a:rPr>
              <a:t> 10</a:t>
            </a:r>
            <a:r>
              <a:rPr lang="en-US" altLang="ja-JP" sz="2400" baseline="30000" dirty="0" smtClean="0">
                <a:cs typeface="Arial" pitchFamily="34" charset="0"/>
                <a:sym typeface="Symbol" pitchFamily="18" charset="2"/>
              </a:rPr>
              <a:t>−</a:t>
            </a:r>
            <a:r>
              <a:rPr lang="en-US" altLang="ja-JP" sz="2400" baseline="30000" dirty="0" smtClean="0">
                <a:sym typeface="Symbol" pitchFamily="18" charset="2"/>
              </a:rPr>
              <a:t>34</a:t>
            </a:r>
            <a:r>
              <a:rPr lang="en-US" altLang="ja-JP" sz="2400" dirty="0" smtClean="0">
                <a:sym typeface="Symbol" pitchFamily="18" charset="2"/>
              </a:rPr>
              <a:t> J-s.  The minimum packet of E.</a:t>
            </a:r>
            <a:endParaRPr lang="en-US" sz="2400" dirty="0" smtClean="0">
              <a:sym typeface="Symbol" pitchFamily="18" charset="2"/>
            </a:endParaRPr>
          </a:p>
        </p:txBody>
      </p:sp>
      <p:pic>
        <p:nvPicPr>
          <p:cNvPr id="16388" name="Picture 4" descr="06_0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b="3703"/>
          <a:stretch>
            <a:fillRect/>
          </a:stretch>
        </p:blipFill>
        <p:spPr>
          <a:xfrm>
            <a:off x="0" y="1143000"/>
            <a:ext cx="4279900" cy="5351463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13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bg1"/>
                </a:solidFill>
              </a:rPr>
              <a:t>Mystery # 1, “Heated Solids Problem”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Solved by Max Planck in 1900</a:t>
            </a:r>
          </a:p>
        </p:txBody>
      </p:sp>
      <p:sp>
        <p:nvSpPr>
          <p:cNvPr id="1741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4CA758-C1D6-4B7E-B577-B348F6961191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524000" y="3716338"/>
            <a:ext cx="6096000" cy="13843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Energy (light) is emitted or absorbed only in discrete quantities, like small packages or bundles (</a:t>
            </a:r>
            <a:r>
              <a:rPr lang="en-US" sz="2800" i="1" dirty="0">
                <a:solidFill>
                  <a:srgbClr val="FF0000"/>
                </a:solidFill>
              </a:rPr>
              <a:t>quantum</a:t>
            </a:r>
            <a:r>
              <a:rPr lang="en-US" sz="2800" dirty="0">
                <a:solidFill>
                  <a:srgbClr val="FF0000"/>
                </a:solidFill>
              </a:rPr>
              <a:t>).</a:t>
            </a:r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228600" y="1371600"/>
            <a:ext cx="6934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3050" indent="-273050">
              <a:buFont typeface="Wingdings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When solids are heated, they emit electro-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magnetic radiation over a wide range of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wavelengths.</a:t>
            </a:r>
          </a:p>
        </p:txBody>
      </p:sp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228600" y="2603500"/>
            <a:ext cx="6934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buFont typeface="Wingdings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Radiant energy emitted by an object at a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certain temperature depends on its wavelength.</a:t>
            </a: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287338" y="5314950"/>
            <a:ext cx="8458200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73050" indent="-273050">
              <a:buFont typeface="Wingdings" pitchFamily="2" charset="2"/>
              <a:buChar char="Ø"/>
            </a:pPr>
            <a:r>
              <a:rPr lang="en-US" sz="2400" b="1" i="1" dirty="0">
                <a:solidFill>
                  <a:srgbClr val="002060"/>
                </a:solidFill>
              </a:rPr>
              <a:t>Quantum</a:t>
            </a:r>
            <a:r>
              <a:rPr lang="en-US" sz="2400" dirty="0">
                <a:solidFill>
                  <a:srgbClr val="002060"/>
                </a:solidFill>
              </a:rPr>
              <a:t>: </a:t>
            </a:r>
            <a:r>
              <a:rPr lang="en-US" sz="2400" i="1" dirty="0">
                <a:solidFill>
                  <a:srgbClr val="002060"/>
                </a:solidFill>
              </a:rPr>
              <a:t>the smallest quantities of energy that can be emitted (or absorbed) in the form of electromagnetic radiation.</a:t>
            </a:r>
          </a:p>
        </p:txBody>
      </p: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61225" y="1433513"/>
            <a:ext cx="16287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nimBg="1"/>
      <p:bldP spid="32783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84200"/>
          </a:xfrm>
          <a:solidFill>
            <a:schemeClr val="accent2"/>
          </a:solidFill>
          <a:ln cap="flat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smtClean="0">
                <a:ea typeface="PMingLiU" pitchFamily="18" charset="-120"/>
              </a:rPr>
              <a:t>Electron Configuration for Ions</a:t>
            </a:r>
          </a:p>
        </p:txBody>
      </p:sp>
      <p:sp>
        <p:nvSpPr>
          <p:cNvPr id="21812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229600" cy="3429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TW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	</a:t>
            </a:r>
            <a:endParaRPr lang="en-US" altLang="zh-TW" sz="280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n-US" altLang="zh-TW" sz="280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218122" name="Rectangle 10"/>
          <p:cNvSpPr>
            <a:spLocks noChangeArrowheads="1"/>
          </p:cNvSpPr>
          <p:nvPr/>
        </p:nvSpPr>
        <p:spPr bwMode="auto">
          <a:xfrm>
            <a:off x="152400" y="990600"/>
            <a:ext cx="8610600" cy="518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85750" indent="-285750" eaLnBrk="0" hangingPunct="0">
              <a:lnSpc>
                <a:spcPct val="80000"/>
              </a:lnSpc>
              <a:spcBef>
                <a:spcPct val="30000"/>
              </a:spcBef>
              <a:buFontTx/>
              <a:buChar char="•"/>
            </a:pPr>
            <a:r>
              <a:rPr lang="en-US" altLang="zh-TW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PMingLiU" pitchFamily="18" charset="-120"/>
              </a:rPr>
              <a:t>Electrons are removed or added to the VALENCE SHELL. </a:t>
            </a:r>
          </a:p>
          <a:p>
            <a:pPr marL="685800" lvl="1" indent="-228600" eaLnBrk="0" hangingPunct="0">
              <a:lnSpc>
                <a:spcPct val="80000"/>
              </a:lnSpc>
              <a:spcBef>
                <a:spcPct val="30000"/>
              </a:spcBef>
              <a:buFontTx/>
              <a:buChar char="–"/>
            </a:pPr>
            <a:r>
              <a:rPr lang="en-US" altLang="zh-TW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PMingLiU" pitchFamily="18" charset="-120"/>
              </a:rPr>
              <a:t>Valence shell is the outermost energy level that an atom’s electrons occupy.</a:t>
            </a:r>
          </a:p>
          <a:p>
            <a:pPr marL="685800" lvl="1" indent="-228600" eaLnBrk="0" hangingPunct="0">
              <a:lnSpc>
                <a:spcPct val="80000"/>
              </a:lnSpc>
              <a:spcBef>
                <a:spcPct val="30000"/>
              </a:spcBef>
              <a:buFontTx/>
              <a:buChar char="–"/>
            </a:pPr>
            <a:r>
              <a:rPr lang="en-US" altLang="zh-TW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PMingLiU" pitchFamily="18" charset="-120"/>
              </a:rPr>
              <a:t>Electrons in the valence shell are referred to as the valance electrons.</a:t>
            </a:r>
          </a:p>
          <a:p>
            <a:pPr marL="285750" indent="-285750" eaLnBrk="0" hangingPunct="0">
              <a:lnSpc>
                <a:spcPct val="80000"/>
              </a:lnSpc>
              <a:spcBef>
                <a:spcPct val="30000"/>
              </a:spcBef>
              <a:buFontTx/>
              <a:buChar char="•"/>
            </a:pPr>
            <a:endParaRPr lang="en-US" altLang="zh-TW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PMingLiU" pitchFamily="18" charset="-120"/>
            </a:endParaRPr>
          </a:p>
          <a:p>
            <a:pPr marL="285750" indent="-285750" eaLnBrk="0" hangingPunct="0">
              <a:lnSpc>
                <a:spcPct val="80000"/>
              </a:lnSpc>
              <a:spcBef>
                <a:spcPct val="30000"/>
              </a:spcBef>
              <a:buFontTx/>
              <a:buChar char="•"/>
            </a:pPr>
            <a:r>
              <a:rPr lang="en-US" altLang="zh-TW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PMingLiU" pitchFamily="18" charset="-120"/>
              </a:rPr>
              <a:t>Cations</a:t>
            </a:r>
            <a:endParaRPr lang="en-US" altLang="zh-TW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PMingLiU" pitchFamily="18" charset="-120"/>
            </a:endParaRPr>
          </a:p>
          <a:p>
            <a:pPr marL="685800" lvl="1" indent="-228600" eaLnBrk="0" hangingPunct="0">
              <a:lnSpc>
                <a:spcPct val="80000"/>
              </a:lnSpc>
              <a:spcBef>
                <a:spcPct val="30000"/>
              </a:spcBef>
              <a:buFontTx/>
              <a:buChar char="–"/>
            </a:pPr>
            <a:r>
              <a:rPr lang="en-US" altLang="zh-TW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PMingLiU" pitchFamily="18" charset="-120"/>
              </a:rPr>
              <a:t>Metals tend to form </a:t>
            </a:r>
            <a:r>
              <a:rPr lang="en-US" altLang="zh-TW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PMingLiU" pitchFamily="18" charset="-120"/>
              </a:rPr>
              <a:t>cations</a:t>
            </a:r>
            <a:r>
              <a:rPr lang="en-US" altLang="zh-TW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PMingLiU" pitchFamily="18" charset="-120"/>
              </a:rPr>
              <a:t>.</a:t>
            </a:r>
          </a:p>
          <a:p>
            <a:pPr marL="685800" lvl="1" indent="-228600" eaLnBrk="0" hangingPunct="0">
              <a:lnSpc>
                <a:spcPct val="80000"/>
              </a:lnSpc>
              <a:spcBef>
                <a:spcPct val="30000"/>
              </a:spcBef>
              <a:buFontTx/>
              <a:buChar char="–"/>
            </a:pPr>
            <a:r>
              <a:rPr lang="en-US" altLang="zh-TW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PMingLiU" pitchFamily="18" charset="-120"/>
              </a:rPr>
              <a:t>Cations</a:t>
            </a:r>
            <a:r>
              <a:rPr lang="en-US" altLang="zh-TW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PMingLiU" pitchFamily="18" charset="-120"/>
              </a:rPr>
              <a:t> are elements having fewer electrons than protons.</a:t>
            </a:r>
          </a:p>
          <a:p>
            <a:pPr marL="685800" lvl="1" indent="-228600" eaLnBrk="0" hangingPunct="0">
              <a:lnSpc>
                <a:spcPct val="80000"/>
              </a:lnSpc>
              <a:spcBef>
                <a:spcPct val="30000"/>
              </a:spcBef>
              <a:buFontTx/>
              <a:buChar char="–"/>
            </a:pPr>
            <a:r>
              <a:rPr lang="en-US" altLang="zh-TW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PMingLiU" pitchFamily="18" charset="-120"/>
              </a:rPr>
              <a:t>Cations</a:t>
            </a:r>
            <a:r>
              <a:rPr lang="en-US" altLang="zh-TW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PMingLiU" pitchFamily="18" charset="-120"/>
              </a:rPr>
              <a:t> are positively charged atoms.</a:t>
            </a:r>
          </a:p>
          <a:p>
            <a:pPr marL="285750" indent="-285750" eaLnBrk="0" hangingPunct="0">
              <a:lnSpc>
                <a:spcPct val="80000"/>
              </a:lnSpc>
              <a:spcBef>
                <a:spcPct val="30000"/>
              </a:spcBef>
            </a:pPr>
            <a:endParaRPr lang="en-US" altLang="zh-TW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PMingLiU" pitchFamily="18" charset="-120"/>
            </a:endParaRPr>
          </a:p>
          <a:p>
            <a:pPr marL="285750" indent="-285750" eaLnBrk="0" hangingPunct="0">
              <a:lnSpc>
                <a:spcPct val="80000"/>
              </a:lnSpc>
              <a:spcBef>
                <a:spcPct val="30000"/>
              </a:spcBef>
              <a:buFontTx/>
              <a:buChar char="•"/>
            </a:pPr>
            <a:r>
              <a:rPr lang="en-US" altLang="zh-TW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PMingLiU" pitchFamily="18" charset="-120"/>
              </a:rPr>
              <a:t>Anions</a:t>
            </a:r>
          </a:p>
          <a:p>
            <a:pPr marL="685800" lvl="1" indent="-228600" eaLnBrk="0" hangingPunct="0">
              <a:lnSpc>
                <a:spcPct val="80000"/>
              </a:lnSpc>
              <a:spcBef>
                <a:spcPct val="30000"/>
              </a:spcBef>
              <a:buFontTx/>
              <a:buChar char="–"/>
            </a:pPr>
            <a:r>
              <a:rPr lang="en-US" altLang="zh-TW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PMingLiU" pitchFamily="18" charset="-120"/>
              </a:rPr>
              <a:t>Nonmetals tend to form anions.</a:t>
            </a:r>
          </a:p>
          <a:p>
            <a:pPr marL="685800" lvl="1" indent="-228600" eaLnBrk="0" hangingPunct="0">
              <a:lnSpc>
                <a:spcPct val="80000"/>
              </a:lnSpc>
              <a:spcBef>
                <a:spcPct val="30000"/>
              </a:spcBef>
              <a:buFontTx/>
              <a:buChar char="–"/>
            </a:pPr>
            <a:r>
              <a:rPr lang="en-US" altLang="zh-TW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PMingLiU" pitchFamily="18" charset="-120"/>
              </a:rPr>
              <a:t>Anions are elements that have more electrons than protons.</a:t>
            </a:r>
          </a:p>
          <a:p>
            <a:pPr marL="685800" lvl="1" indent="-228600" eaLnBrk="0" hangingPunct="0">
              <a:lnSpc>
                <a:spcPct val="80000"/>
              </a:lnSpc>
              <a:spcBef>
                <a:spcPct val="30000"/>
              </a:spcBef>
              <a:buFontTx/>
              <a:buChar char="–"/>
            </a:pPr>
            <a:r>
              <a:rPr lang="en-US" altLang="zh-TW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PMingLiU" pitchFamily="18" charset="-120"/>
              </a:rPr>
              <a:t>Anions are negatively charged atoms.	</a:t>
            </a:r>
          </a:p>
          <a:p>
            <a:pPr marL="285750" indent="-285750" eaLnBrk="0" hangingPunct="0">
              <a:lnSpc>
                <a:spcPct val="80000"/>
              </a:lnSpc>
              <a:spcBef>
                <a:spcPct val="30000"/>
              </a:spcBef>
            </a:pPr>
            <a:r>
              <a:rPr lang="en-US" altLang="zh-TW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PMingLiU" pitchFamily="18" charset="-120"/>
              </a:rPr>
              <a:t>         </a:t>
            </a:r>
          </a:p>
          <a:p>
            <a:pPr marL="285750" indent="-285750" eaLnBrk="0" hangingPunct="0">
              <a:lnSpc>
                <a:spcPct val="80000"/>
              </a:lnSpc>
              <a:spcBef>
                <a:spcPct val="30000"/>
              </a:spcBef>
            </a:pPr>
            <a:endParaRPr lang="en-US" altLang="zh-TW" sz="2800" dirty="0">
              <a:effectLst>
                <a:outerShdw blurRad="38100" dist="38100" dir="2700000" algn="tl">
                  <a:srgbClr val="C0C0C0"/>
                </a:outerShdw>
              </a:effectLst>
              <a:ea typeface="PMingLiU" pitchFamily="18" charset="-120"/>
            </a:endParaRPr>
          </a:p>
          <a:p>
            <a:pPr marL="285750" indent="-285750" eaLnBrk="0" hangingPunct="0">
              <a:lnSpc>
                <a:spcPct val="80000"/>
              </a:lnSpc>
              <a:spcBef>
                <a:spcPct val="30000"/>
              </a:spcBef>
              <a:buFontTx/>
              <a:buChar char="•"/>
            </a:pPr>
            <a:endParaRPr lang="en-US" altLang="zh-TW" sz="2800" dirty="0">
              <a:effectLst>
                <a:outerShdw blurRad="38100" dist="38100" dir="2700000" algn="tl">
                  <a:srgbClr val="C0C0C0"/>
                </a:outerShdw>
              </a:effectLst>
              <a:ea typeface="PMingLiU" pitchFamily="18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663" y="2997200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smtClean="0">
                <a:solidFill>
                  <a:srgbClr val="800080"/>
                </a:solidFill>
              </a:rPr>
              <a:t>What did Einstein get the Nobel Prize for?</a:t>
            </a:r>
            <a:endParaRPr lang="en-US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990600"/>
          </a:xfrm>
        </p:spPr>
        <p:txBody>
          <a:bodyPr/>
          <a:lstStyle/>
          <a:p>
            <a:pPr algn="ctr" eaLnBrk="1" hangingPunct="1"/>
            <a:r>
              <a:rPr lang="en-US" sz="3600" b="1" dirty="0" smtClean="0">
                <a:solidFill>
                  <a:srgbClr val="000090"/>
                </a:solidFill>
                <a:latin typeface="Apple Casual" pitchFamily="-84" charset="0"/>
              </a:rPr>
              <a:t>Mystery #2:  The Photo-electric effect</a:t>
            </a:r>
          </a:p>
        </p:txBody>
      </p:sp>
      <p:pic>
        <p:nvPicPr>
          <p:cNvPr id="19459" name="Picture 5" descr="06_07ab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b="8333"/>
          <a:stretch>
            <a:fillRect/>
          </a:stretch>
        </p:blipFill>
        <p:spPr>
          <a:xfrm>
            <a:off x="1141413" y="1212850"/>
            <a:ext cx="7178675" cy="4737100"/>
          </a:xfrm>
        </p:spPr>
      </p:pic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2095500" y="5943600"/>
            <a:ext cx="360335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Note, this is what a photo cell does</a:t>
            </a:r>
          </a:p>
          <a:p>
            <a:r>
              <a:rPr lang="en-US" dirty="0">
                <a:solidFill>
                  <a:schemeClr val="bg1"/>
                </a:solidFill>
              </a:rPr>
              <a:t>Turn light into work (current)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5"/>
          <p:cNvSpPr txBox="1">
            <a:spLocks noChangeArrowheads="1"/>
          </p:cNvSpPr>
          <p:nvPr/>
        </p:nvSpPr>
        <p:spPr bwMode="auto">
          <a:xfrm>
            <a:off x="152400" y="350996"/>
            <a:ext cx="8610600" cy="4678204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90"/>
                </a:solidFill>
                <a:latin typeface="Apple Chancery" pitchFamily="-84" charset="0"/>
              </a:rPr>
              <a:t>Einstein:  Light is both a particle and a wave.</a:t>
            </a:r>
          </a:p>
          <a:p>
            <a:endParaRPr lang="en-US" b="1" dirty="0">
              <a:solidFill>
                <a:schemeClr val="tx1"/>
              </a:solidFill>
              <a:latin typeface="Times" pitchFamily="-84" charset="0"/>
            </a:endParaRPr>
          </a:p>
          <a:p>
            <a:endParaRPr lang="en-US" dirty="0">
              <a:solidFill>
                <a:schemeClr val="tx1"/>
              </a:solidFill>
              <a:latin typeface="Times" pitchFamily="-84" charset="0"/>
            </a:endParaRPr>
          </a:p>
          <a:p>
            <a:r>
              <a:rPr lang="en-US" dirty="0" err="1">
                <a:solidFill>
                  <a:schemeClr val="tx1"/>
                </a:solidFill>
                <a:latin typeface="Times" pitchFamily="-84" charset="0"/>
              </a:rPr>
              <a:t>E</a:t>
            </a:r>
            <a:r>
              <a:rPr lang="en-US" baseline="-25000" dirty="0" err="1">
                <a:solidFill>
                  <a:schemeClr val="tx1"/>
                </a:solidFill>
                <a:latin typeface="Times" pitchFamily="-84" charset="0"/>
              </a:rPr>
              <a:t>photon</a:t>
            </a:r>
            <a:r>
              <a:rPr lang="en-US" dirty="0">
                <a:solidFill>
                  <a:schemeClr val="tx1"/>
                </a:solidFill>
                <a:latin typeface="Times" pitchFamily="-84" charset="0"/>
              </a:rPr>
              <a:t> = 1/2mv</a:t>
            </a:r>
            <a:r>
              <a:rPr lang="en-US" baseline="30000" dirty="0">
                <a:solidFill>
                  <a:schemeClr val="tx1"/>
                </a:solidFill>
                <a:latin typeface="Times" pitchFamily="-84" charset="0"/>
              </a:rPr>
              <a:t>2</a:t>
            </a:r>
            <a:r>
              <a:rPr lang="en-US" dirty="0">
                <a:solidFill>
                  <a:schemeClr val="tx1"/>
                </a:solidFill>
                <a:latin typeface="Times" pitchFamily="-84" charset="0"/>
              </a:rPr>
              <a:t> + </a:t>
            </a:r>
            <a:r>
              <a:rPr lang="en-US" dirty="0" err="1">
                <a:solidFill>
                  <a:schemeClr val="tx1"/>
                </a:solidFill>
                <a:latin typeface="Times" pitchFamily="-84" charset="0"/>
              </a:rPr>
              <a:t>h</a:t>
            </a:r>
            <a:r>
              <a:rPr lang="en-US" dirty="0" err="1">
                <a:solidFill>
                  <a:schemeClr val="tx1"/>
                </a:solidFill>
                <a:latin typeface="Symbol" pitchFamily="18" charset="2"/>
              </a:rPr>
              <a:t>n</a:t>
            </a:r>
            <a:r>
              <a:rPr lang="en-US" baseline="-25000" dirty="0" err="1">
                <a:solidFill>
                  <a:schemeClr val="tx1"/>
                </a:solidFill>
                <a:latin typeface="Symbol" pitchFamily="18" charset="2"/>
              </a:rPr>
              <a:t>o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 = </a:t>
            </a:r>
            <a:r>
              <a:rPr lang="en-US" dirty="0" err="1">
                <a:solidFill>
                  <a:schemeClr val="tx1"/>
                </a:solidFill>
                <a:latin typeface="Symbol" pitchFamily="18" charset="2"/>
              </a:rPr>
              <a:t>E</a:t>
            </a:r>
            <a:r>
              <a:rPr lang="en-US" baseline="-25000" dirty="0" err="1">
                <a:solidFill>
                  <a:schemeClr val="tx1"/>
                </a:solidFill>
                <a:latin typeface="Times" pitchFamily="-84" charset="0"/>
              </a:rPr>
              <a:t>electron</a:t>
            </a:r>
            <a:endParaRPr lang="en-US" dirty="0">
              <a:solidFill>
                <a:schemeClr val="tx1"/>
              </a:solidFill>
              <a:latin typeface="Times" pitchFamily="-84" charset="0"/>
            </a:endParaRPr>
          </a:p>
          <a:p>
            <a:endParaRPr lang="en-US" dirty="0">
              <a:solidFill>
                <a:schemeClr val="tx1"/>
              </a:solidFill>
              <a:latin typeface="Times" pitchFamily="-8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Stencil" pitchFamily="82" charset="0"/>
              </a:rPr>
              <a:t>light comes in </a:t>
            </a:r>
            <a:r>
              <a:rPr lang="en-US" b="1" dirty="0">
                <a:solidFill>
                  <a:schemeClr val="hlink"/>
                </a:solidFill>
                <a:latin typeface="Stencil" pitchFamily="82" charset="0"/>
              </a:rPr>
              <a:t>packets of energy</a:t>
            </a:r>
            <a:r>
              <a:rPr lang="en-US" dirty="0">
                <a:solidFill>
                  <a:schemeClr val="tx1"/>
                </a:solidFill>
                <a:latin typeface="Stencil" pitchFamily="82" charset="0"/>
              </a:rPr>
              <a:t>.  Each</a:t>
            </a:r>
            <a:r>
              <a:rPr lang="en-US" b="1" dirty="0">
                <a:solidFill>
                  <a:schemeClr val="tx1"/>
                </a:solidFill>
                <a:latin typeface="Stencil" pitchFamily="82" charset="0"/>
              </a:rPr>
              <a:t> </a:t>
            </a:r>
            <a:r>
              <a:rPr lang="en-US" b="1" dirty="0">
                <a:solidFill>
                  <a:schemeClr val="hlink"/>
                </a:solidFill>
                <a:latin typeface="Stencil" pitchFamily="82" charset="0"/>
              </a:rPr>
              <a:t>packet</a:t>
            </a:r>
            <a:endParaRPr lang="en-US" dirty="0">
              <a:solidFill>
                <a:schemeClr val="hlink"/>
              </a:solidFill>
              <a:latin typeface="Stencil" pitchFamily="82" charset="0"/>
            </a:endParaRPr>
          </a:p>
          <a:p>
            <a:r>
              <a:rPr lang="en-US" dirty="0">
                <a:solidFill>
                  <a:schemeClr val="tx1"/>
                </a:solidFill>
                <a:latin typeface="Stencil" pitchFamily="82" charset="0"/>
              </a:rPr>
              <a:t>runs into </a:t>
            </a:r>
            <a:r>
              <a:rPr lang="en-US" b="1" dirty="0">
                <a:solidFill>
                  <a:schemeClr val="hlink"/>
                </a:solidFill>
                <a:latin typeface="Stencil" pitchFamily="82" charset="0"/>
              </a:rPr>
              <a:t>one electron</a:t>
            </a:r>
            <a:r>
              <a:rPr lang="en-US" dirty="0">
                <a:solidFill>
                  <a:schemeClr val="tx1"/>
                </a:solidFill>
                <a:latin typeface="Stencil" pitchFamily="82" charset="0"/>
              </a:rPr>
              <a:t>.  Each packet must have</a:t>
            </a:r>
          </a:p>
          <a:p>
            <a:r>
              <a:rPr lang="en-US" dirty="0">
                <a:solidFill>
                  <a:schemeClr val="tx1"/>
                </a:solidFill>
                <a:latin typeface="Stencil" pitchFamily="82" charset="0"/>
              </a:rPr>
              <a:t>enough </a:t>
            </a:r>
            <a:r>
              <a:rPr lang="en-US" dirty="0">
                <a:solidFill>
                  <a:srgbClr val="FF0000"/>
                </a:solidFill>
                <a:latin typeface="Stencil" pitchFamily="82" charset="0"/>
              </a:rPr>
              <a:t>E</a:t>
            </a:r>
            <a:r>
              <a:rPr lang="en-US" dirty="0">
                <a:solidFill>
                  <a:schemeClr val="tx1"/>
                </a:solidFill>
                <a:latin typeface="Stencil" pitchFamily="82" charset="0"/>
              </a:rPr>
              <a:t> to break electron loose from metal.</a:t>
            </a:r>
          </a:p>
          <a:p>
            <a:r>
              <a:rPr lang="en-US" dirty="0">
                <a:solidFill>
                  <a:schemeClr val="tx1"/>
                </a:solidFill>
                <a:latin typeface="Stencil" pitchFamily="82" charset="0"/>
              </a:rPr>
              <a:t>The rest of the energy goes into kinetic energy.</a:t>
            </a:r>
          </a:p>
          <a:p>
            <a:endParaRPr lang="en-US" dirty="0">
              <a:solidFill>
                <a:schemeClr val="tx1"/>
              </a:solidFill>
              <a:latin typeface="Stencil" pitchFamily="82" charset="0"/>
            </a:endParaRPr>
          </a:p>
          <a:p>
            <a:r>
              <a:rPr lang="en-US" b="1" dirty="0">
                <a:solidFill>
                  <a:schemeClr val="hlink"/>
                </a:solidFill>
                <a:latin typeface="Stencil" pitchFamily="82" charset="0"/>
              </a:rPr>
              <a:t>Frequency</a:t>
            </a:r>
            <a:r>
              <a:rPr lang="en-US" dirty="0">
                <a:solidFill>
                  <a:schemeClr val="tx1"/>
                </a:solidFill>
                <a:latin typeface="Stencil" pitchFamily="82" charset="0"/>
              </a:rPr>
              <a:t> tells us the E of each packet.</a:t>
            </a:r>
          </a:p>
          <a:p>
            <a:r>
              <a:rPr lang="en-US" b="1" dirty="0">
                <a:solidFill>
                  <a:schemeClr val="hlink"/>
                </a:solidFill>
                <a:latin typeface="Stencil" pitchFamily="82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Stencil" pitchFamily="82" charset="0"/>
              </a:rPr>
              <a:t> tells us how many </a:t>
            </a:r>
            <a:r>
              <a:rPr lang="en-US" b="1" dirty="0">
                <a:solidFill>
                  <a:schemeClr val="hlink"/>
                </a:solidFill>
                <a:latin typeface="Stencil" pitchFamily="82" charset="0"/>
              </a:rPr>
              <a:t>packets/second</a:t>
            </a:r>
            <a:r>
              <a:rPr lang="en-US" dirty="0">
                <a:solidFill>
                  <a:schemeClr val="tx1"/>
                </a:solidFill>
                <a:latin typeface="Stencil" pitchFamily="82" charset="0"/>
              </a:rPr>
              <a:t> we get.</a:t>
            </a:r>
          </a:p>
          <a:p>
            <a:r>
              <a:rPr lang="en-US" dirty="0">
                <a:solidFill>
                  <a:schemeClr val="tx1"/>
                </a:solidFill>
                <a:latin typeface="Stencil" pitchFamily="82" charset="0"/>
              </a:rPr>
              <a:t>More packets, more current (more electrons</a:t>
            </a:r>
          </a:p>
          <a:p>
            <a:r>
              <a:rPr lang="en-US" dirty="0">
                <a:solidFill>
                  <a:schemeClr val="tx1"/>
                </a:solidFill>
                <a:latin typeface="Stencil" pitchFamily="82" charset="0"/>
              </a:rPr>
              <a:t>knocked off).</a:t>
            </a:r>
            <a:endParaRPr lang="en-US" b="1" dirty="0">
              <a:solidFill>
                <a:schemeClr val="tx1"/>
              </a:solidFill>
              <a:latin typeface="Stencil" pitchFamily="82" charset="0"/>
            </a:endParaRPr>
          </a:p>
        </p:txBody>
      </p:sp>
      <p:sp>
        <p:nvSpPr>
          <p:cNvPr id="20483" name="Line 8"/>
          <p:cNvSpPr>
            <a:spLocks noChangeShapeType="1"/>
          </p:cNvSpPr>
          <p:nvPr/>
        </p:nvSpPr>
        <p:spPr bwMode="auto">
          <a:xfrm flipV="1">
            <a:off x="7086600" y="2514600"/>
            <a:ext cx="1143000" cy="2286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484" name="Line 9"/>
          <p:cNvSpPr>
            <a:spLocks noChangeShapeType="1"/>
          </p:cNvSpPr>
          <p:nvPr/>
        </p:nvSpPr>
        <p:spPr bwMode="auto">
          <a:xfrm flipH="1">
            <a:off x="7239000" y="4648200"/>
            <a:ext cx="685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485" name="Text Box 10"/>
          <p:cNvSpPr txBox="1">
            <a:spLocks noChangeArrowheads="1"/>
          </p:cNvSpPr>
          <p:nvPr/>
        </p:nvSpPr>
        <p:spPr bwMode="auto">
          <a:xfrm>
            <a:off x="7696200" y="4800600"/>
            <a:ext cx="512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h</a:t>
            </a:r>
            <a:r>
              <a:rPr lang="en-US">
                <a:latin typeface="Symbol" pitchFamily="18" charset="2"/>
                <a:sym typeface="Symbol" pitchFamily="18" charset="2"/>
              </a:rPr>
              <a:t></a:t>
            </a:r>
            <a:endParaRPr lang="en-US"/>
          </a:p>
        </p:txBody>
      </p:sp>
      <p:sp>
        <p:nvSpPr>
          <p:cNvPr id="20486" name="Oval 11"/>
          <p:cNvSpPr>
            <a:spLocks noChangeArrowheads="1"/>
          </p:cNvSpPr>
          <p:nvPr/>
        </p:nvSpPr>
        <p:spPr bwMode="auto">
          <a:xfrm>
            <a:off x="6629400" y="51816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87" name="Text Box 12"/>
          <p:cNvSpPr txBox="1">
            <a:spLocks noChangeArrowheads="1"/>
          </p:cNvSpPr>
          <p:nvPr/>
        </p:nvSpPr>
        <p:spPr bwMode="auto">
          <a:xfrm>
            <a:off x="6858000" y="4800600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e-</a:t>
            </a:r>
          </a:p>
        </p:txBody>
      </p:sp>
      <p:sp>
        <p:nvSpPr>
          <p:cNvPr id="20488" name="Text Box 13"/>
          <p:cNvSpPr txBox="1">
            <a:spLocks noChangeArrowheads="1"/>
          </p:cNvSpPr>
          <p:nvPr/>
        </p:nvSpPr>
        <p:spPr bwMode="auto">
          <a:xfrm>
            <a:off x="6042025" y="5562600"/>
            <a:ext cx="930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072E93"/>
                </a:solidFill>
              </a:rPr>
              <a:t>metal</a:t>
            </a:r>
            <a:endParaRPr lang="en-US"/>
          </a:p>
        </p:txBody>
      </p:sp>
      <p:sp>
        <p:nvSpPr>
          <p:cNvPr id="20489" name="Line 14"/>
          <p:cNvSpPr>
            <a:spLocks noChangeShapeType="1"/>
          </p:cNvSpPr>
          <p:nvPr/>
        </p:nvSpPr>
        <p:spPr bwMode="auto">
          <a:xfrm flipH="1">
            <a:off x="2971800" y="1295400"/>
            <a:ext cx="914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90" name="Text Box 15"/>
          <p:cNvSpPr txBox="1">
            <a:spLocks noChangeArrowheads="1"/>
          </p:cNvSpPr>
          <p:nvPr/>
        </p:nvSpPr>
        <p:spPr bwMode="auto">
          <a:xfrm>
            <a:off x="3810000" y="965200"/>
            <a:ext cx="2386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/>
              <a:t>“</a:t>
            </a:r>
            <a:r>
              <a:rPr lang="en-US" altLang="ja-JP"/>
              <a:t>escape energy</a:t>
            </a:r>
            <a:r>
              <a:rPr lang="ja-JP" altLang="en-US"/>
              <a:t>”</a:t>
            </a:r>
            <a:endParaRPr lang="en-US"/>
          </a:p>
        </p:txBody>
      </p:sp>
      <p:sp>
        <p:nvSpPr>
          <p:cNvPr id="20491" name="Line 16"/>
          <p:cNvSpPr>
            <a:spLocks noChangeShapeType="1"/>
          </p:cNvSpPr>
          <p:nvPr/>
        </p:nvSpPr>
        <p:spPr bwMode="auto">
          <a:xfrm flipH="1">
            <a:off x="1905000" y="1295400"/>
            <a:ext cx="914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92" name="Text Box 17"/>
          <p:cNvSpPr txBox="1">
            <a:spLocks noChangeArrowheads="1"/>
          </p:cNvSpPr>
          <p:nvPr/>
        </p:nvSpPr>
        <p:spPr bwMode="auto">
          <a:xfrm>
            <a:off x="2493963" y="885825"/>
            <a:ext cx="1116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e- K.E.</a:t>
            </a:r>
          </a:p>
        </p:txBody>
      </p:sp>
      <p:sp>
        <p:nvSpPr>
          <p:cNvPr id="20493" name="Text Box 12"/>
          <p:cNvSpPr txBox="1">
            <a:spLocks noChangeArrowheads="1"/>
          </p:cNvSpPr>
          <p:nvPr/>
        </p:nvSpPr>
        <p:spPr bwMode="auto">
          <a:xfrm>
            <a:off x="8001000" y="2120900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e-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6513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90"/>
                </a:solidFill>
                <a:latin typeface="Apple Chancery" pitchFamily="-84" charset="0"/>
              </a:rPr>
              <a:t>The Nature of Energy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81200"/>
            <a:ext cx="4876800" cy="41148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Energy, </a:t>
            </a:r>
            <a:r>
              <a:rPr lang="en-US" sz="2800" dirty="0" smtClean="0">
                <a:solidFill>
                  <a:schemeClr val="bg1"/>
                </a:solidFill>
                <a:latin typeface="Symbol" pitchFamily="18" charset="2"/>
                <a:sym typeface="Symbol" pitchFamily="18" charset="2"/>
              </a:rPr>
              <a:t></a:t>
            </a:r>
            <a:r>
              <a:rPr lang="en-US" sz="2800" dirty="0" smtClean="0">
                <a:solidFill>
                  <a:schemeClr val="bg1"/>
                </a:solidFill>
                <a:latin typeface="Century" pitchFamily="18" charset="0"/>
              </a:rPr>
              <a:t>, </a:t>
            </a:r>
            <a:r>
              <a:rPr lang="en-US" sz="2800" dirty="0" smtClean="0">
                <a:solidFill>
                  <a:schemeClr val="bg1"/>
                </a:solidFill>
                <a:latin typeface="Symbol" pitchFamily="18" charset="2"/>
                <a:sym typeface="Symbol" pitchFamily="18" charset="2"/>
              </a:rPr>
              <a:t></a:t>
            </a:r>
            <a:r>
              <a:rPr lang="en-US" sz="2800" dirty="0" smtClean="0">
                <a:solidFill>
                  <a:schemeClr val="bg1"/>
                </a:solidFill>
                <a:latin typeface="Century" pitchFamily="18" charset="0"/>
              </a:rPr>
              <a:t>, related:</a:t>
            </a:r>
          </a:p>
          <a:p>
            <a:pPr eaLnBrk="1" hangingPunct="1"/>
            <a:endParaRPr lang="en-US" sz="2800" dirty="0" smtClean="0">
              <a:solidFill>
                <a:schemeClr val="bg1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sz="2800" b="1" i="1" dirty="0" smtClean="0">
                <a:solidFill>
                  <a:schemeClr val="bg1"/>
                </a:solidFill>
              </a:rPr>
              <a:t>c</a:t>
            </a:r>
            <a:r>
              <a:rPr lang="en-US" sz="2800" b="1" dirty="0" smtClean="0">
                <a:solidFill>
                  <a:schemeClr val="bg1"/>
                </a:solidFill>
              </a:rPr>
              <a:t> = </a:t>
            </a:r>
            <a:r>
              <a:rPr lang="en-US" sz="2800" b="1" i="1" dirty="0" smtClean="0">
                <a:solidFill>
                  <a:schemeClr val="bg1"/>
                </a:solidFill>
                <a:latin typeface="Symbol" pitchFamily="18" charset="2"/>
                <a:sym typeface="Symbol" pitchFamily="18" charset="2"/>
              </a:rPr>
              <a:t></a:t>
            </a:r>
            <a:endParaRPr lang="en-US" sz="2800" b="1" i="1" dirty="0" smtClean="0">
              <a:solidFill>
                <a:schemeClr val="bg1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sz="2800" b="1" i="1" dirty="0" smtClean="0">
                <a:solidFill>
                  <a:schemeClr val="bg1"/>
                </a:solidFill>
              </a:rPr>
              <a:t>E</a:t>
            </a:r>
            <a:r>
              <a:rPr lang="en-US" sz="2800" b="1" dirty="0" smtClean="0">
                <a:solidFill>
                  <a:schemeClr val="bg1"/>
                </a:solidFill>
              </a:rPr>
              <a:t> = </a:t>
            </a:r>
            <a:r>
              <a:rPr lang="en-US" sz="2800" b="1" i="1" dirty="0" smtClean="0">
                <a:solidFill>
                  <a:schemeClr val="bg1"/>
                </a:solidFill>
              </a:rPr>
              <a:t>h</a:t>
            </a:r>
            <a:r>
              <a:rPr lang="en-US" sz="2800" b="1" i="1" dirty="0" smtClean="0">
                <a:solidFill>
                  <a:schemeClr val="bg1"/>
                </a:solidFill>
                <a:latin typeface="Symbol" pitchFamily="18" charset="2"/>
                <a:sym typeface="Symbol" pitchFamily="18" charset="2"/>
              </a:rPr>
              <a:t></a:t>
            </a:r>
            <a:endParaRPr lang="en-US" sz="2800" b="1" i="1" dirty="0" smtClean="0">
              <a:solidFill>
                <a:schemeClr val="bg1"/>
              </a:solidFill>
            </a:endParaRPr>
          </a:p>
        </p:txBody>
      </p:sp>
      <p:pic>
        <p:nvPicPr>
          <p:cNvPr id="21508" name="Picture 5" descr="06_0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b="3703"/>
          <a:stretch>
            <a:fillRect/>
          </a:stretch>
        </p:blipFill>
        <p:spPr>
          <a:xfrm>
            <a:off x="5105400" y="1600200"/>
            <a:ext cx="2930525" cy="4343400"/>
          </a:xfrm>
        </p:spPr>
      </p:pic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866600" y="4800600"/>
            <a:ext cx="31944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c= speed of light in vacuum,</a:t>
            </a:r>
          </a:p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 constant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4BDD10-C27B-48A2-954A-0A908A7F17EA}" type="slidenum">
              <a:rPr lang="en-US" smtClean="0">
                <a:solidFill>
                  <a:schemeClr val="bg1"/>
                </a:solidFill>
              </a:rPr>
              <a:pPr/>
              <a:t>54</a:t>
            </a:fld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685800" y="2482850"/>
            <a:ext cx="14897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</a:rPr>
              <a:t>E</a:t>
            </a:r>
            <a:r>
              <a:rPr lang="en-US" sz="2800" dirty="0">
                <a:solidFill>
                  <a:schemeClr val="bg1"/>
                </a:solidFill>
              </a:rPr>
              <a:t> = </a:t>
            </a:r>
            <a:r>
              <a:rPr lang="en-US" sz="2800" i="1" dirty="0">
                <a:solidFill>
                  <a:schemeClr val="bg1"/>
                </a:solidFill>
              </a:rPr>
              <a:t>h</a:t>
            </a:r>
            <a:r>
              <a:rPr lang="en-US" sz="2800" dirty="0">
                <a:solidFill>
                  <a:schemeClr val="bg1"/>
                </a:solidFill>
              </a:rPr>
              <a:t> x </a:t>
            </a:r>
            <a:r>
              <a:rPr lang="en-US" sz="2800" dirty="0">
                <a:solidFill>
                  <a:schemeClr val="bg1"/>
                </a:solidFill>
                <a:latin typeface="Symbol" pitchFamily="18" charset="2"/>
              </a:rPr>
              <a:t>n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685800" y="3479800"/>
            <a:ext cx="8482066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</a:rPr>
              <a:t>   </a:t>
            </a:r>
            <a:r>
              <a:rPr lang="en-US" sz="2800" dirty="0">
                <a:solidFill>
                  <a:schemeClr val="bg1"/>
                </a:solidFill>
              </a:rPr>
              <a:t>= 6.63 x 10</a:t>
            </a:r>
            <a:r>
              <a:rPr lang="en-US" sz="2800" baseline="30000" dirty="0">
                <a:solidFill>
                  <a:schemeClr val="bg1"/>
                </a:solidFill>
              </a:rPr>
              <a:t>-34</a:t>
            </a:r>
            <a:r>
              <a:rPr lang="en-US" sz="2800" dirty="0">
                <a:solidFill>
                  <a:schemeClr val="bg1"/>
                </a:solidFill>
              </a:rPr>
              <a:t> (J</a:t>
            </a:r>
            <a:r>
              <a:rPr lang="en-US" sz="2800" dirty="0">
                <a:solidFill>
                  <a:schemeClr val="bg1"/>
                </a:solidFill>
                <a:cs typeface="Arial" pitchFamily="34" charset="0"/>
              </a:rPr>
              <a:t>•</a:t>
            </a:r>
            <a:r>
              <a:rPr lang="en-US" sz="2800" dirty="0">
                <a:solidFill>
                  <a:schemeClr val="bg1"/>
                </a:solidFill>
              </a:rPr>
              <a:t>s) x 3.00 x 10 </a:t>
            </a:r>
            <a:r>
              <a:rPr lang="en-US" sz="2800" baseline="30000" dirty="0">
                <a:solidFill>
                  <a:schemeClr val="bg1"/>
                </a:solidFill>
              </a:rPr>
              <a:t>8</a:t>
            </a:r>
            <a:r>
              <a:rPr lang="en-US" sz="2800" dirty="0">
                <a:solidFill>
                  <a:schemeClr val="bg1"/>
                </a:solidFill>
              </a:rPr>
              <a:t> (m/s) / 0.154 x 10</a:t>
            </a:r>
            <a:r>
              <a:rPr lang="en-US" sz="2800" baseline="30000" dirty="0">
                <a:solidFill>
                  <a:schemeClr val="bg1"/>
                </a:solidFill>
              </a:rPr>
              <a:t>-9</a:t>
            </a:r>
            <a:r>
              <a:rPr lang="en-US" sz="2800" dirty="0">
                <a:solidFill>
                  <a:schemeClr val="bg1"/>
                </a:solidFill>
              </a:rPr>
              <a:t> (m)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219200" y="4343400"/>
            <a:ext cx="3035959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schemeClr val="bg1"/>
                </a:solidFill>
              </a:rPr>
              <a:t>   </a:t>
            </a:r>
            <a:r>
              <a:rPr lang="en-US" sz="2800" dirty="0" smtClean="0">
                <a:solidFill>
                  <a:schemeClr val="bg1"/>
                </a:solidFill>
              </a:rPr>
              <a:t>=</a:t>
            </a:r>
            <a:r>
              <a:rPr lang="en-US" sz="3600" dirty="0" smtClean="0">
                <a:solidFill>
                  <a:schemeClr val="bg1"/>
                </a:solidFill>
              </a:rPr>
              <a:t> 1.29 x 10 </a:t>
            </a:r>
            <a:r>
              <a:rPr lang="en-US" sz="3600" baseline="30000" dirty="0" smtClean="0">
                <a:solidFill>
                  <a:schemeClr val="bg1"/>
                </a:solidFill>
              </a:rPr>
              <a:t>-15</a:t>
            </a:r>
            <a:r>
              <a:rPr lang="en-US" sz="3600" dirty="0" smtClean="0">
                <a:solidFill>
                  <a:schemeClr val="bg1"/>
                </a:solidFill>
              </a:rPr>
              <a:t> J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738853" y="2981325"/>
            <a:ext cx="19306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i="1">
                <a:solidFill>
                  <a:schemeClr val="bg1"/>
                </a:solidFill>
              </a:rPr>
              <a:t>   </a:t>
            </a:r>
            <a:r>
              <a:rPr lang="en-US" sz="2800">
                <a:solidFill>
                  <a:schemeClr val="bg1"/>
                </a:solidFill>
              </a:rPr>
              <a:t>= </a:t>
            </a:r>
            <a:r>
              <a:rPr lang="en-US" sz="2800" i="1">
                <a:solidFill>
                  <a:schemeClr val="bg1"/>
                </a:solidFill>
              </a:rPr>
              <a:t>h</a:t>
            </a:r>
            <a:r>
              <a:rPr lang="en-US" sz="2800">
                <a:solidFill>
                  <a:schemeClr val="bg1"/>
                </a:solidFill>
              </a:rPr>
              <a:t> x c /</a:t>
            </a:r>
            <a:r>
              <a:rPr lang="en-US" sz="2800">
                <a:solidFill>
                  <a:schemeClr val="bg1"/>
                </a:solidFill>
                <a:latin typeface="Symbol" pitchFamily="18" charset="2"/>
              </a:rPr>
              <a:t> l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 flipV="1">
            <a:off x="3200400" y="3581400"/>
            <a:ext cx="22860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 flipV="1">
            <a:off x="6096000" y="3657600"/>
            <a:ext cx="22860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 flipV="1">
            <a:off x="5588000" y="3657600"/>
            <a:ext cx="22860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828" name="Line 12"/>
          <p:cNvSpPr>
            <a:spLocks noChangeShapeType="1"/>
          </p:cNvSpPr>
          <p:nvPr/>
        </p:nvSpPr>
        <p:spPr bwMode="auto">
          <a:xfrm flipV="1">
            <a:off x="8610600" y="3657600"/>
            <a:ext cx="22860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2539" name="Text Box 2"/>
          <p:cNvSpPr txBox="1">
            <a:spLocks noChangeArrowheads="1"/>
          </p:cNvSpPr>
          <p:nvPr/>
        </p:nvSpPr>
        <p:spPr bwMode="auto">
          <a:xfrm>
            <a:off x="228600" y="609600"/>
            <a:ext cx="8686800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When copper is bombarded with high-energy electrons, X rays are emitted.  Calculate the energy (in joules) associated with the photons if the wavelength of the X rays is 0.154 nm.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utoUpdateAnimBg="0"/>
      <p:bldP spid="34820" grpId="0" animBg="1" autoUpdateAnimBg="0"/>
      <p:bldP spid="34821" grpId="0" animBg="1" autoUpdateAnimBg="0"/>
      <p:bldP spid="34823" grpId="0" autoUpdateAnimBg="0"/>
      <p:bldP spid="34825" grpId="0" animBg="1"/>
      <p:bldP spid="34826" grpId="0" animBg="1"/>
      <p:bldP spid="34827" grpId="0" animBg="1"/>
      <p:bldP spid="3482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accent2"/>
                </a:solidFill>
                <a:latin typeface="Apple Chancery" pitchFamily="-84" charset="0"/>
              </a:rPr>
              <a:t>Mystery number 3:  element line spectrum</a:t>
            </a: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0" y="1143000"/>
            <a:ext cx="3581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smtClean="0">
                <a:solidFill>
                  <a:schemeClr val="bg1"/>
                </a:solidFill>
              </a:rPr>
              <a:t>	Gas discharge tube</a:t>
            </a:r>
          </a:p>
          <a:p>
            <a:pPr eaLnBrk="1" hangingPunct="1">
              <a:buFontTx/>
              <a:buNone/>
            </a:pPr>
            <a:r>
              <a:rPr lang="en-US" sz="2400" smtClean="0">
                <a:solidFill>
                  <a:schemeClr val="bg1"/>
                </a:solidFill>
              </a:rPr>
              <a:t>(full of some elemental gas)</a:t>
            </a:r>
          </a:p>
          <a:p>
            <a:pPr eaLnBrk="1" hangingPunct="1">
              <a:buFontTx/>
              <a:buNone/>
            </a:pPr>
            <a:r>
              <a:rPr lang="en-US" sz="2400" smtClean="0">
                <a:solidFill>
                  <a:schemeClr val="bg1"/>
                </a:solidFill>
              </a:rPr>
              <a:t>Gives off specific frequencies of light only.</a:t>
            </a:r>
          </a:p>
          <a:p>
            <a:pPr eaLnBrk="1" hangingPunct="1">
              <a:buFontTx/>
              <a:buNone/>
            </a:pPr>
            <a:r>
              <a:rPr lang="en-US" sz="2400" smtClean="0">
                <a:solidFill>
                  <a:schemeClr val="bg1"/>
                </a:solidFill>
              </a:rPr>
              <a:t>Different elements give off different colors.</a:t>
            </a:r>
          </a:p>
          <a:p>
            <a:pPr eaLnBrk="1" hangingPunct="1">
              <a:buFontTx/>
              <a:buNone/>
            </a:pPr>
            <a:r>
              <a:rPr lang="en-US" sz="2400" smtClean="0">
                <a:solidFill>
                  <a:schemeClr val="bg1"/>
                </a:solidFill>
              </a:rPr>
              <a:t>i.e. different energies.</a:t>
            </a:r>
          </a:p>
        </p:txBody>
      </p:sp>
      <p:pic>
        <p:nvPicPr>
          <p:cNvPr id="23556" name="Picture 5" descr="06_11b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b="3703"/>
          <a:stretch>
            <a:fillRect/>
          </a:stretch>
        </p:blipFill>
        <p:spPr>
          <a:xfrm>
            <a:off x="2713038" y="1066800"/>
            <a:ext cx="2620962" cy="3886200"/>
          </a:xfrm>
        </p:spPr>
      </p:pic>
      <p:pic>
        <p:nvPicPr>
          <p:cNvPr id="23557" name="Picture 6" descr="06_11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066800"/>
            <a:ext cx="262413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 Box 8"/>
          <p:cNvSpPr txBox="1">
            <a:spLocks noChangeArrowheads="1"/>
          </p:cNvSpPr>
          <p:nvPr/>
        </p:nvSpPr>
        <p:spPr bwMode="auto">
          <a:xfrm>
            <a:off x="611188" y="5105400"/>
            <a:ext cx="11668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Hydrogen</a:t>
            </a:r>
          </a:p>
        </p:txBody>
      </p:sp>
      <p:sp>
        <p:nvSpPr>
          <p:cNvPr id="23559" name="Text Box 9"/>
          <p:cNvSpPr txBox="1">
            <a:spLocks noChangeArrowheads="1"/>
          </p:cNvSpPr>
          <p:nvPr/>
        </p:nvSpPr>
        <p:spPr bwMode="auto">
          <a:xfrm>
            <a:off x="3675463" y="5105400"/>
            <a:ext cx="7246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Neon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2F847B-7569-4C91-9F10-A7DDC60D5815}" type="slidenum">
              <a:rPr lang="en-US" smtClean="0">
                <a:solidFill>
                  <a:schemeClr val="bg1"/>
                </a:solidFill>
              </a:rPr>
              <a:pPr/>
              <a:t>56</a:t>
            </a:fld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52400" y="1447800"/>
            <a:ext cx="4114800" cy="249299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e</a:t>
            </a:r>
            <a:r>
              <a:rPr lang="en-US" sz="2400" baseline="30000" dirty="0">
                <a:solidFill>
                  <a:schemeClr val="bg1"/>
                </a:solidFill>
              </a:rPr>
              <a:t>-</a:t>
            </a:r>
            <a:r>
              <a:rPr lang="en-US" sz="2400" dirty="0">
                <a:solidFill>
                  <a:schemeClr val="bg1"/>
                </a:solidFill>
              </a:rPr>
              <a:t> can only have specific (quantized) energy values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light is emitted as e</a:t>
            </a:r>
            <a:r>
              <a:rPr lang="en-US" sz="2400" baseline="30000" dirty="0">
                <a:solidFill>
                  <a:schemeClr val="bg1"/>
                </a:solidFill>
              </a:rPr>
              <a:t>-</a:t>
            </a:r>
            <a:r>
              <a:rPr lang="en-US" sz="2400" dirty="0">
                <a:solidFill>
                  <a:schemeClr val="bg1"/>
                </a:solidFill>
              </a:rPr>
              <a:t> moves from one energy level to a lower energy level</a:t>
            </a:r>
          </a:p>
        </p:txBody>
      </p:sp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593725" y="152400"/>
            <a:ext cx="36734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b="1">
                <a:solidFill>
                  <a:schemeClr val="bg1"/>
                </a:solidFill>
              </a:rPr>
              <a:t>Bohr’s Model of </a:t>
            </a:r>
          </a:p>
          <a:p>
            <a:pPr eaLnBrk="1" hangingPunct="1"/>
            <a:r>
              <a:rPr lang="en-US" sz="3200" b="1">
                <a:solidFill>
                  <a:schemeClr val="bg1"/>
                </a:solidFill>
              </a:rPr>
              <a:t>the Atom (1913)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100138" y="4143375"/>
            <a:ext cx="2462213" cy="962025"/>
            <a:chOff x="645" y="3120"/>
            <a:chExt cx="1551" cy="606"/>
          </a:xfrm>
          <a:solidFill>
            <a:schemeClr val="tx1"/>
          </a:solidFill>
        </p:grpSpPr>
        <p:sp>
          <p:nvSpPr>
            <p:cNvPr id="25609" name="Text Box 7"/>
            <p:cNvSpPr txBox="1">
              <a:spLocks noChangeArrowheads="1"/>
            </p:cNvSpPr>
            <p:nvPr/>
          </p:nvSpPr>
          <p:spPr bwMode="auto">
            <a:xfrm>
              <a:off x="645" y="3260"/>
              <a:ext cx="910" cy="330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n-US" sz="2800" i="1" dirty="0" err="1">
                  <a:solidFill>
                    <a:schemeClr val="bg1"/>
                  </a:solidFill>
                </a:rPr>
                <a:t>E</a:t>
              </a:r>
              <a:r>
                <a:rPr lang="en-US" sz="2800" i="1" baseline="-25000" dirty="0" err="1">
                  <a:solidFill>
                    <a:schemeClr val="bg1"/>
                  </a:solidFill>
                </a:rPr>
                <a:t>n</a:t>
              </a:r>
              <a:r>
                <a:rPr lang="en-US" sz="2800" dirty="0">
                  <a:solidFill>
                    <a:schemeClr val="bg1"/>
                  </a:solidFill>
                </a:rPr>
                <a:t> = -</a:t>
              </a:r>
              <a:r>
                <a:rPr lang="en-US" sz="2800" i="1" dirty="0">
                  <a:solidFill>
                    <a:schemeClr val="bg1"/>
                  </a:solidFill>
                </a:rPr>
                <a:t>R</a:t>
              </a:r>
              <a:r>
                <a:rPr lang="en-US" sz="2800" baseline="-25000" dirty="0">
                  <a:solidFill>
                    <a:schemeClr val="bg1"/>
                  </a:solidFill>
                </a:rPr>
                <a:t>H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1488" y="3120"/>
              <a:ext cx="708" cy="606"/>
              <a:chOff x="1880" y="2832"/>
              <a:chExt cx="708" cy="606"/>
            </a:xfrm>
            <a:grpFill/>
          </p:grpSpPr>
          <p:sp>
            <p:nvSpPr>
              <p:cNvPr id="25611" name="Text Box 8"/>
              <p:cNvSpPr txBox="1">
                <a:spLocks noChangeArrowheads="1"/>
              </p:cNvSpPr>
              <p:nvPr/>
            </p:nvSpPr>
            <p:spPr bwMode="auto">
              <a:xfrm>
                <a:off x="1880" y="2933"/>
                <a:ext cx="708" cy="404"/>
              </a:xfrm>
              <a:prstGeom prst="rect">
                <a:avLst/>
              </a:prstGeom>
              <a:grpFill/>
              <a:ln>
                <a:headEnd/>
                <a:tailEnd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en-US" sz="3600">
                    <a:solidFill>
                      <a:schemeClr val="bg1"/>
                    </a:solidFill>
                  </a:rPr>
                  <a:t>(     )</a:t>
                </a:r>
              </a:p>
            </p:txBody>
          </p:sp>
          <p:grpSp>
            <p:nvGrpSpPr>
              <p:cNvPr id="4" name="Group 12"/>
              <p:cNvGrpSpPr>
                <a:grpSpLocks/>
              </p:cNvGrpSpPr>
              <p:nvPr/>
            </p:nvGrpSpPr>
            <p:grpSpPr bwMode="auto">
              <a:xfrm>
                <a:off x="2064" y="2832"/>
                <a:ext cx="326" cy="606"/>
                <a:chOff x="2928" y="3417"/>
                <a:chExt cx="326" cy="606"/>
              </a:xfrm>
              <a:grpFill/>
            </p:grpSpPr>
            <p:sp>
              <p:nvSpPr>
                <p:cNvPr id="25613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997" y="3417"/>
                  <a:ext cx="187" cy="330"/>
                </a:xfrm>
                <a:prstGeom prst="rect">
                  <a:avLst/>
                </a:prstGeom>
                <a:grpFill/>
                <a:ln>
                  <a:headEnd/>
                  <a:tailEnd/>
                </a:ln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2800">
                      <a:solidFill>
                        <a:schemeClr val="bg1"/>
                      </a:solidFill>
                    </a:rPr>
                    <a:t>1</a:t>
                  </a:r>
                </a:p>
              </p:txBody>
            </p:sp>
            <p:sp>
              <p:nvSpPr>
                <p:cNvPr id="25614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928" y="3696"/>
                  <a:ext cx="326" cy="327"/>
                </a:xfrm>
                <a:prstGeom prst="rect">
                  <a:avLst/>
                </a:prstGeom>
                <a:grpFill/>
                <a:ln>
                  <a:headEnd/>
                  <a:tailEnd/>
                </a:ln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2800" i="1">
                      <a:solidFill>
                        <a:schemeClr val="bg1"/>
                      </a:solidFill>
                    </a:rPr>
                    <a:t>n</a:t>
                  </a:r>
                  <a:r>
                    <a:rPr lang="en-US" sz="2800" baseline="30000">
                      <a:solidFill>
                        <a:schemeClr val="bg1"/>
                      </a:solidFill>
                    </a:rPr>
                    <a:t>2</a:t>
                  </a:r>
                  <a:endParaRPr lang="en-US" sz="28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615" name="Line 11"/>
                <p:cNvSpPr>
                  <a:spLocks noChangeShapeType="1"/>
                </p:cNvSpPr>
                <p:nvPr/>
              </p:nvSpPr>
              <p:spPr bwMode="auto">
                <a:xfrm>
                  <a:off x="2971" y="3712"/>
                  <a:ext cx="240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254000" y="5410200"/>
            <a:ext cx="5807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i="1" dirty="0">
                <a:solidFill>
                  <a:schemeClr val="bg1"/>
                </a:solidFill>
              </a:rPr>
              <a:t>n</a:t>
            </a:r>
            <a:r>
              <a:rPr lang="en-US" sz="2400" dirty="0">
                <a:solidFill>
                  <a:schemeClr val="bg1"/>
                </a:solidFill>
              </a:rPr>
              <a:t> (principal quantum number) = 1, 2, 3,…</a:t>
            </a:r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254000" y="5943600"/>
            <a:ext cx="5643020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</a:rPr>
              <a:t>R</a:t>
            </a:r>
            <a:r>
              <a:rPr lang="en-US" sz="2800" baseline="-25000" dirty="0">
                <a:solidFill>
                  <a:schemeClr val="bg1"/>
                </a:solidFill>
              </a:rPr>
              <a:t>H</a:t>
            </a:r>
            <a:r>
              <a:rPr lang="en-US" sz="2800" dirty="0">
                <a:solidFill>
                  <a:schemeClr val="bg1"/>
                </a:solidFill>
              </a:rPr>
              <a:t> (</a:t>
            </a:r>
            <a:r>
              <a:rPr lang="en-US" sz="2800" dirty="0" err="1">
                <a:solidFill>
                  <a:schemeClr val="bg1"/>
                </a:solidFill>
              </a:rPr>
              <a:t>Rydberg</a:t>
            </a:r>
            <a:r>
              <a:rPr lang="en-US" sz="2800" dirty="0">
                <a:solidFill>
                  <a:schemeClr val="bg1"/>
                </a:solidFill>
              </a:rPr>
              <a:t> constant) = 2.18 x 10</a:t>
            </a:r>
            <a:r>
              <a:rPr lang="en-US" sz="2800" baseline="30000" dirty="0">
                <a:solidFill>
                  <a:schemeClr val="bg1"/>
                </a:solidFill>
              </a:rPr>
              <a:t>-18</a:t>
            </a:r>
            <a:r>
              <a:rPr lang="en-US" sz="2800" dirty="0">
                <a:solidFill>
                  <a:schemeClr val="bg1"/>
                </a:solidFill>
              </a:rPr>
              <a:t>J</a:t>
            </a:r>
          </a:p>
        </p:txBody>
      </p:sp>
      <p:pic>
        <p:nvPicPr>
          <p:cNvPr id="10258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7225" y="533400"/>
            <a:ext cx="4143375" cy="401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 autoUpdateAnimBg="0"/>
      <p:bldP spid="10255" grpId="0" autoUpdateAnimBg="0"/>
      <p:bldP spid="10256" grpId="0" animBg="1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FF18F0-7429-4424-8AFC-F3AEA9417C1E}" type="slidenum">
              <a:rPr lang="en-US" smtClean="0"/>
              <a:pPr/>
              <a:t>57</a:t>
            </a:fld>
            <a:endParaRPr lang="en-US" smtClean="0"/>
          </a:p>
        </p:txBody>
      </p:sp>
      <p:pic>
        <p:nvPicPr>
          <p:cNvPr id="26627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0038" y="76200"/>
            <a:ext cx="6049962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581400" y="0"/>
            <a:ext cx="1524000" cy="519113"/>
            <a:chOff x="2256" y="0"/>
            <a:chExt cx="960" cy="327"/>
          </a:xfrm>
        </p:grpSpPr>
        <p:sp>
          <p:nvSpPr>
            <p:cNvPr id="26632" name="Line 11"/>
            <p:cNvSpPr>
              <a:spLocks noChangeShapeType="1"/>
            </p:cNvSpPr>
            <p:nvPr/>
          </p:nvSpPr>
          <p:spPr bwMode="auto">
            <a:xfrm flipH="1">
              <a:off x="2256" y="288"/>
              <a:ext cx="96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3" name="Text Box 13"/>
            <p:cNvSpPr txBox="1">
              <a:spLocks noChangeArrowheads="1"/>
            </p:cNvSpPr>
            <p:nvPr/>
          </p:nvSpPr>
          <p:spPr bwMode="auto">
            <a:xfrm>
              <a:off x="2355" y="0"/>
              <a:ext cx="76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800" i="1">
                  <a:solidFill>
                    <a:srgbClr val="FF0000"/>
                  </a:solidFill>
                </a:rPr>
                <a:t>E</a:t>
              </a:r>
              <a:r>
                <a:rPr lang="en-US" sz="2800">
                  <a:solidFill>
                    <a:srgbClr val="FF0000"/>
                  </a:solidFill>
                </a:rPr>
                <a:t> = </a:t>
              </a:r>
              <a:r>
                <a:rPr lang="en-US" sz="2800" i="1">
                  <a:solidFill>
                    <a:srgbClr val="FF0000"/>
                  </a:solidFill>
                </a:rPr>
                <a:t>h</a:t>
              </a:r>
              <a:r>
                <a:rPr lang="en-US" sz="2800">
                  <a:solidFill>
                    <a:srgbClr val="FF0000"/>
                  </a:solidFill>
                  <a:latin typeface="Symbol" pitchFamily="18" charset="2"/>
                </a:rPr>
                <a:t>n</a:t>
              </a: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04800" y="2947988"/>
            <a:ext cx="2362200" cy="519112"/>
            <a:chOff x="192" y="1857"/>
            <a:chExt cx="1488" cy="327"/>
          </a:xfrm>
        </p:grpSpPr>
        <p:sp>
          <p:nvSpPr>
            <p:cNvPr id="26630" name="Line 12"/>
            <p:cNvSpPr>
              <a:spLocks noChangeShapeType="1"/>
            </p:cNvSpPr>
            <p:nvPr/>
          </p:nvSpPr>
          <p:spPr bwMode="auto">
            <a:xfrm flipH="1">
              <a:off x="192" y="2160"/>
              <a:ext cx="1488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1" name="Text Box 15"/>
            <p:cNvSpPr txBox="1">
              <a:spLocks noChangeArrowheads="1"/>
            </p:cNvSpPr>
            <p:nvPr/>
          </p:nvSpPr>
          <p:spPr bwMode="auto">
            <a:xfrm>
              <a:off x="555" y="1857"/>
              <a:ext cx="76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800" i="1">
                  <a:solidFill>
                    <a:srgbClr val="008000"/>
                  </a:solidFill>
                </a:rPr>
                <a:t>E</a:t>
              </a:r>
              <a:r>
                <a:rPr lang="en-US" sz="2800">
                  <a:solidFill>
                    <a:srgbClr val="008000"/>
                  </a:solidFill>
                </a:rPr>
                <a:t> = </a:t>
              </a:r>
              <a:r>
                <a:rPr lang="en-US" sz="2800" i="1">
                  <a:solidFill>
                    <a:srgbClr val="008000"/>
                  </a:solidFill>
                </a:rPr>
                <a:t>h</a:t>
              </a:r>
              <a:r>
                <a:rPr lang="en-US" sz="2800">
                  <a:solidFill>
                    <a:srgbClr val="008000"/>
                  </a:solidFill>
                  <a:latin typeface="Symbol" pitchFamily="18" charset="2"/>
                </a:rPr>
                <a:t>n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The Nature of Energy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581400" y="1981200"/>
            <a:ext cx="5181600" cy="4114800"/>
          </a:xfrm>
        </p:spPr>
        <p:txBody>
          <a:bodyPr/>
          <a:lstStyle/>
          <a:p>
            <a:pPr marL="533400" indent="-533400" eaLnBrk="1" hangingPunct="1"/>
            <a:r>
              <a:rPr lang="en-US" sz="2800" smtClean="0">
                <a:solidFill>
                  <a:schemeClr val="bg1"/>
                </a:solidFill>
              </a:rPr>
              <a:t>Niels Bohr adopted Planck</a:t>
            </a:r>
            <a:r>
              <a:rPr lang="ja-JP" altLang="en-US" sz="2800" smtClean="0">
                <a:solidFill>
                  <a:schemeClr val="bg1"/>
                </a:solidFill>
              </a:rPr>
              <a:t>’</a:t>
            </a:r>
            <a:r>
              <a:rPr lang="en-US" altLang="ja-JP" sz="2800" smtClean="0">
                <a:solidFill>
                  <a:schemeClr val="bg1"/>
                </a:solidFill>
              </a:rPr>
              <a:t>s assumption and explained these phenomena in this way:</a:t>
            </a:r>
          </a:p>
          <a:p>
            <a:pPr marL="914400" lvl="1" indent="-457200" eaLnBrk="1" hangingPunct="1">
              <a:buFont typeface="Arial" pitchFamily="34" charset="0"/>
              <a:buAutoNum type="arabicPeriod"/>
            </a:pPr>
            <a:r>
              <a:rPr lang="en-US" sz="2400" b="1" smtClean="0">
                <a:solidFill>
                  <a:schemeClr val="bg1"/>
                </a:solidFill>
              </a:rPr>
              <a:t>Electrons in an atom can only occupy certain orbits (corresponding to certain energies).</a:t>
            </a:r>
          </a:p>
        </p:txBody>
      </p:sp>
      <p:pic>
        <p:nvPicPr>
          <p:cNvPr id="27652" name="Picture 5" descr="06_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b="3703"/>
          <a:stretch>
            <a:fillRect/>
          </a:stretch>
        </p:blipFill>
        <p:spPr>
          <a:xfrm>
            <a:off x="0" y="1562100"/>
            <a:ext cx="3121025" cy="529590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The Nature of Energy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581400" y="1981200"/>
            <a:ext cx="5181600" cy="41148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533400" indent="-533400" eaLnBrk="1" hangingPunct="1"/>
            <a:r>
              <a:rPr lang="en-US" sz="2800" dirty="0" err="1" smtClean="0">
                <a:solidFill>
                  <a:schemeClr val="bg1"/>
                </a:solidFill>
              </a:rPr>
              <a:t>Niels</a:t>
            </a:r>
            <a:r>
              <a:rPr lang="en-US" sz="2800" dirty="0" smtClean="0">
                <a:solidFill>
                  <a:schemeClr val="bg1"/>
                </a:solidFill>
              </a:rPr>
              <a:t> Bohr adopted Planck</a:t>
            </a:r>
            <a:r>
              <a:rPr lang="ja-JP" altLang="en-US" sz="2800" smtClean="0">
                <a:solidFill>
                  <a:schemeClr val="bg1"/>
                </a:solidFill>
              </a:rPr>
              <a:t>’</a:t>
            </a:r>
            <a:r>
              <a:rPr lang="en-US" altLang="ja-JP" sz="2800" dirty="0" smtClean="0">
                <a:solidFill>
                  <a:schemeClr val="bg1"/>
                </a:solidFill>
              </a:rPr>
              <a:t>s assumption and explained these phenomena in this way:</a:t>
            </a:r>
          </a:p>
          <a:p>
            <a:pPr marL="914400" lvl="1" indent="-457200" eaLnBrk="1" hangingPunct="1">
              <a:buFont typeface="Arial" pitchFamily="34" charset="0"/>
              <a:buAutoNum type="arabicPeriod" startAt="2"/>
            </a:pPr>
            <a:r>
              <a:rPr lang="en-US" sz="2400" b="1" dirty="0" smtClean="0">
                <a:solidFill>
                  <a:schemeClr val="bg1"/>
                </a:solidFill>
              </a:rPr>
              <a:t>Electrons in permitted orbits have specific, </a:t>
            </a:r>
            <a:r>
              <a:rPr lang="ja-JP" altLang="en-US" sz="2400" b="1" smtClean="0">
                <a:solidFill>
                  <a:schemeClr val="bg1"/>
                </a:solidFill>
              </a:rPr>
              <a:t>“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allowed</a:t>
            </a:r>
            <a:r>
              <a:rPr lang="ja-JP" altLang="en-US" sz="2400" b="1" smtClean="0">
                <a:solidFill>
                  <a:schemeClr val="bg1"/>
                </a:solidFill>
              </a:rPr>
              <a:t>”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 energies;</a:t>
            </a:r>
            <a:r>
              <a:rPr lang="en-US" altLang="ja-JP" sz="2400" dirty="0" smtClean="0">
                <a:solidFill>
                  <a:schemeClr val="bg1"/>
                </a:solidFill>
              </a:rPr>
              <a:t> 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pic>
        <p:nvPicPr>
          <p:cNvPr id="28676" name="Picture 4" descr="06_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b="3703"/>
          <a:stretch>
            <a:fillRect/>
          </a:stretch>
        </p:blipFill>
        <p:spPr>
          <a:xfrm>
            <a:off x="457200" y="1828800"/>
            <a:ext cx="2784475" cy="472440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 idx="4294967295"/>
          </p:nvPr>
        </p:nvSpPr>
        <p:spPr bwMode="gray">
          <a:xfrm>
            <a:off x="228600" y="6553200"/>
            <a:ext cx="5399088" cy="1793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fld id="{E6BD454E-B319-42C2-9B14-3A67D4C63F35}" type="slidenum">
              <a:rPr lang="en-US" altLang="zh-TW" sz="900">
                <a:solidFill>
                  <a:schemeClr val="bg1"/>
                </a:solidFill>
                <a:latin typeface="Arial" pitchFamily="34" charset="0"/>
                <a:ea typeface="PMingLiU" pitchFamily="18" charset="-120"/>
              </a:rPr>
              <a:pPr/>
              <a:t>6</a:t>
            </a:fld>
            <a:endParaRPr lang="en-US" altLang="zh-TW" sz="900">
              <a:solidFill>
                <a:schemeClr val="bg1"/>
              </a:solidFill>
              <a:latin typeface="Arial" pitchFamily="34" charset="0"/>
              <a:ea typeface="PMingLiU" pitchFamily="18" charset="-120"/>
            </a:endParaRPr>
          </a:p>
        </p:txBody>
      </p:sp>
      <p:sp>
        <p:nvSpPr>
          <p:cNvPr id="22531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>
                <a:solidFill>
                  <a:schemeClr val="bg1"/>
                </a:solidFill>
                <a:ea typeface="PMingLiU" pitchFamily="18" charset="-120"/>
              </a:rPr>
              <a:t>The “Full-Shell” Look:</a:t>
            </a:r>
            <a:br>
              <a:rPr lang="en-US" altLang="zh-TW" dirty="0" smtClean="0">
                <a:solidFill>
                  <a:schemeClr val="bg1"/>
                </a:solidFill>
                <a:ea typeface="PMingLiU" pitchFamily="18" charset="-120"/>
              </a:rPr>
            </a:br>
            <a:r>
              <a:rPr lang="en-US" altLang="zh-TW" dirty="0" smtClean="0">
                <a:solidFill>
                  <a:schemeClr val="bg1"/>
                </a:solidFill>
                <a:ea typeface="PMingLiU" pitchFamily="18" charset="-120"/>
              </a:rPr>
              <a:t>Eight Valence Electrons</a:t>
            </a:r>
          </a:p>
        </p:txBody>
      </p:sp>
      <p:sp>
        <p:nvSpPr>
          <p:cNvPr id="43012" name="Content Placeholder 2"/>
          <p:cNvSpPr>
            <a:spLocks noGrp="1"/>
          </p:cNvSpPr>
          <p:nvPr>
            <p:ph idx="1"/>
          </p:nvPr>
        </p:nvSpPr>
        <p:spPr>
          <a:xfrm>
            <a:off x="228600" y="1314450"/>
            <a:ext cx="8534400" cy="5419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1800" b="1" dirty="0" smtClean="0">
                <a:solidFill>
                  <a:schemeClr val="bg1"/>
                </a:solidFill>
                <a:ea typeface="ＭＳ Ｐゴシック" pitchFamily="34" charset="-128"/>
              </a:rPr>
              <a:t>Quantum-mechanical calculations show that an atom with eight valence electrons should be unreactive – meaning the atom is very stable. </a:t>
            </a:r>
          </a:p>
          <a:p>
            <a:pPr lvl="1" eaLnBrk="1" hangingPunct="1">
              <a:lnSpc>
                <a:spcPct val="90000"/>
              </a:lnSpc>
            </a:pPr>
            <a:endParaRPr lang="en-US" altLang="zh-TW" sz="1800" b="1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sz="1800" b="1" dirty="0" smtClean="0">
                <a:solidFill>
                  <a:schemeClr val="bg1"/>
                </a:solidFill>
                <a:ea typeface="ＭＳ Ｐゴシック" pitchFamily="34" charset="-128"/>
              </a:rPr>
              <a:t>The noble gases have eight valence electrons and are all very stable and unreactive.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800" b="1" dirty="0" smtClean="0">
                <a:solidFill>
                  <a:schemeClr val="bg1"/>
                </a:solidFill>
                <a:ea typeface="ＭＳ Ｐゴシック" pitchFamily="34" charset="-128"/>
              </a:rPr>
              <a:t>Exception is Helium (He), which has two valence electrons, but that fills its valence shell.</a:t>
            </a:r>
          </a:p>
          <a:p>
            <a:pPr lvl="2" eaLnBrk="1" hangingPunct="1">
              <a:lnSpc>
                <a:spcPct val="90000"/>
              </a:lnSpc>
            </a:pPr>
            <a:endParaRPr lang="en-US" altLang="zh-TW" sz="1800" b="1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sz="1800" b="1" dirty="0" smtClean="0">
                <a:solidFill>
                  <a:schemeClr val="bg1"/>
                </a:solidFill>
                <a:ea typeface="ＭＳ Ｐゴシック" pitchFamily="34" charset="-128"/>
              </a:rPr>
              <a:t>If a “full-shell” look implies stability, then elements having either </a:t>
            </a:r>
            <a:r>
              <a:rPr lang="en-US" altLang="zh-TW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one</a:t>
            </a:r>
            <a:r>
              <a:rPr lang="en-US" altLang="zh-TW" sz="1800" b="1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n-US" altLang="zh-TW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more electron </a:t>
            </a:r>
            <a:r>
              <a:rPr lang="en-US" altLang="zh-TW" sz="1800" b="1" dirty="0" smtClean="0">
                <a:solidFill>
                  <a:schemeClr val="bg1"/>
                </a:solidFill>
                <a:ea typeface="ＭＳ Ｐゴシック" pitchFamily="34" charset="-128"/>
              </a:rPr>
              <a:t>(alkali metals) or </a:t>
            </a:r>
            <a:r>
              <a:rPr lang="en-US" altLang="zh-TW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one less electron </a:t>
            </a:r>
            <a:r>
              <a:rPr lang="en-US" altLang="zh-TW" sz="1800" b="1" dirty="0" smtClean="0">
                <a:solidFill>
                  <a:schemeClr val="bg1"/>
                </a:solidFill>
                <a:ea typeface="ＭＳ Ｐゴシック" pitchFamily="34" charset="-128"/>
              </a:rPr>
              <a:t>(halogens) should be predicted to be very reactive.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Halogens</a:t>
            </a:r>
            <a:r>
              <a:rPr lang="en-US" altLang="zh-TW" sz="1800" b="1" dirty="0" smtClean="0">
                <a:solidFill>
                  <a:schemeClr val="bg1"/>
                </a:solidFill>
                <a:ea typeface="ＭＳ Ｐゴシック" pitchFamily="34" charset="-128"/>
              </a:rPr>
              <a:t>, with seven valence electrons, are the most reactive of the nonmetals.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800" b="1" dirty="0" smtClean="0">
                <a:solidFill>
                  <a:schemeClr val="bg1"/>
                </a:solidFill>
                <a:ea typeface="ＭＳ Ｐゴシック" pitchFamily="34" charset="-128"/>
              </a:rPr>
              <a:t>They gain ONE electron to form anions.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Alkali metals</a:t>
            </a:r>
            <a:r>
              <a:rPr lang="en-US" altLang="zh-TW" sz="1800" b="1" dirty="0" smtClean="0">
                <a:solidFill>
                  <a:schemeClr val="bg1"/>
                </a:solidFill>
                <a:ea typeface="ＭＳ Ｐゴシック" pitchFamily="34" charset="-128"/>
              </a:rPr>
              <a:t>, with one more electron than the preceding noble gas, are the most reactive of the metals.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800" b="1" dirty="0" smtClean="0">
                <a:solidFill>
                  <a:schemeClr val="bg1"/>
                </a:solidFill>
                <a:ea typeface="ＭＳ Ｐゴシック" pitchFamily="34" charset="-128"/>
              </a:rPr>
              <a:t>They lose ONE electron to form cations.</a:t>
            </a:r>
          </a:p>
          <a:p>
            <a:pPr eaLnBrk="1" hangingPunct="1">
              <a:buFontTx/>
              <a:buNone/>
            </a:pPr>
            <a:endParaRPr lang="en-US" altLang="zh-TW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The Nature of Energy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581400" y="2019300"/>
            <a:ext cx="5105400" cy="44958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en-US" sz="2800" dirty="0" err="1" smtClean="0">
                <a:solidFill>
                  <a:schemeClr val="bg1"/>
                </a:solidFill>
              </a:rPr>
              <a:t>Niels</a:t>
            </a:r>
            <a:r>
              <a:rPr lang="en-US" sz="2800" dirty="0" smtClean="0">
                <a:solidFill>
                  <a:schemeClr val="bg1"/>
                </a:solidFill>
              </a:rPr>
              <a:t> Bohr adopted Planck</a:t>
            </a:r>
            <a:r>
              <a:rPr lang="ja-JP" altLang="en-US" sz="2800" smtClean="0">
                <a:solidFill>
                  <a:schemeClr val="bg1"/>
                </a:solidFill>
              </a:rPr>
              <a:t>’</a:t>
            </a:r>
            <a:r>
              <a:rPr lang="en-US" altLang="ja-JP" sz="2800" dirty="0" smtClean="0">
                <a:solidFill>
                  <a:schemeClr val="bg1"/>
                </a:solidFill>
              </a:rPr>
              <a:t>s assumption and explained these phenomena in this way:</a:t>
            </a:r>
          </a:p>
          <a:p>
            <a:pPr marL="914400" lvl="1" indent="-457200" eaLnBrk="1" hangingPunct="1">
              <a:lnSpc>
                <a:spcPct val="90000"/>
              </a:lnSpc>
              <a:buFont typeface="Arial" pitchFamily="34" charset="0"/>
              <a:buAutoNum type="arabicPeriod" startAt="3"/>
            </a:pPr>
            <a:r>
              <a:rPr lang="en-US" sz="2400" b="1" dirty="0" smtClean="0">
                <a:solidFill>
                  <a:schemeClr val="bg1"/>
                </a:solidFill>
              </a:rPr>
              <a:t>Energy is only absorbed or emitted in such a way as to move an electron from one </a:t>
            </a:r>
            <a:r>
              <a:rPr lang="ja-JP" altLang="en-US" sz="2400" b="1" smtClean="0">
                <a:solidFill>
                  <a:schemeClr val="bg1"/>
                </a:solidFill>
              </a:rPr>
              <a:t>“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allowed</a:t>
            </a:r>
            <a:r>
              <a:rPr lang="ja-JP" altLang="en-US" sz="2400" b="1" smtClean="0">
                <a:solidFill>
                  <a:schemeClr val="bg1"/>
                </a:solidFill>
              </a:rPr>
              <a:t>”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 energy state to another; the energy is defined by </a:t>
            </a:r>
          </a:p>
          <a:p>
            <a:pPr marL="914400" lvl="1" indent="-457200" algn="ctr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2400" b="1" i="1" dirty="0" smtClean="0">
                <a:solidFill>
                  <a:schemeClr val="bg1"/>
                </a:solidFill>
              </a:rPr>
              <a:t>E</a:t>
            </a:r>
            <a:r>
              <a:rPr lang="en-US" sz="2400" b="1" dirty="0" smtClean="0">
                <a:solidFill>
                  <a:schemeClr val="bg1"/>
                </a:solidFill>
              </a:rPr>
              <a:t> = </a:t>
            </a:r>
            <a:r>
              <a:rPr lang="en-US" sz="2400" b="1" i="1" dirty="0" smtClean="0">
                <a:solidFill>
                  <a:schemeClr val="bg1"/>
                </a:solidFill>
              </a:rPr>
              <a:t>h</a:t>
            </a:r>
            <a:r>
              <a:rPr lang="en-US" sz="2400" b="1" dirty="0" smtClean="0">
                <a:solidFill>
                  <a:schemeClr val="bg1"/>
                </a:solidFill>
                <a:latin typeface="Symbol" pitchFamily="18" charset="2"/>
                <a:sym typeface="Symbol" pitchFamily="18" charset="2"/>
              </a:rPr>
              <a:t></a:t>
            </a:r>
            <a:endParaRPr lang="en-US" sz="2400" b="1" dirty="0" smtClean="0">
              <a:solidFill>
                <a:schemeClr val="bg1"/>
              </a:solidFill>
            </a:endParaRPr>
          </a:p>
        </p:txBody>
      </p:sp>
      <p:pic>
        <p:nvPicPr>
          <p:cNvPr id="29700" name="Picture 4" descr="06_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b="3703"/>
          <a:stretch>
            <a:fillRect/>
          </a:stretch>
        </p:blipFill>
        <p:spPr>
          <a:xfrm>
            <a:off x="457200" y="1828800"/>
            <a:ext cx="2784475" cy="472440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dirty="0" smtClean="0"/>
              <a:t>The Nature of Energy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340100" y="1193800"/>
            <a:ext cx="5638800" cy="1676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The energy absorbed or emitted from electron promotion or demotion can be calculated by the equation:</a:t>
            </a:r>
          </a:p>
        </p:txBody>
      </p:sp>
      <p:pic>
        <p:nvPicPr>
          <p:cNvPr id="30724" name="Picture 4" descr="06_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b="3703"/>
          <a:stretch>
            <a:fillRect/>
          </a:stretch>
        </p:blipFill>
        <p:spPr>
          <a:xfrm>
            <a:off x="228600" y="1219200"/>
            <a:ext cx="3038475" cy="5154613"/>
          </a:xfrm>
        </p:spPr>
      </p:pic>
      <p:sp>
        <p:nvSpPr>
          <p:cNvPr id="30726" name="Rectangle 20"/>
          <p:cNvSpPr>
            <a:spLocks noChangeArrowheads="1"/>
          </p:cNvSpPr>
          <p:nvPr/>
        </p:nvSpPr>
        <p:spPr bwMode="auto">
          <a:xfrm>
            <a:off x="3416300" y="4419600"/>
            <a:ext cx="5486400" cy="18002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where </a:t>
            </a:r>
            <a:r>
              <a:rPr lang="en-US" sz="2800" i="1" dirty="0">
                <a:solidFill>
                  <a:srgbClr val="008000"/>
                </a:solidFill>
              </a:rPr>
              <a:t>R</a:t>
            </a:r>
            <a:r>
              <a:rPr lang="en-US" sz="2800" i="1" baseline="-25000" dirty="0">
                <a:solidFill>
                  <a:srgbClr val="008000"/>
                </a:solidFill>
              </a:rPr>
              <a:t>H</a:t>
            </a:r>
            <a:r>
              <a:rPr lang="en-US" sz="2800" dirty="0">
                <a:solidFill>
                  <a:srgbClr val="008000"/>
                </a:solidFill>
              </a:rPr>
              <a:t> is the </a:t>
            </a:r>
            <a:r>
              <a:rPr lang="en-US" sz="2800" dirty="0" err="1">
                <a:solidFill>
                  <a:srgbClr val="008000"/>
                </a:solidFill>
              </a:rPr>
              <a:t>Rydberg</a:t>
            </a:r>
            <a:r>
              <a:rPr lang="en-US" sz="2800" dirty="0">
                <a:solidFill>
                  <a:srgbClr val="008000"/>
                </a:solidFill>
              </a:rPr>
              <a:t> constant, 2.18 </a:t>
            </a:r>
            <a:r>
              <a:rPr lang="en-US" sz="2800" dirty="0">
                <a:solidFill>
                  <a:srgbClr val="008000"/>
                </a:solidFill>
                <a:sym typeface="Symbol" pitchFamily="18" charset="2"/>
              </a:rPr>
              <a:t> 10</a:t>
            </a:r>
            <a:r>
              <a:rPr lang="en-US" sz="2800" baseline="30000" dirty="0">
                <a:solidFill>
                  <a:srgbClr val="008000"/>
                </a:solidFill>
                <a:cs typeface="Arial" pitchFamily="34" charset="0"/>
                <a:sym typeface="Symbol" pitchFamily="18" charset="2"/>
              </a:rPr>
              <a:t>−</a:t>
            </a:r>
            <a:r>
              <a:rPr lang="en-US" sz="2800" baseline="30000" dirty="0">
                <a:solidFill>
                  <a:srgbClr val="008000"/>
                </a:solidFill>
                <a:sym typeface="Symbol" pitchFamily="18" charset="2"/>
              </a:rPr>
              <a:t>18</a:t>
            </a:r>
            <a:r>
              <a:rPr lang="en-US" sz="2800" dirty="0">
                <a:solidFill>
                  <a:srgbClr val="008000"/>
                </a:solidFill>
                <a:sym typeface="Symbol" pitchFamily="18" charset="2"/>
              </a:rPr>
              <a:t> J, and </a:t>
            </a:r>
            <a:r>
              <a:rPr lang="en-US" sz="2800" i="1" dirty="0" err="1">
                <a:solidFill>
                  <a:srgbClr val="008000"/>
                </a:solidFill>
                <a:sym typeface="Symbol" pitchFamily="18" charset="2"/>
              </a:rPr>
              <a:t>n</a:t>
            </a:r>
            <a:r>
              <a:rPr lang="en-US" sz="2800" i="1" baseline="-25000" dirty="0" err="1">
                <a:solidFill>
                  <a:srgbClr val="008000"/>
                </a:solidFill>
                <a:sym typeface="Symbol" pitchFamily="18" charset="2"/>
              </a:rPr>
              <a:t>i</a:t>
            </a:r>
            <a:r>
              <a:rPr lang="en-US" sz="2800" dirty="0">
                <a:solidFill>
                  <a:srgbClr val="008000"/>
                </a:solidFill>
                <a:sym typeface="Symbol" pitchFamily="18" charset="2"/>
              </a:rPr>
              <a:t> and </a:t>
            </a:r>
            <a:r>
              <a:rPr lang="en-US" sz="2800" i="1" dirty="0" err="1">
                <a:solidFill>
                  <a:srgbClr val="008000"/>
                </a:solidFill>
                <a:sym typeface="Symbol" pitchFamily="18" charset="2"/>
              </a:rPr>
              <a:t>n</a:t>
            </a:r>
            <a:r>
              <a:rPr lang="en-US" sz="2800" i="1" baseline="-25000" dirty="0" err="1">
                <a:solidFill>
                  <a:srgbClr val="008000"/>
                </a:solidFill>
                <a:sym typeface="Symbol" pitchFamily="18" charset="2"/>
              </a:rPr>
              <a:t>f</a:t>
            </a:r>
            <a:r>
              <a:rPr lang="en-US" sz="2800" dirty="0">
                <a:solidFill>
                  <a:srgbClr val="008000"/>
                </a:solidFill>
                <a:sym typeface="Symbol" pitchFamily="18" charset="2"/>
              </a:rPr>
              <a:t> are integers, the initial and final energy levels of the electron.</a:t>
            </a:r>
            <a:endParaRPr lang="en-US" sz="2800" dirty="0">
              <a:solidFill>
                <a:srgbClr val="008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3124200"/>
            <a:ext cx="3923413" cy="82296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F7CDAC-EDF6-4386-A60F-AAD42FF1D5F9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2613025" y="2895600"/>
            <a:ext cx="5715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= 2.18 x 10</a:t>
            </a:r>
            <a:r>
              <a:rPr lang="en-US" sz="2800" baseline="30000"/>
              <a:t>-18</a:t>
            </a:r>
            <a:r>
              <a:rPr lang="en-US" sz="2800"/>
              <a:t> J x (1/25 - 1/9)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2628900" y="3503613"/>
            <a:ext cx="4724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/>
              <a:t>= -1.55 x 10</a:t>
            </a:r>
            <a:r>
              <a:rPr lang="en-US" sz="2800" baseline="30000" dirty="0"/>
              <a:t>-19</a:t>
            </a:r>
            <a:r>
              <a:rPr lang="en-US" sz="2800" dirty="0"/>
              <a:t> J</a:t>
            </a: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1503363" y="5286375"/>
            <a:ext cx="75937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Symbol" pitchFamily="18" charset="2"/>
              </a:rPr>
              <a:t>   </a:t>
            </a:r>
            <a:r>
              <a:rPr lang="en-US" sz="2800" dirty="0"/>
              <a:t>= 6.63 x 10</a:t>
            </a:r>
            <a:r>
              <a:rPr lang="en-US" sz="2800" baseline="30000" dirty="0"/>
              <a:t>-34</a:t>
            </a:r>
            <a:r>
              <a:rPr lang="en-US" sz="2800" dirty="0"/>
              <a:t> (J</a:t>
            </a:r>
            <a:r>
              <a:rPr lang="en-US" sz="2800" dirty="0">
                <a:cs typeface="Arial" pitchFamily="34" charset="0"/>
              </a:rPr>
              <a:t>•s)</a:t>
            </a:r>
            <a:r>
              <a:rPr lang="en-US" sz="2800" dirty="0"/>
              <a:t> x 3.00 x 10</a:t>
            </a:r>
            <a:r>
              <a:rPr lang="en-US" sz="2800" baseline="30000" dirty="0"/>
              <a:t>8 </a:t>
            </a:r>
            <a:r>
              <a:rPr lang="en-US" sz="2800" dirty="0"/>
              <a:t>(m/s)/1.55  x 10</a:t>
            </a:r>
            <a:r>
              <a:rPr lang="en-US" sz="2800" baseline="30000" dirty="0"/>
              <a:t>-19</a:t>
            </a:r>
            <a:r>
              <a:rPr lang="en-US" sz="2800" dirty="0"/>
              <a:t>J</a:t>
            </a: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1511300" y="5881688"/>
            <a:ext cx="21542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Symbol" pitchFamily="18" charset="2"/>
              </a:rPr>
              <a:t>   </a:t>
            </a:r>
            <a:r>
              <a:rPr lang="en-US" sz="2800"/>
              <a:t>=</a:t>
            </a:r>
            <a:r>
              <a:rPr lang="en-US" sz="2800">
                <a:latin typeface="Times New Roman" pitchFamily="18" charset="0"/>
              </a:rPr>
              <a:t> </a:t>
            </a:r>
            <a:r>
              <a:rPr lang="en-US" sz="2800"/>
              <a:t>1280 nm</a:t>
            </a:r>
          </a:p>
        </p:txBody>
      </p:sp>
      <p:sp>
        <p:nvSpPr>
          <p:cNvPr id="33799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8534400" cy="13731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70C0"/>
                </a:solidFill>
              </a:rPr>
              <a:t>Calculate the wavelength (in nm) of a photon emitted by a hydrogen atom when its electron drops from the </a:t>
            </a:r>
            <a:r>
              <a:rPr lang="en-US" sz="2800" i="1" dirty="0">
                <a:solidFill>
                  <a:srgbClr val="0070C0"/>
                </a:solidFill>
              </a:rPr>
              <a:t>n</a:t>
            </a:r>
            <a:r>
              <a:rPr lang="en-US" sz="2800" dirty="0">
                <a:solidFill>
                  <a:srgbClr val="0070C0"/>
                </a:solidFill>
              </a:rPr>
              <a:t> = 5 state to the </a:t>
            </a:r>
            <a:r>
              <a:rPr lang="en-US" sz="2800" i="1" dirty="0">
                <a:solidFill>
                  <a:srgbClr val="0070C0"/>
                </a:solidFill>
              </a:rPr>
              <a:t>n</a:t>
            </a:r>
            <a:r>
              <a:rPr lang="en-US" sz="2800" dirty="0">
                <a:solidFill>
                  <a:srgbClr val="0070C0"/>
                </a:solidFill>
              </a:rPr>
              <a:t> = 3 state.</a:t>
            </a:r>
          </a:p>
        </p:txBody>
      </p:sp>
      <p:sp>
        <p:nvSpPr>
          <p:cNvPr id="37918" name="Text Box 30"/>
          <p:cNvSpPr txBox="1">
            <a:spLocks noChangeArrowheads="1"/>
          </p:cNvSpPr>
          <p:nvPr/>
        </p:nvSpPr>
        <p:spPr bwMode="auto">
          <a:xfrm>
            <a:off x="723900" y="4097338"/>
            <a:ext cx="27987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i="1"/>
              <a:t>E</a:t>
            </a:r>
            <a:r>
              <a:rPr lang="en-US" sz="2800" baseline="-25000"/>
              <a:t>photon</a:t>
            </a:r>
            <a:r>
              <a:rPr lang="en-US" sz="2800"/>
              <a:t> = </a:t>
            </a:r>
            <a:r>
              <a:rPr lang="en-US" sz="2800" i="1"/>
              <a:t>h</a:t>
            </a:r>
            <a:r>
              <a:rPr lang="en-US" sz="2800"/>
              <a:t> x c /</a:t>
            </a:r>
            <a:r>
              <a:rPr lang="en-US" sz="2800">
                <a:latin typeface="Symbol" pitchFamily="18" charset="2"/>
              </a:rPr>
              <a:t> l</a:t>
            </a:r>
            <a:endParaRPr lang="en-US"/>
          </a:p>
        </p:txBody>
      </p:sp>
      <p:sp>
        <p:nvSpPr>
          <p:cNvPr id="37919" name="Text Box 31"/>
          <p:cNvSpPr txBox="1">
            <a:spLocks noChangeArrowheads="1"/>
          </p:cNvSpPr>
          <p:nvPr/>
        </p:nvSpPr>
        <p:spPr bwMode="auto">
          <a:xfrm>
            <a:off x="1498600" y="4692650"/>
            <a:ext cx="28082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Symbol" pitchFamily="18" charset="2"/>
              </a:rPr>
              <a:t>l</a:t>
            </a:r>
            <a:r>
              <a:rPr lang="en-US" sz="2800" dirty="0"/>
              <a:t> = </a:t>
            </a:r>
            <a:r>
              <a:rPr lang="en-US" sz="2800" i="1" dirty="0"/>
              <a:t>h</a:t>
            </a:r>
            <a:r>
              <a:rPr lang="en-US" sz="2800" dirty="0"/>
              <a:t> x </a:t>
            </a:r>
            <a:r>
              <a:rPr lang="en-US" sz="2800" i="1" dirty="0"/>
              <a:t>c</a:t>
            </a:r>
            <a:r>
              <a:rPr lang="en-US" sz="2800" dirty="0"/>
              <a:t> / </a:t>
            </a:r>
            <a:r>
              <a:rPr lang="en-US" sz="2800" i="1" dirty="0" err="1"/>
              <a:t>E</a:t>
            </a:r>
            <a:r>
              <a:rPr lang="en-US" sz="2800" baseline="-25000" dirty="0" err="1"/>
              <a:t>photon</a:t>
            </a:r>
            <a:endParaRPr lang="en-US" sz="2800" dirty="0"/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719138" y="1905000"/>
            <a:ext cx="4754562" cy="1027113"/>
            <a:chOff x="784" y="1152"/>
            <a:chExt cx="2995" cy="647"/>
          </a:xfrm>
        </p:grpSpPr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1632" y="1152"/>
              <a:ext cx="2147" cy="647"/>
              <a:chOff x="3641" y="1857"/>
              <a:chExt cx="2147" cy="647"/>
            </a:xfrm>
          </p:grpSpPr>
          <p:sp>
            <p:nvSpPr>
              <p:cNvPr id="33809" name="Text Box 15"/>
              <p:cNvSpPr txBox="1">
                <a:spLocks noChangeArrowheads="1"/>
              </p:cNvSpPr>
              <p:nvPr/>
            </p:nvSpPr>
            <p:spPr bwMode="auto">
              <a:xfrm>
                <a:off x="4768" y="2272"/>
                <a:ext cx="14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 i="1"/>
                  <a:t>i</a:t>
                </a:r>
              </a:p>
            </p:txBody>
          </p:sp>
          <p:sp>
            <p:nvSpPr>
              <p:cNvPr id="33810" name="Text Box 16"/>
              <p:cNvSpPr txBox="1">
                <a:spLocks noChangeArrowheads="1"/>
              </p:cNvSpPr>
              <p:nvPr/>
            </p:nvSpPr>
            <p:spPr bwMode="auto">
              <a:xfrm>
                <a:off x="5360" y="2273"/>
                <a:ext cx="15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 i="1"/>
                  <a:t>f</a:t>
                </a:r>
              </a:p>
            </p:txBody>
          </p:sp>
          <p:grpSp>
            <p:nvGrpSpPr>
              <p:cNvPr id="4" name="Group 17"/>
              <p:cNvGrpSpPr>
                <a:grpSpLocks/>
              </p:cNvGrpSpPr>
              <p:nvPr/>
            </p:nvGrpSpPr>
            <p:grpSpPr bwMode="auto">
              <a:xfrm>
                <a:off x="3641" y="1857"/>
                <a:ext cx="2147" cy="606"/>
                <a:chOff x="3641" y="1857"/>
                <a:chExt cx="2147" cy="606"/>
              </a:xfrm>
            </p:grpSpPr>
            <p:sp>
              <p:nvSpPr>
                <p:cNvPr id="33812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641" y="1993"/>
                  <a:ext cx="929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2800" dirty="0">
                      <a:latin typeface="Symbol" pitchFamily="18" charset="2"/>
                    </a:rPr>
                    <a:t>D</a:t>
                  </a:r>
                  <a:r>
                    <a:rPr lang="en-US" sz="2800" i="1" dirty="0"/>
                    <a:t>E</a:t>
                  </a:r>
                  <a:r>
                    <a:rPr lang="en-US" sz="2800" dirty="0"/>
                    <a:t> = </a:t>
                  </a:r>
                  <a:r>
                    <a:rPr lang="en-US" sz="2800" i="1" dirty="0"/>
                    <a:t>R</a:t>
                  </a:r>
                  <a:r>
                    <a:rPr lang="en-US" sz="2800" baseline="-25000" dirty="0"/>
                    <a:t>H</a:t>
                  </a:r>
                  <a:endParaRPr lang="en-US" sz="2800" dirty="0"/>
                </a:p>
              </p:txBody>
            </p:sp>
            <p:grpSp>
              <p:nvGrpSpPr>
                <p:cNvPr id="5" name="Group 19"/>
                <p:cNvGrpSpPr>
                  <a:grpSpLocks/>
                </p:cNvGrpSpPr>
                <p:nvPr/>
              </p:nvGrpSpPr>
              <p:grpSpPr bwMode="auto">
                <a:xfrm>
                  <a:off x="4440" y="1857"/>
                  <a:ext cx="1348" cy="606"/>
                  <a:chOff x="4176" y="2496"/>
                  <a:chExt cx="1348" cy="606"/>
                </a:xfrm>
              </p:grpSpPr>
              <p:sp>
                <p:nvSpPr>
                  <p:cNvPr id="33814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76" y="2597"/>
                    <a:ext cx="1348" cy="40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3600"/>
                      <a:t>(             )</a:t>
                    </a:r>
                  </a:p>
                </p:txBody>
              </p:sp>
              <p:grpSp>
                <p:nvGrpSpPr>
                  <p:cNvPr id="6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4368" y="2496"/>
                    <a:ext cx="326" cy="606"/>
                    <a:chOff x="2928" y="3417"/>
                    <a:chExt cx="326" cy="606"/>
                  </a:xfrm>
                </p:grpSpPr>
                <p:sp>
                  <p:nvSpPr>
                    <p:cNvPr id="33821" name="Text Box 2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970" y="3417"/>
                      <a:ext cx="241" cy="32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algn="ctr"/>
                      <a:r>
                        <a:rPr lang="en-US" sz="2800"/>
                        <a:t>1</a:t>
                      </a:r>
                    </a:p>
                  </p:txBody>
                </p:sp>
                <p:sp>
                  <p:nvSpPr>
                    <p:cNvPr id="33822" name="Text Box 2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928" y="3696"/>
                      <a:ext cx="326" cy="32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algn="ctr"/>
                      <a:r>
                        <a:rPr lang="en-US" sz="2800" i="1"/>
                        <a:t>n</a:t>
                      </a:r>
                      <a:r>
                        <a:rPr lang="en-US" sz="2800" baseline="30000"/>
                        <a:t>2</a:t>
                      </a:r>
                      <a:endParaRPr lang="en-US" sz="2800"/>
                    </a:p>
                  </p:txBody>
                </p:sp>
                <p:sp>
                  <p:nvSpPr>
                    <p:cNvPr id="33823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71" y="3712"/>
                      <a:ext cx="240" cy="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7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4954" y="2496"/>
                    <a:ext cx="326" cy="606"/>
                    <a:chOff x="2928" y="3417"/>
                    <a:chExt cx="326" cy="606"/>
                  </a:xfrm>
                </p:grpSpPr>
                <p:sp>
                  <p:nvSpPr>
                    <p:cNvPr id="33818" name="Text Box 2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970" y="3417"/>
                      <a:ext cx="241" cy="32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algn="ctr"/>
                      <a:r>
                        <a:rPr lang="en-US" sz="2800"/>
                        <a:t>1</a:t>
                      </a:r>
                    </a:p>
                  </p:txBody>
                </p:sp>
                <p:sp>
                  <p:nvSpPr>
                    <p:cNvPr id="33819" name="Text Box 2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928" y="3696"/>
                      <a:ext cx="326" cy="32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algn="ctr"/>
                      <a:r>
                        <a:rPr lang="en-US" sz="2800" i="1"/>
                        <a:t>n</a:t>
                      </a:r>
                      <a:r>
                        <a:rPr lang="en-US" sz="2800" baseline="30000"/>
                        <a:t>2</a:t>
                      </a:r>
                      <a:endParaRPr lang="en-US" sz="2800"/>
                    </a:p>
                  </p:txBody>
                </p:sp>
                <p:sp>
                  <p:nvSpPr>
                    <p:cNvPr id="33820" name="Line 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71" y="3712"/>
                      <a:ext cx="240" cy="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33817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4744" y="2799"/>
                    <a:ext cx="14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33808" name="Text Box 32"/>
            <p:cNvSpPr txBox="1">
              <a:spLocks noChangeArrowheads="1"/>
            </p:cNvSpPr>
            <p:nvPr/>
          </p:nvSpPr>
          <p:spPr bwMode="auto">
            <a:xfrm>
              <a:off x="784" y="1288"/>
              <a:ext cx="92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800" i="1"/>
                <a:t>E</a:t>
              </a:r>
              <a:r>
                <a:rPr lang="en-US" sz="2800" baseline="-25000"/>
                <a:t>photon</a:t>
              </a:r>
              <a:r>
                <a:rPr lang="en-US" sz="2800"/>
                <a:t> =</a:t>
              </a:r>
            </a:p>
          </p:txBody>
        </p:sp>
      </p:grpSp>
      <p:sp>
        <p:nvSpPr>
          <p:cNvPr id="37924" name="Line 36"/>
          <p:cNvSpPr>
            <a:spLocks noChangeShapeType="1"/>
          </p:cNvSpPr>
          <p:nvPr/>
        </p:nvSpPr>
        <p:spPr bwMode="auto">
          <a:xfrm flipV="1">
            <a:off x="3886200" y="5486400"/>
            <a:ext cx="22860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25" name="Line 37"/>
          <p:cNvSpPr>
            <a:spLocks noChangeShapeType="1"/>
          </p:cNvSpPr>
          <p:nvPr/>
        </p:nvSpPr>
        <p:spPr bwMode="auto">
          <a:xfrm flipV="1">
            <a:off x="8686800" y="5486400"/>
            <a:ext cx="22860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26" name="Line 38"/>
          <p:cNvSpPr>
            <a:spLocks noChangeShapeType="1"/>
          </p:cNvSpPr>
          <p:nvPr/>
        </p:nvSpPr>
        <p:spPr bwMode="auto">
          <a:xfrm flipV="1">
            <a:off x="4152900" y="5486400"/>
            <a:ext cx="22860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27" name="Line 39"/>
          <p:cNvSpPr>
            <a:spLocks noChangeShapeType="1"/>
          </p:cNvSpPr>
          <p:nvPr/>
        </p:nvSpPr>
        <p:spPr bwMode="auto">
          <a:xfrm flipV="1">
            <a:off x="6553200" y="5486400"/>
            <a:ext cx="22860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5" grpId="0" autoUpdateAnimBg="0"/>
      <p:bldP spid="37896" grpId="0" autoUpdateAnimBg="0"/>
      <p:bldP spid="37898" grpId="0" autoUpdateAnimBg="0"/>
      <p:bldP spid="37899" grpId="0" autoUpdateAnimBg="0"/>
      <p:bldP spid="37918" grpId="0" autoUpdateAnimBg="0"/>
      <p:bldP spid="37919" grpId="0" autoUpdateAnimBg="0"/>
      <p:bldP spid="37924" grpId="0" animBg="1"/>
      <p:bldP spid="37925" grpId="0" animBg="1"/>
      <p:bldP spid="37926" grpId="0" animBg="1"/>
      <p:bldP spid="37927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AEDFCC-8A59-4FF2-AAFD-C24A7C951430}" type="slidenum">
              <a:rPr lang="en-US" smtClean="0">
                <a:solidFill>
                  <a:schemeClr val="bg1"/>
                </a:solidFill>
              </a:rPr>
              <a:pPr/>
              <a:t>63</a:t>
            </a:fld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57200" y="2741613"/>
            <a:ext cx="45720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</a:rPr>
              <a:t>De Broglie (1924) reasoned that e</a:t>
            </a:r>
            <a:r>
              <a:rPr lang="en-US" sz="2800" baseline="30000">
                <a:solidFill>
                  <a:schemeClr val="bg1"/>
                </a:solidFill>
              </a:rPr>
              <a:t>-</a:t>
            </a:r>
            <a:r>
              <a:rPr lang="en-US" sz="2800">
                <a:solidFill>
                  <a:schemeClr val="bg1"/>
                </a:solidFill>
              </a:rPr>
              <a:t> is both particle and wave.</a:t>
            </a:r>
          </a:p>
        </p:txBody>
      </p:sp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368300" y="776288"/>
            <a:ext cx="46609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Why is </a:t>
            </a:r>
            <a:r>
              <a:rPr lang="en-US" sz="2800" i="1">
                <a:solidFill>
                  <a:schemeClr val="bg1"/>
                </a:solidFill>
              </a:rPr>
              <a:t>e</a:t>
            </a:r>
            <a:r>
              <a:rPr lang="en-US" sz="2800" baseline="30000">
                <a:solidFill>
                  <a:schemeClr val="bg1"/>
                </a:solidFill>
              </a:rPr>
              <a:t>-</a:t>
            </a:r>
            <a:r>
              <a:rPr lang="en-US" sz="2800">
                <a:solidFill>
                  <a:schemeClr val="bg1"/>
                </a:solidFill>
              </a:rPr>
              <a:t> energy quantized?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1703235" y="5105400"/>
            <a:ext cx="19291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i="1">
                <a:solidFill>
                  <a:schemeClr val="bg1"/>
                </a:solidFill>
              </a:rPr>
              <a:t>u</a:t>
            </a:r>
            <a:r>
              <a:rPr lang="en-US">
                <a:solidFill>
                  <a:schemeClr val="bg1"/>
                </a:solidFill>
              </a:rPr>
              <a:t> = velocity of e- 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1673461" y="5622925"/>
            <a:ext cx="16124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i="1">
                <a:solidFill>
                  <a:schemeClr val="bg1"/>
                </a:solidFill>
              </a:rPr>
              <a:t>m</a:t>
            </a:r>
            <a:r>
              <a:rPr lang="en-US">
                <a:solidFill>
                  <a:schemeClr val="bg1"/>
                </a:solidFill>
              </a:rPr>
              <a:t> = mass of e-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57200" y="4203703"/>
            <a:ext cx="4419600" cy="700088"/>
            <a:chOff x="240" y="2600"/>
            <a:chExt cx="2784" cy="441"/>
          </a:xfrm>
        </p:grpSpPr>
        <p:sp>
          <p:nvSpPr>
            <p:cNvPr id="34826" name="Text Box 5"/>
            <p:cNvSpPr txBox="1">
              <a:spLocks noChangeArrowheads="1"/>
            </p:cNvSpPr>
            <p:nvPr/>
          </p:nvSpPr>
          <p:spPr bwMode="auto">
            <a:xfrm>
              <a:off x="240" y="2688"/>
              <a:ext cx="278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>
                  <a:solidFill>
                    <a:schemeClr val="bg1"/>
                  </a:solidFill>
                  <a:latin typeface="Times New Roman" pitchFamily="18" charset="0"/>
                </a:rPr>
                <a:t>2</a:t>
              </a:r>
              <a:r>
                <a:rPr lang="en-US" sz="2800">
                  <a:solidFill>
                    <a:schemeClr val="bg1"/>
                  </a:solidFill>
                  <a:latin typeface="Symbol" pitchFamily="18" charset="2"/>
                </a:rPr>
                <a:t>p</a:t>
              </a:r>
              <a:r>
                <a:rPr lang="en-US" sz="2800" i="1">
                  <a:solidFill>
                    <a:schemeClr val="bg1"/>
                  </a:solidFill>
                </a:rPr>
                <a:t>r</a:t>
              </a:r>
              <a:r>
                <a:rPr lang="en-US" sz="2800">
                  <a:solidFill>
                    <a:schemeClr val="bg1"/>
                  </a:solidFill>
                </a:rPr>
                <a:t> = </a:t>
              </a:r>
              <a:r>
                <a:rPr lang="en-US" sz="2800" i="1">
                  <a:solidFill>
                    <a:schemeClr val="bg1"/>
                  </a:solidFill>
                </a:rPr>
                <a:t>n</a:t>
              </a:r>
              <a:r>
                <a:rPr lang="en-US" sz="2800">
                  <a:solidFill>
                    <a:schemeClr val="bg1"/>
                  </a:solidFill>
                  <a:latin typeface="Symbol" pitchFamily="18" charset="2"/>
                </a:rPr>
                <a:t>l</a:t>
              </a:r>
              <a:r>
                <a:rPr lang="en-US" sz="2800">
                  <a:solidFill>
                    <a:schemeClr val="bg1"/>
                  </a:solidFill>
                  <a:latin typeface="Times New Roman" pitchFamily="18" charset="0"/>
                </a:rPr>
                <a:t>     </a:t>
              </a:r>
              <a:r>
                <a:rPr lang="en-US" sz="2800">
                  <a:solidFill>
                    <a:schemeClr val="bg1"/>
                  </a:solidFill>
                  <a:latin typeface="Symbol" pitchFamily="18" charset="2"/>
                </a:rPr>
                <a:t>l</a:t>
              </a:r>
              <a:r>
                <a:rPr lang="en-US" sz="2800">
                  <a:solidFill>
                    <a:schemeClr val="bg1"/>
                  </a:solidFill>
                  <a:latin typeface="Times New Roman" pitchFamily="18" charset="0"/>
                </a:rPr>
                <a:t> = </a:t>
              </a:r>
              <a:endParaRPr lang="en-US" sz="2800">
                <a:solidFill>
                  <a:schemeClr val="bg1"/>
                </a:solidFill>
              </a:endParaRPr>
            </a:p>
          </p:txBody>
        </p:sp>
        <p:sp>
          <p:nvSpPr>
            <p:cNvPr id="34827" name="Text Box 13"/>
            <p:cNvSpPr txBox="1">
              <a:spLocks noChangeArrowheads="1"/>
            </p:cNvSpPr>
            <p:nvPr/>
          </p:nvSpPr>
          <p:spPr bwMode="auto">
            <a:xfrm>
              <a:off x="2433" y="2600"/>
              <a:ext cx="19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chemeClr val="bg1"/>
                  </a:solidFill>
                </a:rPr>
                <a:t>h</a:t>
              </a:r>
            </a:p>
          </p:txBody>
        </p:sp>
        <p:sp>
          <p:nvSpPr>
            <p:cNvPr id="34828" name="Text Box 14"/>
            <p:cNvSpPr txBox="1">
              <a:spLocks noChangeArrowheads="1"/>
            </p:cNvSpPr>
            <p:nvPr/>
          </p:nvSpPr>
          <p:spPr bwMode="auto">
            <a:xfrm>
              <a:off x="2328" y="2808"/>
              <a:ext cx="31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chemeClr val="bg1"/>
                  </a:solidFill>
                </a:rPr>
                <a:t>mu</a:t>
              </a:r>
            </a:p>
          </p:txBody>
        </p:sp>
        <p:sp>
          <p:nvSpPr>
            <p:cNvPr id="34829" name="Line 15"/>
            <p:cNvSpPr>
              <a:spLocks noChangeShapeType="1"/>
            </p:cNvSpPr>
            <p:nvPr/>
          </p:nvSpPr>
          <p:spPr bwMode="auto">
            <a:xfrm>
              <a:off x="2400" y="2864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pic>
        <p:nvPicPr>
          <p:cNvPr id="16403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228600"/>
            <a:ext cx="2809875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4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7550" y="3200400"/>
            <a:ext cx="28892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5" grpId="0"/>
      <p:bldP spid="1639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73E2AD-8182-48CC-ABCF-858EC846535A}" type="slidenum">
              <a:rPr lang="en-US" smtClean="0">
                <a:solidFill>
                  <a:schemeClr val="bg1"/>
                </a:solidFill>
              </a:rPr>
              <a:pPr/>
              <a:t>64</a:t>
            </a:fld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734236" y="2514600"/>
            <a:ext cx="16049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Symbol" pitchFamily="18" charset="2"/>
              </a:rPr>
              <a:t>l</a:t>
            </a:r>
            <a:r>
              <a:rPr lang="en-US" sz="2800">
                <a:solidFill>
                  <a:schemeClr val="bg1"/>
                </a:solidFill>
                <a:latin typeface="Times New Roman" pitchFamily="18" charset="0"/>
              </a:rPr>
              <a:t> = </a:t>
            </a:r>
            <a:r>
              <a:rPr lang="en-US" sz="2800" i="1">
                <a:solidFill>
                  <a:schemeClr val="bg1"/>
                </a:solidFill>
              </a:rPr>
              <a:t>h</a:t>
            </a:r>
            <a:r>
              <a:rPr lang="en-US" sz="2800">
                <a:solidFill>
                  <a:schemeClr val="bg1"/>
                </a:solidFill>
              </a:rPr>
              <a:t>/</a:t>
            </a:r>
            <a:r>
              <a:rPr lang="en-US" sz="2800" i="1">
                <a:solidFill>
                  <a:schemeClr val="bg1"/>
                </a:solidFill>
              </a:rPr>
              <a:t>mu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765175" y="3062288"/>
            <a:ext cx="51347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Symbol" pitchFamily="18" charset="2"/>
              </a:rPr>
              <a:t>l</a:t>
            </a:r>
            <a:r>
              <a:rPr lang="en-US" sz="2800">
                <a:solidFill>
                  <a:schemeClr val="bg1"/>
                </a:solidFill>
                <a:latin typeface="Times New Roman" pitchFamily="18" charset="0"/>
              </a:rPr>
              <a:t> = </a:t>
            </a:r>
            <a:r>
              <a:rPr lang="en-US" sz="2800">
                <a:solidFill>
                  <a:schemeClr val="bg1"/>
                </a:solidFill>
              </a:rPr>
              <a:t>6.63 x 10</a:t>
            </a:r>
            <a:r>
              <a:rPr lang="en-US" sz="2800" baseline="30000">
                <a:solidFill>
                  <a:schemeClr val="bg1"/>
                </a:solidFill>
              </a:rPr>
              <a:t>-34</a:t>
            </a:r>
            <a:r>
              <a:rPr lang="en-US" sz="2800">
                <a:solidFill>
                  <a:schemeClr val="bg1"/>
                </a:solidFill>
              </a:rPr>
              <a:t> / (2.5 x 10</a:t>
            </a:r>
            <a:r>
              <a:rPr lang="en-US" sz="2800" baseline="30000">
                <a:solidFill>
                  <a:schemeClr val="bg1"/>
                </a:solidFill>
              </a:rPr>
              <a:t>-3</a:t>
            </a:r>
            <a:r>
              <a:rPr lang="en-US" sz="2800">
                <a:solidFill>
                  <a:schemeClr val="bg1"/>
                </a:solidFill>
              </a:rPr>
              <a:t> x 15.6)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1059713" y="3595688"/>
            <a:ext cx="47877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Symbol" pitchFamily="18" charset="2"/>
              </a:rPr>
              <a:t>  </a:t>
            </a:r>
            <a:r>
              <a:rPr lang="en-US" sz="2800">
                <a:solidFill>
                  <a:schemeClr val="bg1"/>
                </a:solidFill>
                <a:latin typeface="Times New Roman" pitchFamily="18" charset="0"/>
              </a:rPr>
              <a:t> = </a:t>
            </a:r>
            <a:r>
              <a:rPr lang="en-US" sz="2800">
                <a:solidFill>
                  <a:schemeClr val="bg1"/>
                </a:solidFill>
              </a:rPr>
              <a:t>1.7 x 10</a:t>
            </a:r>
            <a:r>
              <a:rPr lang="en-US" sz="2800" baseline="30000">
                <a:solidFill>
                  <a:schemeClr val="bg1"/>
                </a:solidFill>
              </a:rPr>
              <a:t>-32</a:t>
            </a:r>
            <a:r>
              <a:rPr lang="en-US" sz="2800">
                <a:solidFill>
                  <a:schemeClr val="bg1"/>
                </a:solidFill>
              </a:rPr>
              <a:t> m = 1.7 x 10</a:t>
            </a:r>
            <a:r>
              <a:rPr lang="en-US" sz="2800" baseline="30000">
                <a:solidFill>
                  <a:schemeClr val="bg1"/>
                </a:solidFill>
              </a:rPr>
              <a:t>-23</a:t>
            </a:r>
            <a:r>
              <a:rPr lang="en-US" sz="2800">
                <a:solidFill>
                  <a:schemeClr val="bg1"/>
                </a:solidFill>
              </a:rPr>
              <a:t> nm</a:t>
            </a:r>
          </a:p>
        </p:txBody>
      </p:sp>
      <p:sp>
        <p:nvSpPr>
          <p:cNvPr id="35846" name="Text Box 2"/>
          <p:cNvSpPr txBox="1">
            <a:spLocks noChangeArrowheads="1"/>
          </p:cNvSpPr>
          <p:nvPr/>
        </p:nvSpPr>
        <p:spPr bwMode="auto">
          <a:xfrm>
            <a:off x="304800" y="806450"/>
            <a:ext cx="8610600" cy="9461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70C0"/>
                </a:solidFill>
              </a:rPr>
              <a:t>What is the de Broglie wavelength (in nm) associated with a 2.5 g Ping-Pong ball traveling at 15.6 m/s?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4251325" y="2514600"/>
            <a:ext cx="13319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i="1">
                <a:solidFill>
                  <a:schemeClr val="bg1"/>
                </a:solidFill>
              </a:rPr>
              <a:t>m</a:t>
            </a:r>
            <a:r>
              <a:rPr lang="en-US" sz="2800">
                <a:solidFill>
                  <a:schemeClr val="bg1"/>
                </a:solidFill>
              </a:rPr>
              <a:t> in kg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2868412" y="2514600"/>
            <a:ext cx="12037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i="1">
                <a:solidFill>
                  <a:schemeClr val="bg1"/>
                </a:solidFill>
              </a:rPr>
              <a:t>h</a:t>
            </a:r>
            <a:r>
              <a:rPr lang="en-US" sz="2800">
                <a:solidFill>
                  <a:schemeClr val="bg1"/>
                </a:solidFill>
              </a:rPr>
              <a:t> in J</a:t>
            </a:r>
            <a:r>
              <a:rPr lang="en-US" sz="2000">
                <a:solidFill>
                  <a:schemeClr val="bg1"/>
                </a:solidFill>
                <a:cs typeface="Arial" pitchFamily="34" charset="0"/>
              </a:rPr>
              <a:t>•</a:t>
            </a:r>
            <a:r>
              <a:rPr lang="en-US" sz="280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5681270" y="2514600"/>
            <a:ext cx="17359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i="1">
                <a:solidFill>
                  <a:schemeClr val="bg1"/>
                </a:solidFill>
              </a:rPr>
              <a:t>u</a:t>
            </a:r>
            <a:r>
              <a:rPr lang="en-US" sz="2800">
                <a:solidFill>
                  <a:schemeClr val="bg1"/>
                </a:solidFill>
              </a:rPr>
              <a:t> in (m/s)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utoUpdateAnimBg="0"/>
      <p:bldP spid="38916" grpId="0" autoUpdateAnimBg="0"/>
      <p:bldP spid="38917" grpId="0" autoUpdateAnimBg="0"/>
      <p:bldP spid="38920" grpId="0" autoUpdateAnimBg="0"/>
      <p:bldP spid="38921" grpId="0" autoUpdateAnimBg="0"/>
      <p:bldP spid="38922" grpId="0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lbert-einstein-quotes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4279">
            <a:off x="2172375" y="316267"/>
            <a:ext cx="6586777" cy="4704841"/>
          </a:xfrm>
          <a:prstGeom prst="rect">
            <a:avLst/>
          </a:prstGeom>
        </p:spPr>
      </p:pic>
      <p:pic>
        <p:nvPicPr>
          <p:cNvPr id="5" name="Picture 4" descr="615221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69" y="3690032"/>
            <a:ext cx="2387231" cy="2938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Energy Levels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12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82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48000" y="1524000"/>
            <a:ext cx="5943600" cy="51816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Clr>
                <a:schemeClr val="accent1"/>
              </a:buClr>
              <a:buFont typeface="Wingdings 2" pitchFamily="-28" charset="2"/>
              <a:buChar char=""/>
              <a:defRPr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Quantum mechanics has a principal quantum number.  It is represented by a little </a:t>
            </a:r>
            <a:r>
              <a:rPr lang="en-US" sz="2800" b="1" dirty="0" smtClean="0">
                <a:solidFill>
                  <a:schemeClr val="bg1"/>
                </a:solidFill>
              </a:rPr>
              <a:t>n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 It represents the “energy level” similar to Bohr’s model.</a:t>
            </a:r>
          </a:p>
          <a:p>
            <a:pPr lvl="1" eaLnBrk="1" hangingPunct="1">
              <a:lnSpc>
                <a:spcPct val="70000"/>
              </a:lnSpc>
              <a:buClr>
                <a:schemeClr val="accent1"/>
              </a:buClr>
              <a:buFont typeface="Wingdings 2" pitchFamily="-28" charset="2"/>
              <a:buChar char=""/>
              <a:defRPr/>
            </a:pP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n=1 describes the first energy level</a:t>
            </a:r>
          </a:p>
          <a:p>
            <a:pPr lvl="1" eaLnBrk="1" hangingPunct="1">
              <a:lnSpc>
                <a:spcPct val="70000"/>
              </a:lnSpc>
              <a:buClr>
                <a:schemeClr val="accent1"/>
              </a:buClr>
              <a:buFont typeface="Wingdings 2" pitchFamily="-28" charset="2"/>
              <a:buChar char=""/>
              <a:defRPr/>
            </a:pP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n=2 describes the second energy level</a:t>
            </a:r>
          </a:p>
          <a:p>
            <a:pPr lvl="1" eaLnBrk="1" hangingPunct="1">
              <a:lnSpc>
                <a:spcPct val="70000"/>
              </a:lnSpc>
              <a:buClr>
                <a:schemeClr val="accent1"/>
              </a:buClr>
              <a:buFont typeface="Wingdings 2" pitchFamily="-28" charset="2"/>
              <a:buChar char=""/>
              <a:defRPr/>
            </a:pP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Etc.</a:t>
            </a:r>
          </a:p>
          <a:p>
            <a:pPr eaLnBrk="1" hangingPunct="1">
              <a:lnSpc>
                <a:spcPct val="70000"/>
              </a:lnSpc>
              <a:buClr>
                <a:schemeClr val="accent1"/>
              </a:buClr>
              <a:buFont typeface="Wingdings 2" pitchFamily="-28" charset="2"/>
              <a:buChar char=""/>
              <a:defRPr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energy level represents a period or row on the periodic table.  It’s amazing how all this stuff just “fits” together.</a:t>
            </a:r>
          </a:p>
        </p:txBody>
      </p:sp>
      <p:pic>
        <p:nvPicPr>
          <p:cNvPr id="14340" name="Picture 3" descr="periods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057400"/>
            <a:ext cx="2895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4114800"/>
            <a:ext cx="2895600" cy="224676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28" charset="0"/>
                <a:ea typeface="ＭＳ Ｐゴシック" pitchFamily="-2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-28" charset="0"/>
                <a:ea typeface="ＭＳ Ｐゴシック" pitchFamily="-28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-28" charset="0"/>
                <a:ea typeface="ＭＳ Ｐゴシック" pitchFamily="-28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-28" charset="0"/>
                <a:ea typeface="ＭＳ Ｐゴシック" pitchFamily="-28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-28" charset="0"/>
                <a:ea typeface="ＭＳ Ｐゴシック" pitchFamily="-2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28" charset="0"/>
                <a:ea typeface="ＭＳ Ｐゴシック" pitchFamily="-2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28" charset="0"/>
                <a:ea typeface="ＭＳ Ｐゴシック" pitchFamily="-2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28" charset="0"/>
                <a:ea typeface="ＭＳ Ｐゴシック" pitchFamily="-2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28" charset="0"/>
                <a:ea typeface="ＭＳ Ｐゴシック" pitchFamily="-28" charset="-128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FFFFFF"/>
                </a:solidFill>
                <a:latin typeface="Book Antiqua" pitchFamily="-28" charset="0"/>
              </a:rPr>
              <a:t>Red               n = 1</a:t>
            </a:r>
          </a:p>
          <a:p>
            <a:pPr>
              <a:defRPr/>
            </a:pPr>
            <a:r>
              <a:rPr lang="en-US" sz="2000" dirty="0" smtClean="0">
                <a:solidFill>
                  <a:srgbClr val="FFFFFF"/>
                </a:solidFill>
                <a:latin typeface="Book Antiqua" pitchFamily="-28" charset="0"/>
              </a:rPr>
              <a:t>Orange         n = 2</a:t>
            </a:r>
          </a:p>
          <a:p>
            <a:pPr>
              <a:defRPr/>
            </a:pPr>
            <a:r>
              <a:rPr lang="en-US" sz="2000" dirty="0" smtClean="0">
                <a:solidFill>
                  <a:srgbClr val="FFFFFF"/>
                </a:solidFill>
                <a:latin typeface="Book Antiqua" pitchFamily="-28" charset="0"/>
              </a:rPr>
              <a:t>Yellow          n = 3</a:t>
            </a:r>
          </a:p>
          <a:p>
            <a:pPr>
              <a:defRPr/>
            </a:pPr>
            <a:r>
              <a:rPr lang="en-US" sz="2000" dirty="0" smtClean="0">
                <a:solidFill>
                  <a:srgbClr val="FFFFFF"/>
                </a:solidFill>
                <a:latin typeface="Book Antiqua" pitchFamily="-28" charset="0"/>
              </a:rPr>
              <a:t>Green           n = 4</a:t>
            </a:r>
          </a:p>
          <a:p>
            <a:pPr>
              <a:defRPr/>
            </a:pPr>
            <a:r>
              <a:rPr lang="en-US" sz="2000" dirty="0" smtClean="0">
                <a:solidFill>
                  <a:srgbClr val="FFFFFF"/>
                </a:solidFill>
                <a:latin typeface="Book Antiqua" pitchFamily="-28" charset="0"/>
              </a:rPr>
              <a:t>Blue              n = 5</a:t>
            </a:r>
          </a:p>
          <a:p>
            <a:pPr>
              <a:defRPr/>
            </a:pPr>
            <a:r>
              <a:rPr lang="en-US" sz="2000" dirty="0" smtClean="0">
                <a:solidFill>
                  <a:srgbClr val="FFFFFF"/>
                </a:solidFill>
                <a:latin typeface="Book Antiqua" pitchFamily="-28" charset="0"/>
              </a:rPr>
              <a:t>Indigo          n = 6</a:t>
            </a:r>
          </a:p>
          <a:p>
            <a:pPr>
              <a:defRPr/>
            </a:pPr>
            <a:r>
              <a:rPr lang="en-US" sz="2000" dirty="0" smtClean="0">
                <a:solidFill>
                  <a:srgbClr val="FFFFFF"/>
                </a:solidFill>
                <a:latin typeface="Book Antiqua" pitchFamily="-28" charset="0"/>
              </a:rPr>
              <a:t>Violet           n = 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 descr="Pink tissue paper"/>
          <p:cNvSpPr txBox="1">
            <a:spLocks noChangeArrowheads="1"/>
          </p:cNvSpPr>
          <p:nvPr/>
        </p:nvSpPr>
        <p:spPr bwMode="auto">
          <a:xfrm>
            <a:off x="533400" y="762000"/>
            <a:ext cx="8382000" cy="396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/>
              <a:t>Table </a:t>
            </a:r>
            <a:r>
              <a:rPr lang="en-US" altLang="en-US" sz="2000" b="1" dirty="0" smtClean="0"/>
              <a:t>    </a:t>
            </a:r>
            <a:r>
              <a:rPr lang="en-US" altLang="en-US" sz="2000" b="1" dirty="0">
                <a:solidFill>
                  <a:schemeClr val="accent2"/>
                </a:solidFill>
              </a:rPr>
              <a:t>Summary of Quantum Numbers of Electrons in Atoms</a:t>
            </a:r>
            <a:endParaRPr lang="en-US" altLang="en-US" sz="2000" b="1" dirty="0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85800" y="13716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Name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943100" y="13716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Symbol</a:t>
            </a:r>
            <a:endParaRPr lang="en-US" altLang="en-US" b="1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200400" y="1371600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Allowed Values</a:t>
            </a:r>
            <a:endParaRPr lang="en-US" altLang="en-US" b="1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6019800" y="13716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Property</a:t>
            </a:r>
            <a:endParaRPr lang="en-US" altLang="en-US" b="1"/>
          </a:p>
        </p:txBody>
      </p:sp>
      <p:sp>
        <p:nvSpPr>
          <p:cNvPr id="21526" name="Line 22"/>
          <p:cNvSpPr>
            <a:spLocks noChangeShapeType="1"/>
          </p:cNvSpPr>
          <p:nvPr/>
        </p:nvSpPr>
        <p:spPr bwMode="auto">
          <a:xfrm>
            <a:off x="685800" y="1828800"/>
            <a:ext cx="8001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685800" y="1828803"/>
            <a:ext cx="8077200" cy="369888"/>
            <a:chOff x="384" y="1440"/>
            <a:chExt cx="5088" cy="233"/>
          </a:xfrm>
        </p:grpSpPr>
        <p:sp>
          <p:nvSpPr>
            <p:cNvPr id="21511" name="Text Box 7"/>
            <p:cNvSpPr txBox="1">
              <a:spLocks noChangeArrowheads="1"/>
            </p:cNvSpPr>
            <p:nvPr/>
          </p:nvSpPr>
          <p:spPr bwMode="auto">
            <a:xfrm>
              <a:off x="384" y="1440"/>
              <a:ext cx="7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</a:rPr>
                <a:t>principal</a:t>
              </a:r>
            </a:p>
          </p:txBody>
        </p:sp>
        <p:sp>
          <p:nvSpPr>
            <p:cNvPr id="21515" name="Text Box 11"/>
            <p:cNvSpPr txBox="1">
              <a:spLocks noChangeArrowheads="1"/>
            </p:cNvSpPr>
            <p:nvPr/>
          </p:nvSpPr>
          <p:spPr bwMode="auto">
            <a:xfrm>
              <a:off x="1392" y="1440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i="1">
                  <a:solidFill>
                    <a:schemeClr val="bg1"/>
                  </a:solidFill>
                </a:rPr>
                <a:t>n</a:t>
              </a:r>
              <a:endParaRPr lang="en-US" altLang="en-US">
                <a:solidFill>
                  <a:schemeClr val="bg1"/>
                </a:solidFill>
              </a:endParaRPr>
            </a:p>
          </p:txBody>
        </p:sp>
        <p:sp>
          <p:nvSpPr>
            <p:cNvPr id="21522" name="Text Box 18"/>
            <p:cNvSpPr txBox="1">
              <a:spLocks noChangeArrowheads="1"/>
            </p:cNvSpPr>
            <p:nvPr/>
          </p:nvSpPr>
          <p:spPr bwMode="auto">
            <a:xfrm>
              <a:off x="1968" y="1440"/>
              <a:ext cx="172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r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</a:rPr>
                <a:t>positive integers (1, 2, 3,…)</a:t>
              </a:r>
            </a:p>
          </p:txBody>
        </p:sp>
        <p:sp>
          <p:nvSpPr>
            <p:cNvPr id="21527" name="Text Box 23"/>
            <p:cNvSpPr txBox="1">
              <a:spLocks noChangeArrowheads="1"/>
            </p:cNvSpPr>
            <p:nvPr/>
          </p:nvSpPr>
          <p:spPr bwMode="auto">
            <a:xfrm>
              <a:off x="3744" y="1440"/>
              <a:ext cx="17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r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orbital energy (size)</a:t>
              </a:r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685800" y="2514600"/>
            <a:ext cx="8305800" cy="923925"/>
            <a:chOff x="384" y="1728"/>
            <a:chExt cx="5232" cy="582"/>
          </a:xfrm>
        </p:grpSpPr>
        <p:sp>
          <p:nvSpPr>
            <p:cNvPr id="21512" name="Text Box 8"/>
            <p:cNvSpPr txBox="1">
              <a:spLocks noChangeArrowheads="1"/>
            </p:cNvSpPr>
            <p:nvPr/>
          </p:nvSpPr>
          <p:spPr bwMode="auto">
            <a:xfrm>
              <a:off x="384" y="1728"/>
              <a:ext cx="91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angular momentum</a:t>
              </a:r>
            </a:p>
          </p:txBody>
        </p:sp>
        <p:sp>
          <p:nvSpPr>
            <p:cNvPr id="21516" name="Text Box 12"/>
            <p:cNvSpPr txBox="1">
              <a:spLocks noChangeArrowheads="1"/>
            </p:cNvSpPr>
            <p:nvPr/>
          </p:nvSpPr>
          <p:spPr bwMode="auto">
            <a:xfrm>
              <a:off x="1392" y="1728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 i="1">
                  <a:solidFill>
                    <a:schemeClr val="bg1"/>
                  </a:solidFill>
                  <a:latin typeface="Times New Roman" pitchFamily="18" charset="0"/>
                </a:rPr>
                <a:t>l</a:t>
              </a:r>
              <a:endParaRPr lang="en-US" altLang="en-US">
                <a:solidFill>
                  <a:schemeClr val="bg1"/>
                </a:solidFill>
              </a:endParaRPr>
            </a:p>
          </p:txBody>
        </p:sp>
        <p:sp>
          <p:nvSpPr>
            <p:cNvPr id="21523" name="Text Box 19"/>
            <p:cNvSpPr txBox="1">
              <a:spLocks noChangeArrowheads="1"/>
            </p:cNvSpPr>
            <p:nvPr/>
          </p:nvSpPr>
          <p:spPr bwMode="auto">
            <a:xfrm>
              <a:off x="1968" y="1728"/>
              <a:ext cx="17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r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integers from 0 to </a:t>
              </a:r>
              <a:r>
                <a:rPr lang="en-US" altLang="en-US" i="1">
                  <a:solidFill>
                    <a:schemeClr val="bg1"/>
                  </a:solidFill>
                </a:rPr>
                <a:t>n</a:t>
              </a:r>
              <a:r>
                <a:rPr lang="en-US" altLang="en-US">
                  <a:solidFill>
                    <a:schemeClr val="bg1"/>
                  </a:solidFill>
                </a:rPr>
                <a:t>-1</a:t>
              </a:r>
            </a:p>
          </p:txBody>
        </p:sp>
        <p:sp>
          <p:nvSpPr>
            <p:cNvPr id="21528" name="Text Box 24"/>
            <p:cNvSpPr txBox="1">
              <a:spLocks noChangeArrowheads="1"/>
            </p:cNvSpPr>
            <p:nvPr/>
          </p:nvSpPr>
          <p:spPr bwMode="auto">
            <a:xfrm>
              <a:off x="3744" y="1728"/>
              <a:ext cx="1872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r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orbital shape (</a:t>
              </a:r>
              <a:r>
                <a:rPr lang="en-US" altLang="en-US" b="1" i="1">
                  <a:solidFill>
                    <a:schemeClr val="bg1"/>
                  </a:solidFill>
                  <a:latin typeface="Times New Roman" pitchFamily="18" charset="0"/>
                </a:rPr>
                <a:t>l</a:t>
              </a:r>
              <a:r>
                <a:rPr lang="en-US" altLang="en-US">
                  <a:solidFill>
                    <a:schemeClr val="bg1"/>
                  </a:solidFill>
                </a:rPr>
                <a:t> values of 0, 1, 2 and 3 correspond to </a:t>
              </a:r>
              <a:r>
                <a:rPr lang="en-US" altLang="en-US" i="1">
                  <a:solidFill>
                    <a:schemeClr val="bg1"/>
                  </a:solidFill>
                </a:rPr>
                <a:t>s</a:t>
              </a:r>
              <a:r>
                <a:rPr lang="en-US" altLang="en-US">
                  <a:solidFill>
                    <a:schemeClr val="bg1"/>
                  </a:solidFill>
                </a:rPr>
                <a:t>, </a:t>
              </a:r>
              <a:r>
                <a:rPr lang="en-US" altLang="en-US" i="1">
                  <a:solidFill>
                    <a:schemeClr val="bg1"/>
                  </a:solidFill>
                </a:rPr>
                <a:t>p</a:t>
              </a:r>
              <a:r>
                <a:rPr lang="en-US" altLang="en-US">
                  <a:solidFill>
                    <a:schemeClr val="bg1"/>
                  </a:solidFill>
                </a:rPr>
                <a:t>, </a:t>
              </a:r>
              <a:r>
                <a:rPr lang="en-US" altLang="en-US" i="1">
                  <a:solidFill>
                    <a:schemeClr val="bg1"/>
                  </a:solidFill>
                </a:rPr>
                <a:t>d</a:t>
              </a:r>
              <a:r>
                <a:rPr lang="en-US" altLang="en-US">
                  <a:solidFill>
                    <a:schemeClr val="bg1"/>
                  </a:solidFill>
                </a:rPr>
                <a:t> and </a:t>
              </a:r>
              <a:r>
                <a:rPr lang="en-US" altLang="en-US" i="1">
                  <a:solidFill>
                    <a:schemeClr val="bg1"/>
                  </a:solidFill>
                </a:rPr>
                <a:t>f</a:t>
              </a:r>
              <a:r>
                <a:rPr lang="en-US" altLang="en-US">
                  <a:solidFill>
                    <a:schemeClr val="bg1"/>
                  </a:solidFill>
                </a:rPr>
                <a:t> orbitals, respectively.)</a:t>
              </a:r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685800" y="3657599"/>
            <a:ext cx="8077200" cy="461963"/>
            <a:chOff x="384" y="2496"/>
            <a:chExt cx="5088" cy="291"/>
          </a:xfrm>
        </p:grpSpPr>
        <p:sp>
          <p:nvSpPr>
            <p:cNvPr id="21513" name="Text Box 9"/>
            <p:cNvSpPr txBox="1">
              <a:spLocks noChangeArrowheads="1"/>
            </p:cNvSpPr>
            <p:nvPr/>
          </p:nvSpPr>
          <p:spPr bwMode="auto">
            <a:xfrm>
              <a:off x="384" y="2496"/>
              <a:ext cx="9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magnetic</a:t>
              </a:r>
            </a:p>
          </p:txBody>
        </p:sp>
        <p:sp>
          <p:nvSpPr>
            <p:cNvPr id="21517" name="Text Box 13"/>
            <p:cNvSpPr txBox="1">
              <a:spLocks noChangeArrowheads="1"/>
            </p:cNvSpPr>
            <p:nvPr/>
          </p:nvSpPr>
          <p:spPr bwMode="auto">
            <a:xfrm>
              <a:off x="1320" y="2496"/>
              <a:ext cx="3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i="1">
                  <a:solidFill>
                    <a:schemeClr val="bg1"/>
                  </a:solidFill>
                </a:rPr>
                <a:t>m</a:t>
              </a:r>
              <a:r>
                <a:rPr lang="en-US" altLang="en-US" sz="2400" b="1" i="1" baseline="-25000">
                  <a:solidFill>
                    <a:schemeClr val="bg1"/>
                  </a:solidFill>
                  <a:latin typeface="Times New Roman" pitchFamily="18" charset="0"/>
                </a:rPr>
                <a:t>l</a:t>
              </a:r>
              <a:endParaRPr lang="en-US" alt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21524" name="Text Box 20"/>
            <p:cNvSpPr txBox="1">
              <a:spLocks noChangeArrowheads="1"/>
            </p:cNvSpPr>
            <p:nvPr/>
          </p:nvSpPr>
          <p:spPr bwMode="auto">
            <a:xfrm>
              <a:off x="1968" y="2496"/>
              <a:ext cx="17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r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integers from -</a:t>
              </a:r>
              <a:r>
                <a:rPr lang="en-US" altLang="en-US" b="1" i="1">
                  <a:solidFill>
                    <a:schemeClr val="bg1"/>
                  </a:solidFill>
                  <a:latin typeface="Times New Roman" pitchFamily="18" charset="0"/>
                </a:rPr>
                <a:t>l</a:t>
              </a:r>
              <a:r>
                <a:rPr lang="en-US" altLang="en-US">
                  <a:solidFill>
                    <a:schemeClr val="bg1"/>
                  </a:solidFill>
                </a:rPr>
                <a:t> to 0 to +</a:t>
              </a:r>
              <a:r>
                <a:rPr lang="en-US" altLang="en-US" b="1" i="1">
                  <a:solidFill>
                    <a:schemeClr val="bg1"/>
                  </a:solidFill>
                  <a:latin typeface="Times New Roman" pitchFamily="18" charset="0"/>
                </a:rPr>
                <a:t>l</a:t>
              </a:r>
              <a:endParaRPr lang="en-US" altLang="en-US">
                <a:solidFill>
                  <a:schemeClr val="bg1"/>
                </a:solidFill>
              </a:endParaRPr>
            </a:p>
          </p:txBody>
        </p:sp>
        <p:sp>
          <p:nvSpPr>
            <p:cNvPr id="21529" name="Text Box 25"/>
            <p:cNvSpPr txBox="1">
              <a:spLocks noChangeArrowheads="1"/>
            </p:cNvSpPr>
            <p:nvPr/>
          </p:nvSpPr>
          <p:spPr bwMode="auto">
            <a:xfrm>
              <a:off x="3744" y="2496"/>
              <a:ext cx="17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r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</a:rPr>
                <a:t>orbital orientation</a:t>
              </a:r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685800" y="4419600"/>
            <a:ext cx="8077200" cy="366713"/>
            <a:chOff x="384" y="2976"/>
            <a:chExt cx="5088" cy="231"/>
          </a:xfrm>
        </p:grpSpPr>
        <p:sp>
          <p:nvSpPr>
            <p:cNvPr id="21514" name="Text Box 10" descr="Recycled paper"/>
            <p:cNvSpPr txBox="1">
              <a:spLocks noChangeArrowheads="1"/>
            </p:cNvSpPr>
            <p:nvPr/>
          </p:nvSpPr>
          <p:spPr bwMode="auto">
            <a:xfrm>
              <a:off x="384" y="2976"/>
              <a:ext cx="912" cy="231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chemeClr val="hlink"/>
                  </a:solidFill>
                </a:rPr>
                <a:t>spin</a:t>
              </a:r>
            </a:p>
          </p:txBody>
        </p:sp>
        <p:sp>
          <p:nvSpPr>
            <p:cNvPr id="21521" name="Text Box 17" descr="Recycled paper"/>
            <p:cNvSpPr txBox="1">
              <a:spLocks noChangeArrowheads="1"/>
            </p:cNvSpPr>
            <p:nvPr/>
          </p:nvSpPr>
          <p:spPr bwMode="auto">
            <a:xfrm>
              <a:off x="1320" y="2976"/>
              <a:ext cx="384" cy="231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i="1">
                  <a:solidFill>
                    <a:schemeClr val="hlink"/>
                  </a:solidFill>
                </a:rPr>
                <a:t>m</a:t>
              </a:r>
              <a:r>
                <a:rPr lang="en-US" altLang="en-US" sz="2400" b="1" i="1" baseline="-18000">
                  <a:solidFill>
                    <a:schemeClr val="hlink"/>
                  </a:solidFill>
                  <a:latin typeface="Times New Roman" pitchFamily="18" charset="0"/>
                </a:rPr>
                <a:t>s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525" name="Text Box 21" descr="Recycled paper"/>
            <p:cNvSpPr txBox="1">
              <a:spLocks noChangeArrowheads="1"/>
            </p:cNvSpPr>
            <p:nvPr/>
          </p:nvSpPr>
          <p:spPr bwMode="auto">
            <a:xfrm>
              <a:off x="1968" y="2976"/>
              <a:ext cx="1728" cy="231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r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chemeClr val="hlink"/>
                  </a:solidFill>
                </a:rPr>
                <a:t>+1/2 or -1/2</a:t>
              </a:r>
            </a:p>
          </p:txBody>
        </p:sp>
        <p:sp>
          <p:nvSpPr>
            <p:cNvPr id="21530" name="Text Box 26" descr="Recycled paper"/>
            <p:cNvSpPr txBox="1">
              <a:spLocks noChangeArrowheads="1"/>
            </p:cNvSpPr>
            <p:nvPr/>
          </p:nvSpPr>
          <p:spPr bwMode="auto">
            <a:xfrm>
              <a:off x="3744" y="2976"/>
              <a:ext cx="1728" cy="231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r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chemeClr val="hlink"/>
                  </a:solidFill>
                </a:rPr>
                <a:t>direction of e</a:t>
              </a:r>
              <a:r>
                <a:rPr lang="en-US" altLang="en-US" sz="2400" b="1" baseline="30000">
                  <a:solidFill>
                    <a:schemeClr val="hlink"/>
                  </a:solidFill>
                </a:rPr>
                <a:t>-</a:t>
              </a:r>
              <a:r>
                <a:rPr lang="en-US" altLang="en-US">
                  <a:solidFill>
                    <a:schemeClr val="hlink"/>
                  </a:solidFill>
                </a:rPr>
                <a:t> spin</a:t>
              </a:r>
              <a:endParaRPr lang="en-US" altLang="en-US"/>
            </a:p>
          </p:txBody>
        </p:sp>
      </p:grpSp>
      <p:sp>
        <p:nvSpPr>
          <p:cNvPr id="21537" name="Text Box 33"/>
          <p:cNvSpPr txBox="1">
            <a:spLocks noChangeArrowheads="1"/>
          </p:cNvSpPr>
          <p:nvPr/>
        </p:nvSpPr>
        <p:spPr bwMode="auto">
          <a:xfrm>
            <a:off x="609600" y="5486400"/>
            <a:ext cx="807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FF0000"/>
                </a:solidFill>
              </a:rPr>
              <a:t>Each electron in an atom has its own unique set of four (4) quantum numbers.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electron sp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0999"/>
            <a:ext cx="8077200" cy="472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6592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810</TotalTime>
  <Words>3419</Words>
  <Application>Microsoft Office PowerPoint</Application>
  <PresentationFormat>On-screen Show (4:3)</PresentationFormat>
  <Paragraphs>639</Paragraphs>
  <Slides>65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22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88" baseType="lpstr">
      <vt:lpstr>ＭＳ Ｐゴシック</vt:lpstr>
      <vt:lpstr>Adobe Gothic Std B</vt:lpstr>
      <vt:lpstr>Adobe Heiti Std R</vt:lpstr>
      <vt:lpstr>Agency FB</vt:lpstr>
      <vt:lpstr>Apple Casual</vt:lpstr>
      <vt:lpstr>Apple Chancery</vt:lpstr>
      <vt:lpstr>Arial</vt:lpstr>
      <vt:lpstr>Arial Black</vt:lpstr>
      <vt:lpstr>Book Antiqua</vt:lpstr>
      <vt:lpstr>Brush Script MT</vt:lpstr>
      <vt:lpstr>Calibri</vt:lpstr>
      <vt:lpstr>Century</vt:lpstr>
      <vt:lpstr>Constantia</vt:lpstr>
      <vt:lpstr>HG明朝E</vt:lpstr>
      <vt:lpstr>新細明體</vt:lpstr>
      <vt:lpstr>新細明體</vt:lpstr>
      <vt:lpstr>Stencil</vt:lpstr>
      <vt:lpstr>Symbol</vt:lpstr>
      <vt:lpstr>Times</vt:lpstr>
      <vt:lpstr>Times New Roman</vt:lpstr>
      <vt:lpstr>Wingdings</vt:lpstr>
      <vt:lpstr>Wingdings 2</vt:lpstr>
      <vt:lpstr>Paper</vt:lpstr>
      <vt:lpstr>Electronic structure and Quantum Theory</vt:lpstr>
      <vt:lpstr>          Electron Configuration </vt:lpstr>
      <vt:lpstr>PowerPoint Presentation</vt:lpstr>
      <vt:lpstr>Inner Core and Valence Electron Configuration</vt:lpstr>
      <vt:lpstr>Electron Configuration for Ions</vt:lpstr>
      <vt:lpstr>The “Full-Shell” Look: Eight Valence Electrons</vt:lpstr>
      <vt:lpstr>Energy Levels </vt:lpstr>
      <vt:lpstr>PowerPoint Presentation</vt:lpstr>
      <vt:lpstr>PowerPoint Presentation</vt:lpstr>
      <vt:lpstr>PowerPoint Presentation</vt:lpstr>
      <vt:lpstr>PowerPoint Presentation</vt:lpstr>
      <vt:lpstr>Sub-levels = Specific Atomic Orbitals</vt:lpstr>
      <vt:lpstr>Orbitals The space where there is a high probability that it is occupied by a pair of electrons.  </vt:lpstr>
      <vt:lpstr>General Energy Ordering of Electrons  in Atomic Orbitals</vt:lpstr>
      <vt:lpstr>Azimuthal Quantum Number, l l = 0, 1...,n-1</vt:lpstr>
      <vt:lpstr>Arrangement of Electrons in Atoms</vt:lpstr>
      <vt:lpstr>Electron Configuration</vt:lpstr>
      <vt:lpstr>Writing Atomic Electron Configurations</vt:lpstr>
      <vt:lpstr>PowerPoint Presentation</vt:lpstr>
      <vt:lpstr>Rules for Electron Configurations </vt:lpstr>
      <vt:lpstr>Filling Rules for Electron Orbitals</vt:lpstr>
      <vt:lpstr>Fill Lower Energy Orbitals FIRST http://www.meta-synthesis.com/webbook/34_qn/qn3.jpg</vt:lpstr>
      <vt:lpstr>Orbital Diagrams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Electron configurations</vt:lpstr>
      <vt:lpstr>PowerPoint Presentation</vt:lpstr>
      <vt:lpstr> </vt:lpstr>
      <vt:lpstr>Introduction</vt:lpstr>
      <vt:lpstr>From Classical Physics to Quantum Theory</vt:lpstr>
      <vt:lpstr>Waves</vt:lpstr>
      <vt:lpstr>Waves</vt:lpstr>
      <vt:lpstr>PowerPoint Presentation</vt:lpstr>
      <vt:lpstr>Waves</vt:lpstr>
      <vt:lpstr>PowerPoint Presentation</vt:lpstr>
      <vt:lpstr>Electromagnetic Radiation</vt:lpstr>
      <vt:lpstr>PowerPoint Presentation</vt:lpstr>
      <vt:lpstr>The three mysteries of 19th century physics Mystery #1:  Blackbody radiation</vt:lpstr>
      <vt:lpstr>Mystery 1:  Black body radiation</vt:lpstr>
      <vt:lpstr>Mystery # 1, “Heated Solids Problem” Solved by Max Planck in 1900</vt:lpstr>
      <vt:lpstr>What did Einstein get the Nobel Prize for?</vt:lpstr>
      <vt:lpstr>Mystery #2:  The Photo-electric effect</vt:lpstr>
      <vt:lpstr>PowerPoint Presentation</vt:lpstr>
      <vt:lpstr>The Nature of Energy</vt:lpstr>
      <vt:lpstr>PowerPoint Presentation</vt:lpstr>
      <vt:lpstr>Mystery number 3:  element line spectrum</vt:lpstr>
      <vt:lpstr>PowerPoint Presentation</vt:lpstr>
      <vt:lpstr>PowerPoint Presentation</vt:lpstr>
      <vt:lpstr>The Nature of Energy</vt:lpstr>
      <vt:lpstr>The Nature of Energy</vt:lpstr>
      <vt:lpstr>The Nature of Energy</vt:lpstr>
      <vt:lpstr>The Nature of Energy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ACH</dc:creator>
  <cp:lastModifiedBy>HP</cp:lastModifiedBy>
  <cp:revision>86</cp:revision>
  <dcterms:created xsi:type="dcterms:W3CDTF">2016-01-18T06:13:51Z</dcterms:created>
  <dcterms:modified xsi:type="dcterms:W3CDTF">2017-05-31T23:10:06Z</dcterms:modified>
</cp:coreProperties>
</file>