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27"/>
  </p:notesMasterIdLst>
  <p:sldIdLst>
    <p:sldId id="433" r:id="rId2"/>
    <p:sldId id="435" r:id="rId3"/>
    <p:sldId id="436" r:id="rId4"/>
    <p:sldId id="434" r:id="rId5"/>
    <p:sldId id="286" r:id="rId6"/>
    <p:sldId id="386" r:id="rId7"/>
    <p:sldId id="416" r:id="rId8"/>
    <p:sldId id="307" r:id="rId9"/>
    <p:sldId id="405" r:id="rId10"/>
    <p:sldId id="312" r:id="rId11"/>
    <p:sldId id="318" r:id="rId12"/>
    <p:sldId id="421" r:id="rId13"/>
    <p:sldId id="439" r:id="rId14"/>
    <p:sldId id="440" r:id="rId15"/>
    <p:sldId id="438" r:id="rId16"/>
    <p:sldId id="442" r:id="rId17"/>
    <p:sldId id="443" r:id="rId18"/>
    <p:sldId id="426" r:id="rId19"/>
    <p:sldId id="429" r:id="rId20"/>
    <p:sldId id="343" r:id="rId21"/>
    <p:sldId id="430" r:id="rId22"/>
    <p:sldId id="444" r:id="rId23"/>
    <p:sldId id="445" r:id="rId24"/>
    <p:sldId id="446" r:id="rId25"/>
    <p:sldId id="44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D1300D"/>
      </a:buClr>
      <a:buFont typeface="Times" panose="02020603050405020304" pitchFamily="18" charset="0"/>
      <a:buChar char="•"/>
      <a:defRPr sz="28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D1300D"/>
      </a:buClr>
      <a:buFont typeface="Times" panose="02020603050405020304" pitchFamily="18" charset="0"/>
      <a:buChar char="•"/>
      <a:defRPr sz="28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D1300D"/>
      </a:buClr>
      <a:buFont typeface="Times" panose="02020603050405020304" pitchFamily="18" charset="0"/>
      <a:buChar char="•"/>
      <a:defRPr sz="28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D1300D"/>
      </a:buClr>
      <a:buFont typeface="Times" panose="02020603050405020304" pitchFamily="18" charset="0"/>
      <a:buChar char="•"/>
      <a:defRPr sz="28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D1300D"/>
      </a:buClr>
      <a:buFont typeface="Times" panose="02020603050405020304" pitchFamily="18" charset="0"/>
      <a:buChar char="•"/>
      <a:defRPr sz="28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1440">
          <p15:clr>
            <a:srgbClr val="A4A3A4"/>
          </p15:clr>
        </p15:guide>
        <p15:guide id="4" orient="horz" pos="1776">
          <p15:clr>
            <a:srgbClr val="A4A3A4"/>
          </p15:clr>
        </p15:guide>
        <p15:guide id="5" pos="144">
          <p15:clr>
            <a:srgbClr val="A4A3A4"/>
          </p15:clr>
        </p15:guide>
        <p15:guide id="6" pos="384">
          <p15:clr>
            <a:srgbClr val="A4A3A4"/>
          </p15:clr>
        </p15:guide>
        <p15:guide id="7" pos="816">
          <p15:clr>
            <a:srgbClr val="A4A3A4"/>
          </p15:clr>
        </p15:guide>
        <p15:guide id="8" pos="1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392" y="48"/>
      </p:cViewPr>
      <p:guideLst>
        <p:guide orient="horz" pos="1104"/>
        <p:guide orient="horz" pos="576"/>
        <p:guide orient="horz" pos="1440"/>
        <p:guide orient="horz" pos="1776"/>
        <p:guide pos="144"/>
        <p:guide pos="384"/>
        <p:guide pos="816"/>
        <p:guide pos="1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howGuides="1">
      <p:cViewPr varScale="1">
        <p:scale>
          <a:sx n="111" d="100"/>
          <a:sy n="111" d="100"/>
        </p:scale>
        <p:origin x="-30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fld id="{C26E215A-EB0B-44CE-A6C0-907C4A836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931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C790F7F2-39E4-4A73-9794-527F821C4B33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066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21DE2C5A-00B1-4665-9B98-BF715117AA96}" type="slidenum">
              <a:rPr lang="en-US" altLang="en-US" sz="1200" b="0"/>
              <a:pPr/>
              <a:t>18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8877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59FBEA5-CBA4-4571-A861-48FD006CF4F6}" type="slidenum">
              <a:rPr lang="en-US" altLang="en-US" sz="1200" b="0"/>
              <a:pPr/>
              <a:t>19</a:t>
            </a:fld>
            <a:endParaRPr lang="en-US" altLang="en-US" sz="12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2878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EA61E96-F310-4698-930D-203216C9D666}" type="slidenum">
              <a:rPr lang="en-US" altLang="en-US" sz="1200" b="0"/>
              <a:pPr/>
              <a:t>20</a:t>
            </a:fld>
            <a:endParaRPr lang="en-US" altLang="en-US" sz="12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54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01CBBDE9-5B5E-4F0B-84DF-84B12329FD36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ヒラギノ角ゴ Pro W3" charset="-128"/>
              </a:rPr>
              <a:t>Figure 41.5 The four stages of food processing.</a:t>
            </a:r>
          </a:p>
        </p:txBody>
      </p:sp>
    </p:spTree>
    <p:extLst>
      <p:ext uri="{BB962C8B-B14F-4D97-AF65-F5344CB8AC3E}">
        <p14:creationId xmlns:p14="http://schemas.microsoft.com/office/powerpoint/2010/main" val="93577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181893E8-7619-48C1-B581-46D790D304DC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3301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BE1007CC-ED62-4618-BD0E-3DC0026829C0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ヒラギノ角ゴ Pro W3" charset="-128"/>
              </a:rPr>
              <a:t>Figure 41.9 The human digestive system.</a:t>
            </a:r>
          </a:p>
        </p:txBody>
      </p:sp>
    </p:spTree>
    <p:extLst>
      <p:ext uri="{BB962C8B-B14F-4D97-AF65-F5344CB8AC3E}">
        <p14:creationId xmlns:p14="http://schemas.microsoft.com/office/powerpoint/2010/main" val="358464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CE45FC6-426A-4232-B3B7-38F1A1D1A220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ヒラギノ角ゴ Pro W3" charset="-128"/>
              </a:rPr>
              <a:t>Swallowing causes the epiglottis to block entry to the trachea, and the bolus is guided by the larynx, the upper part of the respiratory tract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ヒラギノ角ゴ Pro W3" charset="-128"/>
              </a:rPr>
              <a:t>Coughing occurs when the swallowing reflex fails and food or liquids reach the windpipe 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5438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4225C9CB-71EB-49BD-987E-2D864927D605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107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671BEEC8-835D-40B2-B8F2-4AC65AEF6CAB}" type="slidenum">
              <a:rPr lang="en-US" altLang="en-US" sz="1200" b="0"/>
              <a:pPr/>
              <a:t>12</a:t>
            </a:fld>
            <a:endParaRPr lang="en-US" altLang="en-US" sz="12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008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A7C48C-BDAD-4962-A593-E111932DAA30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55392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95D2E87-3C97-4175-AE0D-F72EC0420582}" type="slidenum">
              <a:rPr lang="en-US" altLang="en-US" sz="12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829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Times" charset="0"/>
              <a:buChar char="•"/>
              <a:defRPr/>
            </a:pPr>
            <a:endParaRPr lang="en-US" b="0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Times" charset="0"/>
              <a:buChar char="•"/>
              <a:defRPr/>
            </a:pPr>
            <a:endParaRPr lang="en-US" b="0"/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sz="1600" smtClean="0"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 b="0" smtClean="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en-US" sz="1600" b="0" smtClean="0"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i="1" smtClean="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en-US" sz="1200" b="0" smtClean="0"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  <a:defRPr/>
            </a:pPr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Lectures by</a:t>
            </a:r>
          </a:p>
          <a:p>
            <a:pPr algn="r" eaLnBrk="0" hangingPunct="0">
              <a:spcBef>
                <a:spcPct val="0"/>
              </a:spcBef>
              <a:buClrTx/>
              <a:buFontTx/>
              <a:buNone/>
              <a:defRPr/>
            </a:pPr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Erin Barley</a:t>
            </a:r>
          </a:p>
          <a:p>
            <a:pPr algn="r" eaLnBrk="0" hangingPunct="0">
              <a:spcBef>
                <a:spcPct val="0"/>
              </a:spcBef>
              <a:buClrTx/>
              <a:buFontTx/>
              <a:buNone/>
              <a:defRPr/>
            </a:pPr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Kathleen Fitzpatrick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36FD2-43D0-4217-BB0D-4E5D8E95FC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97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200DD-1686-4F9B-98B3-9E713051FB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6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FD5AA-CFA9-4F44-A85F-7AABF80C13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6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C38C-F3F6-4FEA-826E-961BF4F85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90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EDED5-F178-4244-B8E5-60801E53C9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0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26B6F-2BFE-4CB0-95AA-250784C3FA0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6E2F1-B3F8-4AC3-8115-24E238CB96D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3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5C53C-F92E-430B-8E17-C324AEA9D7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0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84E61-7078-4F6E-BDE8-5C8DE9A5C3F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3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CE730-57A1-4265-8538-6CA5AAEBAA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8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D3E8F-19E4-4188-BDF8-31E77F02136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0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F9AFD-7F65-47D0-B2A7-4DE63334779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5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" charset="0"/>
              <a:buChar char="•"/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" charset="0"/>
              <a:buChar char="•"/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AC8717E-B4C3-4675-BF2E-7CAB26C2B2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Times" charset="0"/>
              <a:buChar char="•"/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Times" charset="0"/>
              <a:buChar char="•"/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8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576262" y="2438400"/>
            <a:ext cx="7543800" cy="25939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buFont typeface="Times" charset="0"/>
              <a:buNone/>
              <a:defRPr/>
            </a:pPr>
            <a:r>
              <a:rPr lang="en-AU" sz="8800" b="0" dirty="0" smtClean="0"/>
              <a:t>Digestion </a:t>
            </a:r>
          </a:p>
          <a:p>
            <a:pPr algn="ctr">
              <a:buFont typeface="Times" charset="0"/>
              <a:buNone/>
              <a:defRPr/>
            </a:pPr>
            <a:r>
              <a:rPr lang="en-AU" sz="8800" b="0" dirty="0" smtClean="0"/>
              <a:t>&amp; </a:t>
            </a:r>
          </a:p>
          <a:p>
            <a:pPr algn="ctr">
              <a:buFont typeface="Times" charset="0"/>
              <a:buNone/>
              <a:defRPr/>
            </a:pPr>
            <a:r>
              <a:rPr lang="en-AU" sz="8800" b="0" dirty="0" smtClean="0"/>
              <a:t>Excretion </a:t>
            </a:r>
            <a:endParaRPr lang="en-AU" sz="8800" b="0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E12CC02E-7D4F-4165-AAE7-327BCA408E2B}" type="slidenum">
              <a:rPr lang="en-US" altLang="en-US" sz="1800">
                <a:solidFill>
                  <a:srgbClr val="FFFFFF"/>
                </a:solidFill>
              </a:rPr>
              <a:pPr eaLnBrk="1" hangingPunct="1"/>
              <a:t>1</a:t>
            </a:fld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534400" cy="503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Steps in digestion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534400" cy="4191000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u="sng" dirty="0" smtClean="0"/>
              <a:t>Digestion in Oral Cavity</a:t>
            </a:r>
            <a:endParaRPr lang="en-US" sz="2400" b="1" u="sng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 smtClean="0"/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Salivary glands </a:t>
            </a:r>
            <a:r>
              <a:rPr lang="en-US" dirty="0" smtClean="0"/>
              <a:t>deliver saliva to lubricate food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Teeth chew food into smaller particles that are exposed to </a:t>
            </a:r>
            <a:r>
              <a:rPr lang="en-US" u="sng" dirty="0" smtClean="0"/>
              <a:t>salivary </a:t>
            </a:r>
            <a:r>
              <a:rPr lang="en-US" b="1" u="sng" dirty="0" smtClean="0"/>
              <a:t>amylase</a:t>
            </a:r>
            <a:r>
              <a:rPr lang="en-US" dirty="0" smtClean="0"/>
              <a:t>, initiating breakdown of glucose polymers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tongue shapes food into a </a:t>
            </a:r>
            <a:r>
              <a:rPr lang="en-US" b="1" dirty="0" smtClean="0"/>
              <a:t>bolus </a:t>
            </a:r>
            <a:r>
              <a:rPr lang="en-US" dirty="0" smtClean="0"/>
              <a:t>and provides help with swallowing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AU" dirty="0" smtClean="0"/>
              <a:t>The </a:t>
            </a:r>
            <a:r>
              <a:rPr lang="en-AU" dirty="0" err="1" smtClean="0"/>
              <a:t>esophagus</a:t>
            </a:r>
            <a:r>
              <a:rPr lang="en-AU" dirty="0" smtClean="0"/>
              <a:t> connects to the stomach and carries food from the oral cavity down to the stomach by peristalsis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24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024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1024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0B695226-5C18-401A-93EC-88DB1F21150B}" type="slidenum">
              <a:rPr lang="en-US" altLang="en-US" sz="1800">
                <a:solidFill>
                  <a:srgbClr val="FFFFFF"/>
                </a:solidFill>
              </a:rPr>
              <a:pPr eaLnBrk="1" hangingPunct="1"/>
              <a:t>10</a:t>
            </a:fld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8534400" cy="503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u="sng" dirty="0" smtClean="0"/>
              <a:t>Digestion in the Stomach</a:t>
            </a:r>
            <a:endParaRPr lang="en-US" sz="2400" u="sng" dirty="0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54250"/>
            <a:ext cx="8229600" cy="10985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The stomach stores food and secretes gastric juice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Gastric juice has the following components: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 err="1" smtClean="0"/>
              <a:t>HCl</a:t>
            </a:r>
            <a:r>
              <a:rPr lang="en-US" dirty="0" smtClean="0"/>
              <a:t> – low pH of about 2 which kill</a:t>
            </a:r>
            <a:r>
              <a:rPr lang="en-US" sz="1800" dirty="0" smtClean="0"/>
              <a:t> </a:t>
            </a:r>
            <a:r>
              <a:rPr lang="en-US" sz="1800" dirty="0"/>
              <a:t>many bacteria taken in with the </a:t>
            </a:r>
            <a:r>
              <a:rPr lang="en-US" sz="1800" dirty="0" smtClean="0"/>
              <a:t>	food. It </a:t>
            </a:r>
            <a:r>
              <a:rPr lang="en-US" sz="1800" dirty="0"/>
              <a:t>provides the acidity needed to keep the pepsin enzyme working. </a:t>
            </a:r>
            <a:endParaRPr lang="en-US" dirty="0" smtClean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	2. Pepsin - a </a:t>
            </a:r>
            <a:r>
              <a:rPr lang="en-US" sz="2000" dirty="0"/>
              <a:t>protease, or protein-digesting enzyme, that cleaves </a:t>
            </a:r>
            <a:r>
              <a:rPr lang="en-US" sz="2000" dirty="0" smtClean="0"/>
              <a:t>	proteins </a:t>
            </a:r>
            <a:r>
              <a:rPr lang="en-US" sz="2000" dirty="0"/>
              <a:t>into smaller </a:t>
            </a:r>
            <a:r>
              <a:rPr lang="en-US" sz="2000" dirty="0" smtClean="0"/>
              <a:t>peptides</a:t>
            </a:r>
          </a:p>
          <a:p>
            <a:pPr marL="114300" lvl="1" indent="0" eaLnBrk="1" fontAlgn="auto" hangingPunct="1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3. </a:t>
            </a:r>
            <a:r>
              <a:rPr lang="en-US" dirty="0" err="1" smtClean="0"/>
              <a:t>Mucin</a:t>
            </a:r>
            <a:r>
              <a:rPr lang="en-US" dirty="0" smtClean="0"/>
              <a:t>- </a:t>
            </a:r>
            <a:r>
              <a:rPr lang="en-US" sz="1800" dirty="0"/>
              <a:t>coats the stomach, protecting it from the effects of the acid and </a:t>
            </a:r>
            <a:r>
              <a:rPr lang="en-US" sz="1800" dirty="0" smtClean="0"/>
              <a:t>	pepsin</a:t>
            </a:r>
            <a:endParaRPr lang="en-US" sz="1800" dirty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27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127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1127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D9FBA1B6-2F37-4907-98B3-681F2FA3308F}" type="slidenum">
              <a:rPr lang="en-US" altLang="en-US" sz="1800">
                <a:solidFill>
                  <a:srgbClr val="FFFFFF"/>
                </a:solidFill>
              </a:rPr>
              <a:pPr eaLnBrk="1" hangingPunct="1"/>
              <a:t>11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2400" y="533400"/>
            <a:ext cx="8534400" cy="5032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buFont typeface="Times" charset="0"/>
              <a:buNone/>
              <a:defRPr/>
            </a:pPr>
            <a:r>
              <a:rPr lang="en-US" b="0" dirty="0" smtClean="0"/>
              <a:t>Steps in digestion</a:t>
            </a:r>
            <a:endParaRPr lang="en-US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001000" cy="4191000"/>
          </a:xfrm>
        </p:spPr>
        <p:txBody>
          <a:bodyPr rtlCol="0">
            <a:noAutofit/>
          </a:bodyPr>
          <a:lstStyle/>
          <a:p>
            <a:pPr marL="350838" indent="-350838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The </a:t>
            </a:r>
            <a:r>
              <a:rPr lang="en-US" sz="2400" b="1" dirty="0" smtClean="0"/>
              <a:t>small intestine </a:t>
            </a:r>
            <a:r>
              <a:rPr lang="en-US" sz="2400" dirty="0" smtClean="0"/>
              <a:t>is the longest section of the alimentary canal. </a:t>
            </a:r>
          </a:p>
          <a:p>
            <a:pPr marL="350838" indent="-350838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It is divided into:</a:t>
            </a:r>
          </a:p>
          <a:p>
            <a:pPr marL="648018" lvl="1" indent="-350838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Duodenum</a:t>
            </a:r>
          </a:p>
          <a:p>
            <a:pPr marL="648018" lvl="1" indent="-350838" eaLnBrk="1" fontAlgn="auto" hangingPunct="1">
              <a:spcAft>
                <a:spcPts val="0"/>
              </a:spcAft>
              <a:defRPr/>
            </a:pPr>
            <a:r>
              <a:rPr lang="en-US" sz="2400" dirty="0" err="1" smtClean="0"/>
              <a:t>Jejenum</a:t>
            </a:r>
            <a:endParaRPr lang="en-US" sz="2400" dirty="0" smtClean="0"/>
          </a:p>
          <a:p>
            <a:pPr marL="648018" lvl="1" indent="-350838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Ileum</a:t>
            </a:r>
          </a:p>
          <a:p>
            <a:pPr marL="350838" indent="-350838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It is the major organ of digestion and absorption</a:t>
            </a:r>
          </a:p>
          <a:p>
            <a:pPr marL="350838" indent="-350838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The first portion of the small intestine is the </a:t>
            </a:r>
            <a:r>
              <a:rPr lang="en-US" sz="2400" b="1" dirty="0" smtClean="0"/>
              <a:t>duodenum</a:t>
            </a:r>
            <a:r>
              <a:rPr lang="en-US" sz="2400" dirty="0" smtClean="0"/>
              <a:t>, where </a:t>
            </a:r>
            <a:r>
              <a:rPr lang="en-US" sz="2400" b="1" dirty="0" err="1" smtClean="0"/>
              <a:t>chyme</a:t>
            </a:r>
            <a:r>
              <a:rPr lang="en-US" sz="2400" dirty="0" smtClean="0"/>
              <a:t> from the stomach mixes with digestive juices from the (1) pancreas, (2) liver and gallbladder, and the (3) small intestine itself</a:t>
            </a:r>
          </a:p>
          <a:p>
            <a:pPr marL="350838" indent="-350838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marL="350838" indent="-350838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</p:txBody>
      </p:sp>
      <p:grpSp>
        <p:nvGrpSpPr>
          <p:cNvPr id="12291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229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229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1229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5A132DC0-CA14-4F67-BFEE-AFDC2CB43F96}" type="slidenum">
              <a:rPr lang="en-US" altLang="en-US" sz="1800">
                <a:solidFill>
                  <a:srgbClr val="FFFFFF"/>
                </a:solidFill>
              </a:rPr>
              <a:pPr eaLnBrk="1" hangingPunct="1"/>
              <a:t>12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04800" y="1295400"/>
            <a:ext cx="8534400" cy="5032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buFont typeface="Times" charset="0"/>
              <a:buNone/>
              <a:defRPr/>
            </a:pPr>
            <a:r>
              <a:rPr lang="en-US" sz="2400" b="0" u="sng" dirty="0" smtClean="0"/>
              <a:t>Digestion in the small intestine</a:t>
            </a:r>
            <a:endParaRPr lang="en-US" sz="2400" b="0" u="sng" dirty="0" smtClean="0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2400" y="533400"/>
            <a:ext cx="8534400" cy="5032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buFont typeface="Times" charset="0"/>
              <a:buNone/>
              <a:defRPr/>
            </a:pPr>
            <a:r>
              <a:rPr lang="en-US" b="0" dirty="0" smtClean="0"/>
              <a:t>Steps in digestion</a:t>
            </a:r>
            <a:endParaRPr lang="en-US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D6E83B6-8BEC-426C-BCDA-BBEB8785C2CC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152400"/>
            <a:ext cx="8637588" cy="762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Accessory organ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4637" y="838200"/>
            <a:ext cx="8678864" cy="5791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400" b="0" i="1" kern="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Liver</a:t>
            </a:r>
            <a:r>
              <a:rPr lang="en-US" sz="2400" b="0" kern="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 - Produces bile;</a:t>
            </a: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 Stores glucose as glycogen &amp; releases glucose into blood stream</a:t>
            </a:r>
            <a:endParaRPr lang="en-US" sz="2400" b="0" kern="0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342900" indent="-342900" eaLnBrk="0" hangingPunct="0">
              <a:defRPr/>
            </a:pPr>
            <a:r>
              <a:rPr lang="en-US" sz="2400" b="0" i="1" kern="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Gallbladder</a:t>
            </a:r>
            <a:r>
              <a:rPr lang="en-US" sz="2400" b="0" kern="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 - Stores bile, Squirts bile into small intestine when fat arrives</a:t>
            </a:r>
          </a:p>
          <a:p>
            <a:pPr marL="342900" indent="-342900" eaLnBrk="0" hangingPunct="0">
              <a:defRPr/>
            </a:pPr>
            <a:r>
              <a:rPr lang="en-US" sz="2400" b="0" i="1" kern="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Pancreas</a:t>
            </a:r>
            <a:r>
              <a:rPr lang="en-US" sz="2400" b="0" kern="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 - </a:t>
            </a: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Makes enzymes. </a:t>
            </a:r>
            <a:r>
              <a:rPr lang="en-US" sz="2400" b="0" kern="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Empties into small intestine</a:t>
            </a:r>
          </a:p>
          <a:p>
            <a:pPr marL="342900" indent="-342900" eaLnBrk="0" hangingPunct="0">
              <a:buFontTx/>
              <a:buNone/>
              <a:defRPr/>
            </a:pPr>
            <a:r>
              <a:rPr lang="en-US" sz="2400" b="0" kern="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     </a:t>
            </a:r>
            <a:r>
              <a:rPr lang="en-US" sz="2400" b="0" i="1" kern="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Pancreatic juice</a:t>
            </a:r>
            <a:r>
              <a:rPr lang="en-US" sz="2400" b="0" kern="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: enzymes, </a:t>
            </a:r>
            <a:r>
              <a:rPr lang="en-US" sz="2400" b="0" kern="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bicarbonate</a:t>
            </a:r>
          </a:p>
          <a:p>
            <a:pPr marL="342900" indent="-342900" eaLnBrk="0" hangingPunct="0">
              <a:buFontTx/>
              <a:buNone/>
              <a:defRPr/>
            </a:pPr>
            <a:endParaRPr lang="en-US" sz="2400" b="0" kern="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342900" indent="-342900" eaLnBrk="0" hangingPunct="0">
              <a:buFontTx/>
              <a:buNone/>
              <a:defRPr/>
            </a:pPr>
            <a:r>
              <a:rPr lang="en-US" sz="2400" b="0" kern="0" dirty="0" smtClean="0">
                <a:solidFill>
                  <a:srgbClr val="0070C0"/>
                </a:solidFill>
                <a:cs typeface="Arial" panose="020B0604020202020204" pitchFamily="34" charset="0"/>
              </a:rPr>
              <a:t>Insulin </a:t>
            </a:r>
            <a:r>
              <a:rPr lang="en-US" sz="2400" b="0" kern="0" dirty="0">
                <a:solidFill>
                  <a:srgbClr val="0070C0"/>
                </a:solidFill>
                <a:cs typeface="Arial" panose="020B0604020202020204" pitchFamily="34" charset="0"/>
              </a:rPr>
              <a:t>and glucagon secreted directly into </a:t>
            </a:r>
            <a:r>
              <a:rPr lang="en-US" sz="2400" b="0" kern="0" dirty="0" smtClean="0">
                <a:solidFill>
                  <a:srgbClr val="0070C0"/>
                </a:solidFill>
                <a:cs typeface="Arial" panose="020B0604020202020204" pitchFamily="34" charset="0"/>
              </a:rPr>
              <a:t>blood</a:t>
            </a:r>
          </a:p>
          <a:p>
            <a:pPr marL="342900" indent="-342900" eaLnBrk="0" hangingPunct="0">
              <a:buFontTx/>
              <a:buNone/>
              <a:defRPr/>
            </a:pPr>
            <a:endParaRPr lang="en-US" sz="2400" b="0" kern="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Insulin</a:t>
            </a:r>
            <a:r>
              <a:rPr lang="en-US" sz="2400" b="0" i="1" dirty="0">
                <a:solidFill>
                  <a:srgbClr val="0070C0"/>
                </a:solidFill>
                <a:cs typeface="Arial" panose="020B0604020202020204" pitchFamily="34" charset="0"/>
              </a:rPr>
              <a:t>: Enables cells to use glucose (glucose enters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i="1" dirty="0">
                <a:solidFill>
                  <a:srgbClr val="0070C0"/>
                </a:solidFill>
                <a:cs typeface="Arial" panose="020B0604020202020204" pitchFamily="34" charset="0"/>
              </a:rPr>
              <a:t>      cells) &amp; promotes formation of glycogen in </a:t>
            </a:r>
            <a:r>
              <a:rPr lang="en-US" sz="2400" b="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liver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solidFill>
                  <a:srgbClr val="0070C0"/>
                </a:solidFill>
                <a:cs typeface="Arial" panose="020B0604020202020204" pitchFamily="34" charset="0"/>
              </a:rPr>
              <a:t>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solidFill>
                  <a:srgbClr val="0070C0"/>
                </a:solidFill>
                <a:cs typeface="Arial" panose="020B0604020202020204" pitchFamily="34" charset="0"/>
              </a:rPr>
              <a:t>Glucagon: </a:t>
            </a:r>
            <a:r>
              <a:rPr lang="en-US" sz="2400" b="0" dirty="0">
                <a:solidFill>
                  <a:srgbClr val="0070C0"/>
                </a:solidFill>
                <a:cs typeface="Arial" panose="020B0604020202020204" pitchFamily="34" charset="0"/>
              </a:rPr>
              <a:t>Signals to the liver to convert glycogen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>
                <a:solidFill>
                  <a:srgbClr val="0070C0"/>
                </a:solidFill>
                <a:cs typeface="Arial" panose="020B0604020202020204" pitchFamily="34" charset="0"/>
              </a:rPr>
              <a:t>      into glucose &amp; release it into the bloodstream</a:t>
            </a:r>
          </a:p>
          <a:p>
            <a:pPr marL="342900" indent="-342900" eaLnBrk="0" hangingPunct="0">
              <a:buFontTx/>
              <a:buNone/>
              <a:defRPr/>
            </a:pPr>
            <a:endParaRPr lang="en-US" sz="2400" b="0" kern="0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63CB295-9987-4FF5-8334-CAA48186A24D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165100" y="896939"/>
            <a:ext cx="8610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Largest internal organ</a:t>
            </a:r>
          </a:p>
          <a:p>
            <a:pPr eaLnBrk="1" hangingPunct="1"/>
            <a:r>
              <a:rPr lang="en-US" altLang="en-US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 the ‘chemical factory’</a:t>
            </a:r>
          </a:p>
          <a:p>
            <a:pPr eaLnBrk="1" hangingPunct="1"/>
            <a:r>
              <a:rPr lang="en-US" altLang="en-US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liver has multiple functions: </a:t>
            </a:r>
          </a:p>
          <a:p>
            <a:pPr lvl="1" eaLnBrk="1" hangingPunct="1"/>
            <a:r>
              <a:rPr lang="en-US" altLang="en-US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 main function within the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digestive system is to process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the nutrients absorbed from the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small intestine. </a:t>
            </a:r>
          </a:p>
          <a:p>
            <a:pPr lvl="1" eaLnBrk="1" hangingPunct="1"/>
            <a:r>
              <a:rPr lang="en-US" altLang="en-US" sz="2400" b="0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Bile from the liver secreted into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0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the small intestine also plays an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0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important role in digesting fat.</a:t>
            </a:r>
            <a:r>
              <a:rPr lang="en-US" altLang="en-US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 eaLnBrk="1" hangingPunct="1"/>
            <a:r>
              <a:rPr lang="en-US" altLang="en-US" sz="24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en-US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liver also detoxifies potentially harmful chemicals</a:t>
            </a:r>
            <a:r>
              <a:rPr lang="en-US" altLang="en-US" sz="24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1" eaLnBrk="1" hangingPunct="1"/>
            <a:r>
              <a:rPr lang="en-US" altLang="en-US" sz="24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breaks down and secretes many drugs.</a:t>
            </a:r>
          </a:p>
          <a:p>
            <a:pPr lvl="1" eaLnBrk="1" hangingPunct="1"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52400"/>
            <a:ext cx="1133475" cy="579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31838"/>
            <a:ext cx="3543301" cy="37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340B8D0-81DD-4EB8-AE3F-3D211644C2C9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22531" name="Content Placeholder 2"/>
          <p:cNvSpPr txBox="1">
            <a:spLocks/>
          </p:cNvSpPr>
          <p:nvPr/>
        </p:nvSpPr>
        <p:spPr bwMode="auto">
          <a:xfrm>
            <a:off x="76200" y="533400"/>
            <a:ext cx="8610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Leaf like organ which lies between the stomach and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	duodenum</a:t>
            </a:r>
          </a:p>
          <a:p>
            <a:pPr eaLnBrk="1" hangingPunct="1"/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It secretes pancreatic juice which passes to the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	duodenum to help in digestion</a:t>
            </a:r>
          </a:p>
          <a:p>
            <a:pPr lvl="1" eaLnBrk="1" hangingPunct="1">
              <a:buClrTx/>
              <a:buSzTx/>
              <a:buFontTx/>
              <a:buChar char="–"/>
            </a:pP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Amylase – for digesting starch</a:t>
            </a:r>
          </a:p>
          <a:p>
            <a:pPr lvl="1" eaLnBrk="1" hangingPunct="1">
              <a:buClrTx/>
              <a:buSzTx/>
              <a:buFontTx/>
              <a:buChar char="–"/>
            </a:pP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Protease – protein</a:t>
            </a:r>
          </a:p>
          <a:p>
            <a:pPr lvl="1" eaLnBrk="1" hangingPunct="1">
              <a:buClrTx/>
              <a:buSzTx/>
              <a:buFontTx/>
              <a:buChar char="–"/>
            </a:pP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Lipase – fat</a:t>
            </a:r>
          </a:p>
          <a:p>
            <a:pPr lvl="1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                   amylase                   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Starch ------------------ maltose</a:t>
            </a:r>
          </a:p>
          <a:p>
            <a:pPr lvl="1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                     protease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Proteins  ---------------  </a:t>
            </a:r>
            <a:r>
              <a:rPr lang="en-US" altLang="en-US" sz="2000" dirty="0" err="1">
                <a:solidFill>
                  <a:schemeClr val="accent3">
                    <a:lumMod val="75000"/>
                  </a:schemeClr>
                </a:solidFill>
              </a:rPr>
              <a:t>polypetides</a:t>
            </a:r>
            <a:endParaRPr lang="en-US" alt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1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            lipase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Fats -------------------- fatty acid + glycerol</a:t>
            </a:r>
          </a:p>
          <a:p>
            <a:pPr lvl="1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Role in Digestion:</a:t>
            </a:r>
          </a:p>
          <a:p>
            <a:pPr lvl="1" eaLnBrk="1" hangingPunct="1"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enzymes break down protein, fats, and carbohydrates. </a:t>
            </a:r>
          </a:p>
          <a:p>
            <a:pPr lvl="1" eaLnBrk="1" hangingPunct="1"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Bicarbonate in the pancreatic juice neutralizes the acidic nature of </a:t>
            </a:r>
            <a:r>
              <a:rPr lang="en-US" altLang="en-US" sz="2000" dirty="0" err="1">
                <a:solidFill>
                  <a:schemeClr val="accent3">
                    <a:lumMod val="75000"/>
                  </a:schemeClr>
                </a:solidFill>
              </a:rPr>
              <a:t>chyme</a:t>
            </a: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 from stomach.</a:t>
            </a:r>
          </a:p>
          <a:p>
            <a:pPr lvl="1" eaLnBrk="1" hangingPunct="1"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The pancreas also makes hormone insulin, secreting it directly into the bloodstream. Insulin is the chief hormone for metabolizing sugar.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0"/>
            <a:ext cx="1765300" cy="579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Pancreas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24" y="1752600"/>
            <a:ext cx="386722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 txBox="1">
            <a:spLocks noGrp="1"/>
          </p:cNvSpPr>
          <p:nvPr/>
        </p:nvSpPr>
        <p:spPr bwMode="auto">
          <a:xfrm>
            <a:off x="6553200" y="61658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FE5AE4B-967A-4B88-83EB-73CC293488B6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3555" name="Content Placeholder 2"/>
          <p:cNvSpPr txBox="1">
            <a:spLocks/>
          </p:cNvSpPr>
          <p:nvPr/>
        </p:nvSpPr>
        <p:spPr bwMode="auto">
          <a:xfrm>
            <a:off x="228601" y="533400"/>
            <a:ext cx="8229600" cy="6400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0" dirty="0">
                <a:solidFill>
                  <a:srgbClr val="0070C0"/>
                </a:solidFill>
                <a:latin typeface="Swis721 BT" panose="020B0504020202020204" pitchFamily="34" charset="0"/>
              </a:rPr>
              <a:t>The gallbladder </a:t>
            </a:r>
            <a:r>
              <a:rPr lang="en-US" altLang="en-US" sz="2400" b="0" dirty="0" smtClean="0">
                <a:solidFill>
                  <a:srgbClr val="0070C0"/>
                </a:solidFill>
                <a:latin typeface="Swis721 BT" panose="020B0504020202020204" pitchFamily="34" charset="0"/>
              </a:rPr>
              <a:t>is </a:t>
            </a:r>
            <a:r>
              <a:rPr lang="en-US" altLang="en-US" sz="2400" b="0" dirty="0">
                <a:solidFill>
                  <a:srgbClr val="0070C0"/>
                </a:solidFill>
                <a:latin typeface="Swis721 BT" panose="020B0504020202020204" pitchFamily="34" charset="0"/>
              </a:rPr>
              <a:t>a pear-shaped organ that stores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70C0"/>
                </a:solidFill>
                <a:latin typeface="Swis721 BT" panose="020B0504020202020204" pitchFamily="34" charset="0"/>
              </a:rPr>
              <a:t>	about 50 mL of bile (or "gall") until the body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70C0"/>
                </a:solidFill>
                <a:latin typeface="Swis721 BT" panose="020B0504020202020204" pitchFamily="34" charset="0"/>
              </a:rPr>
              <a:t>	needs it for digestion. It is connected to the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70C0"/>
                </a:solidFill>
                <a:latin typeface="Swis721 BT" panose="020B0504020202020204" pitchFamily="34" charset="0"/>
              </a:rPr>
              <a:t>	liver and the duodenum by the biliary tract.</a:t>
            </a:r>
          </a:p>
          <a:p>
            <a:pPr eaLnBrk="1" hangingPunct="1"/>
            <a:r>
              <a:rPr lang="en-US" altLang="en-US" sz="2400" u="sng" dirty="0">
                <a:solidFill>
                  <a:srgbClr val="0070C0"/>
                </a:solidFill>
                <a:latin typeface="Swis721 BT" panose="020B0504020202020204" pitchFamily="34" charset="0"/>
              </a:rPr>
              <a:t>Bile</a:t>
            </a:r>
            <a:r>
              <a:rPr lang="en-US" altLang="en-US" sz="2400" b="0" dirty="0">
                <a:solidFill>
                  <a:srgbClr val="0070C0"/>
                </a:solidFill>
                <a:latin typeface="Swis721 BT" panose="020B0504020202020204" pitchFamily="34" charset="0"/>
              </a:rPr>
              <a:t> is a complex fluid containing water,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70C0"/>
                </a:solidFill>
                <a:latin typeface="Swis721 BT" panose="020B0504020202020204" pitchFamily="34" charset="0"/>
              </a:rPr>
              <a:t>	electrolytes and a battery of organic molecules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70C0"/>
                </a:solidFill>
                <a:latin typeface="Swis721 BT" panose="020B0504020202020204" pitchFamily="34" charset="0"/>
              </a:rPr>
              <a:t>	including bile acids, cholesterol, phospholipids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70C0"/>
                </a:solidFill>
                <a:latin typeface="Swis721 BT" panose="020B0504020202020204" pitchFamily="34" charset="0"/>
              </a:rPr>
              <a:t>	and bilirubin that flows through the biliary tract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70C0"/>
                </a:solidFill>
                <a:latin typeface="Swis721 BT" panose="020B0504020202020204" pitchFamily="34" charset="0"/>
              </a:rPr>
              <a:t>	into the small intestine. </a:t>
            </a:r>
          </a:p>
          <a:p>
            <a:pPr eaLnBrk="1" hangingPunct="1">
              <a:buFontTx/>
              <a:buNone/>
            </a:pPr>
            <a:r>
              <a:rPr lang="en-US" altLang="en-US" sz="2400" b="0" dirty="0">
                <a:solidFill>
                  <a:srgbClr val="0070C0"/>
                </a:solidFill>
                <a:latin typeface="Swis721 BT" panose="020B0504020202020204" pitchFamily="34" charset="0"/>
              </a:rPr>
              <a:t>Two fundamentally important functions of bile:</a:t>
            </a:r>
          </a:p>
          <a:p>
            <a:pPr lvl="1" eaLnBrk="1" hangingPunct="1"/>
            <a:r>
              <a:rPr lang="en-US" altLang="en-US" sz="2400" b="0" dirty="0">
                <a:solidFill>
                  <a:srgbClr val="0070C0"/>
                </a:solidFill>
                <a:latin typeface="Swis721 BT" panose="020B0504020202020204" pitchFamily="34" charset="0"/>
              </a:rPr>
              <a:t>Bile contains bile acids, which are critical for digestion and absorption of fats and fat-soluble vitamins in the small intestine.</a:t>
            </a:r>
          </a:p>
          <a:p>
            <a:pPr lvl="1" eaLnBrk="1" hangingPunct="1"/>
            <a:r>
              <a:rPr lang="en-US" altLang="en-US" sz="2400" b="0" dirty="0">
                <a:solidFill>
                  <a:srgbClr val="0070C0"/>
                </a:solidFill>
                <a:latin typeface="Swis721 BT" panose="020B0504020202020204" pitchFamily="34" charset="0"/>
              </a:rPr>
              <a:t>Many waste products, including bilirubin, are eliminated from the body by secretion into bile and elimination in feces</a:t>
            </a:r>
            <a:r>
              <a:rPr lang="en-US" altLang="en-US" sz="2400" b="0" dirty="0" smtClean="0">
                <a:solidFill>
                  <a:srgbClr val="0070C0"/>
                </a:solidFill>
                <a:latin typeface="Swis721 BT" panose="020B0504020202020204" pitchFamily="34" charset="0"/>
              </a:rPr>
              <a:t>.</a:t>
            </a:r>
            <a:endParaRPr lang="en-US" altLang="en-US" sz="2400" b="0" dirty="0">
              <a:solidFill>
                <a:srgbClr val="0070C0"/>
              </a:solidFill>
              <a:latin typeface="Swis721 BT" panose="020B0504020202020204" pitchFamily="34" charset="0"/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57200" y="0"/>
            <a:ext cx="3817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9E3611"/>
                </a:solidFill>
              </a:rPr>
              <a:t>Gallbladder and Bile</a:t>
            </a:r>
          </a:p>
        </p:txBody>
      </p:sp>
    </p:spTree>
    <p:extLst>
      <p:ext uri="{BB962C8B-B14F-4D97-AF65-F5344CB8AC3E}">
        <p14:creationId xmlns:p14="http://schemas.microsoft.com/office/powerpoint/2010/main" val="17083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E730-57A1-4265-8538-6CA5AAEBAA64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586150"/>
            <a:ext cx="6229350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b="0" dirty="0" smtClean="0">
                <a:solidFill>
                  <a:srgbClr val="0070C0"/>
                </a:solidFill>
              </a:rPr>
              <a:t>The gall bladder stores and concentrates bile during the fasting state. </a:t>
            </a:r>
          </a:p>
          <a:p>
            <a:pPr eaLnBrk="1" hangingPunct="1">
              <a:buFontTx/>
              <a:buNone/>
            </a:pPr>
            <a:r>
              <a:rPr lang="en-US" altLang="en-US" b="0" dirty="0" smtClean="0">
                <a:solidFill>
                  <a:srgbClr val="0070C0"/>
                </a:solidFill>
              </a:rPr>
              <a:t>Bile Duct Blockage</a:t>
            </a:r>
          </a:p>
          <a:p>
            <a:pPr marL="457200" indent="-457200"/>
            <a:r>
              <a:rPr lang="en-US" altLang="en-US" b="0" dirty="0" smtClean="0">
                <a:solidFill>
                  <a:srgbClr val="0070C0"/>
                </a:solidFill>
              </a:rPr>
              <a:t>Obstruction of bile duct between the gallbladder and the small intestine causes fat digestion disrupted. </a:t>
            </a:r>
          </a:p>
          <a:p>
            <a:pPr marL="457200" indent="-457200"/>
            <a:r>
              <a:rPr lang="en-US" altLang="en-US" b="0" dirty="0" smtClean="0">
                <a:solidFill>
                  <a:srgbClr val="0070C0"/>
                </a:solidFill>
              </a:rPr>
              <a:t>In addition, bile pigments are absorbed into the bloodstream, resulting in a buildup known as jaundice, a yellow discoloration of the skin.</a:t>
            </a:r>
            <a:endParaRPr lang="en-US" altLang="en-US" b="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62" y="1905000"/>
            <a:ext cx="2857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56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2133600"/>
            <a:ext cx="4343400" cy="447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small intestine has a huge surface area, due to </a:t>
            </a:r>
            <a:r>
              <a:rPr lang="en-US" altLang="en-US" sz="2400" b="1" dirty="0" smtClean="0"/>
              <a:t>villi </a:t>
            </a:r>
            <a:r>
              <a:rPr lang="en-US" altLang="en-US" sz="2400" dirty="0" smtClean="0"/>
              <a:t>and </a:t>
            </a:r>
            <a:r>
              <a:rPr lang="en-US" altLang="en-US" sz="2400" b="1" dirty="0" smtClean="0"/>
              <a:t>microvilli </a:t>
            </a:r>
            <a:r>
              <a:rPr lang="en-US" altLang="en-US" sz="2400" dirty="0" smtClean="0"/>
              <a:t>that are exposed to the intestinal lumen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enormous </a:t>
            </a:r>
            <a:r>
              <a:rPr lang="en-US" altLang="en-US" sz="2400" dirty="0" err="1" smtClean="0"/>
              <a:t>microvillar</a:t>
            </a:r>
            <a:r>
              <a:rPr lang="en-US" altLang="en-US" sz="2400" dirty="0" smtClean="0"/>
              <a:t> surface creates a brush border that greatly increases the rate of nutrient absorption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Transport across the epithelial cells can be passive or active depending on the nutrient</a:t>
            </a:r>
          </a:p>
        </p:txBody>
      </p: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434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434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1434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E3D0AC1F-1062-4B38-8D28-2CA9A4B7345B}" type="slidenum">
              <a:rPr lang="en-US" altLang="en-US" sz="1800">
                <a:solidFill>
                  <a:srgbClr val="FFFFFF"/>
                </a:solidFill>
              </a:rPr>
              <a:pPr eaLnBrk="1" hangingPunct="1"/>
              <a:t>18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04800" y="1295400"/>
            <a:ext cx="8534400" cy="5032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buFont typeface="Times" charset="0"/>
              <a:buNone/>
              <a:defRPr/>
            </a:pPr>
            <a:r>
              <a:rPr lang="en-US" sz="2400" b="0" u="sng" dirty="0" smtClean="0"/>
              <a:t>Absorption in the small intestine</a:t>
            </a:r>
            <a:endParaRPr lang="en-US" sz="2400" b="0" u="sng" dirty="0" smtClean="0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2400" y="533400"/>
            <a:ext cx="8534400" cy="5032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buFont typeface="Times" charset="0"/>
              <a:buNone/>
              <a:defRPr/>
            </a:pPr>
            <a:r>
              <a:rPr lang="en-US" b="0" dirty="0" smtClean="0"/>
              <a:t>Steps in digestion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pic>
        <p:nvPicPr>
          <p:cNvPr id="1434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51816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106362" y="457200"/>
            <a:ext cx="8458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</a:t>
            </a:r>
            <a:r>
              <a:rPr lang="en-US" altLang="en-US" sz="2400" b="1" dirty="0" smtClean="0"/>
              <a:t>hepatic portal vein</a:t>
            </a:r>
            <a:r>
              <a:rPr lang="en-US" altLang="en-US" sz="2400" dirty="0" smtClean="0"/>
              <a:t> carries nutrient-rich blood from the capillaries of the villi to the liver, then to the heart</a:t>
            </a:r>
            <a:endParaRPr lang="en-US" alt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liver regulates nutrient distribution, interconverts many organic molecules, and detoxifies many organic molecules</a:t>
            </a:r>
            <a:endParaRPr lang="en-US" altLang="en-US" sz="2400" b="1" dirty="0" smtClean="0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366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53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C1E96581-FD49-47C5-979B-4328DECD68B2}" type="slidenum">
              <a:rPr lang="en-US" altLang="en-US" sz="1800">
                <a:solidFill>
                  <a:srgbClr val="FFFFFF"/>
                </a:solidFill>
              </a:rPr>
              <a:pPr eaLnBrk="1" hangingPunct="1"/>
              <a:t>19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4953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FA4125B-D950-44B1-9E08-75A7D1941808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229600" cy="56630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</a:rPr>
              <a:t>The </a:t>
            </a:r>
            <a:r>
              <a:rPr lang="en-US" altLang="en-US" sz="2400" dirty="0">
                <a:solidFill>
                  <a:srgbClr val="000000"/>
                </a:solidFill>
              </a:rPr>
              <a:t>process by which food is converted into substances that   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  can be absorbed and assimilated by the body. 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</a:rPr>
              <a:t>Mechanical </a:t>
            </a:r>
            <a:r>
              <a:rPr lang="en-US" altLang="en-US" sz="2800" dirty="0">
                <a:solidFill>
                  <a:srgbClr val="000000"/>
                </a:solidFill>
              </a:rPr>
              <a:t>&amp; chemical breakdown of food into   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  nutrients.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ct val="25000"/>
              </a:spcBef>
              <a:buClr>
                <a:schemeClr val="bg2"/>
              </a:buClr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Four main macromolecules in food: </a:t>
            </a:r>
            <a:r>
              <a:rPr lang="en-US" altLang="en-US" sz="2400" dirty="0">
                <a:solidFill>
                  <a:schemeClr val="accent1"/>
                </a:solidFill>
              </a:rPr>
              <a:t>nucleic </a:t>
            </a:r>
            <a:r>
              <a:rPr lang="en-US" altLang="en-US" sz="2400" dirty="0" err="1" smtClean="0">
                <a:solidFill>
                  <a:schemeClr val="accent1"/>
                </a:solidFill>
              </a:rPr>
              <a:t>acids,proteins</a:t>
            </a:r>
            <a:r>
              <a:rPr lang="en-US" altLang="en-US" sz="2400" dirty="0">
                <a:solidFill>
                  <a:schemeClr val="accent1"/>
                </a:solidFill>
              </a:rPr>
              <a:t>,</a:t>
            </a:r>
          </a:p>
          <a:p>
            <a:pPr lvl="1" eaLnBrk="1" hangingPunct="1">
              <a:lnSpc>
                <a:spcPct val="75000"/>
              </a:lnSpc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fats, </a:t>
            </a:r>
            <a:r>
              <a:rPr lang="en-US" altLang="en-US" sz="2400" dirty="0">
                <a:solidFill>
                  <a:schemeClr val="bg2"/>
                </a:solidFill>
              </a:rPr>
              <a:t>and</a:t>
            </a:r>
            <a:r>
              <a:rPr lang="en-US" altLang="en-US" sz="2400" dirty="0">
                <a:solidFill>
                  <a:schemeClr val="accent1"/>
                </a:solidFill>
              </a:rPr>
              <a:t> carbohydrates. </a:t>
            </a:r>
          </a:p>
          <a:p>
            <a:pPr lvl="1" eaLnBrk="1" hangingPunct="1">
              <a:spcBef>
                <a:spcPct val="25000"/>
              </a:spcBef>
              <a:buClr>
                <a:schemeClr val="bg2"/>
              </a:buClr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75000"/>
              </a:lnSpc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broken down into smaller molecules of </a:t>
            </a:r>
            <a:r>
              <a:rPr lang="en-US" altLang="en-US" sz="2400" dirty="0">
                <a:solidFill>
                  <a:schemeClr val="accent1"/>
                </a:solidFill>
              </a:rPr>
              <a:t>nucleotides, amino</a:t>
            </a:r>
          </a:p>
          <a:p>
            <a:pPr lvl="1" eaLnBrk="1" hangingPunct="1">
              <a:lnSpc>
                <a:spcPct val="75000"/>
              </a:lnSpc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acids, fatty acids</a:t>
            </a:r>
            <a:r>
              <a:rPr lang="en-US" altLang="en-US" sz="2400" dirty="0">
                <a:solidFill>
                  <a:srgbClr val="000000"/>
                </a:solidFill>
              </a:rPr>
              <a:t> and </a:t>
            </a:r>
            <a:r>
              <a:rPr lang="en-US" altLang="en-US" sz="2400" dirty="0">
                <a:solidFill>
                  <a:schemeClr val="accent1"/>
                </a:solidFill>
              </a:rPr>
              <a:t>glycerol</a:t>
            </a:r>
            <a:r>
              <a:rPr lang="en-US" altLang="en-US" sz="2400" dirty="0">
                <a:solidFill>
                  <a:srgbClr val="000000"/>
                </a:solidFill>
              </a:rPr>
              <a:t>, and </a:t>
            </a:r>
            <a:r>
              <a:rPr lang="en-US" altLang="en-US" sz="2400" dirty="0">
                <a:solidFill>
                  <a:schemeClr val="accent1"/>
                </a:solidFill>
              </a:rPr>
              <a:t>simple sugars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lnSpc>
                <a:spcPct val="75000"/>
              </a:lnSpc>
              <a:spcBef>
                <a:spcPct val="0"/>
              </a:spcBef>
              <a:buClr>
                <a:schemeClr val="bg2"/>
              </a:buClr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lvl="1" algn="ctr" eaLnBrk="1" hangingPunct="1">
              <a:lnSpc>
                <a:spcPct val="75000"/>
              </a:lnSpc>
              <a:spcBef>
                <a:spcPct val="0"/>
              </a:spcBef>
              <a:buClr>
                <a:schemeClr val="bg2"/>
              </a:buClr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lvl="1" algn="ctr" eaLnBrk="1" hangingPunct="1">
              <a:lnSpc>
                <a:spcPct val="75000"/>
              </a:lnSpc>
              <a:spcBef>
                <a:spcPct val="0"/>
              </a:spcBef>
              <a:buClr>
                <a:schemeClr val="bg2"/>
              </a:buClr>
              <a:buFontTx/>
              <a:buNone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lvl="1" algn="ctr" eaLnBrk="1" hangingPunct="1">
              <a:lnSpc>
                <a:spcPct val="75000"/>
              </a:lnSpc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being </a:t>
            </a:r>
            <a:r>
              <a:rPr lang="en-US" altLang="en-US" sz="2400" dirty="0">
                <a:solidFill>
                  <a:srgbClr val="000000"/>
                </a:solidFill>
              </a:rPr>
              <a:t>absorbed </a:t>
            </a:r>
          </a:p>
          <a:p>
            <a:pPr lvl="1" eaLnBrk="1" hangingPunct="1">
              <a:lnSpc>
                <a:spcPct val="75000"/>
              </a:lnSpc>
              <a:spcBef>
                <a:spcPct val="0"/>
              </a:spcBef>
              <a:buClr>
                <a:schemeClr val="bg2"/>
              </a:buClr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Important minerals, vitamins, and water are also extracted from</a:t>
            </a:r>
          </a:p>
          <a:p>
            <a:pPr eaLnBrk="1" hangingPunct="1">
              <a:lnSpc>
                <a:spcPct val="75000"/>
              </a:lnSpc>
              <a:spcBef>
                <a:spcPct val="25000"/>
              </a:spcBef>
              <a:buClr>
                <a:schemeClr val="bg2"/>
              </a:buClr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food during the process of digestion. </a:t>
            </a: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609600" y="166688"/>
            <a:ext cx="800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Digestion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4724400" y="2819400"/>
            <a:ext cx="0" cy="6096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4724400" y="3886200"/>
            <a:ext cx="0" cy="6096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2052638"/>
            <a:ext cx="8305800" cy="443865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The </a:t>
            </a:r>
            <a:r>
              <a:rPr lang="en-US" altLang="en-US" sz="2000" b="1" smtClean="0"/>
              <a:t>colon</a:t>
            </a:r>
            <a:r>
              <a:rPr lang="en-US" altLang="en-US" sz="2000" smtClean="0"/>
              <a:t> of the </a:t>
            </a:r>
            <a:r>
              <a:rPr lang="en-US" altLang="en-US" sz="2000" b="1" smtClean="0"/>
              <a:t>large intestine</a:t>
            </a:r>
            <a:r>
              <a:rPr lang="en-US" altLang="en-US" sz="2000" smtClean="0"/>
              <a:t> is connected to the small intestine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A major function of the colon is to recover water that has entered the alimentary canal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The colon houses bacteria (e.g., </a:t>
            </a:r>
            <a:r>
              <a:rPr lang="en-US" altLang="en-US" sz="2000" i="1" smtClean="0"/>
              <a:t>Escherichia coli</a:t>
            </a:r>
            <a:r>
              <a:rPr lang="en-US" altLang="en-US" sz="2000" smtClean="0"/>
              <a:t>) that live on unabsorbed organic material; some produce vitamins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Feces</a:t>
            </a:r>
            <a:r>
              <a:rPr lang="en-US" altLang="en-US" sz="2000" smtClean="0"/>
              <a:t>, including undigested material and bacteria, become more solid as they move through the colon</a:t>
            </a:r>
          </a:p>
          <a:p>
            <a:pPr eaLnBrk="1" hangingPunct="1"/>
            <a:r>
              <a:rPr lang="en-US" altLang="en-US" sz="2000" smtClean="0"/>
              <a:t>Feces are stored in the </a:t>
            </a:r>
            <a:r>
              <a:rPr lang="en-US" altLang="en-US" sz="2000" b="1" smtClean="0"/>
              <a:t>rectum </a:t>
            </a:r>
            <a:r>
              <a:rPr lang="en-US" altLang="en-US" sz="2000" smtClean="0"/>
              <a:t>until they can be eliminated through the anus</a:t>
            </a:r>
          </a:p>
          <a:p>
            <a:pPr eaLnBrk="1" hangingPunct="1"/>
            <a:r>
              <a:rPr lang="en-US" altLang="en-US" sz="2000" smtClean="0"/>
              <a:t>Two sphincters between the rectum and anus control bowel movements</a:t>
            </a:r>
          </a:p>
          <a:p>
            <a:pPr eaLnBrk="1" hangingPunct="1"/>
            <a:endParaRPr lang="en-US" altLang="en-US" sz="2000" smtClean="0"/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639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639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1638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F7472DBB-80A0-4229-8EB8-4FF8B4916C45}" type="slidenum">
              <a:rPr lang="en-US" altLang="en-US" sz="1800">
                <a:solidFill>
                  <a:srgbClr val="FFFFFF"/>
                </a:solidFill>
              </a:rPr>
              <a:pPr eaLnBrk="1" hangingPunct="1"/>
              <a:t>20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04800" y="1295400"/>
            <a:ext cx="8534400" cy="5032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buFont typeface="Times" charset="0"/>
              <a:buNone/>
              <a:defRPr/>
            </a:pPr>
            <a:r>
              <a:rPr lang="en-US" sz="2400" b="0" u="sng" dirty="0" smtClean="0"/>
              <a:t>Absorption in the large intestine</a:t>
            </a:r>
            <a:endParaRPr lang="en-US" sz="2400" b="0" u="sng" dirty="0" smtClean="0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2400" y="533400"/>
            <a:ext cx="8534400" cy="5032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buFont typeface="Times" charset="0"/>
              <a:buNone/>
              <a:defRPr/>
            </a:pPr>
            <a:r>
              <a:rPr lang="en-US" b="0" dirty="0" smtClean="0"/>
              <a:t>Steps in digestion</a:t>
            </a:r>
            <a:endParaRPr lang="en-US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AU" altLang="en-US" smtClean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927116"/>
              </p:ext>
            </p:extLst>
          </p:nvPr>
        </p:nvGraphicFramePr>
        <p:xfrm>
          <a:off x="457200" y="914400"/>
          <a:ext cx="8305800" cy="57149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1487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n-US" sz="1800" dirty="0" smtClean="0"/>
                        <a:t>Food 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n-US" sz="1800" dirty="0" smtClean="0"/>
                        <a:t>Major Digestion area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n-US" sz="1800" dirty="0" smtClean="0"/>
                        <a:t>Major Digestive Enzyme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n-US" sz="1800" dirty="0" smtClean="0"/>
                        <a:t>End products</a:t>
                      </a:r>
                      <a:endParaRPr lang="en-US" sz="1800" dirty="0"/>
                    </a:p>
                  </a:txBody>
                  <a:tcPr/>
                </a:tc>
              </a:tr>
              <a:tr h="1409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n-US" sz="1800" dirty="0" smtClean="0"/>
                        <a:t>Carbohydrates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n-US" sz="1800" dirty="0" smtClean="0"/>
                        <a:t>Mouth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n-US" sz="1800" dirty="0" smtClean="0"/>
                        <a:t>Amylase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n-US" sz="1800" dirty="0" smtClean="0"/>
                        <a:t>Glucose</a:t>
                      </a:r>
                      <a:endParaRPr lang="en-US" sz="1800" dirty="0"/>
                    </a:p>
                  </a:txBody>
                  <a:tcPr/>
                </a:tc>
              </a:tr>
              <a:tr h="1330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n-US" sz="1800" dirty="0" smtClean="0"/>
                        <a:t>Protein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n-US" sz="1800" dirty="0" smtClean="0"/>
                        <a:t>Stomach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n-US" sz="1800" dirty="0" smtClean="0"/>
                        <a:t>Pepsin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n-US" sz="1800" dirty="0" smtClean="0"/>
                        <a:t>Amino acids</a:t>
                      </a:r>
                      <a:endParaRPr lang="en-US" sz="1800" dirty="0"/>
                    </a:p>
                  </a:txBody>
                  <a:tcPr/>
                </a:tc>
              </a:tr>
              <a:tr h="1487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n-US" sz="1800" dirty="0" smtClean="0"/>
                        <a:t>Fats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n-US" sz="1800" dirty="0" smtClean="0"/>
                        <a:t>Small Intestine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n-US" sz="1800" dirty="0" smtClean="0"/>
                        <a:t>Lipase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r>
                        <a:rPr lang="en-US" sz="1800" dirty="0" smtClean="0"/>
                        <a:t>Small lipid molecules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39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55AD9C18-8F85-49A8-AF45-A9F44AB91507}" type="slidenum">
              <a:rPr lang="en-US" altLang="en-US" sz="1800">
                <a:solidFill>
                  <a:srgbClr val="FFFFFF"/>
                </a:solidFill>
              </a:rPr>
              <a:pPr eaLnBrk="1" hangingPunct="1"/>
              <a:t>21</a:t>
            </a:fld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381000"/>
            <a:ext cx="7543800" cy="731838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</a:rPr>
              <a:t>Excretory System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52600"/>
            <a:ext cx="8001000" cy="40830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Kidneys are the </a:t>
            </a:r>
            <a:r>
              <a:rPr lang="en-US" altLang="en-US" sz="2600" dirty="0" smtClean="0">
                <a:solidFill>
                  <a:srgbClr val="FF6600"/>
                </a:solidFill>
              </a:rPr>
              <a:t>excretory organ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our body. These are the </a:t>
            </a:r>
            <a:r>
              <a:rPr lang="en-US" altLang="en-US" sz="2600" dirty="0" smtClean="0">
                <a:solidFill>
                  <a:srgbClr val="FF6600"/>
                </a:solidFill>
              </a:rPr>
              <a:t>major component of urinary system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Urinary system includes				</a:t>
            </a:r>
          </a:p>
          <a:p>
            <a:pPr marL="11430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(</a:t>
            </a:r>
            <a:r>
              <a:rPr lang="en-US" alt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altLang="en-US" sz="2600" dirty="0" smtClean="0">
                <a:solidFill>
                  <a:srgbClr val="FF6600"/>
                </a:solidFill>
              </a:rPr>
              <a:t>Kidneys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...formation of urine			</a:t>
            </a:r>
          </a:p>
          <a:p>
            <a:pPr marL="11430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(ii) </a:t>
            </a:r>
            <a:r>
              <a:rPr lang="en-US" altLang="en-US" sz="2600" dirty="0" smtClean="0">
                <a:solidFill>
                  <a:srgbClr val="FF6600"/>
                </a:solidFill>
              </a:rPr>
              <a:t>Ureters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…transport of urine from 			          kidneys to urinary bladder	</a:t>
            </a:r>
          </a:p>
          <a:p>
            <a:pPr marL="11430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(iii) </a:t>
            </a:r>
            <a:r>
              <a:rPr lang="en-US" altLang="en-US" sz="2600" dirty="0" smtClean="0">
                <a:solidFill>
                  <a:srgbClr val="FF6600"/>
                </a:solidFill>
              </a:rPr>
              <a:t>Urinary bladder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…reservoir of urine	</a:t>
            </a:r>
          </a:p>
          <a:p>
            <a:pPr marL="11430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(iv) </a:t>
            </a:r>
            <a:r>
              <a:rPr lang="en-US" altLang="en-US" sz="2600" dirty="0" smtClean="0">
                <a:solidFill>
                  <a:srgbClr val="FF6600"/>
                </a:solidFill>
              </a:rPr>
              <a:t>urethra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...passage of urine from urinary    				bladder to outside</a:t>
            </a:r>
            <a:r>
              <a:rPr lang="en-US" altLang="en-US" sz="2600" dirty="0" smtClean="0">
                <a:solidFill>
                  <a:srgbClr val="0000FF"/>
                </a:solidFill>
              </a:rPr>
              <a:t>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42198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5188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solidFill>
                  <a:srgbClr val="FF6600"/>
                </a:solidFill>
              </a:rPr>
              <a:t>Kidney Structure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8610600" cy="9144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Each kidney contains about one million </a:t>
            </a:r>
            <a:r>
              <a:rPr lang="en-US" altLang="en-US" sz="2400" b="1" dirty="0" err="1" smtClean="0">
                <a:solidFill>
                  <a:srgbClr val="FF6600"/>
                </a:solidFill>
              </a:rPr>
              <a:t>Nephrones</a:t>
            </a:r>
            <a:r>
              <a:rPr lang="en-US" altLang="en-US" sz="2400" dirty="0" smtClean="0"/>
              <a:t> which are the structural &amp; functional unit of kidneys.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069" y="2590801"/>
            <a:ext cx="3452943" cy="3762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5142729" cy="46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62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3413" y="122238"/>
            <a:ext cx="7724775" cy="100647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Functions of kidneys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552450" y="1128713"/>
            <a:ext cx="7772400" cy="5410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Excretion of excess unnecessary substances &amp; metabolic waste products</a:t>
            </a:r>
          </a:p>
          <a:p>
            <a:pPr eaLnBrk="1" hangingPunct="1"/>
            <a:r>
              <a:rPr lang="en-US" altLang="en-US" dirty="0" smtClean="0"/>
              <a:t>Osmoregulation</a:t>
            </a:r>
          </a:p>
          <a:p>
            <a:pPr eaLnBrk="1" hangingPunct="1"/>
            <a:r>
              <a:rPr lang="en-US" altLang="en-US" dirty="0" smtClean="0"/>
              <a:t>Regulation of							(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) water &amp; electrolyte balances	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         (ii) acid-base balances		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         (iii) blood pressure					(iv) red cell production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33413" y="4267200"/>
            <a:ext cx="73152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8700" tIns="39675" rIns="0" bIns="15870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chemeClr val="tx1"/>
                </a:solidFill>
                <a:latin typeface="Arial" panose="020B0604020202020204" pitchFamily="34" charset="0"/>
              </a:rPr>
              <a:t>Osmoregulation is </a:t>
            </a:r>
            <a:r>
              <a:rPr lang="en-US" altLang="en-US" sz="2400" i="1" dirty="0">
                <a:solidFill>
                  <a:schemeClr val="tx1"/>
                </a:solidFill>
                <a:latin typeface="Arial" panose="020B0604020202020204" pitchFamily="34" charset="0"/>
              </a:rPr>
              <a:t>the process by which cells and simple organisms maintain fluid and electrolyte balance with their surroundings. </a:t>
            </a:r>
          </a:p>
        </p:txBody>
      </p:sp>
    </p:spTree>
    <p:extLst>
      <p:ext uri="{BB962C8B-B14F-4D97-AF65-F5344CB8AC3E}">
        <p14:creationId xmlns:p14="http://schemas.microsoft.com/office/powerpoint/2010/main" val="342382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81013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FF6600"/>
                </a:solidFill>
                <a:ea typeface="SimSun" panose="02010600030101010101" pitchFamily="2" charset="-122"/>
              </a:rPr>
              <a:t>How kidneys clean blood</a:t>
            </a:r>
            <a:br>
              <a:rPr lang="en-US" altLang="zh-CN" dirty="0" smtClean="0">
                <a:solidFill>
                  <a:srgbClr val="FF6600"/>
                </a:solidFill>
                <a:ea typeface="SimSun" panose="02010600030101010101" pitchFamily="2" charset="-122"/>
              </a:rPr>
            </a:br>
            <a:endParaRPr lang="en-US" altLang="en-US" dirty="0" smtClean="0">
              <a:solidFill>
                <a:srgbClr val="FF66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95262" y="1301496"/>
            <a:ext cx="8686800" cy="5257800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ea typeface="SimSun" panose="02010600030101010101" pitchFamily="2" charset="-122"/>
              </a:rPr>
              <a:t>Kidneys clean blood by filtering it. They filter all our blood 300 times a day. The filtering is done by over a million tubes packed into each kidney. These tubes are called </a:t>
            </a:r>
            <a:r>
              <a:rPr lang="en-US" altLang="zh-CN" sz="2400" dirty="0" err="1" smtClean="0">
                <a:solidFill>
                  <a:srgbClr val="FF6600"/>
                </a:solidFill>
                <a:ea typeface="SimSun" panose="02010600030101010101" pitchFamily="2" charset="-122"/>
              </a:rPr>
              <a:t>nephrones</a:t>
            </a:r>
            <a:r>
              <a:rPr lang="en-US" altLang="zh-CN" sz="2400" dirty="0" smtClean="0">
                <a:ea typeface="SimSun" panose="02010600030101010101" pitchFamily="2" charset="-122"/>
              </a:rPr>
              <a:t>. </a:t>
            </a:r>
          </a:p>
          <a:p>
            <a:pPr eaLnBrk="1" hangingPunct="1"/>
            <a:r>
              <a:rPr lang="en-US" altLang="zh-CN" sz="2400" dirty="0" smtClean="0">
                <a:ea typeface="SimSun" panose="02010600030101010101" pitchFamily="2" charset="-122"/>
              </a:rPr>
              <a:t>Some people’s kidneys are not very good at filtering blood. Kidney machines help by filtering blood for them. </a:t>
            </a:r>
            <a:endParaRPr lang="en-US" alt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71" y="3657600"/>
            <a:ext cx="4580483" cy="29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1"/>
          <p:cNvSpPr txBox="1">
            <a:spLocks noGrp="1"/>
          </p:cNvSpPr>
          <p:nvPr/>
        </p:nvSpPr>
        <p:spPr bwMode="auto">
          <a:xfrm>
            <a:off x="6553200" y="61658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28293B3-AD38-4E4C-B6CE-4AA01871B01C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435245"/>
            <a:ext cx="8153400" cy="412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</a:rPr>
              <a:t>Food Sources</a:t>
            </a:r>
          </a:p>
          <a:p>
            <a:pPr eaLnBrk="1" hangingPunct="1"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Biologists categorize animals into three groups based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on their food source. </a:t>
            </a:r>
          </a:p>
          <a:p>
            <a:pPr lvl="1" eaLnBrk="1" hangingPunct="1">
              <a:lnSpc>
                <a:spcPct val="75000"/>
              </a:lnSpc>
              <a:spcBef>
                <a:spcPct val="25000"/>
              </a:spcBef>
              <a:buClr>
                <a:schemeClr val="bg2"/>
              </a:buClr>
            </a:pPr>
            <a:r>
              <a:rPr lang="en-US" altLang="en-US" sz="2800" b="1" i="1" dirty="0">
                <a:solidFill>
                  <a:srgbClr val="000000"/>
                </a:solidFill>
              </a:rPr>
              <a:t>Herbivores</a:t>
            </a:r>
            <a:r>
              <a:rPr lang="en-US" altLang="en-US" sz="2800" dirty="0">
                <a:solidFill>
                  <a:srgbClr val="000000"/>
                </a:solidFill>
              </a:rPr>
              <a:t> obtain all food from plants.       Examples</a:t>
            </a:r>
            <a:r>
              <a:rPr lang="en-US" altLang="en-US" sz="2800" dirty="0" smtClean="0">
                <a:solidFill>
                  <a:srgbClr val="000000"/>
                </a:solidFill>
              </a:rPr>
              <a:t>: cows</a:t>
            </a:r>
            <a:r>
              <a:rPr lang="en-US" altLang="en-US" sz="2800" dirty="0">
                <a:solidFill>
                  <a:srgbClr val="000000"/>
                </a:solidFill>
              </a:rPr>
              <a:t>, horses, and nearly all rodents.</a:t>
            </a:r>
          </a:p>
          <a:p>
            <a:pPr lvl="1" eaLnBrk="1" hangingPunct="1">
              <a:lnSpc>
                <a:spcPct val="75000"/>
              </a:lnSpc>
              <a:spcBef>
                <a:spcPct val="25000"/>
              </a:spcBef>
              <a:buClr>
                <a:schemeClr val="bg2"/>
              </a:buClr>
            </a:pPr>
            <a:r>
              <a:rPr lang="en-US" altLang="en-US" sz="2800" b="1" i="1" dirty="0">
                <a:solidFill>
                  <a:srgbClr val="000000"/>
                </a:solidFill>
              </a:rPr>
              <a:t>Carnivores</a:t>
            </a:r>
            <a:r>
              <a:rPr lang="en-US" altLang="en-US" sz="2800" i="1" dirty="0">
                <a:solidFill>
                  <a:srgbClr val="000000"/>
                </a:solidFill>
              </a:rPr>
              <a:t> </a:t>
            </a:r>
            <a:r>
              <a:rPr lang="en-US" altLang="en-US" sz="2800" dirty="0">
                <a:solidFill>
                  <a:srgbClr val="000000"/>
                </a:solidFill>
              </a:rPr>
              <a:t>obtain all food from meat. </a:t>
            </a:r>
          </a:p>
          <a:p>
            <a:pPr lvl="1" eaLnBrk="1" hangingPunct="1">
              <a:lnSpc>
                <a:spcPct val="75000"/>
              </a:lnSpc>
              <a:spcBef>
                <a:spcPct val="10000"/>
              </a:spcBef>
              <a:buClr>
                <a:schemeClr val="bg2"/>
              </a:buClr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   Examples: cats, eagles, wolves, and frogs.</a:t>
            </a:r>
          </a:p>
          <a:p>
            <a:pPr lvl="1" eaLnBrk="1" hangingPunct="1">
              <a:lnSpc>
                <a:spcPct val="75000"/>
              </a:lnSpc>
              <a:spcBef>
                <a:spcPct val="25000"/>
              </a:spcBef>
              <a:buClr>
                <a:schemeClr val="bg2"/>
              </a:buClr>
            </a:pPr>
            <a:r>
              <a:rPr lang="en-US" altLang="en-US" sz="2800" b="1" i="1" dirty="0">
                <a:solidFill>
                  <a:srgbClr val="000000"/>
                </a:solidFill>
              </a:rPr>
              <a:t>Omnivores</a:t>
            </a:r>
            <a:r>
              <a:rPr lang="en-US" altLang="en-US" sz="2800" dirty="0">
                <a:solidFill>
                  <a:srgbClr val="000000"/>
                </a:solidFill>
              </a:rPr>
              <a:t> obtain food from both plants and meat. Examples: humans and bears.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4312" y="4751511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The digestive tract is the area where digestion takes place.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 marL="0" indent="0">
              <a:lnSpc>
                <a:spcPct val="75000"/>
              </a:lnSpc>
              <a:spcBef>
                <a:spcPct val="0"/>
              </a:spcBef>
              <a:buClr>
                <a:schemeClr val="bg2"/>
              </a:buClr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The digestive tract varies widely in complexity from species to species. </a:t>
            </a:r>
          </a:p>
        </p:txBody>
      </p:sp>
    </p:spTree>
    <p:extLst>
      <p:ext uri="{BB962C8B-B14F-4D97-AF65-F5344CB8AC3E}">
        <p14:creationId xmlns:p14="http://schemas.microsoft.com/office/powerpoint/2010/main" val="13395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AU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38629562-5CD6-42DC-99E4-07B742C8BF07}" type="slidenum">
              <a:rPr lang="en-US" altLang="en-US" sz="1800">
                <a:solidFill>
                  <a:srgbClr val="FFFFFF"/>
                </a:solidFill>
              </a:rPr>
              <a:pPr eaLnBrk="1" hangingPunct="1"/>
              <a:t>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4101" name="Picture 2" descr="https://s-media-cache-ak0.pinimg.com/originals/5e/03/78/5e0378493a644f8ed09cc05c7af23e9a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712788"/>
            <a:ext cx="307975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927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Digestion: Overview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1600200"/>
            <a:ext cx="8077200" cy="464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Times" charset="0"/>
              <a:buNone/>
              <a:defRPr/>
            </a:pPr>
            <a:r>
              <a:rPr lang="en-US" sz="2000" dirty="0" smtClean="0"/>
              <a:t>1. Ingestion </a:t>
            </a:r>
            <a:r>
              <a:rPr lang="en-US" sz="2000" b="0" dirty="0" smtClean="0"/>
              <a:t>is the act of eating</a:t>
            </a:r>
          </a:p>
          <a:p>
            <a:pPr marL="0" indent="0" eaLnBrk="1" hangingPunct="1">
              <a:buFont typeface="Times" charset="0"/>
              <a:buNone/>
              <a:defRPr/>
            </a:pPr>
            <a:r>
              <a:rPr lang="en-US" sz="2000" dirty="0" smtClean="0"/>
              <a:t>2. Digestion </a:t>
            </a:r>
            <a:r>
              <a:rPr lang="en-US" sz="2000" b="0" dirty="0" smtClean="0"/>
              <a:t>is the process of breaking food down into molecules small enough to be absorbed</a:t>
            </a:r>
          </a:p>
          <a:p>
            <a:pPr marL="0" indent="0" eaLnBrk="1" hangingPunct="1">
              <a:buFont typeface="Times" charset="0"/>
              <a:buNone/>
              <a:defRPr/>
            </a:pPr>
            <a:r>
              <a:rPr lang="en-US" sz="2000" b="0" dirty="0"/>
              <a:t>	</a:t>
            </a:r>
            <a:r>
              <a:rPr lang="en-US" sz="2000" dirty="0" smtClean="0"/>
              <a:t>Mechanical digestion, </a:t>
            </a:r>
            <a:r>
              <a:rPr lang="en-US" sz="2000" b="0" dirty="0" smtClean="0"/>
              <a:t>including chewing, increases the surface area 	of food</a:t>
            </a:r>
          </a:p>
          <a:p>
            <a:pPr marL="0" indent="0" eaLnBrk="1" hangingPunct="1">
              <a:buFont typeface="Times" charset="0"/>
              <a:buNone/>
              <a:defRPr/>
            </a:pPr>
            <a:r>
              <a:rPr lang="en-US" sz="2000" b="0" dirty="0"/>
              <a:t>	</a:t>
            </a:r>
            <a:r>
              <a:rPr lang="en-US" sz="2000" dirty="0" smtClean="0"/>
              <a:t>Chemical digestion </a:t>
            </a:r>
            <a:r>
              <a:rPr lang="en-US" sz="2000" b="0" dirty="0" smtClean="0"/>
              <a:t>splits food into small molecules that can pass 	through membranes; these are used to build larger molecules. In 	chemical digestion, the process of enzymatic hydrolysis splits bonds 	in molecules with the addition of water</a:t>
            </a:r>
          </a:p>
          <a:p>
            <a:pPr marL="0" indent="0" eaLnBrk="1" hangingPunct="1">
              <a:buFont typeface="Times" charset="0"/>
              <a:buNone/>
              <a:defRPr/>
            </a:pPr>
            <a:r>
              <a:rPr lang="en-AU" sz="2000" dirty="0" smtClean="0"/>
              <a:t>3. Absorption</a:t>
            </a:r>
            <a:r>
              <a:rPr lang="en-AU" sz="2000" b="0" dirty="0" smtClean="0"/>
              <a:t> is uptake of nutrients by body cells</a:t>
            </a:r>
          </a:p>
          <a:p>
            <a:pPr marL="0" indent="0" eaLnBrk="1" hangingPunct="1">
              <a:buFont typeface="Times" charset="0"/>
              <a:buNone/>
              <a:defRPr/>
            </a:pPr>
            <a:r>
              <a:rPr lang="en-AU" sz="2000" dirty="0" smtClean="0"/>
              <a:t>4. Elimination </a:t>
            </a:r>
            <a:r>
              <a:rPr lang="en-AU" sz="2000" b="0" dirty="0" smtClean="0"/>
              <a:t>is the passage of undigested material out of the digestive system</a:t>
            </a:r>
          </a:p>
          <a:p>
            <a:pPr eaLnBrk="1" hangingPunct="1">
              <a:defRPr/>
            </a:pPr>
            <a:endParaRPr lang="en-US" sz="2000" b="0" dirty="0" smtClean="0"/>
          </a:p>
          <a:p>
            <a:pPr eaLnBrk="1" hangingPunct="1">
              <a:defRPr/>
            </a:pPr>
            <a:endParaRPr lang="en-US" sz="2000" b="0" dirty="0" smtClean="0"/>
          </a:p>
        </p:txBody>
      </p:sp>
      <p:sp>
        <p:nvSpPr>
          <p:cNvPr id="512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5BA70BF6-B99B-4104-9C15-17154CF577C1}" type="slidenum">
              <a:rPr lang="en-US" altLang="en-US" sz="1800">
                <a:solidFill>
                  <a:srgbClr val="FFFFFF"/>
                </a:solidFill>
              </a:rPr>
              <a:pPr eaLnBrk="1" hangingPunct="1"/>
              <a:t>5</a:t>
            </a:fld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200" smtClean="0">
                <a:latin typeface="Arial" pitchFamily="34" charset="0"/>
              </a:rPr>
              <a:t>Figure 41.5</a:t>
            </a:r>
          </a:p>
        </p:txBody>
      </p:sp>
      <p:pic>
        <p:nvPicPr>
          <p:cNvPr id="6147" name="Picture 22" descr="41_05_FoodProcessin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071563"/>
            <a:ext cx="8370887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Oval 20"/>
          <p:cNvSpPr>
            <a:spLocks noChangeArrowheads="1"/>
          </p:cNvSpPr>
          <p:nvPr/>
        </p:nvSpPr>
        <p:spPr bwMode="auto">
          <a:xfrm>
            <a:off x="7073900" y="5321300"/>
            <a:ext cx="273050" cy="273050"/>
          </a:xfrm>
          <a:prstGeom prst="ellipse">
            <a:avLst/>
          </a:prstGeom>
          <a:solidFill>
            <a:srgbClr val="0192C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 b="0">
              <a:solidFill>
                <a:srgbClr val="0192C9"/>
              </a:solidFill>
              <a:latin typeface="Times" panose="02020603050405020304" pitchFamily="18" charset="0"/>
            </a:endParaRPr>
          </a:p>
        </p:txBody>
      </p:sp>
      <p:sp>
        <p:nvSpPr>
          <p:cNvPr id="6149" name="Oval 19"/>
          <p:cNvSpPr>
            <a:spLocks noChangeArrowheads="1"/>
          </p:cNvSpPr>
          <p:nvPr/>
        </p:nvSpPr>
        <p:spPr bwMode="auto">
          <a:xfrm>
            <a:off x="5118100" y="5321300"/>
            <a:ext cx="273050" cy="273050"/>
          </a:xfrm>
          <a:prstGeom prst="ellipse">
            <a:avLst/>
          </a:prstGeom>
          <a:solidFill>
            <a:srgbClr val="0192C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 b="0">
              <a:solidFill>
                <a:srgbClr val="0192C9"/>
              </a:solidFill>
              <a:latin typeface="Times" panose="02020603050405020304" pitchFamily="18" charset="0"/>
            </a:endParaRPr>
          </a:p>
        </p:txBody>
      </p:sp>
      <p:sp>
        <p:nvSpPr>
          <p:cNvPr id="6150" name="Oval 18"/>
          <p:cNvSpPr>
            <a:spLocks noChangeArrowheads="1"/>
          </p:cNvSpPr>
          <p:nvPr/>
        </p:nvSpPr>
        <p:spPr bwMode="auto">
          <a:xfrm>
            <a:off x="3552825" y="5321300"/>
            <a:ext cx="273050" cy="273050"/>
          </a:xfrm>
          <a:prstGeom prst="ellipse">
            <a:avLst/>
          </a:prstGeom>
          <a:solidFill>
            <a:srgbClr val="0192C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 b="0">
              <a:solidFill>
                <a:srgbClr val="0192C9"/>
              </a:solidFill>
              <a:latin typeface="Times" panose="02020603050405020304" pitchFamily="18" charset="0"/>
            </a:endParaRPr>
          </a:p>
        </p:txBody>
      </p:sp>
      <p:sp>
        <p:nvSpPr>
          <p:cNvPr id="6151" name="Oval 17"/>
          <p:cNvSpPr>
            <a:spLocks noChangeArrowheads="1"/>
          </p:cNvSpPr>
          <p:nvPr/>
        </p:nvSpPr>
        <p:spPr bwMode="auto">
          <a:xfrm>
            <a:off x="1895475" y="5321300"/>
            <a:ext cx="273050" cy="273050"/>
          </a:xfrm>
          <a:prstGeom prst="ellipse">
            <a:avLst/>
          </a:prstGeom>
          <a:solidFill>
            <a:srgbClr val="0192C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 b="0">
              <a:solidFill>
                <a:srgbClr val="0192C9"/>
              </a:solidFill>
              <a:latin typeface="Times" panose="02020603050405020304" pitchFamily="18" charset="0"/>
            </a:endParaRPr>
          </a:p>
        </p:txBody>
      </p:sp>
      <p:sp>
        <p:nvSpPr>
          <p:cNvPr id="6152" name="Text Box 3"/>
          <p:cNvSpPr txBox="1">
            <a:spLocks noChangeArrowheads="1"/>
          </p:cNvSpPr>
          <p:nvPr/>
        </p:nvSpPr>
        <p:spPr bwMode="auto">
          <a:xfrm>
            <a:off x="1630363" y="2894013"/>
            <a:ext cx="12446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Mechanical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digestion</a:t>
            </a:r>
          </a:p>
        </p:txBody>
      </p:sp>
      <p:sp>
        <p:nvSpPr>
          <p:cNvPr id="6153" name="Text Box 5"/>
          <p:cNvSpPr txBox="1">
            <a:spLocks noChangeArrowheads="1"/>
          </p:cNvSpPr>
          <p:nvPr/>
        </p:nvSpPr>
        <p:spPr bwMode="auto">
          <a:xfrm>
            <a:off x="3541713" y="3236913"/>
            <a:ext cx="12573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Chemical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digestion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(enzymatic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hydrolysis)</a:t>
            </a:r>
          </a:p>
        </p:txBody>
      </p:sp>
      <p:sp>
        <p:nvSpPr>
          <p:cNvPr id="6154" name="Text Box 6"/>
          <p:cNvSpPr txBox="1">
            <a:spLocks noChangeArrowheads="1"/>
          </p:cNvSpPr>
          <p:nvPr/>
        </p:nvSpPr>
        <p:spPr bwMode="auto">
          <a:xfrm>
            <a:off x="4652963" y="2411413"/>
            <a:ext cx="2108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Nutrient molecules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enter body cells</a:t>
            </a:r>
          </a:p>
        </p:txBody>
      </p:sp>
      <p:sp>
        <p:nvSpPr>
          <p:cNvPr id="6155" name="Text Box 7"/>
          <p:cNvSpPr txBox="1">
            <a:spLocks noChangeArrowheads="1"/>
          </p:cNvSpPr>
          <p:nvPr/>
        </p:nvSpPr>
        <p:spPr bwMode="auto">
          <a:xfrm>
            <a:off x="7466013" y="3795713"/>
            <a:ext cx="12446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Undigested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material</a:t>
            </a:r>
          </a:p>
        </p:txBody>
      </p:sp>
      <p:sp>
        <p:nvSpPr>
          <p:cNvPr id="6156" name="Text Box 8"/>
          <p:cNvSpPr txBox="1">
            <a:spLocks noChangeArrowheads="1"/>
          </p:cNvSpPr>
          <p:nvPr/>
        </p:nvSpPr>
        <p:spPr bwMode="auto">
          <a:xfrm>
            <a:off x="7402513" y="5313363"/>
            <a:ext cx="1282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Elimination</a:t>
            </a:r>
          </a:p>
        </p:txBody>
      </p:sp>
      <p:sp>
        <p:nvSpPr>
          <p:cNvPr id="6157" name="Text Box 9"/>
          <p:cNvSpPr txBox="1">
            <a:spLocks noChangeArrowheads="1"/>
          </p:cNvSpPr>
          <p:nvPr/>
        </p:nvSpPr>
        <p:spPr bwMode="auto">
          <a:xfrm>
            <a:off x="5453063" y="5313363"/>
            <a:ext cx="1282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Absorption</a:t>
            </a:r>
          </a:p>
        </p:txBody>
      </p:sp>
      <p:sp>
        <p:nvSpPr>
          <p:cNvPr id="6158" name="Text Box 10"/>
          <p:cNvSpPr txBox="1">
            <a:spLocks noChangeArrowheads="1"/>
          </p:cNvSpPr>
          <p:nvPr/>
        </p:nvSpPr>
        <p:spPr bwMode="auto">
          <a:xfrm>
            <a:off x="3884613" y="5313363"/>
            <a:ext cx="1282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Digestion</a:t>
            </a:r>
          </a:p>
        </p:txBody>
      </p:sp>
      <p:sp>
        <p:nvSpPr>
          <p:cNvPr id="6159" name="Text Box 11"/>
          <p:cNvSpPr txBox="1">
            <a:spLocks noChangeArrowheads="1"/>
          </p:cNvSpPr>
          <p:nvPr/>
        </p:nvSpPr>
        <p:spPr bwMode="auto">
          <a:xfrm>
            <a:off x="2233613" y="5313363"/>
            <a:ext cx="1282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Ingestion</a:t>
            </a:r>
          </a:p>
        </p:txBody>
      </p:sp>
      <p:sp>
        <p:nvSpPr>
          <p:cNvPr id="6160" name="Text Box 12"/>
          <p:cNvSpPr txBox="1">
            <a:spLocks noChangeArrowheads="1"/>
          </p:cNvSpPr>
          <p:nvPr/>
        </p:nvSpPr>
        <p:spPr bwMode="auto">
          <a:xfrm>
            <a:off x="1960563" y="5313363"/>
            <a:ext cx="139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161" name="Text Box 13"/>
          <p:cNvSpPr txBox="1">
            <a:spLocks noChangeArrowheads="1"/>
          </p:cNvSpPr>
          <p:nvPr/>
        </p:nvSpPr>
        <p:spPr bwMode="auto">
          <a:xfrm>
            <a:off x="3617913" y="5313363"/>
            <a:ext cx="139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162" name="Text Box 14"/>
          <p:cNvSpPr txBox="1">
            <a:spLocks noChangeArrowheads="1"/>
          </p:cNvSpPr>
          <p:nvPr/>
        </p:nvSpPr>
        <p:spPr bwMode="auto">
          <a:xfrm>
            <a:off x="5192713" y="5313363"/>
            <a:ext cx="139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163" name="Text Box 15"/>
          <p:cNvSpPr txBox="1">
            <a:spLocks noChangeArrowheads="1"/>
          </p:cNvSpPr>
          <p:nvPr/>
        </p:nvSpPr>
        <p:spPr bwMode="auto">
          <a:xfrm>
            <a:off x="7142163" y="5313363"/>
            <a:ext cx="139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164" name="AutoShape 21"/>
          <p:cNvSpPr>
            <a:spLocks/>
          </p:cNvSpPr>
          <p:nvPr/>
        </p:nvSpPr>
        <p:spPr bwMode="auto">
          <a:xfrm rot="5400000">
            <a:off x="3597275" y="3927475"/>
            <a:ext cx="190500" cy="2508250"/>
          </a:xfrm>
          <a:prstGeom prst="rightBrace">
            <a:avLst>
              <a:gd name="adj1" fmla="val 56629"/>
              <a:gd name="adj2" fmla="val 2651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b="0">
              <a:latin typeface="Times" panose="02020603050405020304" pitchFamily="18" charset="0"/>
            </a:endParaRPr>
          </a:p>
        </p:txBody>
      </p:sp>
      <p:sp>
        <p:nvSpPr>
          <p:cNvPr id="616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FFF12E65-57E4-49C5-A434-0F86437D0F73}" type="slidenum">
              <a:rPr lang="en-US" altLang="en-US" sz="1800">
                <a:solidFill>
                  <a:srgbClr val="FFFFFF"/>
                </a:solidFill>
              </a:rPr>
              <a:pPr eaLnBrk="1" hangingPunct="1"/>
              <a:t>6</a:t>
            </a:fld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Types of digestion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3276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Intracellular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AU" dirty="0" smtClean="0"/>
              <a:t>In intracellular digestion, food particles are engulfed by phagocytosis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AU" dirty="0" smtClean="0"/>
              <a:t>Food vacuoles, containing food, fuse with lysosomes containing hydrolytic enzymes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AU" dirty="0" smtClean="0"/>
              <a:t>Small molecules are retained by the cell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AU" dirty="0" smtClean="0"/>
              <a:t>Indigestible remains are released into the surrounding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AU" dirty="0" smtClean="0"/>
              <a:t>Example: Digestion in amoeba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Extracellular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AU" dirty="0" smtClean="0"/>
              <a:t>Breakdown of food particles outside of cells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AU" dirty="0" smtClean="0"/>
              <a:t>It occurs in compartments that are continuous with the outside of the animal’s body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AU" dirty="0" smtClean="0"/>
              <a:t>Example: Digestion in animals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AU" dirty="0" smtClean="0"/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AU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5A817018-4A90-445B-81C9-535686AD90C0}" type="slidenum">
              <a:rPr lang="en-US" altLang="en-US" sz="1800">
                <a:solidFill>
                  <a:srgbClr val="FFFFFF"/>
                </a:solidFill>
              </a:rPr>
              <a:pPr eaLnBrk="1" hangingPunct="1"/>
              <a:t>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7173" name="Picture 2" descr="http://www.expertsmind.com/CMSImages/1216_Intracellular%20Dig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86275"/>
            <a:ext cx="61055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" y="693738"/>
            <a:ext cx="307975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Steps in digestion</a:t>
            </a:r>
            <a:endParaRPr lang="en-AU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>
          <a:xfrm>
            <a:off x="80963" y="1273175"/>
            <a:ext cx="5715000" cy="4495800"/>
          </a:xfrm>
        </p:spPr>
        <p:txBody>
          <a:bodyPr/>
          <a:lstStyle/>
          <a:p>
            <a:pPr marL="350838" indent="-350838" eaLnBrk="1" hangingPunct="1"/>
            <a:r>
              <a:rPr lang="en-US" altLang="en-US" sz="2400" dirty="0" smtClean="0"/>
              <a:t>The mammalian digestive system consists of an </a:t>
            </a:r>
            <a:r>
              <a:rPr lang="en-US" altLang="en-US" sz="2400" u="sng" dirty="0" smtClean="0"/>
              <a:t>alimentary canal and accessory glands</a:t>
            </a:r>
            <a:r>
              <a:rPr lang="en-US" altLang="en-US" sz="2400" dirty="0" smtClean="0"/>
              <a:t> that secrete digestive juices through ducts</a:t>
            </a:r>
          </a:p>
          <a:p>
            <a:pPr marL="350838" indent="-350838" eaLnBrk="1" hangingPunct="1"/>
            <a:r>
              <a:rPr lang="en-US" altLang="en-US" sz="2400" u="sng" dirty="0" smtClean="0"/>
              <a:t>Mammalian accessory glands are the salivary glands, the pancreas, the liver, and the gallbladder</a:t>
            </a:r>
          </a:p>
          <a:p>
            <a:pPr marL="350838" indent="-350838" eaLnBrk="1" hangingPunct="1"/>
            <a:r>
              <a:rPr lang="en-AU" altLang="en-US" sz="2400" dirty="0" smtClean="0"/>
              <a:t>Food is pushed along </a:t>
            </a:r>
            <a:r>
              <a:rPr lang="en-AU" altLang="en-US" sz="2400" b="1" dirty="0" smtClean="0"/>
              <a:t>by peristalsis</a:t>
            </a:r>
            <a:r>
              <a:rPr lang="en-AU" altLang="en-US" sz="2400" dirty="0" smtClean="0"/>
              <a:t>, rhythmic contractions of muscles in the wall of the canal</a:t>
            </a:r>
          </a:p>
          <a:p>
            <a:pPr marL="350838" indent="-350838" eaLnBrk="1" hangingPunct="1"/>
            <a:r>
              <a:rPr lang="en-AU" altLang="en-US" sz="2400" dirty="0" smtClean="0"/>
              <a:t>Valves called </a:t>
            </a:r>
            <a:r>
              <a:rPr lang="en-AU" altLang="en-US" sz="2400" u="sng" dirty="0" smtClean="0"/>
              <a:t>sphincters</a:t>
            </a:r>
            <a:r>
              <a:rPr lang="en-AU" altLang="en-US" sz="2400" dirty="0" smtClean="0"/>
              <a:t> regulate the movement of material between compartments</a:t>
            </a:r>
          </a:p>
          <a:p>
            <a:pPr marL="350838" indent="-350838" eaLnBrk="1" hangingPunct="1"/>
            <a:endParaRPr lang="en-US" altLang="en-US" sz="2400" dirty="0" smtClean="0"/>
          </a:p>
        </p:txBody>
      </p: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20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820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1300D"/>
                </a:buClr>
                <a:buFont typeface="Times" panose="02020603050405020304" pitchFamily="18" charset="0"/>
                <a:buChar char="•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819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23024F0C-FC71-4ECA-BF55-FB6B9740F435}" type="slidenum">
              <a:rPr lang="en-US" altLang="en-US" sz="1800">
                <a:solidFill>
                  <a:srgbClr val="FFFFFF"/>
                </a:solidFill>
              </a:rPr>
              <a:pPr eaLnBrk="1" hangingPunct="1"/>
              <a:t>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9400"/>
            <a:ext cx="3810000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2" descr="41_09aDigestiveSystem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136525"/>
            <a:ext cx="65182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965450" y="2335213"/>
            <a:ext cx="666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Liver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365250" y="747713"/>
            <a:ext cx="1016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Salivary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glands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370013" y="3646488"/>
            <a:ext cx="1000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Gall-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bladder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5607050" y="1682750"/>
            <a:ext cx="16081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Esophagus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5516563" y="936625"/>
            <a:ext cx="11382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Pharynx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5518150" y="193675"/>
            <a:ext cx="1397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Oral cavity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6494463" y="2774950"/>
            <a:ext cx="12192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Sphincter</a:t>
            </a: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1352550" y="166688"/>
            <a:ext cx="9937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Tongue</a:t>
            </a:r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2306638" y="330200"/>
            <a:ext cx="1069975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14"/>
          <p:cNvSpPr>
            <a:spLocks noChangeShapeType="1"/>
          </p:cNvSpPr>
          <p:nvPr/>
        </p:nvSpPr>
        <p:spPr bwMode="auto">
          <a:xfrm flipV="1">
            <a:off x="3362325" y="347663"/>
            <a:ext cx="211137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Line 15"/>
          <p:cNvSpPr>
            <a:spLocks noChangeShapeType="1"/>
          </p:cNvSpPr>
          <p:nvPr/>
        </p:nvSpPr>
        <p:spPr bwMode="auto">
          <a:xfrm flipV="1">
            <a:off x="3865563" y="1098550"/>
            <a:ext cx="16049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16"/>
          <p:cNvSpPr>
            <a:spLocks noChangeShapeType="1"/>
          </p:cNvSpPr>
          <p:nvPr/>
        </p:nvSpPr>
        <p:spPr bwMode="auto">
          <a:xfrm flipV="1">
            <a:off x="3878263" y="1836738"/>
            <a:ext cx="1693862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1" name="Group 43"/>
          <p:cNvGrpSpPr>
            <a:grpSpLocks/>
          </p:cNvGrpSpPr>
          <p:nvPr/>
        </p:nvGrpSpPr>
        <p:grpSpPr bwMode="auto">
          <a:xfrm>
            <a:off x="2357438" y="801688"/>
            <a:ext cx="1511300" cy="349250"/>
            <a:chOff x="1485" y="505"/>
            <a:chExt cx="952" cy="220"/>
          </a:xfrm>
        </p:grpSpPr>
        <p:sp>
          <p:nvSpPr>
            <p:cNvPr id="9253" name="Line 17"/>
            <p:cNvSpPr>
              <a:spLocks noChangeShapeType="1"/>
            </p:cNvSpPr>
            <p:nvPr/>
          </p:nvSpPr>
          <p:spPr bwMode="auto">
            <a:xfrm>
              <a:off x="1597" y="506"/>
              <a:ext cx="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Line 18"/>
            <p:cNvSpPr>
              <a:spLocks noChangeShapeType="1"/>
            </p:cNvSpPr>
            <p:nvPr/>
          </p:nvSpPr>
          <p:spPr bwMode="auto">
            <a:xfrm>
              <a:off x="1589" y="725"/>
              <a:ext cx="6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Line 19"/>
            <p:cNvSpPr>
              <a:spLocks noChangeShapeType="1"/>
            </p:cNvSpPr>
            <p:nvPr/>
          </p:nvSpPr>
          <p:spPr bwMode="auto">
            <a:xfrm>
              <a:off x="1485" y="623"/>
              <a:ext cx="4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Line 20"/>
            <p:cNvSpPr>
              <a:spLocks noChangeShapeType="1"/>
            </p:cNvSpPr>
            <p:nvPr/>
          </p:nvSpPr>
          <p:spPr bwMode="auto">
            <a:xfrm flipV="1">
              <a:off x="1487" y="505"/>
              <a:ext cx="113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Line 21"/>
            <p:cNvSpPr>
              <a:spLocks noChangeShapeType="1"/>
            </p:cNvSpPr>
            <p:nvPr/>
          </p:nvSpPr>
          <p:spPr bwMode="auto">
            <a:xfrm>
              <a:off x="1488" y="626"/>
              <a:ext cx="104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2" name="Line 22"/>
          <p:cNvSpPr>
            <a:spLocks noChangeShapeType="1"/>
          </p:cNvSpPr>
          <p:nvPr/>
        </p:nvSpPr>
        <p:spPr bwMode="auto">
          <a:xfrm flipV="1">
            <a:off x="3267075" y="2611438"/>
            <a:ext cx="0" cy="461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23"/>
          <p:cNvSpPr>
            <a:spLocks noChangeShapeType="1"/>
          </p:cNvSpPr>
          <p:nvPr/>
        </p:nvSpPr>
        <p:spPr bwMode="auto">
          <a:xfrm>
            <a:off x="2362200" y="4056063"/>
            <a:ext cx="96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24"/>
          <p:cNvSpPr>
            <a:spLocks noChangeShapeType="1"/>
          </p:cNvSpPr>
          <p:nvPr/>
        </p:nvSpPr>
        <p:spPr bwMode="auto">
          <a:xfrm>
            <a:off x="2566988" y="4452938"/>
            <a:ext cx="1054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25"/>
          <p:cNvSpPr>
            <a:spLocks noChangeShapeType="1"/>
          </p:cNvSpPr>
          <p:nvPr/>
        </p:nvSpPr>
        <p:spPr bwMode="auto">
          <a:xfrm>
            <a:off x="2092325" y="4883150"/>
            <a:ext cx="1198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26"/>
          <p:cNvSpPr>
            <a:spLocks noChangeShapeType="1"/>
          </p:cNvSpPr>
          <p:nvPr/>
        </p:nvSpPr>
        <p:spPr bwMode="auto">
          <a:xfrm>
            <a:off x="2193925" y="5430838"/>
            <a:ext cx="625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Text Box 27"/>
          <p:cNvSpPr txBox="1">
            <a:spLocks noChangeArrowheads="1"/>
          </p:cNvSpPr>
          <p:nvPr/>
        </p:nvSpPr>
        <p:spPr bwMode="auto">
          <a:xfrm>
            <a:off x="1368425" y="4308475"/>
            <a:ext cx="11033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Pancreas</a:t>
            </a:r>
          </a:p>
        </p:txBody>
      </p:sp>
      <p:sp>
        <p:nvSpPr>
          <p:cNvPr id="9238" name="Text Box 28"/>
          <p:cNvSpPr txBox="1">
            <a:spLocks noChangeArrowheads="1"/>
          </p:cNvSpPr>
          <p:nvPr/>
        </p:nvSpPr>
        <p:spPr bwMode="auto">
          <a:xfrm>
            <a:off x="1368425" y="4727575"/>
            <a:ext cx="1000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Small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intestine</a:t>
            </a:r>
          </a:p>
        </p:txBody>
      </p:sp>
      <p:sp>
        <p:nvSpPr>
          <p:cNvPr id="9239" name="Text Box 29"/>
          <p:cNvSpPr txBox="1">
            <a:spLocks noChangeArrowheads="1"/>
          </p:cNvSpPr>
          <p:nvPr/>
        </p:nvSpPr>
        <p:spPr bwMode="auto">
          <a:xfrm>
            <a:off x="1373188" y="5318125"/>
            <a:ext cx="1000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Large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intestine</a:t>
            </a:r>
          </a:p>
        </p:txBody>
      </p:sp>
      <p:sp>
        <p:nvSpPr>
          <p:cNvPr id="9240" name="Text Box 30"/>
          <p:cNvSpPr txBox="1">
            <a:spLocks noChangeArrowheads="1"/>
          </p:cNvSpPr>
          <p:nvPr/>
        </p:nvSpPr>
        <p:spPr bwMode="auto">
          <a:xfrm>
            <a:off x="1370013" y="5969000"/>
            <a:ext cx="11033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Rectum</a:t>
            </a:r>
          </a:p>
        </p:txBody>
      </p:sp>
      <p:sp>
        <p:nvSpPr>
          <p:cNvPr id="9241" name="Text Box 31"/>
          <p:cNvSpPr txBox="1">
            <a:spLocks noChangeArrowheads="1"/>
          </p:cNvSpPr>
          <p:nvPr/>
        </p:nvSpPr>
        <p:spPr bwMode="auto">
          <a:xfrm>
            <a:off x="1655763" y="6305550"/>
            <a:ext cx="6858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Anus</a:t>
            </a:r>
          </a:p>
        </p:txBody>
      </p:sp>
      <p:sp>
        <p:nvSpPr>
          <p:cNvPr id="9242" name="Line 32"/>
          <p:cNvSpPr>
            <a:spLocks noChangeShapeType="1"/>
          </p:cNvSpPr>
          <p:nvPr/>
        </p:nvSpPr>
        <p:spPr bwMode="auto">
          <a:xfrm>
            <a:off x="2363788" y="6094413"/>
            <a:ext cx="133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33"/>
          <p:cNvSpPr>
            <a:spLocks noChangeShapeType="1"/>
          </p:cNvSpPr>
          <p:nvPr/>
        </p:nvSpPr>
        <p:spPr bwMode="auto">
          <a:xfrm>
            <a:off x="2366963" y="6445250"/>
            <a:ext cx="133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Text Box 34"/>
          <p:cNvSpPr txBox="1">
            <a:spLocks noChangeArrowheads="1"/>
          </p:cNvSpPr>
          <p:nvPr/>
        </p:nvSpPr>
        <p:spPr bwMode="auto">
          <a:xfrm>
            <a:off x="5481638" y="3990975"/>
            <a:ext cx="1244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Sphincter</a:t>
            </a:r>
          </a:p>
        </p:txBody>
      </p:sp>
      <p:sp>
        <p:nvSpPr>
          <p:cNvPr id="9245" name="Text Box 35"/>
          <p:cNvSpPr txBox="1">
            <a:spLocks noChangeArrowheads="1"/>
          </p:cNvSpPr>
          <p:nvPr/>
        </p:nvSpPr>
        <p:spPr bwMode="auto">
          <a:xfrm>
            <a:off x="6626225" y="4335463"/>
            <a:ext cx="11096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Stomach</a:t>
            </a:r>
          </a:p>
        </p:txBody>
      </p:sp>
      <p:sp>
        <p:nvSpPr>
          <p:cNvPr id="9246" name="Line 36"/>
          <p:cNvSpPr>
            <a:spLocks noChangeShapeType="1"/>
          </p:cNvSpPr>
          <p:nvPr/>
        </p:nvSpPr>
        <p:spPr bwMode="auto">
          <a:xfrm>
            <a:off x="5878513" y="1998663"/>
            <a:ext cx="785812" cy="145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Line 37"/>
          <p:cNvSpPr>
            <a:spLocks noChangeShapeType="1"/>
          </p:cNvSpPr>
          <p:nvPr/>
        </p:nvSpPr>
        <p:spPr bwMode="auto">
          <a:xfrm>
            <a:off x="6911975" y="3086100"/>
            <a:ext cx="0" cy="881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Line 38"/>
          <p:cNvSpPr>
            <a:spLocks noChangeShapeType="1"/>
          </p:cNvSpPr>
          <p:nvPr/>
        </p:nvSpPr>
        <p:spPr bwMode="auto">
          <a:xfrm>
            <a:off x="6164263" y="4259263"/>
            <a:ext cx="0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Line 39"/>
          <p:cNvSpPr>
            <a:spLocks noChangeShapeType="1"/>
          </p:cNvSpPr>
          <p:nvPr/>
        </p:nvSpPr>
        <p:spPr bwMode="auto">
          <a:xfrm>
            <a:off x="5818188" y="4957763"/>
            <a:ext cx="290512" cy="820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40"/>
          <p:cNvSpPr txBox="1">
            <a:spLocks noChangeArrowheads="1"/>
          </p:cNvSpPr>
          <p:nvPr/>
        </p:nvSpPr>
        <p:spPr bwMode="auto">
          <a:xfrm>
            <a:off x="5592763" y="5753100"/>
            <a:ext cx="190023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Duodenum of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small intestine</a:t>
            </a:r>
          </a:p>
        </p:txBody>
      </p:sp>
      <p:sp>
        <p:nvSpPr>
          <p:cNvPr id="14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200" smtClean="0">
                <a:latin typeface="Arial" pitchFamily="34" charset="0"/>
              </a:rPr>
              <a:t>Figure 41.9a</a:t>
            </a:r>
          </a:p>
        </p:txBody>
      </p:sp>
      <p:sp>
        <p:nvSpPr>
          <p:cNvPr id="925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anose="02020603050405020304" pitchFamily="18" charset="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26E37E7B-B55F-4835-844C-2FF82D00FB40}" type="slidenum">
              <a:rPr lang="en-US" altLang="en-US" sz="1800">
                <a:solidFill>
                  <a:srgbClr val="FFFFFF"/>
                </a:solidFill>
              </a:rPr>
              <a:pPr eaLnBrk="1" hangingPunct="1"/>
              <a:t>9</a:t>
            </a:fld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1952</TotalTime>
  <Words>1247</Words>
  <Application>Microsoft Office PowerPoint</Application>
  <PresentationFormat>On-screen Show (4:3)</PresentationFormat>
  <Paragraphs>273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SimSun</vt:lpstr>
      <vt:lpstr>Arial</vt:lpstr>
      <vt:lpstr>Calibri</vt:lpstr>
      <vt:lpstr>Cambria</vt:lpstr>
      <vt:lpstr>Swis721 BT</vt:lpstr>
      <vt:lpstr>Tahoma</vt:lpstr>
      <vt:lpstr>Times</vt:lpstr>
      <vt:lpstr>Times New Roman</vt:lpstr>
      <vt:lpstr>Wingdings</vt:lpstr>
      <vt:lpstr>Wingdings 3</vt:lpstr>
      <vt:lpstr>ヒラギノ角ゴ Pro W3</vt:lpstr>
      <vt:lpstr>Adjacency</vt:lpstr>
      <vt:lpstr>PowerPoint Presentation</vt:lpstr>
      <vt:lpstr>PowerPoint Presentation</vt:lpstr>
      <vt:lpstr>PowerPoint Presentation</vt:lpstr>
      <vt:lpstr>PowerPoint Presentation</vt:lpstr>
      <vt:lpstr>Digestion: Overview</vt:lpstr>
      <vt:lpstr>Figure 41.5</vt:lpstr>
      <vt:lpstr>Types of digestion</vt:lpstr>
      <vt:lpstr>Steps in digestion</vt:lpstr>
      <vt:lpstr>Figure 41.9a</vt:lpstr>
      <vt:lpstr>Steps in digestion</vt:lpstr>
      <vt:lpstr>Digestion in the Stomach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Excretory System</vt:lpstr>
      <vt:lpstr>Kidney Structure</vt:lpstr>
      <vt:lpstr>Functions of kidneys</vt:lpstr>
      <vt:lpstr>How kidneys clean blood </vt:lpstr>
    </vt:vector>
  </TitlesOfParts>
  <Company>Jerome Burg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HP</cp:lastModifiedBy>
  <cp:revision>123</cp:revision>
  <dcterms:created xsi:type="dcterms:W3CDTF">2010-08-06T18:35:02Z</dcterms:created>
  <dcterms:modified xsi:type="dcterms:W3CDTF">2016-12-02T19:59:59Z</dcterms:modified>
</cp:coreProperties>
</file>