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74" r:id="rId2"/>
    <p:sldId id="277" r:id="rId3"/>
    <p:sldId id="290" r:id="rId4"/>
    <p:sldId id="291" r:id="rId5"/>
    <p:sldId id="292" r:id="rId6"/>
    <p:sldId id="293" r:id="rId7"/>
    <p:sldId id="294" r:id="rId8"/>
    <p:sldId id="301" r:id="rId9"/>
    <p:sldId id="295" r:id="rId10"/>
    <p:sldId id="300" r:id="rId11"/>
    <p:sldId id="296" r:id="rId12"/>
    <p:sldId id="297" r:id="rId13"/>
    <p:sldId id="298" r:id="rId14"/>
    <p:sldId id="299" r:id="rId15"/>
    <p:sldId id="276" r:id="rId16"/>
    <p:sldId id="279" r:id="rId17"/>
    <p:sldId id="286" r:id="rId18"/>
    <p:sldId id="262" r:id="rId19"/>
    <p:sldId id="263" r:id="rId20"/>
    <p:sldId id="280" r:id="rId21"/>
    <p:sldId id="281" r:id="rId22"/>
    <p:sldId id="282" r:id="rId23"/>
    <p:sldId id="288" r:id="rId24"/>
    <p:sldId id="283" r:id="rId25"/>
    <p:sldId id="278" r:id="rId26"/>
    <p:sldId id="271" r:id="rId27"/>
    <p:sldId id="272" r:id="rId28"/>
    <p:sldId id="273" r:id="rId29"/>
    <p:sldId id="307" r:id="rId30"/>
    <p:sldId id="308" r:id="rId31"/>
    <p:sldId id="302" r:id="rId32"/>
    <p:sldId id="303" r:id="rId33"/>
    <p:sldId id="304" r:id="rId34"/>
    <p:sldId id="305" r:id="rId35"/>
    <p:sldId id="306"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301F3-F308-47F1-98D8-D826503283B8}" type="doc">
      <dgm:prSet loTypeId="urn:microsoft.com/office/officeart/2005/8/layout/process2" loCatId="process" qsTypeId="urn:microsoft.com/office/officeart/2005/8/quickstyle/simple1" qsCatId="simple" csTypeId="urn:microsoft.com/office/officeart/2005/8/colors/colorful2" csCatId="colorful" phldr="1"/>
      <dgm:spPr/>
    </dgm:pt>
    <dgm:pt modelId="{36E03AB7-E387-4D38-9147-C20498EE5C10}">
      <dgm:prSet phldrT="[Text]" custT="1"/>
      <dgm:spPr/>
      <dgm:t>
        <a:bodyPr/>
        <a:lstStyle/>
        <a:p>
          <a:r>
            <a:rPr lang="en-AU" sz="1600" b="1" dirty="0" smtClean="0"/>
            <a:t>Air enters through nasal cavity</a:t>
          </a:r>
          <a:endParaRPr lang="en-AU" sz="1600" b="1" dirty="0"/>
        </a:p>
      </dgm:t>
    </dgm:pt>
    <dgm:pt modelId="{68C5978A-D627-4062-83D6-5976BE5C4AAD}" type="parTrans" cxnId="{826C0A31-03DD-4FF4-9485-C4EB12165996}">
      <dgm:prSet/>
      <dgm:spPr/>
      <dgm:t>
        <a:bodyPr/>
        <a:lstStyle/>
        <a:p>
          <a:endParaRPr lang="en-AU" sz="2400" b="1"/>
        </a:p>
      </dgm:t>
    </dgm:pt>
    <dgm:pt modelId="{D692C4EF-207B-45F9-9EAD-98D07EF42863}" type="sibTrans" cxnId="{826C0A31-03DD-4FF4-9485-C4EB12165996}">
      <dgm:prSet custT="1"/>
      <dgm:spPr/>
      <dgm:t>
        <a:bodyPr/>
        <a:lstStyle/>
        <a:p>
          <a:endParaRPr lang="en-AU" sz="1050" b="1"/>
        </a:p>
      </dgm:t>
    </dgm:pt>
    <dgm:pt modelId="{AACBFDF0-14F9-4212-B54A-1CE0E38B78AC}">
      <dgm:prSet phldrT="[Text]" custT="1"/>
      <dgm:spPr/>
      <dgm:t>
        <a:bodyPr/>
        <a:lstStyle/>
        <a:p>
          <a:r>
            <a:rPr lang="en-AU" sz="1600" b="1" dirty="0" smtClean="0"/>
            <a:t>Pharynx</a:t>
          </a:r>
          <a:endParaRPr lang="en-AU" sz="1600" b="1" dirty="0"/>
        </a:p>
      </dgm:t>
    </dgm:pt>
    <dgm:pt modelId="{5B4357E4-7769-468A-90F2-57775F6465C0}" type="parTrans" cxnId="{B4639669-8332-4404-B7CA-7F7A2C997597}">
      <dgm:prSet/>
      <dgm:spPr/>
      <dgm:t>
        <a:bodyPr/>
        <a:lstStyle/>
        <a:p>
          <a:endParaRPr lang="en-AU" sz="2400" b="1"/>
        </a:p>
      </dgm:t>
    </dgm:pt>
    <dgm:pt modelId="{418AF98B-A83E-4DBA-93CA-39593F159C0C}" type="sibTrans" cxnId="{B4639669-8332-4404-B7CA-7F7A2C997597}">
      <dgm:prSet custT="1"/>
      <dgm:spPr/>
      <dgm:t>
        <a:bodyPr/>
        <a:lstStyle/>
        <a:p>
          <a:endParaRPr lang="en-AU" sz="1050" b="1"/>
        </a:p>
      </dgm:t>
    </dgm:pt>
    <dgm:pt modelId="{F2B3175F-D75D-4D84-9BA2-D9706695EDA4}">
      <dgm:prSet phldrT="[Text]" custT="1"/>
      <dgm:spPr/>
      <dgm:t>
        <a:bodyPr/>
        <a:lstStyle/>
        <a:p>
          <a:r>
            <a:rPr lang="en-AU" sz="1600" b="1" dirty="0" smtClean="0"/>
            <a:t>Larynx</a:t>
          </a:r>
          <a:endParaRPr lang="en-AU" sz="1600" b="1" dirty="0"/>
        </a:p>
      </dgm:t>
    </dgm:pt>
    <dgm:pt modelId="{BD0839CC-FC56-4F95-9B52-826C13E65E81}" type="parTrans" cxnId="{487C2D87-2938-41B7-A8FE-F38ADC547394}">
      <dgm:prSet/>
      <dgm:spPr/>
      <dgm:t>
        <a:bodyPr/>
        <a:lstStyle/>
        <a:p>
          <a:endParaRPr lang="en-AU" sz="2400" b="1"/>
        </a:p>
      </dgm:t>
    </dgm:pt>
    <dgm:pt modelId="{4FFA0E18-03B4-4610-8169-717968AF6D0E}" type="sibTrans" cxnId="{487C2D87-2938-41B7-A8FE-F38ADC547394}">
      <dgm:prSet custT="1"/>
      <dgm:spPr/>
      <dgm:t>
        <a:bodyPr/>
        <a:lstStyle/>
        <a:p>
          <a:endParaRPr lang="en-AU" sz="1050" b="1"/>
        </a:p>
      </dgm:t>
    </dgm:pt>
    <dgm:pt modelId="{9B983706-885A-4076-B44F-0681F60E828B}">
      <dgm:prSet custT="1"/>
      <dgm:spPr/>
      <dgm:t>
        <a:bodyPr/>
        <a:lstStyle/>
        <a:p>
          <a:r>
            <a:rPr lang="en-AU" sz="1600" b="1" dirty="0" smtClean="0"/>
            <a:t>Trachea</a:t>
          </a:r>
          <a:endParaRPr lang="en-AU" sz="1600" b="1" dirty="0"/>
        </a:p>
      </dgm:t>
    </dgm:pt>
    <dgm:pt modelId="{38179123-636A-4043-BBCC-6A8B7DC0C41F}" type="parTrans" cxnId="{44DF0727-9A84-4196-B3A4-5E128898EF66}">
      <dgm:prSet/>
      <dgm:spPr/>
      <dgm:t>
        <a:bodyPr/>
        <a:lstStyle/>
        <a:p>
          <a:endParaRPr lang="en-AU" sz="2400" b="1"/>
        </a:p>
      </dgm:t>
    </dgm:pt>
    <dgm:pt modelId="{FC891115-977C-4CB9-A40C-7F2986F346BE}" type="sibTrans" cxnId="{44DF0727-9A84-4196-B3A4-5E128898EF66}">
      <dgm:prSet custT="1"/>
      <dgm:spPr/>
      <dgm:t>
        <a:bodyPr/>
        <a:lstStyle/>
        <a:p>
          <a:endParaRPr lang="en-AU" sz="1050" b="1"/>
        </a:p>
      </dgm:t>
    </dgm:pt>
    <dgm:pt modelId="{DC044B35-C46C-4C22-960A-EB16736908BD}">
      <dgm:prSet custT="1"/>
      <dgm:spPr/>
      <dgm:t>
        <a:bodyPr/>
        <a:lstStyle/>
        <a:p>
          <a:r>
            <a:rPr lang="en-AU" sz="1600" b="1" dirty="0" smtClean="0"/>
            <a:t>Left of right bronchi</a:t>
          </a:r>
          <a:endParaRPr lang="en-AU" sz="1600" b="1" dirty="0"/>
        </a:p>
      </dgm:t>
    </dgm:pt>
    <dgm:pt modelId="{627FB3D8-F55D-4431-9B9A-470DBED58AB9}" type="parTrans" cxnId="{9B30E262-103D-4204-A5A1-ADD1B62B6DE7}">
      <dgm:prSet/>
      <dgm:spPr/>
      <dgm:t>
        <a:bodyPr/>
        <a:lstStyle/>
        <a:p>
          <a:endParaRPr lang="en-AU" sz="2400" b="1"/>
        </a:p>
      </dgm:t>
    </dgm:pt>
    <dgm:pt modelId="{7FF2A946-FC77-45AE-A742-D48FFF7CDE2C}" type="sibTrans" cxnId="{9B30E262-103D-4204-A5A1-ADD1B62B6DE7}">
      <dgm:prSet custT="1"/>
      <dgm:spPr/>
      <dgm:t>
        <a:bodyPr/>
        <a:lstStyle/>
        <a:p>
          <a:endParaRPr lang="en-AU" sz="1050" b="1"/>
        </a:p>
      </dgm:t>
    </dgm:pt>
    <dgm:pt modelId="{CB5FCEE1-9C0A-42A1-BB57-84F8E78F5F6B}">
      <dgm:prSet custT="1"/>
      <dgm:spPr/>
      <dgm:t>
        <a:bodyPr/>
        <a:lstStyle/>
        <a:p>
          <a:r>
            <a:rPr lang="en-AU" sz="1600" b="1" dirty="0" smtClean="0"/>
            <a:t>Bronchioles</a:t>
          </a:r>
          <a:endParaRPr lang="en-AU" sz="1600" b="1" dirty="0"/>
        </a:p>
      </dgm:t>
    </dgm:pt>
    <dgm:pt modelId="{DBF2B1F4-3E0D-4356-889C-94D094F615C0}" type="parTrans" cxnId="{968FBA1C-4809-4CAC-AE81-FAF911D64FD4}">
      <dgm:prSet/>
      <dgm:spPr/>
      <dgm:t>
        <a:bodyPr/>
        <a:lstStyle/>
        <a:p>
          <a:endParaRPr lang="en-AU" sz="2400" b="1"/>
        </a:p>
      </dgm:t>
    </dgm:pt>
    <dgm:pt modelId="{2D5B6594-0599-4EC3-B0B4-3507D5A995F6}" type="sibTrans" cxnId="{968FBA1C-4809-4CAC-AE81-FAF911D64FD4}">
      <dgm:prSet custT="1"/>
      <dgm:spPr/>
      <dgm:t>
        <a:bodyPr/>
        <a:lstStyle/>
        <a:p>
          <a:endParaRPr lang="en-AU" sz="1050" b="1"/>
        </a:p>
      </dgm:t>
    </dgm:pt>
    <dgm:pt modelId="{3915E7B1-0930-449B-8C75-2346E0B0DAB7}">
      <dgm:prSet custT="1"/>
      <dgm:spPr/>
      <dgm:t>
        <a:bodyPr/>
        <a:lstStyle/>
        <a:p>
          <a:r>
            <a:rPr lang="en-AU" sz="1600" b="1" dirty="0" smtClean="0"/>
            <a:t>Alveoli</a:t>
          </a:r>
          <a:endParaRPr lang="en-AU" sz="1600" b="1" dirty="0"/>
        </a:p>
      </dgm:t>
    </dgm:pt>
    <dgm:pt modelId="{2582E76F-A0FD-40FA-8F8C-1A1CF795655C}" type="parTrans" cxnId="{0C22CE87-5174-4B76-AE03-028ED5D6E48A}">
      <dgm:prSet/>
      <dgm:spPr/>
      <dgm:t>
        <a:bodyPr/>
        <a:lstStyle/>
        <a:p>
          <a:endParaRPr lang="en-AU" sz="2400" b="1"/>
        </a:p>
      </dgm:t>
    </dgm:pt>
    <dgm:pt modelId="{23518DF3-B9AF-438B-B782-03BCC593DE88}" type="sibTrans" cxnId="{0C22CE87-5174-4B76-AE03-028ED5D6E48A}">
      <dgm:prSet/>
      <dgm:spPr/>
      <dgm:t>
        <a:bodyPr/>
        <a:lstStyle/>
        <a:p>
          <a:endParaRPr lang="en-AU" sz="2400" b="1"/>
        </a:p>
      </dgm:t>
    </dgm:pt>
    <dgm:pt modelId="{CD7AE4A8-55BD-4281-B72E-DAB99EF519A4}" type="pres">
      <dgm:prSet presAssocID="{EA9301F3-F308-47F1-98D8-D826503283B8}" presName="linearFlow" presStyleCnt="0">
        <dgm:presLayoutVars>
          <dgm:resizeHandles val="exact"/>
        </dgm:presLayoutVars>
      </dgm:prSet>
      <dgm:spPr/>
    </dgm:pt>
    <dgm:pt modelId="{B00E0494-4563-4EB2-AF34-6D5AD97281F8}" type="pres">
      <dgm:prSet presAssocID="{36E03AB7-E387-4D38-9147-C20498EE5C10}" presName="node" presStyleLbl="node1" presStyleIdx="0" presStyleCnt="7">
        <dgm:presLayoutVars>
          <dgm:bulletEnabled val="1"/>
        </dgm:presLayoutVars>
      </dgm:prSet>
      <dgm:spPr/>
      <dgm:t>
        <a:bodyPr/>
        <a:lstStyle/>
        <a:p>
          <a:endParaRPr lang="en-AU"/>
        </a:p>
      </dgm:t>
    </dgm:pt>
    <dgm:pt modelId="{E774D40E-643A-448B-83D1-5508CF75FF2B}" type="pres">
      <dgm:prSet presAssocID="{D692C4EF-207B-45F9-9EAD-98D07EF42863}" presName="sibTrans" presStyleLbl="sibTrans2D1" presStyleIdx="0" presStyleCnt="6"/>
      <dgm:spPr/>
      <dgm:t>
        <a:bodyPr/>
        <a:lstStyle/>
        <a:p>
          <a:endParaRPr lang="en-AU"/>
        </a:p>
      </dgm:t>
    </dgm:pt>
    <dgm:pt modelId="{A4CAFC55-5D93-4266-8F45-66003A005196}" type="pres">
      <dgm:prSet presAssocID="{D692C4EF-207B-45F9-9EAD-98D07EF42863}" presName="connectorText" presStyleLbl="sibTrans2D1" presStyleIdx="0" presStyleCnt="6"/>
      <dgm:spPr/>
      <dgm:t>
        <a:bodyPr/>
        <a:lstStyle/>
        <a:p>
          <a:endParaRPr lang="en-AU"/>
        </a:p>
      </dgm:t>
    </dgm:pt>
    <dgm:pt modelId="{608CDB50-7DA7-48E9-B9FE-95C0A475E6B5}" type="pres">
      <dgm:prSet presAssocID="{AACBFDF0-14F9-4212-B54A-1CE0E38B78AC}" presName="node" presStyleLbl="node1" presStyleIdx="1" presStyleCnt="7">
        <dgm:presLayoutVars>
          <dgm:bulletEnabled val="1"/>
        </dgm:presLayoutVars>
      </dgm:prSet>
      <dgm:spPr/>
      <dgm:t>
        <a:bodyPr/>
        <a:lstStyle/>
        <a:p>
          <a:endParaRPr lang="en-AU"/>
        </a:p>
      </dgm:t>
    </dgm:pt>
    <dgm:pt modelId="{DBA7B9D1-9332-475B-BA23-3C3B164D7407}" type="pres">
      <dgm:prSet presAssocID="{418AF98B-A83E-4DBA-93CA-39593F159C0C}" presName="sibTrans" presStyleLbl="sibTrans2D1" presStyleIdx="1" presStyleCnt="6"/>
      <dgm:spPr/>
      <dgm:t>
        <a:bodyPr/>
        <a:lstStyle/>
        <a:p>
          <a:endParaRPr lang="en-AU"/>
        </a:p>
      </dgm:t>
    </dgm:pt>
    <dgm:pt modelId="{1922BFC5-18D8-4465-B32E-F97D0980546B}" type="pres">
      <dgm:prSet presAssocID="{418AF98B-A83E-4DBA-93CA-39593F159C0C}" presName="connectorText" presStyleLbl="sibTrans2D1" presStyleIdx="1" presStyleCnt="6"/>
      <dgm:spPr/>
      <dgm:t>
        <a:bodyPr/>
        <a:lstStyle/>
        <a:p>
          <a:endParaRPr lang="en-AU"/>
        </a:p>
      </dgm:t>
    </dgm:pt>
    <dgm:pt modelId="{59D84A5E-956F-4F91-8FF4-888DC2146BE0}" type="pres">
      <dgm:prSet presAssocID="{F2B3175F-D75D-4D84-9BA2-D9706695EDA4}" presName="node" presStyleLbl="node1" presStyleIdx="2" presStyleCnt="7">
        <dgm:presLayoutVars>
          <dgm:bulletEnabled val="1"/>
        </dgm:presLayoutVars>
      </dgm:prSet>
      <dgm:spPr/>
      <dgm:t>
        <a:bodyPr/>
        <a:lstStyle/>
        <a:p>
          <a:endParaRPr lang="en-AU"/>
        </a:p>
      </dgm:t>
    </dgm:pt>
    <dgm:pt modelId="{72E896EA-121C-4954-9850-956E9C46B4B5}" type="pres">
      <dgm:prSet presAssocID="{4FFA0E18-03B4-4610-8169-717968AF6D0E}" presName="sibTrans" presStyleLbl="sibTrans2D1" presStyleIdx="2" presStyleCnt="6"/>
      <dgm:spPr/>
      <dgm:t>
        <a:bodyPr/>
        <a:lstStyle/>
        <a:p>
          <a:endParaRPr lang="en-AU"/>
        </a:p>
      </dgm:t>
    </dgm:pt>
    <dgm:pt modelId="{EE117E3D-1EF7-4AAA-996A-1518670AB46D}" type="pres">
      <dgm:prSet presAssocID="{4FFA0E18-03B4-4610-8169-717968AF6D0E}" presName="connectorText" presStyleLbl="sibTrans2D1" presStyleIdx="2" presStyleCnt="6"/>
      <dgm:spPr/>
      <dgm:t>
        <a:bodyPr/>
        <a:lstStyle/>
        <a:p>
          <a:endParaRPr lang="en-AU"/>
        </a:p>
      </dgm:t>
    </dgm:pt>
    <dgm:pt modelId="{52A223CC-CA72-4940-9518-D3A275CC2C90}" type="pres">
      <dgm:prSet presAssocID="{9B983706-885A-4076-B44F-0681F60E828B}" presName="node" presStyleLbl="node1" presStyleIdx="3" presStyleCnt="7">
        <dgm:presLayoutVars>
          <dgm:bulletEnabled val="1"/>
        </dgm:presLayoutVars>
      </dgm:prSet>
      <dgm:spPr/>
      <dgm:t>
        <a:bodyPr/>
        <a:lstStyle/>
        <a:p>
          <a:endParaRPr lang="en-AU"/>
        </a:p>
      </dgm:t>
    </dgm:pt>
    <dgm:pt modelId="{4F5D7990-6AFE-49E0-A174-E355042246CD}" type="pres">
      <dgm:prSet presAssocID="{FC891115-977C-4CB9-A40C-7F2986F346BE}" presName="sibTrans" presStyleLbl="sibTrans2D1" presStyleIdx="3" presStyleCnt="6"/>
      <dgm:spPr/>
      <dgm:t>
        <a:bodyPr/>
        <a:lstStyle/>
        <a:p>
          <a:endParaRPr lang="en-AU"/>
        </a:p>
      </dgm:t>
    </dgm:pt>
    <dgm:pt modelId="{7BDFBD8A-46A4-4CC0-B445-E9B89C40D8EF}" type="pres">
      <dgm:prSet presAssocID="{FC891115-977C-4CB9-A40C-7F2986F346BE}" presName="connectorText" presStyleLbl="sibTrans2D1" presStyleIdx="3" presStyleCnt="6"/>
      <dgm:spPr/>
      <dgm:t>
        <a:bodyPr/>
        <a:lstStyle/>
        <a:p>
          <a:endParaRPr lang="en-AU"/>
        </a:p>
      </dgm:t>
    </dgm:pt>
    <dgm:pt modelId="{0D8EA30A-BB11-4ED8-B312-F045CD2C22DC}" type="pres">
      <dgm:prSet presAssocID="{DC044B35-C46C-4C22-960A-EB16736908BD}" presName="node" presStyleLbl="node1" presStyleIdx="4" presStyleCnt="7">
        <dgm:presLayoutVars>
          <dgm:bulletEnabled val="1"/>
        </dgm:presLayoutVars>
      </dgm:prSet>
      <dgm:spPr/>
      <dgm:t>
        <a:bodyPr/>
        <a:lstStyle/>
        <a:p>
          <a:endParaRPr lang="en-AU"/>
        </a:p>
      </dgm:t>
    </dgm:pt>
    <dgm:pt modelId="{698B5EB9-711C-4E8C-93A7-FF4D2515AA63}" type="pres">
      <dgm:prSet presAssocID="{7FF2A946-FC77-45AE-A742-D48FFF7CDE2C}" presName="sibTrans" presStyleLbl="sibTrans2D1" presStyleIdx="4" presStyleCnt="6"/>
      <dgm:spPr/>
      <dgm:t>
        <a:bodyPr/>
        <a:lstStyle/>
        <a:p>
          <a:endParaRPr lang="en-AU"/>
        </a:p>
      </dgm:t>
    </dgm:pt>
    <dgm:pt modelId="{111DC88F-94FD-4DBF-9FCD-634A7E78EDA8}" type="pres">
      <dgm:prSet presAssocID="{7FF2A946-FC77-45AE-A742-D48FFF7CDE2C}" presName="connectorText" presStyleLbl="sibTrans2D1" presStyleIdx="4" presStyleCnt="6"/>
      <dgm:spPr/>
      <dgm:t>
        <a:bodyPr/>
        <a:lstStyle/>
        <a:p>
          <a:endParaRPr lang="en-AU"/>
        </a:p>
      </dgm:t>
    </dgm:pt>
    <dgm:pt modelId="{4B9608E0-BC6F-4FE8-AC31-1F06AE8BDAB2}" type="pres">
      <dgm:prSet presAssocID="{CB5FCEE1-9C0A-42A1-BB57-84F8E78F5F6B}" presName="node" presStyleLbl="node1" presStyleIdx="5" presStyleCnt="7">
        <dgm:presLayoutVars>
          <dgm:bulletEnabled val="1"/>
        </dgm:presLayoutVars>
      </dgm:prSet>
      <dgm:spPr/>
      <dgm:t>
        <a:bodyPr/>
        <a:lstStyle/>
        <a:p>
          <a:endParaRPr lang="en-AU"/>
        </a:p>
      </dgm:t>
    </dgm:pt>
    <dgm:pt modelId="{4ECFA1CE-572A-489A-934E-B4158A047D40}" type="pres">
      <dgm:prSet presAssocID="{2D5B6594-0599-4EC3-B0B4-3507D5A995F6}" presName="sibTrans" presStyleLbl="sibTrans2D1" presStyleIdx="5" presStyleCnt="6"/>
      <dgm:spPr/>
      <dgm:t>
        <a:bodyPr/>
        <a:lstStyle/>
        <a:p>
          <a:endParaRPr lang="en-AU"/>
        </a:p>
      </dgm:t>
    </dgm:pt>
    <dgm:pt modelId="{D10E7BC0-AD5C-4FB0-B2E2-936E948850CF}" type="pres">
      <dgm:prSet presAssocID="{2D5B6594-0599-4EC3-B0B4-3507D5A995F6}" presName="connectorText" presStyleLbl="sibTrans2D1" presStyleIdx="5" presStyleCnt="6"/>
      <dgm:spPr/>
      <dgm:t>
        <a:bodyPr/>
        <a:lstStyle/>
        <a:p>
          <a:endParaRPr lang="en-AU"/>
        </a:p>
      </dgm:t>
    </dgm:pt>
    <dgm:pt modelId="{B6C3DB4B-DF7D-414F-BD1B-5B765F01F0B4}" type="pres">
      <dgm:prSet presAssocID="{3915E7B1-0930-449B-8C75-2346E0B0DAB7}" presName="node" presStyleLbl="node1" presStyleIdx="6" presStyleCnt="7">
        <dgm:presLayoutVars>
          <dgm:bulletEnabled val="1"/>
        </dgm:presLayoutVars>
      </dgm:prSet>
      <dgm:spPr/>
      <dgm:t>
        <a:bodyPr/>
        <a:lstStyle/>
        <a:p>
          <a:endParaRPr lang="en-AU"/>
        </a:p>
      </dgm:t>
    </dgm:pt>
  </dgm:ptLst>
  <dgm:cxnLst>
    <dgm:cxn modelId="{5D224F7C-6691-4A23-80EA-B26C015F2F6E}" type="presOf" srcId="{36E03AB7-E387-4D38-9147-C20498EE5C10}" destId="{B00E0494-4563-4EB2-AF34-6D5AD97281F8}" srcOrd="0" destOrd="0" presId="urn:microsoft.com/office/officeart/2005/8/layout/process2"/>
    <dgm:cxn modelId="{A2C6C280-D8DF-4BAB-856C-F3BE0D146CFC}" type="presOf" srcId="{418AF98B-A83E-4DBA-93CA-39593F159C0C}" destId="{1922BFC5-18D8-4465-B32E-F97D0980546B}" srcOrd="1" destOrd="0" presId="urn:microsoft.com/office/officeart/2005/8/layout/process2"/>
    <dgm:cxn modelId="{410FE101-213A-4520-ACCF-B6E05A7B73BC}" type="presOf" srcId="{FC891115-977C-4CB9-A40C-7F2986F346BE}" destId="{4F5D7990-6AFE-49E0-A174-E355042246CD}" srcOrd="0" destOrd="0" presId="urn:microsoft.com/office/officeart/2005/8/layout/process2"/>
    <dgm:cxn modelId="{7BE86102-AEE6-422F-8B8B-6B9EBDD0BF52}" type="presOf" srcId="{2D5B6594-0599-4EC3-B0B4-3507D5A995F6}" destId="{4ECFA1CE-572A-489A-934E-B4158A047D40}" srcOrd="0" destOrd="0" presId="urn:microsoft.com/office/officeart/2005/8/layout/process2"/>
    <dgm:cxn modelId="{951DA5E7-AFAB-4A74-96C1-B587E14F0A45}" type="presOf" srcId="{7FF2A946-FC77-45AE-A742-D48FFF7CDE2C}" destId="{698B5EB9-711C-4E8C-93A7-FF4D2515AA63}" srcOrd="0" destOrd="0" presId="urn:microsoft.com/office/officeart/2005/8/layout/process2"/>
    <dgm:cxn modelId="{306F5B0A-AE02-4E20-9267-F7FF4DE82EAE}" type="presOf" srcId="{2D5B6594-0599-4EC3-B0B4-3507D5A995F6}" destId="{D10E7BC0-AD5C-4FB0-B2E2-936E948850CF}" srcOrd="1" destOrd="0" presId="urn:microsoft.com/office/officeart/2005/8/layout/process2"/>
    <dgm:cxn modelId="{39A019C2-8F7F-40E9-A112-662546E21129}" type="presOf" srcId="{F2B3175F-D75D-4D84-9BA2-D9706695EDA4}" destId="{59D84A5E-956F-4F91-8FF4-888DC2146BE0}" srcOrd="0" destOrd="0" presId="urn:microsoft.com/office/officeart/2005/8/layout/process2"/>
    <dgm:cxn modelId="{487C2D87-2938-41B7-A8FE-F38ADC547394}" srcId="{EA9301F3-F308-47F1-98D8-D826503283B8}" destId="{F2B3175F-D75D-4D84-9BA2-D9706695EDA4}" srcOrd="2" destOrd="0" parTransId="{BD0839CC-FC56-4F95-9B52-826C13E65E81}" sibTransId="{4FFA0E18-03B4-4610-8169-717968AF6D0E}"/>
    <dgm:cxn modelId="{F4D9CAF1-9512-4A53-9CB9-51BDA66C3367}" type="presOf" srcId="{4FFA0E18-03B4-4610-8169-717968AF6D0E}" destId="{72E896EA-121C-4954-9850-956E9C46B4B5}" srcOrd="0" destOrd="0" presId="urn:microsoft.com/office/officeart/2005/8/layout/process2"/>
    <dgm:cxn modelId="{4D85E666-0B27-4202-98D8-32BA8EC57870}" type="presOf" srcId="{CB5FCEE1-9C0A-42A1-BB57-84F8E78F5F6B}" destId="{4B9608E0-BC6F-4FE8-AC31-1F06AE8BDAB2}" srcOrd="0" destOrd="0" presId="urn:microsoft.com/office/officeart/2005/8/layout/process2"/>
    <dgm:cxn modelId="{43C6A020-8B03-4513-9556-7DDE085FA550}" type="presOf" srcId="{D692C4EF-207B-45F9-9EAD-98D07EF42863}" destId="{A4CAFC55-5D93-4266-8F45-66003A005196}" srcOrd="1" destOrd="0" presId="urn:microsoft.com/office/officeart/2005/8/layout/process2"/>
    <dgm:cxn modelId="{07C8F042-1145-4153-8F80-2F597ADC9D59}" type="presOf" srcId="{418AF98B-A83E-4DBA-93CA-39593F159C0C}" destId="{DBA7B9D1-9332-475B-BA23-3C3B164D7407}" srcOrd="0" destOrd="0" presId="urn:microsoft.com/office/officeart/2005/8/layout/process2"/>
    <dgm:cxn modelId="{272A2B3B-C399-4CFB-ABCF-CBFDE7BBBE59}" type="presOf" srcId="{4FFA0E18-03B4-4610-8169-717968AF6D0E}" destId="{EE117E3D-1EF7-4AAA-996A-1518670AB46D}" srcOrd="1" destOrd="0" presId="urn:microsoft.com/office/officeart/2005/8/layout/process2"/>
    <dgm:cxn modelId="{826C0A31-03DD-4FF4-9485-C4EB12165996}" srcId="{EA9301F3-F308-47F1-98D8-D826503283B8}" destId="{36E03AB7-E387-4D38-9147-C20498EE5C10}" srcOrd="0" destOrd="0" parTransId="{68C5978A-D627-4062-83D6-5976BE5C4AAD}" sibTransId="{D692C4EF-207B-45F9-9EAD-98D07EF42863}"/>
    <dgm:cxn modelId="{B4639669-8332-4404-B7CA-7F7A2C997597}" srcId="{EA9301F3-F308-47F1-98D8-D826503283B8}" destId="{AACBFDF0-14F9-4212-B54A-1CE0E38B78AC}" srcOrd="1" destOrd="0" parTransId="{5B4357E4-7769-468A-90F2-57775F6465C0}" sibTransId="{418AF98B-A83E-4DBA-93CA-39593F159C0C}"/>
    <dgm:cxn modelId="{68E0392D-5316-4AAF-B12F-E1A5929651FD}" type="presOf" srcId="{7FF2A946-FC77-45AE-A742-D48FFF7CDE2C}" destId="{111DC88F-94FD-4DBF-9FCD-634A7E78EDA8}" srcOrd="1" destOrd="0" presId="urn:microsoft.com/office/officeart/2005/8/layout/process2"/>
    <dgm:cxn modelId="{A9D3B39D-E2B9-424B-8C1B-EB07698DBB59}" type="presOf" srcId="{3915E7B1-0930-449B-8C75-2346E0B0DAB7}" destId="{B6C3DB4B-DF7D-414F-BD1B-5B765F01F0B4}" srcOrd="0" destOrd="0" presId="urn:microsoft.com/office/officeart/2005/8/layout/process2"/>
    <dgm:cxn modelId="{968FBA1C-4809-4CAC-AE81-FAF911D64FD4}" srcId="{EA9301F3-F308-47F1-98D8-D826503283B8}" destId="{CB5FCEE1-9C0A-42A1-BB57-84F8E78F5F6B}" srcOrd="5" destOrd="0" parTransId="{DBF2B1F4-3E0D-4356-889C-94D094F615C0}" sibTransId="{2D5B6594-0599-4EC3-B0B4-3507D5A995F6}"/>
    <dgm:cxn modelId="{BE7F1137-C536-44B0-A975-EA54CAAF98BA}" type="presOf" srcId="{FC891115-977C-4CB9-A40C-7F2986F346BE}" destId="{7BDFBD8A-46A4-4CC0-B445-E9B89C40D8EF}" srcOrd="1" destOrd="0" presId="urn:microsoft.com/office/officeart/2005/8/layout/process2"/>
    <dgm:cxn modelId="{CB0EA5F1-B3D1-442C-87A5-F4DA8FA2E470}" type="presOf" srcId="{9B983706-885A-4076-B44F-0681F60E828B}" destId="{52A223CC-CA72-4940-9518-D3A275CC2C90}" srcOrd="0" destOrd="0" presId="urn:microsoft.com/office/officeart/2005/8/layout/process2"/>
    <dgm:cxn modelId="{2559E505-624E-4CCB-9449-1CADC35B46A2}" type="presOf" srcId="{D692C4EF-207B-45F9-9EAD-98D07EF42863}" destId="{E774D40E-643A-448B-83D1-5508CF75FF2B}" srcOrd="0" destOrd="0" presId="urn:microsoft.com/office/officeart/2005/8/layout/process2"/>
    <dgm:cxn modelId="{44DF0727-9A84-4196-B3A4-5E128898EF66}" srcId="{EA9301F3-F308-47F1-98D8-D826503283B8}" destId="{9B983706-885A-4076-B44F-0681F60E828B}" srcOrd="3" destOrd="0" parTransId="{38179123-636A-4043-BBCC-6A8B7DC0C41F}" sibTransId="{FC891115-977C-4CB9-A40C-7F2986F346BE}"/>
    <dgm:cxn modelId="{3093418C-550B-4A65-90C4-A9EF7A8A800E}" type="presOf" srcId="{AACBFDF0-14F9-4212-B54A-1CE0E38B78AC}" destId="{608CDB50-7DA7-48E9-B9FE-95C0A475E6B5}" srcOrd="0" destOrd="0" presId="urn:microsoft.com/office/officeart/2005/8/layout/process2"/>
    <dgm:cxn modelId="{BDBAD52C-C0EF-4EF5-8D69-B2A1F7423748}" type="presOf" srcId="{DC044B35-C46C-4C22-960A-EB16736908BD}" destId="{0D8EA30A-BB11-4ED8-B312-F045CD2C22DC}" srcOrd="0" destOrd="0" presId="urn:microsoft.com/office/officeart/2005/8/layout/process2"/>
    <dgm:cxn modelId="{9B30E262-103D-4204-A5A1-ADD1B62B6DE7}" srcId="{EA9301F3-F308-47F1-98D8-D826503283B8}" destId="{DC044B35-C46C-4C22-960A-EB16736908BD}" srcOrd="4" destOrd="0" parTransId="{627FB3D8-F55D-4431-9B9A-470DBED58AB9}" sibTransId="{7FF2A946-FC77-45AE-A742-D48FFF7CDE2C}"/>
    <dgm:cxn modelId="{0C22CE87-5174-4B76-AE03-028ED5D6E48A}" srcId="{EA9301F3-F308-47F1-98D8-D826503283B8}" destId="{3915E7B1-0930-449B-8C75-2346E0B0DAB7}" srcOrd="6" destOrd="0" parTransId="{2582E76F-A0FD-40FA-8F8C-1A1CF795655C}" sibTransId="{23518DF3-B9AF-438B-B782-03BCC593DE88}"/>
    <dgm:cxn modelId="{DD78A51B-3E1B-4763-B2C8-02B3C5CD9A9C}" type="presOf" srcId="{EA9301F3-F308-47F1-98D8-D826503283B8}" destId="{CD7AE4A8-55BD-4281-B72E-DAB99EF519A4}" srcOrd="0" destOrd="0" presId="urn:microsoft.com/office/officeart/2005/8/layout/process2"/>
    <dgm:cxn modelId="{5AEA21C4-3634-4C3A-BDB9-F7597BB10379}" type="presParOf" srcId="{CD7AE4A8-55BD-4281-B72E-DAB99EF519A4}" destId="{B00E0494-4563-4EB2-AF34-6D5AD97281F8}" srcOrd="0" destOrd="0" presId="urn:microsoft.com/office/officeart/2005/8/layout/process2"/>
    <dgm:cxn modelId="{0B80401E-C589-46CF-A771-F5FC5AAF7B4F}" type="presParOf" srcId="{CD7AE4A8-55BD-4281-B72E-DAB99EF519A4}" destId="{E774D40E-643A-448B-83D1-5508CF75FF2B}" srcOrd="1" destOrd="0" presId="urn:microsoft.com/office/officeart/2005/8/layout/process2"/>
    <dgm:cxn modelId="{AB09626E-1A84-4A23-BFE7-46607CF9420F}" type="presParOf" srcId="{E774D40E-643A-448B-83D1-5508CF75FF2B}" destId="{A4CAFC55-5D93-4266-8F45-66003A005196}" srcOrd="0" destOrd="0" presId="urn:microsoft.com/office/officeart/2005/8/layout/process2"/>
    <dgm:cxn modelId="{D004645A-8F67-49BD-BD20-804CA46D56B2}" type="presParOf" srcId="{CD7AE4A8-55BD-4281-B72E-DAB99EF519A4}" destId="{608CDB50-7DA7-48E9-B9FE-95C0A475E6B5}" srcOrd="2" destOrd="0" presId="urn:microsoft.com/office/officeart/2005/8/layout/process2"/>
    <dgm:cxn modelId="{ABAF655B-A16E-4C55-9344-01A075F660DA}" type="presParOf" srcId="{CD7AE4A8-55BD-4281-B72E-DAB99EF519A4}" destId="{DBA7B9D1-9332-475B-BA23-3C3B164D7407}" srcOrd="3" destOrd="0" presId="urn:microsoft.com/office/officeart/2005/8/layout/process2"/>
    <dgm:cxn modelId="{0CA20448-A091-4A1E-9CA7-AB6836DD5761}" type="presParOf" srcId="{DBA7B9D1-9332-475B-BA23-3C3B164D7407}" destId="{1922BFC5-18D8-4465-B32E-F97D0980546B}" srcOrd="0" destOrd="0" presId="urn:microsoft.com/office/officeart/2005/8/layout/process2"/>
    <dgm:cxn modelId="{1E34758B-F604-48DB-9725-4A3C5B418243}" type="presParOf" srcId="{CD7AE4A8-55BD-4281-B72E-DAB99EF519A4}" destId="{59D84A5E-956F-4F91-8FF4-888DC2146BE0}" srcOrd="4" destOrd="0" presId="urn:microsoft.com/office/officeart/2005/8/layout/process2"/>
    <dgm:cxn modelId="{7E0B9538-AC71-4ABF-959F-14F1A6B613DE}" type="presParOf" srcId="{CD7AE4A8-55BD-4281-B72E-DAB99EF519A4}" destId="{72E896EA-121C-4954-9850-956E9C46B4B5}" srcOrd="5" destOrd="0" presId="urn:microsoft.com/office/officeart/2005/8/layout/process2"/>
    <dgm:cxn modelId="{9FD24547-9B08-4055-805A-E69A7A4F5BF3}" type="presParOf" srcId="{72E896EA-121C-4954-9850-956E9C46B4B5}" destId="{EE117E3D-1EF7-4AAA-996A-1518670AB46D}" srcOrd="0" destOrd="0" presId="urn:microsoft.com/office/officeart/2005/8/layout/process2"/>
    <dgm:cxn modelId="{0D150AF5-FFEE-4F91-A060-4C11C115ACCD}" type="presParOf" srcId="{CD7AE4A8-55BD-4281-B72E-DAB99EF519A4}" destId="{52A223CC-CA72-4940-9518-D3A275CC2C90}" srcOrd="6" destOrd="0" presId="urn:microsoft.com/office/officeart/2005/8/layout/process2"/>
    <dgm:cxn modelId="{A55D9B50-E5E8-4742-9A1D-50F0CA350509}" type="presParOf" srcId="{CD7AE4A8-55BD-4281-B72E-DAB99EF519A4}" destId="{4F5D7990-6AFE-49E0-A174-E355042246CD}" srcOrd="7" destOrd="0" presId="urn:microsoft.com/office/officeart/2005/8/layout/process2"/>
    <dgm:cxn modelId="{29C511C9-A161-4581-BC3F-9D799C0B02C0}" type="presParOf" srcId="{4F5D7990-6AFE-49E0-A174-E355042246CD}" destId="{7BDFBD8A-46A4-4CC0-B445-E9B89C40D8EF}" srcOrd="0" destOrd="0" presId="urn:microsoft.com/office/officeart/2005/8/layout/process2"/>
    <dgm:cxn modelId="{81EEE366-A78A-4034-8368-E4864A8E79B7}" type="presParOf" srcId="{CD7AE4A8-55BD-4281-B72E-DAB99EF519A4}" destId="{0D8EA30A-BB11-4ED8-B312-F045CD2C22DC}" srcOrd="8" destOrd="0" presId="urn:microsoft.com/office/officeart/2005/8/layout/process2"/>
    <dgm:cxn modelId="{C61EC3F1-AC3A-4B50-AB7D-6F92F4BD728D}" type="presParOf" srcId="{CD7AE4A8-55BD-4281-B72E-DAB99EF519A4}" destId="{698B5EB9-711C-4E8C-93A7-FF4D2515AA63}" srcOrd="9" destOrd="0" presId="urn:microsoft.com/office/officeart/2005/8/layout/process2"/>
    <dgm:cxn modelId="{0270286F-89E1-4F85-8242-438475F2DE3D}" type="presParOf" srcId="{698B5EB9-711C-4E8C-93A7-FF4D2515AA63}" destId="{111DC88F-94FD-4DBF-9FCD-634A7E78EDA8}" srcOrd="0" destOrd="0" presId="urn:microsoft.com/office/officeart/2005/8/layout/process2"/>
    <dgm:cxn modelId="{A853D83B-F91C-498F-85C0-04FA4726FE73}" type="presParOf" srcId="{CD7AE4A8-55BD-4281-B72E-DAB99EF519A4}" destId="{4B9608E0-BC6F-4FE8-AC31-1F06AE8BDAB2}" srcOrd="10" destOrd="0" presId="urn:microsoft.com/office/officeart/2005/8/layout/process2"/>
    <dgm:cxn modelId="{434EFABB-687F-432A-916F-1A23153ACB3C}" type="presParOf" srcId="{CD7AE4A8-55BD-4281-B72E-DAB99EF519A4}" destId="{4ECFA1CE-572A-489A-934E-B4158A047D40}" srcOrd="11" destOrd="0" presId="urn:microsoft.com/office/officeart/2005/8/layout/process2"/>
    <dgm:cxn modelId="{9E3689D5-3B54-4269-87E4-83BA734CE818}" type="presParOf" srcId="{4ECFA1CE-572A-489A-934E-B4158A047D40}" destId="{D10E7BC0-AD5C-4FB0-B2E2-936E948850CF}" srcOrd="0" destOrd="0" presId="urn:microsoft.com/office/officeart/2005/8/layout/process2"/>
    <dgm:cxn modelId="{1F1077EC-7987-4B21-BFFC-622BF2F7C8E9}" type="presParOf" srcId="{CD7AE4A8-55BD-4281-B72E-DAB99EF519A4}" destId="{B6C3DB4B-DF7D-414F-BD1B-5B765F01F0B4}"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6981B-17A5-4C77-ABB8-546B65F32532}" type="datetimeFigureOut">
              <a:rPr lang="en-AU" smtClean="0"/>
              <a:pPr/>
              <a:t>20/12/2016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796D7-762B-4A28-A18C-976D70925A62}" type="slidenum">
              <a:rPr lang="en-AU" smtClean="0"/>
              <a:pPr/>
              <a:t>‹#›</a:t>
            </a:fld>
            <a:endParaRPr lang="en-AU"/>
          </a:p>
        </p:txBody>
      </p:sp>
    </p:spTree>
    <p:extLst>
      <p:ext uri="{BB962C8B-B14F-4D97-AF65-F5344CB8AC3E}">
        <p14:creationId xmlns:p14="http://schemas.microsoft.com/office/powerpoint/2010/main" val="80785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060450" y="90488"/>
            <a:ext cx="4621213" cy="3465512"/>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p:cNvSpPr>
            <a:spLocks noGrp="1" noChangeArrowheads="1"/>
          </p:cNvSpPr>
          <p:nvPr>
            <p:ph type="body" idx="1"/>
          </p:nvPr>
        </p:nvSpPr>
        <p:spPr>
          <a:xfrm>
            <a:off x="561975" y="4525963"/>
            <a:ext cx="575945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anose="020B0604020202020204" pitchFamily="34" charset="0"/>
              </a:rPr>
              <a:t>There are two main fluid systems in the body: blood and lymph. </a:t>
            </a:r>
          </a:p>
          <a:p>
            <a:pPr>
              <a:spcBef>
                <a:spcPct val="0"/>
              </a:spcBef>
            </a:pPr>
            <a:r>
              <a:rPr lang="en-US" altLang="en-US" smtClean="0">
                <a:latin typeface="Arial" panose="020B0604020202020204" pitchFamily="34" charset="0"/>
              </a:rPr>
              <a:t>The blood and lymph systems are intertwined throughout the body and they are responsible for transporting the agents of the immune system.</a:t>
            </a:r>
          </a:p>
          <a:p>
            <a:pPr>
              <a:spcBef>
                <a:spcPct val="0"/>
              </a:spcBef>
            </a:pPr>
            <a:endParaRPr lang="en-US" altLang="en-US" smtClean="0">
              <a:latin typeface="Arial" panose="020B0604020202020204" pitchFamily="34" charset="0"/>
            </a:endParaRPr>
          </a:p>
          <a:p>
            <a:r>
              <a:rPr lang="en-US" altLang="en-US" smtClean="0">
                <a:latin typeface="Arial" panose="020B0604020202020204" pitchFamily="34" charset="0"/>
              </a:rPr>
              <a:t>The 5 liters of blood of a 70 kg (154 lb) person constitute about 7% of the body's total weight. The blood flows from the heart into arteries, then to capillaries, and returns to the heart through veins.</a:t>
            </a:r>
          </a:p>
          <a:p>
            <a:endParaRPr lang="en-US" altLang="en-US" smtClean="0">
              <a:latin typeface="Arial" panose="020B0604020202020204" pitchFamily="34" charset="0"/>
            </a:endParaRPr>
          </a:p>
          <a:p>
            <a:r>
              <a:rPr lang="en-US" altLang="en-US" smtClean="0">
                <a:latin typeface="Arial" panose="020B0604020202020204" pitchFamily="34" charset="0"/>
              </a:rPr>
              <a:t>Blood is composed of 52–62% liquid plasma and 38–48% cells. The plasma is mostly water (91.5%) and acts as a solvent for transporting other materials (7% protein [consisting of albumins (54%), globulins (38%), fibrinogen (7%), and assorted other stuff (1%)] and 1.5% other stuff). Blood is slightly alkaline (pH = 7.40 ± .05) and a tad heavier than water (density = 1.057 ± .009).</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05627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60450" y="90488"/>
            <a:ext cx="4621213" cy="3465512"/>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3"/>
          <p:cNvSpPr>
            <a:spLocks noGrp="1" noChangeArrowheads="1"/>
          </p:cNvSpPr>
          <p:nvPr>
            <p:ph type="body" idx="1"/>
          </p:nvPr>
        </p:nvSpPr>
        <p:spPr>
          <a:xfrm>
            <a:off x="561975" y="4525963"/>
            <a:ext cx="575945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All blood cells are manufactured by stem cells, which live mainly in the bone marrow, via a process called hematopoiesis. </a:t>
            </a:r>
          </a:p>
          <a:p>
            <a:r>
              <a:rPr lang="en-US" altLang="en-US" smtClean="0">
                <a:latin typeface="Arial" panose="020B0604020202020204" pitchFamily="34" charset="0"/>
              </a:rPr>
              <a:t>The stem cells produce hemocytoblasts that differentiate into the precursors for all the different types of blood cells. </a:t>
            </a:r>
          </a:p>
          <a:p>
            <a:r>
              <a:rPr lang="en-US" altLang="en-US" smtClean="0">
                <a:latin typeface="Arial" panose="020B0604020202020204" pitchFamily="34" charset="0"/>
              </a:rPr>
              <a:t>Hemocytoblasts mature into three types of blood cells: erythrocytes (red blood cells or RBCs), leukocytes (white blood cells or WBCs), and thrombocytes (platelets).</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01295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060450" y="90488"/>
            <a:ext cx="4621213" cy="3465512"/>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3"/>
          <p:cNvSpPr>
            <a:spLocks noGrp="1" noChangeArrowheads="1"/>
          </p:cNvSpPr>
          <p:nvPr>
            <p:ph type="body" idx="1"/>
          </p:nvPr>
        </p:nvSpPr>
        <p:spPr>
          <a:xfrm>
            <a:off x="561975" y="4525963"/>
            <a:ext cx="575945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All blood cells are manufactured by stem cells, which live mainly in the bone marrow, via a process called hematopoiesis. </a:t>
            </a:r>
          </a:p>
          <a:p>
            <a:r>
              <a:rPr lang="en-US" altLang="en-US" smtClean="0">
                <a:latin typeface="Arial" panose="020B0604020202020204" pitchFamily="34" charset="0"/>
              </a:rPr>
              <a:t>The stem cells produce hemocytoblasts that differentiate into the precursors for all the different types of blood cells. </a:t>
            </a:r>
          </a:p>
          <a:p>
            <a:r>
              <a:rPr lang="en-US" altLang="en-US" smtClean="0">
                <a:latin typeface="Arial" panose="020B0604020202020204" pitchFamily="34" charset="0"/>
              </a:rPr>
              <a:t>Hemocytoblasts mature into three types of blood cells: erythrocytes (red blood cells or RBCs), leukocytes (white blood cells or WBCs), and thrombocytes (platelets).</a:t>
            </a:r>
          </a:p>
          <a:p>
            <a:endParaRPr lang="en-US" altLang="en-US" smtClean="0">
              <a:latin typeface="Arial" panose="020B0604020202020204" pitchFamily="34" charset="0"/>
            </a:endParaRPr>
          </a:p>
          <a:p>
            <a:r>
              <a:rPr lang="en-US" altLang="en-US" smtClean="0">
                <a:latin typeface="Arial" panose="020B0604020202020204" pitchFamily="34" charset="0"/>
              </a:rPr>
              <a:t>The leukocytes are further subdivided into granulocytes (containing large granules in the cytoplasm) and agranulocytes (without granules). </a:t>
            </a:r>
          </a:p>
          <a:p>
            <a:r>
              <a:rPr lang="en-US" altLang="en-US" smtClean="0">
                <a:latin typeface="Arial" panose="020B0604020202020204" pitchFamily="34" charset="0"/>
              </a:rPr>
              <a:t>The granulocytes consist of neutrophils (55–70%), eosinophils (1–3%), and basophils (0.5–1.0%). </a:t>
            </a:r>
          </a:p>
          <a:p>
            <a:r>
              <a:rPr lang="en-US" altLang="en-US" smtClean="0">
                <a:latin typeface="Arial" panose="020B0604020202020204" pitchFamily="34" charset="0"/>
              </a:rPr>
              <a:t>The agranulocytes are lymphocytes (consisting of B cells and T cells) and monocytes. </a:t>
            </a:r>
          </a:p>
          <a:p>
            <a:r>
              <a:rPr lang="en-US" altLang="en-US" smtClean="0">
                <a:latin typeface="Arial" panose="020B0604020202020204" pitchFamily="34" charset="0"/>
              </a:rPr>
              <a:t>Lymphocytes circulate in the blood and lymph systems, and make their home in the lymphoid organs</a:t>
            </a:r>
          </a:p>
        </p:txBody>
      </p:sp>
    </p:spTree>
    <p:extLst>
      <p:ext uri="{BB962C8B-B14F-4D97-AF65-F5344CB8AC3E}">
        <p14:creationId xmlns:p14="http://schemas.microsoft.com/office/powerpoint/2010/main" val="396806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060450" y="90488"/>
            <a:ext cx="4621213" cy="3465512"/>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3"/>
          <p:cNvSpPr>
            <a:spLocks noGrp="1" noChangeArrowheads="1"/>
          </p:cNvSpPr>
          <p:nvPr>
            <p:ph type="body" idx="1"/>
          </p:nvPr>
        </p:nvSpPr>
        <p:spPr>
          <a:xfrm>
            <a:off x="561975" y="4525963"/>
            <a:ext cx="575945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75000"/>
              </a:lnSpc>
              <a:spcBef>
                <a:spcPct val="0"/>
              </a:spcBef>
              <a:buSzPct val="75000"/>
              <a:buFont typeface="Wingdings" panose="05000000000000000000" pitchFamily="2" charset="2"/>
              <a:buNone/>
            </a:pPr>
            <a:r>
              <a:rPr lang="en-US" altLang="en-US" sz="1400" smtClean="0">
                <a:latin typeface="Arial" panose="020B0604020202020204" pitchFamily="34" charset="0"/>
              </a:rPr>
              <a:t>There are 5000–10,000 WBCs per mm3 and they live 5-9 days. </a:t>
            </a:r>
          </a:p>
          <a:p>
            <a:pPr>
              <a:lnSpc>
                <a:spcPct val="75000"/>
              </a:lnSpc>
              <a:spcBef>
                <a:spcPct val="0"/>
              </a:spcBef>
              <a:buSzPct val="75000"/>
              <a:buFont typeface="Wingdings" panose="05000000000000000000" pitchFamily="2" charset="2"/>
              <a:buNone/>
            </a:pPr>
            <a:endParaRPr lang="en-US" altLang="en-US" sz="1400" smtClean="0">
              <a:latin typeface="Arial" panose="020B0604020202020204" pitchFamily="34" charset="0"/>
            </a:endParaRPr>
          </a:p>
          <a:p>
            <a:pPr>
              <a:lnSpc>
                <a:spcPct val="75000"/>
              </a:lnSpc>
              <a:spcBef>
                <a:spcPct val="0"/>
              </a:spcBef>
              <a:buSzPct val="75000"/>
              <a:buFont typeface="Wingdings" panose="05000000000000000000" pitchFamily="2" charset="2"/>
              <a:buNone/>
            </a:pPr>
            <a:r>
              <a:rPr lang="en-US" altLang="en-US" sz="1400" smtClean="0">
                <a:latin typeface="Arial" panose="020B0604020202020204" pitchFamily="34" charset="0"/>
              </a:rPr>
              <a:t>About 2,400,000 RBCs are produced each second and each lives for about 120 days (They migrate to the spleen to die. Once there, that organ scavenges usable proteins from their carcasses). </a:t>
            </a:r>
          </a:p>
          <a:p>
            <a:pPr>
              <a:lnSpc>
                <a:spcPct val="75000"/>
              </a:lnSpc>
              <a:spcBef>
                <a:spcPct val="0"/>
              </a:spcBef>
              <a:buSzPct val="75000"/>
              <a:buFont typeface="Wingdings" panose="05000000000000000000" pitchFamily="2" charset="2"/>
              <a:buNone/>
            </a:pPr>
            <a:endParaRPr lang="en-US" altLang="en-US" sz="1400" smtClean="0">
              <a:latin typeface="Arial" panose="020B0604020202020204" pitchFamily="34" charset="0"/>
            </a:endParaRPr>
          </a:p>
          <a:p>
            <a:pPr>
              <a:lnSpc>
                <a:spcPct val="75000"/>
              </a:lnSpc>
              <a:spcBef>
                <a:spcPct val="0"/>
              </a:spcBef>
              <a:buSzPct val="75000"/>
              <a:buFont typeface="Wingdings" panose="05000000000000000000" pitchFamily="2" charset="2"/>
              <a:buNone/>
            </a:pPr>
            <a:r>
              <a:rPr lang="en-US" altLang="en-US" sz="1400" smtClean="0">
                <a:latin typeface="Arial" panose="020B0604020202020204" pitchFamily="34" charset="0"/>
              </a:rPr>
              <a:t>A healthy male has about 5 million RBCs per mm3, whereas females have a bit fewer than 5 million. </a:t>
            </a:r>
          </a:p>
          <a:p>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65464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0396B-9D9B-4EEA-A71A-5C3DEB0ACD75}" type="slidenum">
              <a:rPr lang="en-US" smtClean="0">
                <a:latin typeface="Arial" pitchFamily="34" charset="0"/>
              </a:rPr>
              <a:pPr/>
              <a:t>23</a:t>
            </a:fld>
            <a:endParaRPr lang="en-US" smtClean="0">
              <a:latin typeface="Arial" pitchFamily="34" charset="0"/>
            </a:endParaRPr>
          </a:p>
        </p:txBody>
      </p:sp>
    </p:spTree>
    <p:extLst>
      <p:ext uri="{BB962C8B-B14F-4D97-AF65-F5344CB8AC3E}">
        <p14:creationId xmlns:p14="http://schemas.microsoft.com/office/powerpoint/2010/main" val="154507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B5E3F-86EF-4692-ADBC-E364D73DE5D6}"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E6974-57C5-4382-B581-E5F8CDB1BE74}"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0059C-1961-493F-B6B8-62ECA7347BED}"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DAF38A24-5DA6-49EF-A60D-B20420D61656}" type="slidenum">
              <a:rPr lang="en-US" altLang="en-US"/>
              <a:pPr>
                <a:defRPr/>
              </a:pPr>
              <a:t>‹#›</a:t>
            </a:fld>
            <a:endParaRPr lang="en-US" altLang="en-US"/>
          </a:p>
        </p:txBody>
      </p:sp>
    </p:spTree>
    <p:extLst>
      <p:ext uri="{BB962C8B-B14F-4D97-AF65-F5344CB8AC3E}">
        <p14:creationId xmlns:p14="http://schemas.microsoft.com/office/powerpoint/2010/main" val="39958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84B75-79C9-42DE-BDEC-C8D0BDCE3ABB}"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29E98-D63C-468C-BF2F-30289F0C19FD}" type="datetime1">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946F1B-54AB-445A-A67A-824211DB0351}" type="datetime1">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CF778B-AD47-40E4-B57E-775778468769}" type="datetime1">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F3F0B-32D8-4C30-93A5-BE7B786E879D}" type="datetime1">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F5550-58DE-45A4-A006-E6F12D589F0F}" type="datetime1">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258D6-DD10-4170-AF81-AEBB9A168A63}" type="datetime1">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A415247-DEBA-46A4-80C2-DA032B04A98D}" type="datetime1">
              <a:rPr lang="en-US" smtClean="0"/>
              <a:pPr/>
              <a:t>12/20/2016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E6C3E2-44A9-4E53-AB24-26DD18252BEF}" type="datetime1">
              <a:rPr lang="en-US" smtClean="0"/>
              <a:pPr/>
              <a:t>12/20/2016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6" name="Title 5"/>
          <p:cNvSpPr>
            <a:spLocks noGrp="1"/>
          </p:cNvSpPr>
          <p:nvPr>
            <p:ph type="ctrTitle"/>
          </p:nvPr>
        </p:nvSpPr>
        <p:spPr>
          <a:xfrm>
            <a:off x="685800" y="1676400"/>
            <a:ext cx="7543800" cy="2593975"/>
          </a:xfrm>
        </p:spPr>
        <p:txBody>
          <a:bodyPr/>
          <a:lstStyle/>
          <a:p>
            <a:pPr algn="ctr"/>
            <a:r>
              <a:rPr lang="en-US" dirty="0" smtClean="0"/>
              <a:t>Circulatory</a:t>
            </a:r>
            <a:br>
              <a:rPr lang="en-US" dirty="0" smtClean="0"/>
            </a:br>
            <a:r>
              <a:rPr lang="en-US" dirty="0" smtClean="0"/>
              <a:t> &amp; </a:t>
            </a:r>
            <a:br>
              <a:rPr lang="en-US" dirty="0" smtClean="0"/>
            </a:br>
            <a:r>
              <a:rPr lang="en-US" dirty="0" smtClean="0"/>
              <a:t>Respiratory system </a:t>
            </a:r>
            <a:endParaRPr lang="en-US" dirty="0"/>
          </a:p>
        </p:txBody>
      </p:sp>
    </p:spTree>
    <p:extLst>
      <p:ext uri="{BB962C8B-B14F-4D97-AF65-F5344CB8AC3E}">
        <p14:creationId xmlns:p14="http://schemas.microsoft.com/office/powerpoint/2010/main" val="390611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4447" y="266701"/>
            <a:ext cx="7543800" cy="685800"/>
          </a:xfrm>
        </p:spPr>
        <p:txBody>
          <a:bodyPr/>
          <a:lstStyle/>
          <a:p>
            <a:pPr eaLnBrk="1" hangingPunct="1"/>
            <a:r>
              <a:rPr lang="en-US" altLang="zh-CN" sz="3500" smtClean="0">
                <a:solidFill>
                  <a:srgbClr val="FF6600"/>
                </a:solidFill>
                <a:ea typeface="SimSun" panose="02010600030101010101" pitchFamily="2" charset="-122"/>
              </a:rPr>
              <a:t>Plasma</a:t>
            </a:r>
            <a:endParaRPr lang="en-US" altLang="en-US" sz="3500" smtClean="0">
              <a:solidFill>
                <a:srgbClr val="FF6600"/>
              </a:solidFill>
            </a:endParaRPr>
          </a:p>
        </p:txBody>
      </p:sp>
      <p:sp>
        <p:nvSpPr>
          <p:cNvPr id="43011" name="Rectangle 3"/>
          <p:cNvSpPr>
            <a:spLocks noGrp="1" noChangeArrowheads="1"/>
          </p:cNvSpPr>
          <p:nvPr>
            <p:ph idx="1"/>
          </p:nvPr>
        </p:nvSpPr>
        <p:spPr>
          <a:xfrm>
            <a:off x="304800" y="1143000"/>
            <a:ext cx="8153400" cy="5181600"/>
          </a:xfrm>
        </p:spPr>
        <p:txBody>
          <a:bodyPr>
            <a:normAutofit/>
          </a:bodyPr>
          <a:lstStyle/>
          <a:p>
            <a:pPr eaLnBrk="1" hangingPunct="1"/>
            <a:r>
              <a:rPr lang="en-US" altLang="zh-CN" sz="2800" dirty="0" smtClean="0">
                <a:latin typeface="Arial" panose="020B0604020202020204" pitchFamily="34" charset="0"/>
                <a:ea typeface="SimSun" panose="02010600030101010101" pitchFamily="2" charset="-122"/>
                <a:cs typeface="Arial" panose="020B0604020202020204" pitchFamily="34" charset="0"/>
              </a:rPr>
              <a:t>Blood plasma is the liquid component of blood, in which the blood cells are suspended. It makes up about </a:t>
            </a:r>
            <a:r>
              <a:rPr lang="en-US" altLang="zh-CN" sz="2800" dirty="0" smtClean="0">
                <a:solidFill>
                  <a:srgbClr val="FF6600"/>
                </a:solidFill>
                <a:latin typeface="Arial" panose="020B0604020202020204" pitchFamily="34" charset="0"/>
                <a:ea typeface="SimSun" panose="02010600030101010101" pitchFamily="2" charset="-122"/>
                <a:cs typeface="Arial" panose="020B0604020202020204" pitchFamily="34" charset="0"/>
              </a:rPr>
              <a:t>55% of total blood</a:t>
            </a:r>
            <a:r>
              <a:rPr lang="en-US" altLang="zh-CN" sz="2800" dirty="0" smtClean="0">
                <a:latin typeface="Arial" panose="020B0604020202020204" pitchFamily="34" charset="0"/>
                <a:ea typeface="SimSun" panose="02010600030101010101" pitchFamily="2" charset="-122"/>
                <a:cs typeface="Arial" panose="020B0604020202020204" pitchFamily="34" charset="0"/>
              </a:rPr>
              <a:t> volume.</a:t>
            </a:r>
          </a:p>
          <a:p>
            <a:pPr eaLnBrk="1" hangingPunct="1"/>
            <a:r>
              <a:rPr lang="en-US" altLang="zh-CN" sz="2800" dirty="0" smtClean="0">
                <a:latin typeface="Arial" panose="020B0604020202020204" pitchFamily="34" charset="0"/>
                <a:ea typeface="SimSun" panose="02010600030101010101" pitchFamily="2" charset="-122"/>
                <a:cs typeface="Arial" panose="020B0604020202020204" pitchFamily="34" charset="0"/>
              </a:rPr>
              <a:t>Blood plasma is prepared simply by spinning a tube of fresh blood in a centrifuge until the blood cells fall to the bottom of the tube. </a:t>
            </a:r>
            <a:endParaRPr lang="en-US" altLang="en-US" sz="2800" dirty="0" smtClean="0">
              <a:latin typeface="Arial" panose="020B0604020202020204" pitchFamily="34" charset="0"/>
              <a:cs typeface="Arial" panose="020B0604020202020204" pitchFamily="34" charset="0"/>
            </a:endParaRPr>
          </a:p>
        </p:txBody>
      </p:sp>
      <p:sp>
        <p:nvSpPr>
          <p:cNvPr id="43012" name="Rectangle 4"/>
          <p:cNvSpPr>
            <a:spLocks noChangeArrowheads="1"/>
          </p:cNvSpPr>
          <p:nvPr/>
        </p:nvSpPr>
        <p:spPr bwMode="auto">
          <a:xfrm>
            <a:off x="533400" y="5257800"/>
            <a:ext cx="7613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400" b="1" dirty="0">
                <a:solidFill>
                  <a:schemeClr val="tx1"/>
                </a:solidFill>
                <a:latin typeface="Arial" panose="020B0604020202020204" pitchFamily="34" charset="0"/>
                <a:ea typeface="SimSun" panose="02010600030101010101" pitchFamily="2" charset="-122"/>
              </a:rPr>
              <a:t>Blood serum</a:t>
            </a:r>
            <a:r>
              <a:rPr lang="en-US" altLang="zh-CN" sz="2400" dirty="0">
                <a:solidFill>
                  <a:schemeClr val="tx1"/>
                </a:solidFill>
                <a:latin typeface="Arial" panose="020B0604020202020204" pitchFamily="34" charset="0"/>
                <a:ea typeface="SimSun" panose="02010600030101010101" pitchFamily="2" charset="-122"/>
              </a:rPr>
              <a:t> is blood </a:t>
            </a:r>
            <a:r>
              <a:rPr lang="en-US" altLang="zh-CN" sz="2400" dirty="0">
                <a:solidFill>
                  <a:srgbClr val="FF6600"/>
                </a:solidFill>
                <a:latin typeface="Arial" panose="020B0604020202020204" pitchFamily="34" charset="0"/>
                <a:ea typeface="SimSun" panose="02010600030101010101" pitchFamily="2" charset="-122"/>
              </a:rPr>
              <a:t>plasma without fibrinogen</a:t>
            </a:r>
            <a:r>
              <a:rPr lang="en-US" altLang="zh-CN" sz="2400" dirty="0">
                <a:solidFill>
                  <a:schemeClr val="tx1"/>
                </a:solidFill>
                <a:latin typeface="Arial" panose="020B0604020202020204" pitchFamily="34" charset="0"/>
                <a:ea typeface="SimSun" panose="02010600030101010101" pitchFamily="2" charset="-122"/>
              </a:rPr>
              <a:t> or the other </a:t>
            </a:r>
            <a:r>
              <a:rPr lang="en-US" altLang="zh-CN" sz="2400" dirty="0">
                <a:solidFill>
                  <a:srgbClr val="FF6600"/>
                </a:solidFill>
                <a:latin typeface="Arial" panose="020B0604020202020204" pitchFamily="34" charset="0"/>
                <a:ea typeface="SimSun" panose="02010600030101010101" pitchFamily="2" charset="-122"/>
              </a:rPr>
              <a:t>clotting factors</a:t>
            </a:r>
            <a:r>
              <a:rPr lang="en-US" altLang="zh-CN" sz="2400" dirty="0">
                <a:solidFill>
                  <a:schemeClr val="tx1"/>
                </a:solidFill>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209250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001000" cy="762000"/>
          </a:xfrm>
        </p:spPr>
        <p:txBody>
          <a:bodyPr/>
          <a:lstStyle/>
          <a:p>
            <a:pPr eaLnBrk="1" hangingPunct="1"/>
            <a:r>
              <a:rPr lang="en-US" altLang="en-US" smtClean="0">
                <a:solidFill>
                  <a:srgbClr val="FF6600"/>
                </a:solidFill>
              </a:rPr>
              <a:t>Red Blood Cell</a:t>
            </a:r>
          </a:p>
        </p:txBody>
      </p:sp>
      <p:sp>
        <p:nvSpPr>
          <p:cNvPr id="38915" name="Rectangle 3"/>
          <p:cNvSpPr>
            <a:spLocks noGrp="1" noChangeArrowheads="1"/>
          </p:cNvSpPr>
          <p:nvPr>
            <p:ph idx="1"/>
          </p:nvPr>
        </p:nvSpPr>
        <p:spPr>
          <a:xfrm>
            <a:off x="152400" y="1143000"/>
            <a:ext cx="8229600" cy="5257800"/>
          </a:xfrm>
        </p:spPr>
        <p:txBody>
          <a:bodyPr>
            <a:normAutofit lnSpcReduction="10000"/>
          </a:bodyPr>
          <a:lstStyle/>
          <a:p>
            <a:pPr eaLnBrk="1" hangingPunct="1"/>
            <a:r>
              <a:rPr lang="en-US" altLang="zh-CN" dirty="0" smtClean="0">
                <a:latin typeface="Arial" panose="020B0604020202020204" pitchFamily="34" charset="0"/>
                <a:ea typeface="SimSun" panose="02010600030101010101" pitchFamily="2" charset="-122"/>
                <a:cs typeface="Arial" panose="020B0604020202020204" pitchFamily="34" charset="0"/>
              </a:rPr>
              <a:t> </a:t>
            </a:r>
            <a:r>
              <a:rPr lang="en-US" altLang="zh-CN" dirty="0" smtClean="0">
                <a:solidFill>
                  <a:srgbClr val="FF0000"/>
                </a:solidFill>
                <a:latin typeface="Arial" panose="020B0604020202020204" pitchFamily="34" charset="0"/>
                <a:ea typeface="SimSun" panose="02010600030101010101" pitchFamily="2" charset="-122"/>
                <a:cs typeface="Arial" panose="020B0604020202020204" pitchFamily="34" charset="0"/>
              </a:rPr>
              <a:t>Red blood cells are the most common type of blood cell and also known as RBCs, or erythrocytes.</a:t>
            </a:r>
          </a:p>
          <a:p>
            <a:pPr eaLnBrk="1" hangingPunct="1"/>
            <a:r>
              <a:rPr lang="en-US" altLang="zh-CN" dirty="0" smtClean="0">
                <a:latin typeface="Arial" panose="020B0604020202020204" pitchFamily="34" charset="0"/>
                <a:ea typeface="SimSun" panose="02010600030101010101" pitchFamily="2" charset="-122"/>
                <a:cs typeface="Arial" panose="020B0604020202020204" pitchFamily="34" charset="0"/>
              </a:rPr>
              <a:t> Erythrocytes consist mainly of </a:t>
            </a:r>
            <a:r>
              <a:rPr lang="en-US" altLang="zh-CN" dirty="0" smtClean="0">
                <a:solidFill>
                  <a:srgbClr val="FF6600"/>
                </a:solidFill>
                <a:latin typeface="Arial" panose="020B0604020202020204" pitchFamily="34" charset="0"/>
                <a:ea typeface="SimSun" panose="02010600030101010101" pitchFamily="2" charset="-122"/>
                <a:cs typeface="Arial" panose="020B0604020202020204" pitchFamily="34" charset="0"/>
              </a:rPr>
              <a:t>hemoglobin</a:t>
            </a:r>
            <a:r>
              <a:rPr lang="en-US" altLang="zh-CN" dirty="0" smtClean="0">
                <a:latin typeface="Arial" panose="020B0604020202020204" pitchFamily="34" charset="0"/>
                <a:ea typeface="SimSun" panose="02010600030101010101" pitchFamily="2" charset="-122"/>
                <a:cs typeface="Arial" panose="020B0604020202020204" pitchFamily="34" charset="0"/>
              </a:rPr>
              <a:t>, a complex molecule containing </a:t>
            </a:r>
            <a:r>
              <a:rPr lang="en-US" altLang="zh-CN" dirty="0" err="1" smtClean="0">
                <a:latin typeface="Arial" panose="020B0604020202020204" pitchFamily="34" charset="0"/>
                <a:ea typeface="SimSun" panose="02010600030101010101" pitchFamily="2" charset="-122"/>
                <a:cs typeface="Arial" panose="020B0604020202020204" pitchFamily="34" charset="0"/>
              </a:rPr>
              <a:t>heme</a:t>
            </a:r>
            <a:r>
              <a:rPr lang="en-US" altLang="zh-CN" dirty="0" smtClean="0">
                <a:latin typeface="Arial" panose="020B0604020202020204" pitchFamily="34" charset="0"/>
                <a:ea typeface="SimSun" panose="02010600030101010101" pitchFamily="2" charset="-122"/>
                <a:cs typeface="Arial" panose="020B0604020202020204" pitchFamily="34" charset="0"/>
              </a:rPr>
              <a:t> groups.</a:t>
            </a:r>
          </a:p>
          <a:p>
            <a:pPr eaLnBrk="1" hangingPunct="1"/>
            <a:r>
              <a:rPr lang="en-US" altLang="zh-CN" dirty="0" smtClean="0">
                <a:latin typeface="Arial" panose="020B0604020202020204" pitchFamily="34" charset="0"/>
                <a:ea typeface="SimSun" panose="02010600030101010101" pitchFamily="2" charset="-122"/>
                <a:cs typeface="Arial" panose="020B0604020202020204" pitchFamily="34" charset="0"/>
              </a:rPr>
              <a:t>Oxygen can easily diffuse through the red blood cell's cell membrane.</a:t>
            </a:r>
          </a:p>
          <a:p>
            <a:pPr eaLnBrk="1" hangingPunct="1"/>
            <a:r>
              <a:rPr lang="en-US" altLang="zh-CN" dirty="0" smtClean="0">
                <a:latin typeface="Arial" panose="020B0604020202020204" pitchFamily="34" charset="0"/>
                <a:ea typeface="SimSun" panose="02010600030101010101" pitchFamily="2" charset="-122"/>
                <a:cs typeface="Arial" panose="020B0604020202020204" pitchFamily="34" charset="0"/>
              </a:rPr>
              <a:t>The diameter of a typical human erythrocyte disk is 6–8 µm, much smaller than most other human cells. </a:t>
            </a:r>
          </a:p>
          <a:p>
            <a:pPr eaLnBrk="1" hangingPunct="1"/>
            <a:r>
              <a:rPr lang="en-US" altLang="zh-CN" dirty="0" smtClean="0">
                <a:solidFill>
                  <a:schemeClr val="tx1"/>
                </a:solidFill>
                <a:latin typeface="Arial" panose="020B0604020202020204" pitchFamily="34" charset="0"/>
                <a:ea typeface="SimSun" panose="02010600030101010101" pitchFamily="2" charset="-122"/>
                <a:cs typeface="Arial" panose="020B0604020202020204" pitchFamily="34" charset="0"/>
              </a:rPr>
              <a:t>The process by which red blood cells are produced is called </a:t>
            </a:r>
            <a:r>
              <a:rPr lang="en-US" altLang="zh-CN" b="1" dirty="0" smtClean="0">
                <a:solidFill>
                  <a:srgbClr val="FF6600"/>
                </a:solidFill>
                <a:latin typeface="Arial" panose="020B0604020202020204" pitchFamily="34" charset="0"/>
                <a:ea typeface="SimSun" panose="02010600030101010101" pitchFamily="2" charset="-122"/>
                <a:cs typeface="Arial" panose="020B0604020202020204" pitchFamily="34" charset="0"/>
              </a:rPr>
              <a:t>erythropoiesis.</a:t>
            </a:r>
            <a:endParaRPr lang="en-US" altLang="zh-CN" dirty="0" smtClean="0">
              <a:solidFill>
                <a:schemeClr val="tx1"/>
              </a:solidFill>
              <a:latin typeface="Arial" panose="020B0604020202020204" pitchFamily="34" charset="0"/>
              <a:ea typeface="SimSun" panose="02010600030101010101" pitchFamily="2" charset="-122"/>
              <a:cs typeface="Arial" panose="020B0604020202020204" pitchFamily="34" charset="0"/>
            </a:endParaRPr>
          </a:p>
          <a:p>
            <a:pPr eaLnBrk="1" hangingPunct="1"/>
            <a:r>
              <a:rPr lang="en-US" altLang="zh-CN" dirty="0" smtClean="0">
                <a:solidFill>
                  <a:schemeClr val="tx1"/>
                </a:solidFill>
                <a:latin typeface="Arial" panose="020B0604020202020204" pitchFamily="34" charset="0"/>
                <a:ea typeface="SimSun" panose="02010600030101010101" pitchFamily="2" charset="-122"/>
                <a:cs typeface="Arial" panose="020B0604020202020204" pitchFamily="34" charset="0"/>
              </a:rPr>
              <a:t>Erythrocytes are continuously being produced in the red </a:t>
            </a:r>
            <a:r>
              <a:rPr lang="en-US" altLang="zh-CN" b="1" dirty="0" smtClean="0">
                <a:solidFill>
                  <a:srgbClr val="FF6600"/>
                </a:solidFill>
                <a:latin typeface="Arial" panose="020B0604020202020204" pitchFamily="34" charset="0"/>
                <a:ea typeface="SimSun" panose="02010600030101010101" pitchFamily="2" charset="-122"/>
                <a:cs typeface="Arial" panose="020B0604020202020204" pitchFamily="34" charset="0"/>
              </a:rPr>
              <a:t>bone marrow</a:t>
            </a:r>
            <a:r>
              <a:rPr lang="en-US" altLang="zh-CN" dirty="0" smtClean="0">
                <a:solidFill>
                  <a:schemeClr val="tx1"/>
                </a:solidFill>
                <a:latin typeface="Arial" panose="020B0604020202020204" pitchFamily="34" charset="0"/>
                <a:ea typeface="SimSun" panose="02010600030101010101" pitchFamily="2" charset="-122"/>
                <a:cs typeface="Arial" panose="020B0604020202020204" pitchFamily="34" charset="0"/>
              </a:rPr>
              <a:t> of large bones, at a rate of about 2 million per second. (In the embryo, the liver is the main site of red blood cell production). In an adult, the total count of RBC is 4.5 to 5.5 million per mm3 of blood.</a:t>
            </a:r>
          </a:p>
          <a:p>
            <a:pPr eaLnBrk="1" hangingPunct="1"/>
            <a:endParaRPr lang="en-US" altLang="en-US" dirty="0" smtClean="0"/>
          </a:p>
        </p:txBody>
      </p:sp>
    </p:spTree>
    <p:extLst>
      <p:ext uri="{BB962C8B-B14F-4D97-AF65-F5344CB8AC3E}">
        <p14:creationId xmlns:p14="http://schemas.microsoft.com/office/powerpoint/2010/main" val="1572373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98437"/>
            <a:ext cx="7543800" cy="1096963"/>
          </a:xfrm>
        </p:spPr>
        <p:txBody>
          <a:bodyPr/>
          <a:lstStyle/>
          <a:p>
            <a:pPr eaLnBrk="1" hangingPunct="1"/>
            <a:r>
              <a:rPr lang="en-US" altLang="zh-CN" dirty="0" smtClean="0">
                <a:solidFill>
                  <a:srgbClr val="FF6600"/>
                </a:solidFill>
                <a:ea typeface="SimSun" panose="02010600030101010101" pitchFamily="2" charset="-122"/>
              </a:rPr>
              <a:t>White Blood Cells</a:t>
            </a:r>
            <a:endParaRPr lang="en-US" altLang="en-US" sz="3500" dirty="0" smtClean="0">
              <a:solidFill>
                <a:srgbClr val="FF6600"/>
              </a:solidFill>
            </a:endParaRPr>
          </a:p>
        </p:txBody>
      </p:sp>
      <p:sp>
        <p:nvSpPr>
          <p:cNvPr id="39939" name="Rectangle 3"/>
          <p:cNvSpPr>
            <a:spLocks noGrp="1" noChangeArrowheads="1"/>
          </p:cNvSpPr>
          <p:nvPr>
            <p:ph idx="1"/>
          </p:nvPr>
        </p:nvSpPr>
        <p:spPr>
          <a:xfrm>
            <a:off x="228600" y="1295401"/>
            <a:ext cx="8229600" cy="3124199"/>
          </a:xfrm>
        </p:spPr>
        <p:txBody>
          <a:bodyPr>
            <a:normAutofit/>
          </a:bodyPr>
          <a:lstStyle/>
          <a:p>
            <a:pPr eaLnBrk="1" hangingPunct="1"/>
            <a:r>
              <a:rPr lang="en-US" altLang="zh-CN" sz="2800" dirty="0" smtClean="0">
                <a:latin typeface="Arial" panose="020B0604020202020204" pitchFamily="34" charset="0"/>
                <a:ea typeface="SimSun" panose="02010600030101010101" pitchFamily="2" charset="-122"/>
                <a:cs typeface="Arial" panose="020B0604020202020204" pitchFamily="34" charset="0"/>
              </a:rPr>
              <a:t>White blood cells or </a:t>
            </a:r>
            <a:r>
              <a:rPr lang="en-US" altLang="zh-CN" sz="2800" dirty="0" smtClean="0">
                <a:solidFill>
                  <a:srgbClr val="FF6600"/>
                </a:solidFill>
                <a:latin typeface="Arial" panose="020B0604020202020204" pitchFamily="34" charset="0"/>
                <a:ea typeface="SimSun" panose="02010600030101010101" pitchFamily="2" charset="-122"/>
                <a:cs typeface="Arial" panose="020B0604020202020204" pitchFamily="34" charset="0"/>
              </a:rPr>
              <a:t>leukocytes</a:t>
            </a:r>
            <a:r>
              <a:rPr lang="en-US" altLang="zh-CN" sz="2800" dirty="0" smtClean="0">
                <a:latin typeface="Arial" panose="020B0604020202020204" pitchFamily="34" charset="0"/>
                <a:ea typeface="SimSun" panose="02010600030101010101" pitchFamily="2" charset="-122"/>
                <a:cs typeface="Arial" panose="020B0604020202020204" pitchFamily="34" charset="0"/>
              </a:rPr>
              <a:t> are cells of the </a:t>
            </a:r>
            <a:r>
              <a:rPr lang="en-US" altLang="zh-CN" sz="2800" dirty="0" smtClean="0">
                <a:solidFill>
                  <a:srgbClr val="FF6600"/>
                </a:solidFill>
                <a:latin typeface="Arial" panose="020B0604020202020204" pitchFamily="34" charset="0"/>
                <a:ea typeface="SimSun" panose="02010600030101010101" pitchFamily="2" charset="-122"/>
                <a:cs typeface="Arial" panose="020B0604020202020204" pitchFamily="34" charset="0"/>
              </a:rPr>
              <a:t>immune system defending the body against both infectious disease and foreign materials. </a:t>
            </a:r>
          </a:p>
          <a:p>
            <a:pPr eaLnBrk="1" hangingPunct="1"/>
            <a:r>
              <a:rPr lang="en-US" altLang="zh-CN" sz="2800" dirty="0" smtClean="0">
                <a:latin typeface="Arial" panose="020B0604020202020204" pitchFamily="34" charset="0"/>
                <a:ea typeface="SimSun" panose="02010600030101010101" pitchFamily="2" charset="-122"/>
                <a:cs typeface="Arial" panose="020B0604020202020204" pitchFamily="34" charset="0"/>
              </a:rPr>
              <a:t>Leukocytes are found throughout the body, including the blood and lymphatic system.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724275"/>
            <a:ext cx="5286375" cy="3095625"/>
          </a:xfrm>
          <a:prstGeom prst="rect">
            <a:avLst/>
          </a:prstGeom>
        </p:spPr>
      </p:pic>
      <p:sp>
        <p:nvSpPr>
          <p:cNvPr id="5" name="TextBox 4"/>
          <p:cNvSpPr txBox="1"/>
          <p:nvPr/>
        </p:nvSpPr>
        <p:spPr>
          <a:xfrm>
            <a:off x="533400" y="3962400"/>
            <a:ext cx="3200400" cy="1846659"/>
          </a:xfrm>
          <a:prstGeom prst="rect">
            <a:avLst/>
          </a:prstGeom>
          <a:noFill/>
        </p:spPr>
        <p:txBody>
          <a:bodyPr wrap="square" rtlCol="0">
            <a:spAutoFit/>
          </a:bodyPr>
          <a:lstStyle/>
          <a:p>
            <a:r>
              <a:rPr lang="en-US" altLang="zh-CN" sz="2400" dirty="0">
                <a:latin typeface="Arial" panose="020B0604020202020204" pitchFamily="34" charset="0"/>
                <a:ea typeface="SimSun" panose="02010600030101010101" pitchFamily="2" charset="-122"/>
                <a:cs typeface="Arial" panose="020B0604020202020204" pitchFamily="34" charset="0"/>
              </a:rPr>
              <a:t>White cells called </a:t>
            </a:r>
            <a:r>
              <a:rPr lang="en-US" altLang="zh-CN" sz="2400" dirty="0">
                <a:solidFill>
                  <a:srgbClr val="FF6600"/>
                </a:solidFill>
                <a:latin typeface="Arial" panose="020B0604020202020204" pitchFamily="34" charset="0"/>
                <a:ea typeface="SimSun" panose="02010600030101010101" pitchFamily="2" charset="-122"/>
                <a:cs typeface="Arial" panose="020B0604020202020204" pitchFamily="34" charset="0"/>
              </a:rPr>
              <a:t>phagocytes</a:t>
            </a:r>
            <a:r>
              <a:rPr lang="en-US" altLang="zh-CN" sz="2400" dirty="0">
                <a:latin typeface="Arial" panose="020B0604020202020204" pitchFamily="34" charset="0"/>
                <a:ea typeface="SimSun" panose="02010600030101010101" pitchFamily="2" charset="-122"/>
                <a:cs typeface="Arial" panose="020B0604020202020204" pitchFamily="34" charset="0"/>
              </a:rPr>
              <a:t> can eat up the germs that cause diseases.</a:t>
            </a:r>
            <a:endParaRPr lang="en-US" alt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275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52400"/>
            <a:ext cx="7543800" cy="731838"/>
          </a:xfrm>
        </p:spPr>
        <p:txBody>
          <a:bodyPr/>
          <a:lstStyle/>
          <a:p>
            <a:pPr eaLnBrk="1" hangingPunct="1"/>
            <a:r>
              <a:rPr lang="en-US" altLang="zh-CN" smtClean="0">
                <a:solidFill>
                  <a:srgbClr val="FF6600"/>
                </a:solidFill>
                <a:ea typeface="SimSun" panose="02010600030101010101" pitchFamily="2" charset="-122"/>
              </a:rPr>
              <a:t>Platelets</a:t>
            </a:r>
            <a:endParaRPr lang="en-US" altLang="en-US" smtClean="0">
              <a:solidFill>
                <a:srgbClr val="FF6600"/>
              </a:solidFill>
            </a:endParaRPr>
          </a:p>
        </p:txBody>
      </p:sp>
      <p:sp>
        <p:nvSpPr>
          <p:cNvPr id="40963" name="Rectangle 3"/>
          <p:cNvSpPr>
            <a:spLocks noGrp="1" noChangeArrowheads="1"/>
          </p:cNvSpPr>
          <p:nvPr>
            <p:ph idx="1"/>
          </p:nvPr>
        </p:nvSpPr>
        <p:spPr>
          <a:xfrm>
            <a:off x="381000" y="990600"/>
            <a:ext cx="8305800" cy="5638800"/>
          </a:xfrm>
        </p:spPr>
        <p:txBody>
          <a:bodyPr>
            <a:normAutofit/>
          </a:bodyPr>
          <a:lstStyle/>
          <a:p>
            <a:pPr eaLnBrk="1" hangingPunct="1">
              <a:lnSpc>
                <a:spcPct val="90000"/>
              </a:lnSpc>
            </a:pPr>
            <a:r>
              <a:rPr lang="en-US" altLang="zh-CN" sz="2800" dirty="0" smtClean="0">
                <a:ea typeface="SimSun" panose="02010600030101010101" pitchFamily="2" charset="-122"/>
              </a:rPr>
              <a:t>Platelets, or thrombocytes, are the cells circulating in the blood that are involved in the cellular mechanisms of primary </a:t>
            </a:r>
            <a:r>
              <a:rPr lang="en-US" altLang="zh-CN" sz="2800" dirty="0" smtClean="0">
                <a:solidFill>
                  <a:srgbClr val="FF6600"/>
                </a:solidFill>
                <a:ea typeface="SimSun" panose="02010600030101010101" pitchFamily="2" charset="-122"/>
              </a:rPr>
              <a:t>hemostasis </a:t>
            </a:r>
            <a:r>
              <a:rPr lang="en-US" altLang="zh-CN" sz="2800" dirty="0" smtClean="0">
                <a:ea typeface="SimSun" panose="02010600030101010101" pitchFamily="2" charset="-122"/>
              </a:rPr>
              <a:t>leading to the </a:t>
            </a:r>
            <a:r>
              <a:rPr lang="en-US" altLang="zh-CN" sz="2800" dirty="0" smtClean="0">
                <a:solidFill>
                  <a:srgbClr val="FF6600"/>
                </a:solidFill>
                <a:ea typeface="SimSun" panose="02010600030101010101" pitchFamily="2" charset="-122"/>
              </a:rPr>
              <a:t>formation of blood clots</a:t>
            </a:r>
            <a:r>
              <a:rPr lang="en-US" altLang="zh-CN" sz="2800" dirty="0" smtClean="0">
                <a:ea typeface="SimSun" panose="02010600030101010101" pitchFamily="2" charset="-122"/>
              </a:rPr>
              <a:t>. </a:t>
            </a:r>
          </a:p>
          <a:p>
            <a:pPr eaLnBrk="1" hangingPunct="1">
              <a:lnSpc>
                <a:spcPct val="90000"/>
              </a:lnSpc>
            </a:pPr>
            <a:r>
              <a:rPr lang="en-US" altLang="zh-CN" sz="2800" dirty="0" smtClean="0">
                <a:ea typeface="SimSun" panose="02010600030101010101" pitchFamily="2" charset="-122"/>
              </a:rPr>
              <a:t>Dysfunction or </a:t>
            </a:r>
            <a:r>
              <a:rPr lang="en-US" altLang="zh-CN" sz="2800" dirty="0" smtClean="0">
                <a:solidFill>
                  <a:srgbClr val="FF6600"/>
                </a:solidFill>
                <a:ea typeface="SimSun" panose="02010600030101010101" pitchFamily="2" charset="-122"/>
              </a:rPr>
              <a:t>low levels of platelets</a:t>
            </a:r>
            <a:r>
              <a:rPr lang="en-US" altLang="zh-CN" sz="2800" dirty="0" smtClean="0">
                <a:ea typeface="SimSun" panose="02010600030101010101" pitchFamily="2" charset="-122"/>
              </a:rPr>
              <a:t> predisposes to bleeding, while high levels, although usually asymptomatic, may increase the </a:t>
            </a:r>
            <a:r>
              <a:rPr lang="en-US" altLang="zh-CN" sz="2800" dirty="0" smtClean="0">
                <a:solidFill>
                  <a:srgbClr val="FF6600"/>
                </a:solidFill>
                <a:ea typeface="SimSun" panose="02010600030101010101" pitchFamily="2" charset="-122"/>
              </a:rPr>
              <a:t>risk of thrombosis</a:t>
            </a:r>
            <a:r>
              <a:rPr lang="en-US" altLang="zh-CN" sz="2800" b="1" dirty="0" smtClean="0">
                <a:ea typeface="SimSun" panose="02010600030101010101" pitchFamily="2" charset="-122"/>
              </a:rPr>
              <a:t>.</a:t>
            </a:r>
            <a:r>
              <a:rPr lang="en-US" altLang="zh-CN" sz="2800" dirty="0" smtClean="0">
                <a:ea typeface="SimSun" panose="02010600030101010101" pitchFamily="2" charset="-122"/>
              </a:rPr>
              <a:t> </a:t>
            </a:r>
          </a:p>
          <a:p>
            <a:pPr eaLnBrk="1" hangingPunct="1">
              <a:lnSpc>
                <a:spcPct val="90000"/>
              </a:lnSpc>
            </a:pPr>
            <a:r>
              <a:rPr lang="en-US" altLang="zh-CN" sz="2800" dirty="0" smtClean="0">
                <a:ea typeface="SimSun" panose="02010600030101010101" pitchFamily="2" charset="-122"/>
              </a:rPr>
              <a:t>Like red blood cells, platelets in mammals are </a:t>
            </a:r>
            <a:r>
              <a:rPr lang="en-US" altLang="zh-CN" sz="2800" dirty="0" err="1" smtClean="0">
                <a:solidFill>
                  <a:srgbClr val="FF6600"/>
                </a:solidFill>
                <a:ea typeface="SimSun" panose="02010600030101010101" pitchFamily="2" charset="-122"/>
              </a:rPr>
              <a:t>anuclear</a:t>
            </a:r>
            <a:r>
              <a:rPr lang="en-US" altLang="zh-CN" sz="2800" dirty="0" smtClean="0">
                <a:ea typeface="SimSun" panose="02010600030101010101" pitchFamily="2" charset="-122"/>
              </a:rPr>
              <a:t> (no cell nucleus) and discoid (disc shaped); they measure 1.5–3.0 </a:t>
            </a:r>
            <a:r>
              <a:rPr lang="en-US" altLang="zh-CN" sz="2800" b="1" dirty="0" err="1" smtClean="0">
                <a:ea typeface="SimSun" panose="02010600030101010101" pitchFamily="2" charset="-122"/>
              </a:rPr>
              <a:t>μ</a:t>
            </a:r>
            <a:r>
              <a:rPr lang="en-US" altLang="zh-CN" sz="2800" dirty="0" err="1" smtClean="0">
                <a:ea typeface="SimSun" panose="02010600030101010101" pitchFamily="2" charset="-122"/>
              </a:rPr>
              <a:t>m</a:t>
            </a:r>
            <a:r>
              <a:rPr lang="en-US" altLang="zh-CN" sz="2800" dirty="0" smtClean="0">
                <a:ea typeface="SimSun" panose="02010600030101010101" pitchFamily="2" charset="-122"/>
              </a:rPr>
              <a:t> in diameter. </a:t>
            </a:r>
            <a:endParaRPr lang="en-US" altLang="en-US" sz="2800" dirty="0" smtClean="0"/>
          </a:p>
        </p:txBody>
      </p:sp>
    </p:spTree>
    <p:extLst>
      <p:ext uri="{BB962C8B-B14F-4D97-AF65-F5344CB8AC3E}">
        <p14:creationId xmlns:p14="http://schemas.microsoft.com/office/powerpoint/2010/main" val="296961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artificial-bloo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0" y="2514600"/>
            <a:ext cx="2209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000" b="1">
                <a:solidFill>
                  <a:schemeClr val="tx1"/>
                </a:solidFill>
                <a:latin typeface="Arial" panose="020B0604020202020204" pitchFamily="34" charset="0"/>
              </a:rPr>
              <a:t>Figure – </a:t>
            </a:r>
            <a:r>
              <a:rPr lang="en-US" altLang="en-US" sz="2000">
                <a:solidFill>
                  <a:schemeClr val="tx1"/>
                </a:solidFill>
                <a:latin typeface="Arial" panose="020B0604020202020204" pitchFamily="34" charset="0"/>
              </a:rPr>
              <a:t>RBC, WBC and Platelets </a:t>
            </a:r>
            <a:endParaRPr lang="en-US" altLang="en-US" sz="2000" b="1">
              <a:solidFill>
                <a:schemeClr val="tx1"/>
              </a:solidFill>
              <a:latin typeface="Arial" panose="020B0604020202020204" pitchFamily="34" charset="0"/>
            </a:endParaRPr>
          </a:p>
        </p:txBody>
      </p:sp>
    </p:spTree>
    <p:extLst>
      <p:ext uri="{BB962C8B-B14F-4D97-AF65-F5344CB8AC3E}">
        <p14:creationId xmlns:p14="http://schemas.microsoft.com/office/powerpoint/2010/main" val="38662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GB" sz="3200" b="1" dirty="0" smtClean="0"/>
              <a:t>Parts of the Circulatory System</a:t>
            </a:r>
            <a:r>
              <a:rPr lang="en-US" sz="3200" b="1" dirty="0" smtClean="0"/>
              <a:t/>
            </a:r>
            <a:br>
              <a:rPr lang="en-US" sz="3200" b="1" dirty="0" smtClean="0"/>
            </a:br>
            <a:endParaRPr lang="en-AU" dirty="0"/>
          </a:p>
        </p:txBody>
      </p:sp>
      <p:sp>
        <p:nvSpPr>
          <p:cNvPr id="3" name="Content Placeholder 2"/>
          <p:cNvSpPr>
            <a:spLocks noGrp="1"/>
          </p:cNvSpPr>
          <p:nvPr>
            <p:ph idx="1"/>
          </p:nvPr>
        </p:nvSpPr>
        <p:spPr/>
        <p:txBody>
          <a:bodyPr/>
          <a:lstStyle/>
          <a:p>
            <a:pPr marL="114300" indent="0">
              <a:buNone/>
            </a:pPr>
            <a:r>
              <a:rPr lang="en-AU" dirty="0" smtClean="0"/>
              <a:t>The </a:t>
            </a:r>
            <a:r>
              <a:rPr lang="en-AU" dirty="0"/>
              <a:t>circulatory </a:t>
            </a:r>
            <a:r>
              <a:rPr lang="en-AU" dirty="0" smtClean="0"/>
              <a:t> system </a:t>
            </a:r>
            <a:r>
              <a:rPr lang="en-AU" dirty="0"/>
              <a:t>is divided into three major parts</a:t>
            </a:r>
            <a:r>
              <a:rPr lang="en-AU" dirty="0" smtClean="0"/>
              <a:t>:</a:t>
            </a:r>
            <a:endParaRPr lang="en-AU" dirty="0"/>
          </a:p>
          <a:p>
            <a:r>
              <a:rPr lang="en-AU" dirty="0" smtClean="0"/>
              <a:t>Heart</a:t>
            </a:r>
            <a:endParaRPr lang="en-AU" dirty="0"/>
          </a:p>
          <a:p>
            <a:r>
              <a:rPr lang="en-AU" dirty="0" smtClean="0"/>
              <a:t>Blood</a:t>
            </a:r>
            <a:endParaRPr lang="en-AU" dirty="0"/>
          </a:p>
          <a:p>
            <a:r>
              <a:rPr lang="en-AU" dirty="0" smtClean="0"/>
              <a:t>Blood </a:t>
            </a:r>
            <a:r>
              <a:rPr lang="en-AU" dirty="0"/>
              <a:t>Vessels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2505074"/>
            <a:ext cx="499753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56329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Heart</a:t>
            </a:r>
            <a:endParaRPr lang="en-AU" dirty="0"/>
          </a:p>
        </p:txBody>
      </p:sp>
      <p:sp>
        <p:nvSpPr>
          <p:cNvPr id="3" name="Content Placeholder 2"/>
          <p:cNvSpPr>
            <a:spLocks noGrp="1"/>
          </p:cNvSpPr>
          <p:nvPr>
            <p:ph idx="1"/>
          </p:nvPr>
        </p:nvSpPr>
        <p:spPr>
          <a:xfrm>
            <a:off x="457200" y="1600200"/>
            <a:ext cx="4876800" cy="4800600"/>
          </a:xfrm>
        </p:spPr>
        <p:txBody>
          <a:bodyPr>
            <a:normAutofit/>
          </a:bodyPr>
          <a:lstStyle/>
          <a:p>
            <a:r>
              <a:rPr lang="en-AU" dirty="0" smtClean="0"/>
              <a:t>The </a:t>
            </a:r>
            <a:r>
              <a:rPr lang="en-AU" dirty="0"/>
              <a:t>heart is a muscular pump. </a:t>
            </a:r>
            <a:endParaRPr lang="en-AU" dirty="0" smtClean="0"/>
          </a:p>
          <a:p>
            <a:pPr marL="114300" indent="0">
              <a:buNone/>
            </a:pPr>
            <a:r>
              <a:rPr lang="en-AU" dirty="0" smtClean="0"/>
              <a:t>Function:</a:t>
            </a:r>
            <a:endParaRPr lang="en-AU" dirty="0"/>
          </a:p>
          <a:p>
            <a:r>
              <a:rPr lang="en-AU" dirty="0" smtClean="0"/>
              <a:t>When </a:t>
            </a:r>
            <a:r>
              <a:rPr lang="en-AU" dirty="0"/>
              <a:t>it beats it pumps blood to the lungs and around the body. </a:t>
            </a:r>
          </a:p>
          <a:p>
            <a:r>
              <a:rPr lang="en-AU" dirty="0" smtClean="0"/>
              <a:t>The </a:t>
            </a:r>
            <a:r>
              <a:rPr lang="en-AU" dirty="0"/>
              <a:t>heart provides the pressure needed to keep the blood flowing through the network of tubing</a:t>
            </a:r>
            <a:r>
              <a:rPr lang="en-AU" dirty="0" smtClean="0"/>
              <a:t>.</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49977"/>
            <a:ext cx="2819400" cy="410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medical.cdn.patient.co.uk/images/i19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1" y="4305860"/>
            <a:ext cx="2892425" cy="25521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media-cache-ak0.pinimg.com/originals/c9/47/4a/c9474ad21cd8b466f985a873e16e3c2a.jp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442076"/>
            <a:ext cx="2476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909020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00600" cy="4800600"/>
          </a:xfrm>
        </p:spPr>
        <p:txBody>
          <a:bodyPr>
            <a:normAutofit fontScale="92500" lnSpcReduction="10000"/>
          </a:bodyPr>
          <a:lstStyle/>
          <a:p>
            <a:pPr marL="114300" indent="0">
              <a:buNone/>
            </a:pPr>
            <a:r>
              <a:rPr lang="en-AU" dirty="0" smtClean="0"/>
              <a:t>Structure</a:t>
            </a:r>
            <a:r>
              <a:rPr lang="en-AU" dirty="0"/>
              <a:t>:</a:t>
            </a:r>
          </a:p>
          <a:p>
            <a:r>
              <a:rPr lang="en-AU" dirty="0"/>
              <a:t>The heart has four chambers. The two atria collect the blood. The two ventricles pump the blood out of the heart.</a:t>
            </a:r>
          </a:p>
          <a:p>
            <a:r>
              <a:rPr lang="en-AU" dirty="0"/>
              <a:t>Valves prevent the blood from flowing backwards.</a:t>
            </a:r>
          </a:p>
          <a:p>
            <a:r>
              <a:rPr lang="en-AU" dirty="0"/>
              <a:t>The septum separates the two sides of the heart.</a:t>
            </a:r>
          </a:p>
          <a:p>
            <a:r>
              <a:rPr lang="en-AU" dirty="0"/>
              <a:t>The right side of the heart pumps </a:t>
            </a:r>
            <a:endParaRPr lang="en-AU" dirty="0"/>
          </a:p>
          <a:p>
            <a:pPr marL="114300" indent="0">
              <a:buNone/>
            </a:pPr>
            <a:r>
              <a:rPr lang="en-AU" dirty="0" smtClean="0"/>
              <a:t>de-oxygenated </a:t>
            </a:r>
            <a:r>
              <a:rPr lang="en-AU" dirty="0"/>
              <a:t>blood </a:t>
            </a:r>
            <a:r>
              <a:rPr lang="en-AU" dirty="0" smtClean="0"/>
              <a:t>to </a:t>
            </a:r>
            <a:r>
              <a:rPr lang="en-AU" dirty="0"/>
              <a:t>the lungs to pick up oxygen.</a:t>
            </a:r>
          </a:p>
          <a:p>
            <a:r>
              <a:rPr lang="en-AU" dirty="0"/>
              <a:t> The left side of the heart pumps the oxygenated blood from the lungs around the rest of the body.</a:t>
            </a:r>
          </a:p>
          <a:p>
            <a:endParaRPr lang="en-AU" dirty="0"/>
          </a:p>
        </p:txBody>
      </p:sp>
      <p:sp>
        <p:nvSpPr>
          <p:cNvPr id="4" name="Title 1"/>
          <p:cNvSpPr>
            <a:spLocks noGrp="1"/>
          </p:cNvSpPr>
          <p:nvPr>
            <p:ph type="title"/>
          </p:nvPr>
        </p:nvSpPr>
        <p:spPr>
          <a:xfrm>
            <a:off x="457200" y="304800"/>
            <a:ext cx="7620000" cy="1143000"/>
          </a:xfrm>
        </p:spPr>
        <p:txBody>
          <a:bodyPr/>
          <a:lstStyle/>
          <a:p>
            <a:r>
              <a:rPr lang="en-AU" dirty="0" smtClean="0"/>
              <a:t>Heart</a:t>
            </a:r>
            <a:endParaRPr lang="en-AU" dirty="0"/>
          </a:p>
        </p:txBody>
      </p:sp>
      <p:pic>
        <p:nvPicPr>
          <p:cNvPr id="3074" name="Picture 2" descr="http://www.barrygray.pwp.blueyonder.co.uk/Tutoring/Tutpix/heart/heartbase.gif"/>
          <p:cNvPicPr>
            <a:picLocks noChangeAspect="1" noChangeArrowheads="1"/>
          </p:cNvPicPr>
          <p:nvPr/>
        </p:nvPicPr>
        <p:blipFill rotWithShape="1">
          <a:blip r:embed="rId2">
            <a:extLst>
              <a:ext uri="{28A0092B-C50C-407E-A947-70E740481C1C}">
                <a14:useLocalDpi xmlns:a14="http://schemas.microsoft.com/office/drawing/2010/main" val="0"/>
              </a:ext>
            </a:extLst>
          </a:blip>
          <a:srcRect l="14396" r="25593"/>
          <a:stretch/>
        </p:blipFill>
        <p:spPr bwMode="auto">
          <a:xfrm>
            <a:off x="5029200" y="1676400"/>
            <a:ext cx="4038600" cy="4048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3124200"/>
            <a:ext cx="685800" cy="523220"/>
          </a:xfrm>
          <a:prstGeom prst="rect">
            <a:avLst/>
          </a:prstGeom>
          <a:noFill/>
        </p:spPr>
        <p:txBody>
          <a:bodyPr wrap="square" rtlCol="0">
            <a:spAutoFit/>
          </a:bodyPr>
          <a:lstStyle/>
          <a:p>
            <a:r>
              <a:rPr lang="en-AU" sz="1400" b="1" dirty="0" smtClean="0"/>
              <a:t>Right atrium</a:t>
            </a:r>
            <a:endParaRPr lang="en-AU" sz="1400" b="1" dirty="0"/>
          </a:p>
        </p:txBody>
      </p:sp>
      <p:sp>
        <p:nvSpPr>
          <p:cNvPr id="8" name="TextBox 7"/>
          <p:cNvSpPr txBox="1"/>
          <p:nvPr/>
        </p:nvSpPr>
        <p:spPr>
          <a:xfrm>
            <a:off x="7696200" y="2905780"/>
            <a:ext cx="685800" cy="461665"/>
          </a:xfrm>
          <a:prstGeom prst="rect">
            <a:avLst/>
          </a:prstGeom>
          <a:noFill/>
        </p:spPr>
        <p:txBody>
          <a:bodyPr wrap="square" rtlCol="0">
            <a:spAutoFit/>
          </a:bodyPr>
          <a:lstStyle/>
          <a:p>
            <a:r>
              <a:rPr lang="en-AU" sz="1200" b="1" dirty="0" smtClean="0"/>
              <a:t>Left atrium</a:t>
            </a:r>
            <a:endParaRPr lang="en-AU" sz="1200" b="1" dirty="0"/>
          </a:p>
        </p:txBody>
      </p:sp>
      <p:sp>
        <p:nvSpPr>
          <p:cNvPr id="9" name="TextBox 8"/>
          <p:cNvSpPr txBox="1"/>
          <p:nvPr/>
        </p:nvSpPr>
        <p:spPr>
          <a:xfrm>
            <a:off x="6477000" y="4080302"/>
            <a:ext cx="685800" cy="415498"/>
          </a:xfrm>
          <a:prstGeom prst="rect">
            <a:avLst/>
          </a:prstGeom>
          <a:noFill/>
        </p:spPr>
        <p:txBody>
          <a:bodyPr wrap="square" rtlCol="0">
            <a:spAutoFit/>
          </a:bodyPr>
          <a:lstStyle/>
          <a:p>
            <a:r>
              <a:rPr lang="en-AU" sz="1050" b="1" dirty="0" smtClean="0"/>
              <a:t>Right ventricle</a:t>
            </a:r>
            <a:endParaRPr lang="en-AU" sz="1050" b="1" dirty="0"/>
          </a:p>
        </p:txBody>
      </p:sp>
      <p:sp>
        <p:nvSpPr>
          <p:cNvPr id="10" name="TextBox 9"/>
          <p:cNvSpPr txBox="1"/>
          <p:nvPr/>
        </p:nvSpPr>
        <p:spPr>
          <a:xfrm>
            <a:off x="7620000" y="3962400"/>
            <a:ext cx="685800" cy="415498"/>
          </a:xfrm>
          <a:prstGeom prst="rect">
            <a:avLst/>
          </a:prstGeom>
          <a:noFill/>
        </p:spPr>
        <p:txBody>
          <a:bodyPr wrap="square" rtlCol="0">
            <a:spAutoFit/>
          </a:bodyPr>
          <a:lstStyle/>
          <a:p>
            <a:r>
              <a:rPr lang="en-AU" sz="1050" b="1" dirty="0" smtClean="0"/>
              <a:t>Left ventricle</a:t>
            </a:r>
            <a:endParaRPr lang="en-AU" sz="1050" b="1" dirty="0"/>
          </a:p>
        </p:txBody>
      </p:sp>
      <p:cxnSp>
        <p:nvCxnSpPr>
          <p:cNvPr id="11" name="Straight Arrow Connector 10"/>
          <p:cNvCxnSpPr/>
          <p:nvPr/>
        </p:nvCxnSpPr>
        <p:spPr>
          <a:xfrm flipH="1">
            <a:off x="5715000" y="3700462"/>
            <a:ext cx="914400" cy="1633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15000" y="3962400"/>
            <a:ext cx="685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67086" y="5226705"/>
            <a:ext cx="685800" cy="307777"/>
          </a:xfrm>
          <a:prstGeom prst="rect">
            <a:avLst/>
          </a:prstGeom>
          <a:noFill/>
        </p:spPr>
        <p:txBody>
          <a:bodyPr wrap="square" rtlCol="0">
            <a:spAutoFit/>
          </a:bodyPr>
          <a:lstStyle/>
          <a:p>
            <a:r>
              <a:rPr lang="en-AU" sz="1400" b="1" dirty="0" smtClean="0"/>
              <a:t>Valves</a:t>
            </a:r>
            <a:endParaRPr lang="en-AU" sz="1400" b="1" dirty="0"/>
          </a:p>
        </p:txBody>
      </p:sp>
      <p:cxnSp>
        <p:nvCxnSpPr>
          <p:cNvPr id="16" name="Straight Arrow Connector 15"/>
          <p:cNvCxnSpPr/>
          <p:nvPr/>
        </p:nvCxnSpPr>
        <p:spPr>
          <a:xfrm flipH="1">
            <a:off x="6477000" y="4377898"/>
            <a:ext cx="990600" cy="2022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09986" y="6334780"/>
            <a:ext cx="894443" cy="307777"/>
          </a:xfrm>
          <a:prstGeom prst="rect">
            <a:avLst/>
          </a:prstGeom>
          <a:noFill/>
        </p:spPr>
        <p:txBody>
          <a:bodyPr wrap="square" rtlCol="0">
            <a:spAutoFit/>
          </a:bodyPr>
          <a:lstStyle/>
          <a:p>
            <a:r>
              <a:rPr lang="en-AU" sz="1400" b="1" dirty="0" smtClean="0"/>
              <a:t>Septum</a:t>
            </a:r>
            <a:endParaRPr lang="en-AU" sz="14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945950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077200" cy="3886200"/>
          </a:xfrm>
        </p:spPr>
        <p:txBody>
          <a:bodyPr>
            <a:noAutofit/>
          </a:bodyPr>
          <a:lstStyle/>
          <a:p>
            <a:pPr>
              <a:spcBef>
                <a:spcPts val="600"/>
              </a:spcBef>
              <a:spcAft>
                <a:spcPts val="600"/>
              </a:spcAft>
            </a:pPr>
            <a:r>
              <a:rPr lang="en-GB" sz="2000" dirty="0" smtClean="0"/>
              <a:t>The walls of these chambers are made of a special muscle called </a:t>
            </a:r>
            <a:r>
              <a:rPr lang="en-GB" sz="2000" b="1" i="1" dirty="0"/>
              <a:t>m</a:t>
            </a:r>
            <a:r>
              <a:rPr lang="en-GB" sz="2000" b="1" i="1" dirty="0" smtClean="0"/>
              <a:t>yocardium</a:t>
            </a:r>
            <a:r>
              <a:rPr lang="en-GB" sz="2000" dirty="0" smtClean="0"/>
              <a:t>, which contracts continuously and rhythmically to pump blood.</a:t>
            </a:r>
            <a:endParaRPr lang="en-US" sz="2000" dirty="0" smtClean="0"/>
          </a:p>
          <a:p>
            <a:pPr>
              <a:spcBef>
                <a:spcPts val="600"/>
              </a:spcBef>
              <a:spcAft>
                <a:spcPts val="600"/>
              </a:spcAft>
            </a:pPr>
            <a:r>
              <a:rPr lang="en-GB" sz="2000" dirty="0" smtClean="0"/>
              <a:t>The pumping action of the heart occurs in two stages for each heartbeat:</a:t>
            </a:r>
          </a:p>
          <a:p>
            <a:pPr lvl="1">
              <a:spcBef>
                <a:spcPts val="600"/>
              </a:spcBef>
              <a:spcAft>
                <a:spcPts val="600"/>
              </a:spcAft>
              <a:buNone/>
            </a:pPr>
            <a:r>
              <a:rPr lang="en-GB" dirty="0" smtClean="0"/>
              <a:t>(1) </a:t>
            </a:r>
            <a:r>
              <a:rPr lang="en-GB" b="1" dirty="0" smtClean="0"/>
              <a:t>DIASTOLE</a:t>
            </a:r>
            <a:r>
              <a:rPr lang="en-GB" dirty="0" smtClean="0"/>
              <a:t>, when the heart is at rest</a:t>
            </a:r>
          </a:p>
          <a:p>
            <a:pPr lvl="1">
              <a:spcBef>
                <a:spcPts val="600"/>
              </a:spcBef>
              <a:spcAft>
                <a:spcPts val="600"/>
              </a:spcAft>
              <a:buNone/>
            </a:pPr>
            <a:r>
              <a:rPr lang="en-GB" dirty="0" smtClean="0"/>
              <a:t>(2) </a:t>
            </a:r>
            <a:r>
              <a:rPr lang="en-GB" b="1" dirty="0" smtClean="0"/>
              <a:t>SYSTOLE</a:t>
            </a:r>
            <a:r>
              <a:rPr lang="en-GB" dirty="0" smtClean="0"/>
              <a:t>, when the heart contracts to pump </a:t>
            </a:r>
            <a:r>
              <a:rPr lang="en-GB" u="sng" dirty="0" smtClean="0"/>
              <a:t>deoxygenated </a:t>
            </a:r>
            <a:r>
              <a:rPr lang="en-GB" dirty="0" smtClean="0"/>
              <a:t>blood toward the lungs and </a:t>
            </a:r>
            <a:r>
              <a:rPr lang="en-GB" u="sng" dirty="0" smtClean="0"/>
              <a:t>oxygenated</a:t>
            </a:r>
            <a:r>
              <a:rPr lang="en-GB" dirty="0" smtClean="0"/>
              <a:t> blood to the body.  </a:t>
            </a:r>
            <a:endParaRPr lang="en-US" dirty="0" smtClean="0"/>
          </a:p>
          <a:p>
            <a:pPr>
              <a:spcBef>
                <a:spcPts val="600"/>
              </a:spcBef>
              <a:spcAft>
                <a:spcPts val="600"/>
              </a:spcAft>
            </a:pPr>
            <a:r>
              <a:rPr lang="en-GB" sz="2000" dirty="0" smtClean="0"/>
              <a:t>During each heartbeat, typically about 60 to 90 ml of blood are pumped out of the heart. </a:t>
            </a:r>
          </a:p>
          <a:p>
            <a:pPr>
              <a:spcBef>
                <a:spcPts val="600"/>
              </a:spcBef>
              <a:spcAft>
                <a:spcPts val="600"/>
              </a:spcAft>
            </a:pPr>
            <a:r>
              <a:rPr lang="en-GB" sz="2000" dirty="0" smtClean="0"/>
              <a:t>If the heart stops pumping, death usually occurs within four to five minutes.</a:t>
            </a:r>
            <a:endParaRPr lang="en-US" sz="2000" dirty="0" smtClean="0"/>
          </a:p>
          <a:p>
            <a:pPr>
              <a:spcBef>
                <a:spcPts val="600"/>
              </a:spcBef>
              <a:spcAft>
                <a:spcPts val="600"/>
              </a:spcAft>
            </a:pPr>
            <a:endParaRPr lang="en-US" sz="2000" dirty="0"/>
          </a:p>
        </p:txBody>
      </p:sp>
      <p:sp>
        <p:nvSpPr>
          <p:cNvPr id="4" name="Title 1"/>
          <p:cNvSpPr>
            <a:spLocks noGrp="1"/>
          </p:cNvSpPr>
          <p:nvPr>
            <p:ph type="title"/>
          </p:nvPr>
        </p:nvSpPr>
        <p:spPr>
          <a:xfrm>
            <a:off x="457200" y="228600"/>
            <a:ext cx="7620000" cy="1143000"/>
          </a:xfrm>
        </p:spPr>
        <p:txBody>
          <a:bodyPr/>
          <a:lstStyle/>
          <a:p>
            <a:r>
              <a:rPr lang="en-AU" dirty="0" smtClean="0"/>
              <a:t>Heart</a:t>
            </a:r>
            <a:endParaRPr lang="en-AU"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671859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r="60251"/>
          <a:stretch>
            <a:fillRect/>
          </a:stretch>
        </p:blipFill>
        <p:spPr bwMode="auto">
          <a:xfrm>
            <a:off x="5372042" y="685800"/>
            <a:ext cx="2857558" cy="2689225"/>
          </a:xfrm>
          <a:prstGeom prst="rect">
            <a:avLst/>
          </a:prstGeom>
          <a:noFill/>
          <a:ln w="9525">
            <a:noFill/>
            <a:miter lim="800000"/>
            <a:headEnd/>
            <a:tailEnd/>
          </a:ln>
          <a:effectLst/>
        </p:spPr>
      </p:pic>
      <p:pic>
        <p:nvPicPr>
          <p:cNvPr id="25602" name="Picture 2"/>
          <p:cNvPicPr>
            <a:picLocks noChangeAspect="1" noChangeArrowheads="1"/>
          </p:cNvPicPr>
          <p:nvPr/>
        </p:nvPicPr>
        <p:blipFill>
          <a:blip r:embed="rId3" cstate="print"/>
          <a:srcRect l="69442"/>
          <a:stretch>
            <a:fillRect/>
          </a:stretch>
        </p:blipFill>
        <p:spPr bwMode="auto">
          <a:xfrm>
            <a:off x="2212594" y="914400"/>
            <a:ext cx="2435606" cy="2478087"/>
          </a:xfrm>
          <a:prstGeom prst="rect">
            <a:avLst/>
          </a:prstGeom>
          <a:noFill/>
          <a:ln w="9525">
            <a:noFill/>
            <a:miter lim="800000"/>
            <a:headEnd/>
            <a:tailEnd/>
          </a:ln>
          <a:effectLst/>
        </p:spPr>
      </p:pic>
      <p:graphicFrame>
        <p:nvGraphicFramePr>
          <p:cNvPr id="6" name="Table 5"/>
          <p:cNvGraphicFramePr>
            <a:graphicFrameLocks noGrp="1"/>
          </p:cNvGraphicFramePr>
          <p:nvPr>
            <p:extLst>
              <p:ext uri="{D42A27DB-BD31-4B8C-83A1-F6EECF244321}">
                <p14:modId xmlns:p14="http://schemas.microsoft.com/office/powerpoint/2010/main" val="2913865688"/>
              </p:ext>
            </p:extLst>
          </p:nvPr>
        </p:nvGraphicFramePr>
        <p:xfrm>
          <a:off x="762000" y="3352800"/>
          <a:ext cx="7715251" cy="1371600"/>
        </p:xfrm>
        <a:graphic>
          <a:graphicData uri="http://schemas.openxmlformats.org/drawingml/2006/table">
            <a:tbl>
              <a:tblPr/>
              <a:tblGrid>
                <a:gridCol w="1757529"/>
                <a:gridCol w="2978861"/>
                <a:gridCol w="2978861"/>
              </a:tblGrid>
              <a:tr h="1371600">
                <a:tc>
                  <a:txBody>
                    <a:bodyPr/>
                    <a:lstStyle/>
                    <a:p>
                      <a:pPr algn="l" fontAlgn="t"/>
                      <a:r>
                        <a:rPr lang="en-US" b="1" i="0" dirty="0">
                          <a:latin typeface="inherit"/>
                        </a:rPr>
                        <a:t>Normal range:</a:t>
                      </a:r>
                    </a:p>
                  </a:txBody>
                  <a:tcPr marL="95250" marR="95250" marT="95250" marB="85725">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5F5F5"/>
                    </a:solidFill>
                  </a:tcPr>
                </a:tc>
                <a:tc>
                  <a:txBody>
                    <a:bodyPr/>
                    <a:lstStyle/>
                    <a:p>
                      <a:pPr algn="l" fontAlgn="t"/>
                      <a:r>
                        <a:rPr lang="en-US" b="1" i="0" dirty="0" smtClean="0">
                          <a:latin typeface="inherit"/>
                        </a:rPr>
                        <a:t>Diastole</a:t>
                      </a:r>
                    </a:p>
                    <a:p>
                      <a:pPr algn="l" fontAlgn="t"/>
                      <a:endParaRPr lang="en-US" b="1" i="0" dirty="0" smtClean="0">
                        <a:latin typeface="inherit"/>
                      </a:endParaRPr>
                    </a:p>
                    <a:p>
                      <a:pPr algn="l" fontAlgn="t"/>
                      <a:r>
                        <a:rPr lang="en-US" b="1" i="0" dirty="0" smtClean="0">
                          <a:latin typeface="inherit"/>
                        </a:rPr>
                        <a:t>60 </a:t>
                      </a:r>
                      <a:r>
                        <a:rPr lang="en-US" b="1" i="0" dirty="0">
                          <a:latin typeface="inherit"/>
                        </a:rPr>
                        <a:t>– 80 mmHg (adults); </a:t>
                      </a:r>
                    </a:p>
                  </a:txBody>
                  <a:tcPr marL="95250" marR="95250" marT="95250" marB="857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5F5F5"/>
                    </a:solidFill>
                  </a:tcPr>
                </a:tc>
                <a:tc>
                  <a:txBody>
                    <a:bodyPr/>
                    <a:lstStyle/>
                    <a:p>
                      <a:pPr algn="l" fontAlgn="t"/>
                      <a:r>
                        <a:rPr lang="en-US" b="1" i="0" dirty="0" smtClean="0">
                          <a:latin typeface="inherit"/>
                        </a:rPr>
                        <a:t>Systole</a:t>
                      </a:r>
                    </a:p>
                    <a:p>
                      <a:pPr algn="l" fontAlgn="t"/>
                      <a:endParaRPr lang="en-US" b="1" i="0" dirty="0" smtClean="0">
                        <a:latin typeface="inherit"/>
                      </a:endParaRPr>
                    </a:p>
                    <a:p>
                      <a:pPr algn="l" fontAlgn="t"/>
                      <a:r>
                        <a:rPr lang="en-US" b="1" i="0" dirty="0" smtClean="0">
                          <a:latin typeface="inherit"/>
                        </a:rPr>
                        <a:t>90 </a:t>
                      </a:r>
                      <a:r>
                        <a:rPr lang="en-US" b="1" i="0" dirty="0">
                          <a:latin typeface="inherit"/>
                        </a:rPr>
                        <a:t>– 120 mmHg (adults); </a:t>
                      </a:r>
                    </a:p>
                  </a:txBody>
                  <a:tcPr marL="95250" marR="95250" marT="95250" marB="85725">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5F5F5"/>
                    </a:solidFill>
                  </a:tcPr>
                </a:tc>
              </a:tr>
            </a:tbl>
          </a:graphicData>
        </a:graphic>
      </p:graphicFrame>
      <p:sp>
        <p:nvSpPr>
          <p:cNvPr id="2" name="Rectangle 1"/>
          <p:cNvSpPr/>
          <p:nvPr/>
        </p:nvSpPr>
        <p:spPr>
          <a:xfrm>
            <a:off x="1981200" y="4800600"/>
            <a:ext cx="7315200" cy="369332"/>
          </a:xfrm>
          <a:prstGeom prst="rect">
            <a:avLst/>
          </a:prstGeom>
        </p:spPr>
        <p:txBody>
          <a:bodyPr wrap="square">
            <a:spAutoFit/>
          </a:bodyPr>
          <a:lstStyle/>
          <a:p>
            <a:r>
              <a:rPr lang="en-AU" dirty="0"/>
              <a:t>https://www.youtube.com/watch?v=tEjH-xXCNe4</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4851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Functions of </a:t>
            </a:r>
            <a:r>
              <a:rPr lang="en-GB" sz="4000" b="1" dirty="0"/>
              <a:t>circulatory system</a:t>
            </a:r>
            <a:endParaRPr lang="en-AU" sz="4000" dirty="0"/>
          </a:p>
        </p:txBody>
      </p:sp>
      <p:sp>
        <p:nvSpPr>
          <p:cNvPr id="3" name="Content Placeholder 2"/>
          <p:cNvSpPr>
            <a:spLocks noGrp="1"/>
          </p:cNvSpPr>
          <p:nvPr>
            <p:ph idx="1"/>
          </p:nvPr>
        </p:nvSpPr>
        <p:spPr>
          <a:xfrm>
            <a:off x="381000" y="1600200"/>
            <a:ext cx="7620000" cy="4800600"/>
          </a:xfrm>
        </p:spPr>
        <p:txBody>
          <a:bodyPr/>
          <a:lstStyle/>
          <a:p>
            <a:r>
              <a:rPr lang="en-AU" dirty="0" smtClean="0"/>
              <a:t>Delivering </a:t>
            </a:r>
            <a:r>
              <a:rPr lang="en-AU" dirty="0"/>
              <a:t>oxygen to cells and picking up carbon dioxide</a:t>
            </a:r>
          </a:p>
          <a:p>
            <a:r>
              <a:rPr lang="en-AU" dirty="0" smtClean="0"/>
              <a:t>Distributing </a:t>
            </a:r>
            <a:r>
              <a:rPr lang="en-AU" dirty="0"/>
              <a:t>hormones to cells</a:t>
            </a:r>
          </a:p>
          <a:p>
            <a:r>
              <a:rPr lang="en-AU" dirty="0" smtClean="0"/>
              <a:t>Maintaining </a:t>
            </a:r>
            <a:r>
              <a:rPr lang="en-AU" dirty="0"/>
              <a:t>body temperature by transporting heat</a:t>
            </a:r>
          </a:p>
          <a:p>
            <a:r>
              <a:rPr lang="en-AU" dirty="0" smtClean="0"/>
              <a:t>Transporting </a:t>
            </a:r>
            <a:r>
              <a:rPr lang="en-AU" dirty="0"/>
              <a:t>cells to fight infection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28271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ain.com/wp-content/uploads/2013/02/peripheral-artery-disease-300x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000500" cy="34804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Blood Vessels</a:t>
            </a:r>
            <a:endParaRPr lang="en-AU" dirty="0"/>
          </a:p>
        </p:txBody>
      </p:sp>
      <p:sp>
        <p:nvSpPr>
          <p:cNvPr id="3" name="Content Placeholder 2"/>
          <p:cNvSpPr>
            <a:spLocks noGrp="1"/>
          </p:cNvSpPr>
          <p:nvPr>
            <p:ph idx="1"/>
          </p:nvPr>
        </p:nvSpPr>
        <p:spPr/>
        <p:txBody>
          <a:bodyPr/>
          <a:lstStyle/>
          <a:p>
            <a:pPr marL="114300" indent="0">
              <a:buNone/>
            </a:pPr>
            <a:r>
              <a:rPr lang="en-AU" u="sng" dirty="0"/>
              <a:t>Arteries</a:t>
            </a:r>
          </a:p>
          <a:p>
            <a:r>
              <a:rPr lang="en-AU" dirty="0" smtClean="0"/>
              <a:t>Blood vessels that carry oxygenated </a:t>
            </a:r>
            <a:r>
              <a:rPr lang="en-AU" dirty="0"/>
              <a:t>blood away from the </a:t>
            </a:r>
            <a:r>
              <a:rPr lang="en-AU" dirty="0" smtClean="0"/>
              <a:t>heart</a:t>
            </a:r>
            <a:endParaRPr lang="en-AU" dirty="0"/>
          </a:p>
          <a:p>
            <a:r>
              <a:rPr lang="en-AU" dirty="0"/>
              <a:t>Have thick muscular walls</a:t>
            </a:r>
          </a:p>
          <a:p>
            <a:r>
              <a:rPr lang="en-AU" dirty="0"/>
              <a:t>Have small passageways for blood (internal lumen)</a:t>
            </a:r>
          </a:p>
          <a:p>
            <a:r>
              <a:rPr lang="en-AU" dirty="0"/>
              <a:t>Contain blood under high </a:t>
            </a:r>
            <a:r>
              <a:rPr lang="en-AU" dirty="0" smtClean="0"/>
              <a:t>pressure</a:t>
            </a:r>
          </a:p>
          <a:p>
            <a:pPr marL="114300" indent="0">
              <a:buNone/>
            </a:pPr>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1790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Blood Vessels</a:t>
            </a:r>
          </a:p>
        </p:txBody>
      </p:sp>
      <p:sp>
        <p:nvSpPr>
          <p:cNvPr id="3" name="Content Placeholder 2"/>
          <p:cNvSpPr>
            <a:spLocks noGrp="1"/>
          </p:cNvSpPr>
          <p:nvPr>
            <p:ph idx="1"/>
          </p:nvPr>
        </p:nvSpPr>
        <p:spPr/>
        <p:txBody>
          <a:bodyPr/>
          <a:lstStyle/>
          <a:p>
            <a:pPr marL="114300" indent="0">
              <a:buNone/>
            </a:pPr>
            <a:r>
              <a:rPr lang="en-AU" u="sng" dirty="0"/>
              <a:t>Veins</a:t>
            </a:r>
          </a:p>
          <a:p>
            <a:r>
              <a:rPr lang="en-AU" dirty="0" smtClean="0"/>
              <a:t>Carry deoxygenated blood </a:t>
            </a:r>
            <a:r>
              <a:rPr lang="en-AU" dirty="0"/>
              <a:t>to the heart </a:t>
            </a:r>
            <a:endParaRPr lang="en-AU" dirty="0" smtClean="0"/>
          </a:p>
          <a:p>
            <a:r>
              <a:rPr lang="en-AU" dirty="0" smtClean="0"/>
              <a:t>Have </a:t>
            </a:r>
            <a:r>
              <a:rPr lang="en-AU" dirty="0"/>
              <a:t>thin walls</a:t>
            </a:r>
          </a:p>
          <a:p>
            <a:r>
              <a:rPr lang="en-AU" dirty="0"/>
              <a:t>Have larger internal lumen</a:t>
            </a:r>
          </a:p>
          <a:p>
            <a:r>
              <a:rPr lang="en-AU" dirty="0"/>
              <a:t>Contain blood under low pressure</a:t>
            </a:r>
          </a:p>
          <a:p>
            <a:r>
              <a:rPr lang="en-AU" dirty="0"/>
              <a:t>Have valves to prevent blood flowing backwards</a:t>
            </a:r>
          </a:p>
        </p:txBody>
      </p:sp>
      <p:pic>
        <p:nvPicPr>
          <p:cNvPr id="4" name="Picture 3"/>
          <p:cNvPicPr>
            <a:picLocks noChangeAspect="1" noChangeArrowheads="1"/>
          </p:cNvPicPr>
          <p:nvPr/>
        </p:nvPicPr>
        <p:blipFill>
          <a:blip r:embed="rId2" cstate="print"/>
          <a:srcRect/>
          <a:stretch>
            <a:fillRect/>
          </a:stretch>
        </p:blipFill>
        <p:spPr bwMode="auto">
          <a:xfrm>
            <a:off x="5867400" y="228600"/>
            <a:ext cx="2333625" cy="28384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7788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Blood Vessels</a:t>
            </a:r>
          </a:p>
        </p:txBody>
      </p:sp>
      <p:sp>
        <p:nvSpPr>
          <p:cNvPr id="3" name="Content Placeholder 2"/>
          <p:cNvSpPr>
            <a:spLocks noGrp="1"/>
          </p:cNvSpPr>
          <p:nvPr>
            <p:ph idx="1"/>
          </p:nvPr>
        </p:nvSpPr>
        <p:spPr>
          <a:xfrm>
            <a:off x="457200" y="1600200"/>
            <a:ext cx="4724400" cy="4800600"/>
          </a:xfrm>
        </p:spPr>
        <p:txBody>
          <a:bodyPr>
            <a:normAutofit/>
          </a:bodyPr>
          <a:lstStyle/>
          <a:p>
            <a:pPr marL="114300" indent="0">
              <a:buNone/>
            </a:pPr>
            <a:r>
              <a:rPr lang="en-AU" u="sng" dirty="0"/>
              <a:t>Capillaries</a:t>
            </a:r>
          </a:p>
          <a:p>
            <a:r>
              <a:rPr lang="en-AU" dirty="0" smtClean="0"/>
              <a:t>Connects arteries with veins</a:t>
            </a:r>
            <a:endParaRPr lang="en-AU" dirty="0"/>
          </a:p>
          <a:p>
            <a:r>
              <a:rPr lang="en-AU" dirty="0" smtClean="0"/>
              <a:t>Microscopic </a:t>
            </a:r>
            <a:r>
              <a:rPr lang="en-AU" dirty="0"/>
              <a:t>– one cell thick</a:t>
            </a:r>
          </a:p>
          <a:p>
            <a:r>
              <a:rPr lang="en-AU" dirty="0"/>
              <a:t>Very low blood pressure</a:t>
            </a:r>
          </a:p>
          <a:p>
            <a:r>
              <a:rPr lang="en-AU" dirty="0" smtClean="0"/>
              <a:t>Site of gas </a:t>
            </a:r>
            <a:r>
              <a:rPr lang="en-AU" dirty="0"/>
              <a:t>exchange </a:t>
            </a:r>
            <a:r>
              <a:rPr lang="en-AU" dirty="0" smtClean="0"/>
              <a:t>- oxygen </a:t>
            </a:r>
            <a:r>
              <a:rPr lang="en-AU" dirty="0"/>
              <a:t>passes through the capillary wall and into the tissues, carbon dioxide passes from the tissues into the </a:t>
            </a:r>
            <a:r>
              <a:rPr lang="en-AU" dirty="0" smtClean="0"/>
              <a:t>blood. Cell </a:t>
            </a:r>
            <a:r>
              <a:rPr lang="en-AU" dirty="0"/>
              <a:t>wastes diffuse through the capillary back into the blood.</a:t>
            </a:r>
          </a:p>
          <a:p>
            <a:endParaRPr lang="en-A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572000" cy="246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849846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4025" y="609600"/>
            <a:ext cx="8385175" cy="762000"/>
          </a:xfrm>
        </p:spPr>
        <p:txBody>
          <a:bodyPr/>
          <a:lstStyle/>
          <a:p>
            <a:pPr eaLnBrk="1" hangingPunct="1">
              <a:defRPr/>
            </a:pPr>
            <a:r>
              <a:rPr lang="en-US" sz="3600" dirty="0" smtClean="0">
                <a:latin typeface="Arial" charset="0"/>
              </a:rPr>
              <a:t>Difference between Artery and Vein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51324356"/>
              </p:ext>
            </p:extLst>
          </p:nvPr>
        </p:nvGraphicFramePr>
        <p:xfrm>
          <a:off x="381000" y="1828799"/>
          <a:ext cx="8001000" cy="3429001"/>
        </p:xfrm>
        <a:graphic>
          <a:graphicData uri="http://schemas.openxmlformats.org/drawingml/2006/table">
            <a:tbl>
              <a:tblPr firstRow="1" bandRow="1">
                <a:tableStyleId>{21E4AEA4-8DFA-4A89-87EB-49C32662AFE0}</a:tableStyleId>
              </a:tblPr>
              <a:tblGrid>
                <a:gridCol w="4000500"/>
                <a:gridCol w="4000500"/>
              </a:tblGrid>
              <a:tr h="476803">
                <a:tc>
                  <a:txBody>
                    <a:bodyPr/>
                    <a:lstStyle/>
                    <a:p>
                      <a:pPr marL="0" marR="0">
                        <a:lnSpc>
                          <a:spcPct val="115000"/>
                        </a:lnSpc>
                        <a:spcBef>
                          <a:spcPts val="0"/>
                        </a:spcBef>
                        <a:spcAft>
                          <a:spcPts val="0"/>
                        </a:spcAft>
                      </a:pPr>
                      <a:r>
                        <a:rPr lang="en-US" sz="2000" dirty="0"/>
                        <a:t>      Artery </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t>Vein </a:t>
                      </a:r>
                      <a:endParaRPr lang="en-US" sz="2000">
                        <a:latin typeface="Calibri"/>
                        <a:ea typeface="Calibri"/>
                        <a:cs typeface="Times New Roman"/>
                      </a:endParaRPr>
                    </a:p>
                  </a:txBody>
                  <a:tcPr marL="68580" marR="68580" marT="0" marB="0"/>
                </a:tc>
              </a:tr>
              <a:tr h="744717">
                <a:tc>
                  <a:txBody>
                    <a:bodyPr/>
                    <a:lstStyle/>
                    <a:p>
                      <a:pPr marL="342900" marR="0" lvl="0" indent="-342900">
                        <a:lnSpc>
                          <a:spcPct val="115000"/>
                        </a:lnSpc>
                        <a:spcBef>
                          <a:spcPts val="0"/>
                        </a:spcBef>
                        <a:spcAft>
                          <a:spcPts val="0"/>
                        </a:spcAft>
                        <a:buFont typeface="Wingdings"/>
                        <a:buChar char=""/>
                        <a:tabLst>
                          <a:tab pos="457200" algn="l"/>
                        </a:tabLst>
                      </a:pPr>
                      <a:r>
                        <a:rPr lang="en-US" sz="2000" dirty="0"/>
                        <a:t>Carry oxygenated blood (except pulmonary artery).</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tabLst>
                          <a:tab pos="457200" algn="l"/>
                        </a:tabLst>
                      </a:pPr>
                      <a:r>
                        <a:rPr lang="en-US" sz="2000"/>
                        <a:t>Carry deoxygenated blood (except pulmonary vein)</a:t>
                      </a:r>
                      <a:endParaRPr lang="en-US" sz="2000">
                        <a:latin typeface="Calibri"/>
                        <a:ea typeface="Calibri"/>
                        <a:cs typeface="Times New Roman"/>
                      </a:endParaRPr>
                    </a:p>
                  </a:txBody>
                  <a:tcPr marL="68580" marR="68580" marT="0" marB="0"/>
                </a:tc>
              </a:tr>
              <a:tr h="625812">
                <a:tc>
                  <a:txBody>
                    <a:bodyPr/>
                    <a:lstStyle/>
                    <a:p>
                      <a:pPr marL="342900" marR="0" lvl="0" indent="-342900">
                        <a:lnSpc>
                          <a:spcPct val="115000"/>
                        </a:lnSpc>
                        <a:spcBef>
                          <a:spcPts val="0"/>
                        </a:spcBef>
                        <a:spcAft>
                          <a:spcPts val="0"/>
                        </a:spcAft>
                        <a:buFont typeface="Wingdings"/>
                        <a:buChar char=""/>
                        <a:tabLst>
                          <a:tab pos="457200" algn="l"/>
                        </a:tabLst>
                      </a:pPr>
                      <a:r>
                        <a:rPr lang="en-US" sz="2000" dirty="0"/>
                        <a:t>Carry blood away from the heart</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tabLst>
                          <a:tab pos="457200" algn="l"/>
                        </a:tabLst>
                      </a:pPr>
                      <a:r>
                        <a:rPr lang="en-US" sz="2000" dirty="0"/>
                        <a:t>Carry blood to the heart</a:t>
                      </a:r>
                      <a:endParaRPr lang="en-US" sz="2000" dirty="0">
                        <a:latin typeface="Calibri"/>
                        <a:ea typeface="Calibri"/>
                        <a:cs typeface="Times New Roman"/>
                      </a:endParaRPr>
                    </a:p>
                  </a:txBody>
                  <a:tcPr marL="68580" marR="68580" marT="0" marB="0"/>
                </a:tc>
              </a:tr>
              <a:tr h="609122">
                <a:tc>
                  <a:txBody>
                    <a:bodyPr/>
                    <a:lstStyle/>
                    <a:p>
                      <a:pPr marL="342900" marR="0" lvl="0" indent="-342900">
                        <a:lnSpc>
                          <a:spcPct val="115000"/>
                        </a:lnSpc>
                        <a:spcBef>
                          <a:spcPts val="0"/>
                        </a:spcBef>
                        <a:spcAft>
                          <a:spcPts val="0"/>
                        </a:spcAft>
                        <a:buFont typeface="Wingdings"/>
                        <a:buChar char=""/>
                        <a:tabLst>
                          <a:tab pos="457200" algn="l"/>
                        </a:tabLst>
                      </a:pPr>
                      <a:r>
                        <a:rPr lang="en-US" sz="2000" dirty="0"/>
                        <a:t>Thick and elastic muscular wall.</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tabLst>
                          <a:tab pos="457200" algn="l"/>
                        </a:tabLst>
                      </a:pPr>
                      <a:r>
                        <a:rPr lang="en-US" sz="2000" dirty="0"/>
                        <a:t>Thin and slightly muscular wall.</a:t>
                      </a:r>
                      <a:endParaRPr lang="en-US" sz="2000" dirty="0">
                        <a:latin typeface="Calibri"/>
                        <a:ea typeface="Calibri"/>
                        <a:cs typeface="Times New Roman"/>
                      </a:endParaRPr>
                    </a:p>
                  </a:txBody>
                  <a:tcPr marL="68580" marR="68580" marT="0" marB="0"/>
                </a:tc>
              </a:tr>
              <a:tr h="495744">
                <a:tc>
                  <a:txBody>
                    <a:bodyPr/>
                    <a:lstStyle/>
                    <a:p>
                      <a:pPr marL="342900" marR="0" lvl="0" indent="-342900">
                        <a:lnSpc>
                          <a:spcPct val="115000"/>
                        </a:lnSpc>
                        <a:spcBef>
                          <a:spcPts val="0"/>
                        </a:spcBef>
                        <a:spcAft>
                          <a:spcPts val="0"/>
                        </a:spcAft>
                        <a:buFont typeface="Wingdings"/>
                        <a:buChar char=""/>
                        <a:tabLst>
                          <a:tab pos="457200" algn="l"/>
                        </a:tabLst>
                      </a:pPr>
                      <a:r>
                        <a:rPr lang="en-US" sz="2000" dirty="0"/>
                        <a:t>Blood under high pressure.</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tabLst>
                          <a:tab pos="457200" algn="l"/>
                        </a:tabLst>
                      </a:pPr>
                      <a:r>
                        <a:rPr lang="en-US" sz="2000" dirty="0"/>
                        <a:t>Blood under low pressure.</a:t>
                      </a:r>
                      <a:endParaRPr lang="en-US" sz="2000" dirty="0">
                        <a:latin typeface="Calibri"/>
                        <a:ea typeface="Calibri"/>
                        <a:cs typeface="Times New Roman"/>
                      </a:endParaRPr>
                    </a:p>
                  </a:txBody>
                  <a:tcPr marL="68580" marR="68580" marT="0" marB="0"/>
                </a:tc>
              </a:tr>
              <a:tr h="476803">
                <a:tc>
                  <a:txBody>
                    <a:bodyPr/>
                    <a:lstStyle/>
                    <a:p>
                      <a:pPr marL="342900" marR="0" lvl="0" indent="-342900">
                        <a:lnSpc>
                          <a:spcPct val="115000"/>
                        </a:lnSpc>
                        <a:spcBef>
                          <a:spcPts val="0"/>
                        </a:spcBef>
                        <a:spcAft>
                          <a:spcPts val="0"/>
                        </a:spcAft>
                        <a:buFont typeface="Wingdings"/>
                        <a:buChar char=""/>
                        <a:tabLst>
                          <a:tab pos="457200" algn="l"/>
                        </a:tabLst>
                      </a:pPr>
                      <a:r>
                        <a:rPr lang="en-US" sz="2000" dirty="0"/>
                        <a:t>Contain no </a:t>
                      </a:r>
                      <a:r>
                        <a:rPr lang="en-US" sz="2000" dirty="0" smtClean="0"/>
                        <a:t>valves </a:t>
                      </a:r>
                      <a:endParaRPr lang="en-US" sz="2000" dirty="0">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tabLst>
                          <a:tab pos="457200" algn="l"/>
                        </a:tabLst>
                      </a:pPr>
                      <a:r>
                        <a:rPr lang="en-US" sz="2000" dirty="0"/>
                        <a:t>Contain </a:t>
                      </a:r>
                      <a:r>
                        <a:rPr lang="en-US" sz="2000" dirty="0" smtClean="0"/>
                        <a:t>valves</a:t>
                      </a:r>
                      <a:endParaRPr lang="en-US" sz="2000" dirty="0">
                        <a:latin typeface="Calibri"/>
                        <a:ea typeface="Calibri"/>
                        <a:cs typeface="Times New Roman"/>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15075150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Blood</a:t>
            </a:r>
            <a:endParaRPr lang="en-AU" dirty="0"/>
          </a:p>
        </p:txBody>
      </p:sp>
      <p:sp>
        <p:nvSpPr>
          <p:cNvPr id="3" name="Content Placeholder 2"/>
          <p:cNvSpPr>
            <a:spLocks noGrp="1"/>
          </p:cNvSpPr>
          <p:nvPr>
            <p:ph idx="1"/>
          </p:nvPr>
        </p:nvSpPr>
        <p:spPr/>
        <p:txBody>
          <a:bodyPr>
            <a:normAutofit/>
          </a:bodyPr>
          <a:lstStyle/>
          <a:p>
            <a:pPr marL="114300" indent="0">
              <a:buNone/>
            </a:pPr>
            <a:r>
              <a:rPr lang="en-AU" dirty="0" smtClean="0"/>
              <a:t>Components in blood</a:t>
            </a:r>
          </a:p>
          <a:p>
            <a:pPr marL="114300" indent="0">
              <a:buNone/>
            </a:pPr>
            <a:r>
              <a:rPr lang="en-AU" dirty="0" smtClean="0"/>
              <a:t>1. Plasma</a:t>
            </a:r>
          </a:p>
          <a:p>
            <a:pPr lvl="1"/>
            <a:r>
              <a:rPr lang="en-AU" dirty="0" smtClean="0"/>
              <a:t>Fluid part of blood</a:t>
            </a:r>
          </a:p>
          <a:p>
            <a:pPr lvl="1"/>
            <a:r>
              <a:rPr lang="en-AU" dirty="0" smtClean="0"/>
              <a:t>Carries carbon dioxide, hormones and waste</a:t>
            </a:r>
          </a:p>
          <a:p>
            <a:pPr marL="114300" indent="0">
              <a:buNone/>
            </a:pPr>
            <a:r>
              <a:rPr lang="en-AU" dirty="0" smtClean="0"/>
              <a:t>2. Red blood cells</a:t>
            </a:r>
          </a:p>
          <a:p>
            <a:pPr lvl="1"/>
            <a:r>
              <a:rPr lang="en-AU" dirty="0" smtClean="0"/>
              <a:t>Contain haemoglobin which carries oxygen</a:t>
            </a:r>
          </a:p>
          <a:p>
            <a:pPr marL="114300" indent="0">
              <a:buNone/>
            </a:pPr>
            <a:r>
              <a:rPr lang="en-AU" dirty="0" smtClean="0"/>
              <a:t>3. White blood cells</a:t>
            </a:r>
          </a:p>
          <a:p>
            <a:pPr lvl="1"/>
            <a:r>
              <a:rPr lang="en-AU" dirty="0" smtClean="0"/>
              <a:t>An important part of the immune system, they produce antibodies and destroy harmful microorganisms</a:t>
            </a:r>
          </a:p>
          <a:p>
            <a:pPr marL="114300" indent="0">
              <a:buNone/>
            </a:pPr>
            <a:r>
              <a:rPr lang="en-AU" dirty="0" smtClean="0"/>
              <a:t>4. Platelets</a:t>
            </a:r>
          </a:p>
          <a:p>
            <a:pPr lvl="1"/>
            <a:r>
              <a:rPr lang="en-AU" dirty="0" smtClean="0"/>
              <a:t>Clump together to form clots</a:t>
            </a:r>
          </a:p>
          <a:p>
            <a:pPr lvl="1"/>
            <a:r>
              <a:rPr lang="en-AU" dirty="0" smtClean="0"/>
              <a:t>Protect the body by stopping bleeding</a:t>
            </a:r>
            <a:endParaRPr lang="en-AU" dirty="0"/>
          </a:p>
        </p:txBody>
      </p:sp>
      <p:pic>
        <p:nvPicPr>
          <p:cNvPr id="8194" name="Picture 2" descr="http://www.fairview.org/fv/groups/public/documents/images/176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2857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6260068"/>
            <a:ext cx="5562600" cy="369332"/>
          </a:xfrm>
          <a:prstGeom prst="rect">
            <a:avLst/>
          </a:prstGeom>
        </p:spPr>
        <p:txBody>
          <a:bodyPr wrap="square">
            <a:spAutoFit/>
          </a:bodyPr>
          <a:lstStyle/>
          <a:p>
            <a:r>
              <a:rPr lang="en-AU" dirty="0"/>
              <a:t>https://www.youtube.com/watch?v=R-sKZWqsUpw</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150949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Pathway of blood</a:t>
            </a:r>
            <a:endParaRPr lang="en-AU" dirty="0"/>
          </a:p>
        </p:txBody>
      </p:sp>
      <p:sp>
        <p:nvSpPr>
          <p:cNvPr id="3" name="Content Placeholder 2"/>
          <p:cNvSpPr>
            <a:spLocks noGrp="1"/>
          </p:cNvSpPr>
          <p:nvPr>
            <p:ph idx="1"/>
          </p:nvPr>
        </p:nvSpPr>
        <p:spPr>
          <a:xfrm>
            <a:off x="457200" y="1600200"/>
            <a:ext cx="6019800" cy="4800600"/>
          </a:xfrm>
        </p:spPr>
        <p:txBody>
          <a:bodyPr>
            <a:normAutofit/>
          </a:bodyPr>
          <a:lstStyle/>
          <a:p>
            <a:pPr marL="114300" indent="0">
              <a:buNone/>
            </a:pPr>
            <a:r>
              <a:rPr lang="en-AU" u="sng" dirty="0" smtClean="0"/>
              <a:t>Pulmonary Circulation</a:t>
            </a:r>
          </a:p>
          <a:p>
            <a:r>
              <a:rPr lang="en-AU" dirty="0" smtClean="0"/>
              <a:t>The</a:t>
            </a:r>
            <a:r>
              <a:rPr lang="en-AU" dirty="0"/>
              <a:t> </a:t>
            </a:r>
            <a:r>
              <a:rPr lang="en-AU" b="1" dirty="0"/>
              <a:t>pulmonary</a:t>
            </a:r>
            <a:r>
              <a:rPr lang="en-AU" dirty="0"/>
              <a:t> circuit carries </a:t>
            </a:r>
            <a:r>
              <a:rPr lang="en-AU" dirty="0" smtClean="0"/>
              <a:t>blood from the heart </a:t>
            </a:r>
            <a:r>
              <a:rPr lang="en-AU" dirty="0"/>
              <a:t>to the </a:t>
            </a:r>
            <a:r>
              <a:rPr lang="en-AU" dirty="0" smtClean="0"/>
              <a:t>lungs</a:t>
            </a:r>
            <a:r>
              <a:rPr lang="en-AU" b="1" dirty="0"/>
              <a:t> </a:t>
            </a:r>
            <a:r>
              <a:rPr lang="en-AU" dirty="0"/>
              <a:t>and then back to the heart. </a:t>
            </a:r>
            <a:endParaRPr lang="en-AU" dirty="0" smtClean="0"/>
          </a:p>
          <a:p>
            <a:r>
              <a:rPr lang="en-AU" dirty="0" smtClean="0"/>
              <a:t>In </a:t>
            </a:r>
            <a:r>
              <a:rPr lang="en-AU" dirty="0"/>
              <a:t>the lungs, carbon dioxide is removed from the blood, and oxygen </a:t>
            </a:r>
            <a:r>
              <a:rPr lang="en-AU" dirty="0" smtClean="0"/>
              <a:t>is added.</a:t>
            </a:r>
          </a:p>
          <a:p>
            <a:pPr marL="114300" indent="0">
              <a:buNone/>
            </a:pPr>
            <a:r>
              <a:rPr lang="en-AU" u="sng" dirty="0" smtClean="0"/>
              <a:t>Systemic Circulation</a:t>
            </a:r>
            <a:endParaRPr lang="en-AU" u="sng" dirty="0"/>
          </a:p>
          <a:p>
            <a:r>
              <a:rPr lang="en-AU" dirty="0"/>
              <a:t>The </a:t>
            </a:r>
            <a:r>
              <a:rPr lang="en-AU" b="1" dirty="0"/>
              <a:t>systemic</a:t>
            </a:r>
            <a:r>
              <a:rPr lang="en-AU" dirty="0"/>
              <a:t> circuit carries blood </a:t>
            </a:r>
            <a:r>
              <a:rPr lang="en-AU" dirty="0" smtClean="0"/>
              <a:t>from heart to rest of the body and back to the heart.</a:t>
            </a:r>
          </a:p>
          <a:p>
            <a:r>
              <a:rPr lang="en-AU" dirty="0" smtClean="0"/>
              <a:t>Delivers </a:t>
            </a:r>
            <a:r>
              <a:rPr lang="en-AU" dirty="0"/>
              <a:t>the </a:t>
            </a:r>
            <a:r>
              <a:rPr lang="en-AU" dirty="0" smtClean="0"/>
              <a:t>oxygen to the body </a:t>
            </a:r>
            <a:r>
              <a:rPr lang="en-AU" dirty="0"/>
              <a:t>and returns </a:t>
            </a:r>
            <a:r>
              <a:rPr lang="en-AU" b="1" dirty="0" smtClean="0"/>
              <a:t>de-oxygenated</a:t>
            </a:r>
            <a:r>
              <a:rPr lang="en-AU" dirty="0"/>
              <a:t> blood to the heart. Blood also carries nutrients and waste.</a:t>
            </a:r>
          </a:p>
          <a:p>
            <a:endParaRPr lang="en-AU" dirty="0"/>
          </a:p>
        </p:txBody>
      </p:sp>
      <p:pic>
        <p:nvPicPr>
          <p:cNvPr id="1026" name="Picture 2" descr="https://hangmytran.files.wordpress.com/2011/05/captur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2486024"/>
            <a:ext cx="3190875"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183868"/>
            <a:ext cx="5562600" cy="369332"/>
          </a:xfrm>
          <a:prstGeom prst="rect">
            <a:avLst/>
          </a:prstGeom>
        </p:spPr>
        <p:txBody>
          <a:bodyPr wrap="square">
            <a:spAutoFit/>
          </a:bodyPr>
          <a:lstStyle/>
          <a:p>
            <a:r>
              <a:rPr lang="en-AU" dirty="0"/>
              <a:t>https://www.youtube.com/watch?v=0jznS5psypI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086864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229600" cy="4572000"/>
          </a:xfrm>
        </p:spPr>
        <p:txBody>
          <a:bodyPr>
            <a:normAutofit/>
          </a:bodyPr>
          <a:lstStyle/>
          <a:p>
            <a:pPr marL="114300" indent="0">
              <a:buClrTx/>
              <a:buNone/>
              <a:defRPr/>
            </a:pPr>
            <a:r>
              <a:rPr lang="en-US" sz="2000" b="1" u="sng" dirty="0" smtClean="0"/>
              <a:t>Atherosclerosis</a:t>
            </a:r>
          </a:p>
          <a:p>
            <a:pPr>
              <a:buClrTx/>
              <a:defRPr/>
            </a:pPr>
            <a:r>
              <a:rPr lang="en-US" sz="2000" dirty="0"/>
              <a:t>D</a:t>
            </a:r>
            <a:r>
              <a:rPr lang="en-US" sz="2000" dirty="0" smtClean="0"/>
              <a:t>eposits inside arteries (plaques) </a:t>
            </a:r>
          </a:p>
          <a:p>
            <a:pPr>
              <a:buClrTx/>
              <a:defRPr/>
            </a:pPr>
            <a:r>
              <a:rPr lang="en-US" sz="2000" dirty="0"/>
              <a:t>D</a:t>
            </a:r>
            <a:r>
              <a:rPr lang="en-US" sz="2000" dirty="0" smtClean="0"/>
              <a:t>evelop in inner wall of the arteries, narrowing their channel</a:t>
            </a:r>
          </a:p>
          <a:p>
            <a:pPr marL="777240" lvl="1" indent="-457200">
              <a:buFont typeface="Wingdings" pitchFamily="2" charset="2"/>
              <a:buChar char="Ø"/>
              <a:defRPr/>
            </a:pPr>
            <a:r>
              <a:rPr lang="en-US" dirty="0" smtClean="0"/>
              <a:t>increase blood pressure </a:t>
            </a:r>
          </a:p>
          <a:p>
            <a:pPr marL="777240" lvl="1" indent="-457200">
              <a:buFont typeface="Wingdings" pitchFamily="2" charset="2"/>
              <a:buChar char="Ø"/>
              <a:defRPr/>
            </a:pPr>
            <a:r>
              <a:rPr lang="en-US" dirty="0" smtClean="0"/>
              <a:t>increase risk of heart attack, stroke</a:t>
            </a:r>
            <a:endParaRPr lang="en-US" sz="2400" dirty="0"/>
          </a:p>
        </p:txBody>
      </p:sp>
      <p:sp>
        <p:nvSpPr>
          <p:cNvPr id="6" name="Title 1"/>
          <p:cNvSpPr>
            <a:spLocks noGrp="1"/>
          </p:cNvSpPr>
          <p:nvPr>
            <p:ph type="title"/>
          </p:nvPr>
        </p:nvSpPr>
        <p:spPr>
          <a:xfrm>
            <a:off x="457200" y="274638"/>
            <a:ext cx="7620000" cy="1143000"/>
          </a:xfrm>
        </p:spPr>
        <p:txBody>
          <a:bodyPr/>
          <a:lstStyle/>
          <a:p>
            <a:r>
              <a:rPr lang="en-AU" dirty="0" smtClean="0"/>
              <a:t>Disorders</a:t>
            </a:r>
            <a:endParaRPr lang="en-AU" dirty="0"/>
          </a:p>
        </p:txBody>
      </p:sp>
      <p:sp>
        <p:nvSpPr>
          <p:cNvPr id="2" name="AutoShape 2" descr="data:image/jpeg;base64,/9j/4AAQSkZJRgABAQAAAQABAAD/2wCEAAkGBxQSEhUUEhQUFRUWGBcVFRQXFxYWGBgVFRYYGhQXFRgYHCggGBooHhUVITIhJikrLi4wGSAzODMsNygtLisBCgoKDg0OGxAQGywmICY0LC84LywsLCwsLCw0LCwsLCwsLCwsLCwsNCwsNCwsLDQsLCwsLCwsLDQsLCw0LC8sLP/AABEIAMIBAwMBIgACEQEDEQH/xAAcAAEAAgMBAQEAAAAAAAAAAAAABQYDBAcCCAH/xABDEAACAQIEAwUDCgMIAQUBAAABAhEAAwQSITEFQVEGEyJhcTKBkQcUI0JSYqGxwdEVcoIzQ1NzkqLh8GMko7LCwxb/xAAaAQEAAwEBAQAAAAAAAAAAAAAAAwQFAgEG/8QALhEAAgIBBAEBCAEEAwAAAAAAAAECAxEEEiExQVEFEyJhgaGx8HEjwdHhFBWR/9oADAMBAAIRAxEAPwDuNKUoBSlKAUpSgFKUoBSlKAUqH7V8WOFw1y4gLXDCWUCs5a6+iAKgLMAfEQATCnSqpgsc+IsYZWv4lLtrEjCXz9Jh3uLlZkuvbdQys6C2+o0LECgOh0qhYLi+LJtggd0eI4iz3ve+M20v4hVtm3k9kZFX2tlBqIwXEcV/DUvM953uNg9beJz3bguXgLiqjKq2GYGIzHeJETQHVKVQuEY18QcPaxGKZUbDC+jW7gttfc3XDK1wKpzWkFrMFyybhJGkVpY7i135ur/O2e3ZOLbMlxLF7EWLDKFxFtipt3GtyVKkBLhIbaAQOlUqpcPvi/iLzXcVctmzeRLdgOLSrbKo1supH0ve5jqZGuVYKk1E4zil58PgQl0l7mJvpc+m7ksqW8Uyq1wKxWO7U7a5QKA6HSue2eJYgcRS0HuBQbY8V1XsuBg87WFJEteLEOGhZCsZ0K16wfEX+b4TFDFPcxN65YW5hywKM1y4q4iwtmPozaU3DIhl7qXJhpA6BSucni9xDfHzh7juWuWrqXQ1rukxtu2ym3lBsXEFwWyBIbKxmZiW4Pjm/iDq99rouHEC1kuq1sCy6K9u5ZKzauWzK5lJDSc2pUAC4UpSgFKUoBSlKAUpSgFKUoBSlKAUpSgFKV5e4BuQPUxQHqlYRik+2v8AqFZpoetNClKUPBSlKAx3LKsVLKCVOZSQCVMESvQwxE9Ca8thULZiilpBzZRMrOUzvIzGOkms1KAwjCpoMi6MXHhGjkklh94kkzvqawYfg+HtzksWUkqTltoslDKkwNSDqDyrdpQGniOFWHTI9m06Zi+RraMuckktlIjNJJnqa94jh9q4FFy1bcIQyBkVghX2SgI8JHlWzSgNW/w6y7rce1be4nsOyKzJ/KxEr7qwtwLDEEHD2CGbOwNq3BbXxERqdTr5mpCsTYhBuy/EUPUsmNcBaAAFu2ACpAyLANsAWyNNCoAA6RpX5b4bZW4bq2rYusIa6EUOR0LgSfjWa3fVvZZT6EGslDw1V4bZBci1aBuENcIRQXYbFzHiI6mvVrA2ldri20W44Ae4FUOwGwZgJaPOtilAKUpQClKUApSlAKUpQClKUApSlAK/Ca/ap/yl8e+bYdbamHvkqOotqB3hHxVf6q5lLasskqrds1CPk9cR7UZ3KWT4RoX5t/L0Hnzr1hr+Yedc94bi9qtPDsVUMLcvk2ZaWNaxEm8RazCtfhvEThngybZOo+z94ftW1auSK18bh5Fd2RfceyFYa2y6LPicciWmvMfo1Q3Cygt4AJJAWSdBsNa1G7QWPFDFgurMisyquRHzlgIy5bqGeevQxWMBjxaDWb0tYuAqw18ObQkRrGusevrZv4Hh2zMF0uEu+RmVXzhc2YKwDK2RZB0OvUz7XYpr5mffQ6pYfXqeW7S4YBi1wKFa6hLSNbKG5cidwEVmnoK2f4vazFM3iHdSAD/fGLeu3SegIJ3FYD2ew8z3Q9o3Ilozl0uFomJLWkPu6Ez5Xs1hhEW8pEeNWdXOUoVzOGzNHdW4kmAoG1SEBsY3jFq0zK7eJVVyACTld8ix18UA9JE71rL2lsEgS3iICkqQDKK4id/C6Hrr61lxXAMPcZnuWlZmMsxmWEKMra6p4E8Hs+EGK9/wa1oYaRz7y5J8CIcxzeKVtoDMzE70B44fx6zeKrbYlmBYAqwOVSVZtRsGUrPWOoqTrTwXDbdmO7XKFBVRJgKzZiACdBPLlyrcoBWhxfiiYe3nf0VebN0H71v1xvtZ2j+cYxwp+jtE2k9VMO3vYH3AVHZPYi1pNO7p48Lst6cZe6ZY6clGw/et9WkVSOG4varPgMTXNc89mjZSodI9Y3D8xoeRG/uqZ4DxjvPo7mlwbH7YHMefUe/01GEiojG2CDKkggyCNwRsRXk8we6JE4Rtjtl34ZcsbxK1aIFxspKPcGhMraALkQNwDMbnWNjWme0mHmMz8v7u5EszqBOWJm24jcZTUXw7uMaT36DvwuWZIJQBwTbg+GRccMBybpUwvArIChQVC5QuVmGUIbmRV10Ud64A6EDkKljJSWUZllcoS2yFjj1h3CK5zligUq4JZQCwEjWAwJI0gzRu0GHCs3eCE73NoxjuGVboIA3BdIG5zCJrJg+EWrRm2uXxM8SYzuIcgTziT5ydyaw3ez2HZgzWwx1mZIM3O98QmGhwGE7EaV0cC/2hw6M6s5BQgN4HI1TPIIWCMoJJGg517PHbIMFiPagsjqpCzmKsRBUERIMar9oTrf8A8rhf8Pmh9pvatJkstM+0g9k7ggHcCthuA2DIZSwP1WZmVQXVyEBMKMyqYH2QNgBQHhu0mH+2T4S+iOwKhA5IIXxaMNuem4IrLc41ZVUYsYuMba+B5zg5SpXLKnNpBjXSvB7P2IyhSqw6wrMoi4zM2x+0xPlXu5wSywtqVJFt+8XxNOctmLMZlvFrrQHk8esZEuZ5S4/do4VmBaCdwNtD4thB1r23GbICnP7ds3l0aTbGXWImTnELudYBg1l/htuLYyyLbF0nWGIYT8Hb41pL2ZwwC+AkqqorlnLhEVlRQ85gALjxroWJ31oDYTjNomJIMhSrI6sGZkUAgiRJu2/cwO2tZuGcQt4i2t20SyMJUkFZB8mAIrTs9nbKkEZyc/eEm45JbMjeLXUBrVsgbDLA0JFbvDsEti2ttJyIAqgksQAIAk6nQUBs0pSgFc3+W3hxbDWsQu9m5lJ+5dgH/cqfGukVGdpeFjFYW9YP94jKD0aJQ+5gD7q5msxaJ9Nb7q2M/R/bycD4VjpirZw3F7VzTDXTbaDIIMEHkRvVs4ZjNqoL4WfVXVp8o6Pw/FVK7iqbw3F1ZsDiJFXK5ZMm6vDyYOIYWa88A44cM3d3T9ETo32Cf/r+VSlxJFQXEsJUF0HF74CO2yOyZ0NWkSK/a592a7RnDMLN8/RHRXP935H7n5em3QFadqmpujasrv0MvUaeVMsPr19T9pSlTEApSlAK+du12G+acRxFvZS5uJ/Ld8YA8hmI91fRNch+XXhMGxigN5sOfSXt/wD6fhUN0cxNP2VaoX7X1Lj/AAQXDMXtVp4di65nwnG8jVu4bi6qwltZtX1HQ8JfkVkv25FQPDsXtU/ZuSKuRe5GVOO1kBjLLIwZCVZTKkbg1bOznHVxC5WhbqjxL1H2l8vLl8Ki8ZYkVXMXba24e2SrqZDDkf1HlVSe6mW5dHcq46iGH34Z1KlQXZntCuKWDC3VHjTr95Pu/l8CZ2rkJxnHdHox7K5VycZLkUpSuzgUpSgFKUoBSlKAUpSgFKUoD53+VHg/zbiF2BCXvp0/rnvB/rDfEVBcLxeUwa6/8tnBu9wi4hR4sO3i/wAq4QrfBsh8hNcQnmKpWxxLB9V7Ov8Ae0pPxwX/AIbi9qtPDsXtXM+EY7kd6t3DcXXMJNM9vqOgYa7mFMTZkVEcOxVTdt5FXE1JGXKLiyrcUwW9Zuyvag4ZhZvmbJ0Rz/d+R+5+XptL46wDVZ4lwpmmBPvFZt1c6p76+y3HZdDZZ0dXRgRI1B1BHSvVcx7MdoL2Ci1iFc2OTRm7v0jdfLly6HpWHvq6hkYMrCQwMgg8wavUXq1ej9DG1OmlRLD5Xh+pkpSlTlYVAdu+D/O8DftAS+XPb/zE8SgesZffU/Q141lYOoScZKS8HyWjxBFWPhOOmK/PlD4P804hetgQjnvrf8lwkkDyDB1/pqCwt4o3lVCUfB9lVNXVpo6Xw3F7VaOH4qub8Mxm1WvhuLruqZRvqLmDIqN4hhZrLgcTIrcuLIqzKKmigm4SKPike04uWyVdTKsP+6jyq/dle0yYtcrQl5R406/fSd1/L4E17iGDnaq5f4betuLloEMplWUiQfjWZ/U088xWV5Ratqr1MMPh+GdlpVZ7LdqRiItXh3d8D2SCoeNyk/lVmrUrsjNZiYVtUq5bZLkUpSuyMUpSgFKUoBSlKAUpSgNfH4Rb1t7VwSlxWRh1VgQfwNfLXFMA+Gv3bFz2rTlCdpj2WHkRB99fVtcX+XTgOS7axiDR4tXf51BNtj6rI/oFRWxyjQ9nXbLNvr+Tmtq4VMirPwrGzFVNGmpHgodrqW7YLM7BVHmfyHU8qptH0uVOHPg6XwV2uEKok/kOp6CrRcurZXxt/wA+g3Na1mwmBsBRDXDuftNzJ6KOQ/5NaOD4W+Ji7cfwsT4YOZlUxo0wFJB2G22+lmKcVjyY85KfxPiP5MGM7Q65ba6nQTqSegUbnUfGsGJu4sa5QZ5LkMeR/wCkedTHEsfZwq5QskbW7YCgTrqdh7pNU/G9vyh1wix/mtPxyfpXkml2yWqEpr4Im0vHXEF0kHSYZdeknQnyqc7O8dFtptHwEzctbb7sBybzGh5+URwrtHhsYRbE27h2tXYIY9EfYnyMGoziWAaw2e3mCrGpIlTJBEQPDt15zXPzO3BTTi19DuGHvq6hlMqRINZK552E7Rgnu2MBjBH2XOxH3W/Ouh1ZjLKMHUUuqePApSldEBzX5b+Cd5hUxKjxYdof/KuEA/Bsp8gWriama+r8fhFvW3tXBKXFZGHVWEH86+WOL8OfC4i7h7ntWnKz1H1W9CpB99V7o85Nv2Xfxs9DPwzF5TBq38Nxe1ULzq//ACb8JOKYvcH0VsgH777hfSIJ9R1quotvg175R93vZdOCWWdQx0Xkevp5edZcfxdE0BLnoNveaw8X4kGbu0OVAYZlH1QfFH3QP+xUXbAXVWAhv7SIZQCQOe5kHKBJEx0rq3UKv4VyzHk/Mv8Aw93OKXX9nIg5TJPLbmd525GtV8biJ0KPzgZTpBJ0GugBnpFaXEeKi2py23ZiPFLZQTBLaKNfFBE9NqibHbJCSt2yVHIoxOUzOin0FV/e3PnBMq7mtyjx+/UsL8U1yX0KEHcTow59VI6ir12X47ni3cbMfqPp4h0JG58+frvRcPcS8nhIu29YghYIDETpKahjl5zUdZvPhXAY+AwwIMxOoYEbHyqWm/MueH+SKSjdHZLhncaVE9nOKjEWgSRnWA0c+jDyI/WpatBPKyY04OEnF9oUpSvTkUpSgFKUoBSlKAVE9q+CrjcJew7QM6+En6rjW23uYCpalD1Np5R8i3LbW2ZHBVlJVlO4ZTDA+hBro/yO8MD3ruIYf2ShE/nuTmI8woj+s1j+Wzs73OKXFIPo8Ro/QXlGv+pQD6q1THyQXAuAxDEgHvn3MbWbcfnVdRxPk3pXudGY+f1k9btfOsQSRNtDrpocpBROmvtEdN9xU5jL2RdPabQeQG5qF7O4tEFwltyoAAJ9lZLafzR/TWrxjiJ+cmQQsLk81jUj3k0dkYLL8kbrlOzb4Rh4ngpk1S+M8NmdK6JbcOKh+K4DevLIZWUXKrHF4OS37RQwfcfyro3Znjfzqwe8P09mAx53Lf1X9REH0nnVc41w2ZqD4djbmGurcQw68jsw5q3UH/ncVDF4LVkN63x7RbiTZvZkBynYeRAkT5H9K6r2V7ULfUJcOW4IGuzfs3l8OgpPCrtnG2i9obf2tk+1bY9Oq9CP3A8jANbMiY5N09f+xUybiUr6qr44fDOv0qocB7QMAFu6jYHn8f3q2WroYSpkVOpJmDdRKp4ke6458u3Z+DaxqDeLN6OuptMf9yz/ACiux1H9oOEpi8Pdw9z2bilZ+yd1YeYYAj0r2SysCi33dikfKtu5XeuH4T5lw+1aGj5Rmj/EcZrh68yB7q4bcwDWsT3N4QyXRbuDlo4DeoP4g13ntbdHgUEa5tBqdYA0GvOqyW1ORtXz3OMfHZCKPqEAMSJzrlZSGgAE7DLLEkRp6itzD4fMoLQTrBAA0JJzGBuZJ8gY6zpXFuEOSWJjN7X1ohQcxDTBu6akwdIrNwzGAgCqOlcXZmXZHVFyzIi+LYDfSqPxnh0GQK6zirAcVVOLcP30q7ZDHKNCi3BR+B8TbD3QwEqYDp1E7jow5HcV02/hO9TLpk1hjFsEg5cxkzIYZTodydKoNnhwF9Sdgc0RMldQuvUiKufB8SUcLmMHwlSfrMMo8LQynVdehY6najcucrsqa7CmnEdleOXMHcysJAJVh92dp8jqD+ldZ4dj0vIHtmRzHMeRFUDiWAFzOWRgUJlwhZhzBaYLLGmrE6bVr8Ne7hmBUx/KysNeRKkjlselWtPqlLj9+hWuhXqFlcS/J1GlRPCuNLdHi8Lfh/xUtV5PJkzhKDxIUpSvTkUpSgFKUoBSlKAhO2XAVx2Eu2DAZhNtj9W4uqH0nQ+RNcA7IcXODxBt3pVGbu7oP926mMx9DIPl6CvpquG/LZ2Y7m+MZbH0d7w3Y2W8Bof6lHxU9ajsj5NDQXYk635/JYmsG0+mx5dR+4/7vUg+FW/bykxztv8AZP7dRVV+TbjQxNr5rdP0toTaY/WtjSPMroPSOhq1Lba2x09V6+Y8/Pn+UDisfIvyk848ojMNca05t3BDDf8AQjqKlWUOK2cXgkxCDWGHsXOn3W8vyqKsM1tilwQw/EdQeYpW3D4X0dKas/kiOLYDfSqRxnh3Mb11fEWQ4qrcW4fvpSyHlFqi3DOe8Ox93D3BdssUuLzHMc1Yc1PQ11Xsp2usY2EfLZxPO2T4LnU2yef3Tr671zTi2AKmR76jLdw22W4vtIwceqkEfiK5hPB7qdOprdE7XxK/ZsSc4ge0gliI5j9vh56mD7fKjqttHadAWISOnUkeRrV7TL4mZQDnt5wDsZUxPlpVJw5h0P3l/MVLHhkMaITgnLk+hOAcROIsJdIAJzAgbAqxH6VI1Wfk/ecMR9m4w/BT+tWap4vKPn9RBQtlFepxb5c+zeW4mNQeG5Fq9H2wPo3Pqoyz91etY+xfFfndju2P09qPVl+q/ryPnB5117jvCUxeHuWLo8FxSp6g7qw8wQCPMV80I1/hmNIIi7Ycqy7B15j+VlII9QahsjyaWit317PK/B16w7EQCQw2M7DwgGSvhAyIPaEGDWK9g1Zi6koSdZDMojfORm8ZPIEg6bTW3h2TEWkxNgyjjMdpGuoYbaEEEHpXksMup8QaWX6Qd5A1diGCgRrptA9KzL6XW9y6OW3B7oH5h7pAGYEAzB3Gm8xqvoYrDj0RuYk7a78tOvurZmH1fKWBZbzfQFhpIY3JYxIhdARvMVhXE5Rox27tlVSysF2YPd8MQScojcia6jrZKOGsnUb5FR4jhYOZTBGoIOoPUEV5wN8srSACJByga+B9TzVYMEARz3q332BRe8CMMngW5cgiDEAIAJgjTUgc6qvF8EbDBkKNmUNpqIJnKQdjK14rFZxjksb1etrXxeCxcK+ktg/RkIQxyW7huQdfEwYaLJA1E5dtK3HiCGfYKx8ejAsGJbIGhyQdzpynWIfhCF/a7xvowTbjLOeXJB2ygSRPnUiLhBUug0UFlKxbyxNssFnMSQwGn1uU1VlxLgpbcMx4viy4de8K3MpYqnsZtBqGGbSNR5xUh2a7cm/cRBbyqXFsktJ1iCABpqRzqrdqLbCyZtxNyWJC+EnUKpmQII0qN7IXMtwH7Ny03+7/AIrV01jlXkuRphbU3JZZ3ulKVeMAUpSgFKUoBSlKAVH8f4RbxeHuWLo8NxYnmp3Vl8wQCPSpClD1Np5R8rYuxf4bjCp8N6w8g8j0I6oynbo0V3PF4zvLKXVA8SowO/hcA/rWp8rPYz55ZF+ys4iyDoBrctakp5sNSvvHOoz5P8cMTw9FnW2DZbyyex/tKfjULWHg2I2q2MZ+V2bfD8QS1xSTyYD3QxHKNvfPUT67TT3dm8Pq/RP5c0P5/EVo3LhtNng+GQ4BglQDpGxg6/H3zlooytbua27ghvLow8x1qCcd0XEsT+GSml++SP4fiwwr9x1oNpUNisPcwbxcDMn1HUSHHKPveX6a1s4fiFx9RYYJ1LLnPog/erGixZFqzhrgpe0NRZVj3CznnOM8EVxTgjNMLPpFUjinB7ltgO7cZzlUFSJJ0AE711m3cV1kGQen/dDWlhOCWUvC9lLFZKqWJGf6pkydP2PKp7dCksxzkr6T29PdttSx9f8AZ47QQrBSRFu2qknbQGZ91UjDpLoPvLtt7XLyqw9o7zeJWDZn1LbCJ1APpI02qL4VZzXQeSyx/Ifiaq4abyb9TXu1teTrvyfLGGfzusf9iD9KtFQvZDDZMJbndpf/AFEkfhFTVTR6Pm9TLddJ/MVy35auyfe2xjbS+O0IvAfWsjZ/VSfgT9mupV5dAQQRIOhB1BB3Br1rKwcVWOuakjg3yPcYdL1zDkzbdDdAPK4pUGPVTr/KKu3FrpViBAEHSNIYQZnlvVN43wH+D8Vs3Vn5rdchW5ItwFXtsfu5swncAbkGrzxqzs3TQ/p+tV5LMXFmwnCcty6kjQZs3eTliEUuWLk+KMyEiW5nz6nSmKvibma4zkQyMCMubQIWU8vCJ9RWO1c1BGYNbB+knNCa5FVdwZIGnmeZrxir5Fq2ltnLEkgZBAbIZYQJkKWYz0rFlBqW1kElteGbWHUC4mTwwpCutoszQdSUViZBA1qPx2DzLmOpbxE+ban863Gvtmdg30ky1zNAZdFCqCCSR11986Zztl0gaaajTnJ1NX/Z1LslLBzLVw02JT+xD4BkVXlXDZLeQFyDEchHiU8vWpHRFykWWKqWJFzR4WFWBoSDqB5GvFvDZCWVm8gRmywcwyjfflr0rFgeIC46opuZi/eNca1lTQRps07aDTSo9RobqsykuP5IIauqx4i/yaXaLKLDg5GaUCsCdYUZiAQcxncz5RpUR2Vty/q9sfif3rN2oxucqgZjknNJEd4xliscvXryqS7B4HNdsiN37w+iaj/4j41Y0sHGvnya9XwUuT+bOxUpStA+cFKUoBSlKAUpSgFKUoBVD4pwP5linxVkRh8RAxKD+6uz4b4H2DJDdJzbTF8r8ZZ0O1eNZJK7HB5Rz/i+E+uP6h+tRmExQtgq05N1MDwySWBj6okfjV3xvCMg+iByj6vQdF8vKqzjeGhtV0PTl/xUMomxRqIzjhme3jCFK+F05qwzCvC3bI1FgD0cgfCoO7gnSYDLz8BIEjYkDQ+/31rXcTcP94R5AKPhpXHJYVUX0/36G7xtw5AtqLbPOcgkhrY9vONOoWdxmFZsNjAxynwv9nr5qeYqtG41ws7MSG8IEkLkG3hBjUyfMEV7s4Fz7Kx5+yPWrdOplHiXKM7Veya7Y7oPEvs/5LVcthhDAEHcESK0bPB7at4ZUMRmjXTnln30w1900eXESWUEkAblhzA6/GsuI4lZtgF7iCdtQSfQDU1dca7Y57RgRs1Gjm4ptP08P+zOkcPxVt1AtkEAARsQBtI3FbVcywb4i6QcNhrx6XH+gT1BeGI9BV74CmIFv/1Ztm5OndzAWBAJIEtM6wKrWVqPTJqrZT7RJUpSoiYje0XBLWNw72LwlXG49pWHsup5MD+2xNVPhtm4iHDYnW7aAUvyu29rd1fUCCOTA+RN+rVxuBW7GbdfZYbid/ceY9OgrlxyT03OHHg5xibLW3B0lTKkgEfA/lWKzdVrr3Ft5ktpGVySMzEd4w5MSYXbcHrVk49hDbU5lzckPIuxhBPLUiffUBc4MUAC+OOezTuT6k66VSv0ynyuzT3Rtxzye7ou5Attoa2oKBrcmDIeApMqATqYO3v17OGMF/nDO05VZjbtWdFk5rYBY7MAZ6a9fF7EXVLMxbMwglpmB0mtc49gZASRlg5RPhAA/Aa1FT/yaE1Br7ENvs9WvMln6khh8XMBhlYiRMww6oTvWXEWA6lW2PTQ+UGq7ibr3IBlss5QB7M75QNuVSWDxVxF+lUlftbsB1I5j8a3Kbo3R22JZ+xk6n2bdpv6lbyvl2iNxPZtswytmSdZ0YD8jV+7CcLyhrxEaZLY8h7R+IA9xqGRwRIIIOxFbWDx1y0ZRiOo3B9RXs9Ks5iP+3tlX7uzn5+S/wBKgcB2kRtLoyH7Q1X9xU5buBgCCCDsRqKglFx7PIzjLpnqlKVydilKUApSlAKUpQClKUArSxfDUuakQeo/XrW7Sh7GTi8ormI4E49khvwP7fjUNxPhl6AmQ5rhygiCQsS7CNoEwepXrV8qPwQ7y4907CbVv+VT9Iw6ZnEeYtqedcbEWFqpoq1vgl3QLaIA0GygD31vYbsqx/tHCjoup+J0H41a6U2I6essfXBqYDh1uyItrE7ncn1NeMLwbD23Ny3ZtK7GS4RQxPrE1vUrtcdFST3PL7FKUoBSlKAUpWLFYgW0Z2mFBYxqdOQHM+VAad1RdvZSAUtCT0N1xAHqqEmP/Ip5VhxXA1OqHL5HUfvW7w2wUQZ/bYl7ka+NtSAeYHsjyUVtV41k7jOUemVW/wAFujYBvQj9YrSfhN3/AAm+Aq70rnYixHWTXoUu12fvt9UKPvEfkJqUwPZdFM3DnPTZf3NWClFBI5nq7ZcZx/BWuL9lwSbmGi2+5Ta2/qB7DeY94qtrg8Y7FbeEYEaF7jqiA+RElx5gV0mlWY3ySwZ8tPCTyUjDdjL764jEhBzTDrH/ALjyfwFWjgvCLeFt93azQWLMXZnYsQASSx6AVv0riVkpdncKox6QpSlcEgpSlAKUpQClKUApSlAV6z2pVsw7tgVZ1AOgJW5ZRTJA8JN9fFsMrbgTWRu0BBcG2Jsib8PoB/4jl+lPl4em8CpP+G2f8K3ux9hd7gi4dt2Gh686/Rw+0AgFq3FszbGRYQ9U08J9KAij2gm1cbuyGVbbAKxaVvuUtmVUkNKmQFPKJmvNvja27XgtQlpbhcFoK27DtbOQES7eA6GOUkEgGZtYS2oIVEUE5iAoALTOYgDeQDPlXk8PtEybVuc3eTkWc/25j2tBrvpQEdw/tCt673SowcTnnZcki5B+tlfKhjm1TVeVtgGQBOusdTJ/GvVAKUpQClKUB5uXAoLMQAASSdAANyfKq9b7VqypcFslGgGCWdW763aju0Uz/ao2hmDt1sLoGBBAIIgg6gg7gjmK8HDpM5VkmSYEyMsGevhX/SOlAVxu2AylhZYrmtoJzglrloXQNUgGGAgmZ9rKPFWTH8bBWWtZhrdtgPJYWLqKxuKqllIZlYKoY+HUAiKm/wCH2pJ7q3JEE5FkiIg6aiCRHnX4/DrRzzatnvILyinORtn08UedAR/8e0z5AbZe6iMHBYmyt0uSsQomyQNTuJjatVe1PiCG0QzIjgS6ibl5bSA95bUgS6yYnXY6TNPw6yxLG1bLEgliikkropJjUiTB5TX6nD7QXKLVsLBGUIoEGZEREGT8aAiLnaTJnL2oW2DnKvnOZXZWCDKMw8B1kHlAMgbWL4s9pbRa1LXLgthLbG5oUZwZCbwh5ADmwGtSFvCooAVFAAAACgAAbARsBX5YwdtAAiIoBLAKoUBjMkADQ6nXzoCGvdrLSd1mBm5YOIjMsgZM6IZI1YLd8XsjuzJEifdvtEMxRlXOpKtkcOuYPYUgNAJP/qFkEAgqRGxMrawVtRlW2irM5QqgTMzAG814t8MsqFC2rQCtmUBFGVojMsDQxpNAY+B8R+cWUu5SgcBgpzTBAInMq9eUjoTW/WLDYZLYy21VF3hQFEncwKy0ApSlAKUpQClKUApSlAKUpQClKUApSlAKUpQClKUApSlAKUpQClKUApSlAKUpQClKUApSlAKUpQClKUApSl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5200"/>
            <a:ext cx="5105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858100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600200"/>
            <a:ext cx="7772400" cy="5257800"/>
          </a:xfrm>
        </p:spPr>
        <p:txBody>
          <a:bodyPr>
            <a:normAutofit/>
          </a:bodyPr>
          <a:lstStyle/>
          <a:p>
            <a:pPr marL="114300" indent="0">
              <a:lnSpc>
                <a:spcPct val="90000"/>
              </a:lnSpc>
              <a:buNone/>
              <a:defRPr/>
            </a:pPr>
            <a:r>
              <a:rPr lang="en-US" b="1" u="sng" dirty="0" smtClean="0">
                <a:solidFill>
                  <a:schemeClr val="tx1"/>
                </a:solidFill>
              </a:rPr>
              <a:t>Heart Attack</a:t>
            </a:r>
            <a:endParaRPr lang="en-US" dirty="0" smtClean="0">
              <a:solidFill>
                <a:schemeClr val="tx1"/>
              </a:solidFill>
            </a:endParaRPr>
          </a:p>
          <a:p>
            <a:pPr indent="-342900">
              <a:lnSpc>
                <a:spcPct val="90000"/>
              </a:lnSpc>
              <a:defRPr/>
            </a:pPr>
            <a:r>
              <a:rPr lang="en-US" dirty="0" smtClean="0">
                <a:solidFill>
                  <a:schemeClr val="tx1"/>
                </a:solidFill>
              </a:rPr>
              <a:t>Also called acute myocardial infarction</a:t>
            </a:r>
            <a:r>
              <a:rPr lang="en-US" dirty="0" smtClean="0">
                <a:solidFill>
                  <a:schemeClr val="tx1"/>
                </a:solidFill>
                <a:effectLst>
                  <a:outerShdw blurRad="38100" dist="38100" dir="2700000" algn="tl">
                    <a:srgbClr val="FFFFFF"/>
                  </a:outerShdw>
                </a:effectLst>
              </a:rPr>
              <a:t> </a:t>
            </a:r>
          </a:p>
          <a:p>
            <a:pPr indent="-342900">
              <a:lnSpc>
                <a:spcPct val="90000"/>
              </a:lnSpc>
              <a:defRPr/>
            </a:pPr>
            <a:r>
              <a:rPr lang="en-US" dirty="0" smtClean="0">
                <a:solidFill>
                  <a:schemeClr val="tx1"/>
                </a:solidFill>
              </a:rPr>
              <a:t>Interruption of oxygen supply to the heart</a:t>
            </a:r>
          </a:p>
          <a:p>
            <a:pPr indent="-342900">
              <a:lnSpc>
                <a:spcPct val="90000"/>
              </a:lnSpc>
              <a:defRPr/>
            </a:pPr>
            <a:r>
              <a:rPr lang="en-US" dirty="0" smtClean="0">
                <a:solidFill>
                  <a:schemeClr val="tx1"/>
                </a:solidFill>
              </a:rPr>
              <a:t>Causes death of the heart muscle</a:t>
            </a:r>
          </a:p>
          <a:p>
            <a:pPr marL="0" indent="0">
              <a:lnSpc>
                <a:spcPct val="90000"/>
              </a:lnSpc>
              <a:buNone/>
              <a:defRPr/>
            </a:pPr>
            <a:r>
              <a:rPr lang="en-US" dirty="0"/>
              <a:t>https://www.youtube.com/watch?v=gGY2CsFsiAk</a:t>
            </a:r>
            <a:endParaRPr lang="en-US" dirty="0" smtClean="0">
              <a:solidFill>
                <a:schemeClr val="tx1"/>
              </a:solidFill>
            </a:endParaRPr>
          </a:p>
          <a:p>
            <a:pPr indent="-342900">
              <a:lnSpc>
                <a:spcPct val="90000"/>
              </a:lnSpc>
              <a:defRPr/>
            </a:pPr>
            <a:endParaRPr lang="en-US" dirty="0" smtClean="0">
              <a:solidFill>
                <a:schemeClr val="tx1"/>
              </a:solidFill>
            </a:endParaRPr>
          </a:p>
          <a:p>
            <a:pPr marL="0" indent="0">
              <a:lnSpc>
                <a:spcPct val="90000"/>
              </a:lnSpc>
              <a:buNone/>
              <a:defRPr/>
            </a:pPr>
            <a:r>
              <a:rPr lang="en-US" b="1" u="sng" kern="0" dirty="0" smtClean="0"/>
              <a:t>Stroke</a:t>
            </a:r>
            <a:endParaRPr lang="en-US" b="1" u="sng" kern="0" dirty="0"/>
          </a:p>
          <a:p>
            <a:pPr marL="342900" lvl="1" indent="-342900">
              <a:defRPr/>
            </a:pPr>
            <a:r>
              <a:rPr lang="en-US" sz="2200" kern="0" dirty="0"/>
              <a:t>Blood clot </a:t>
            </a:r>
            <a:r>
              <a:rPr lang="en-US" sz="2200" kern="0" dirty="0" smtClean="0"/>
              <a:t>blocks </a:t>
            </a:r>
            <a:r>
              <a:rPr lang="en-US" sz="2200" kern="0" dirty="0"/>
              <a:t>a vessel leading to the </a:t>
            </a:r>
            <a:r>
              <a:rPr lang="en-US" sz="2200" kern="0" dirty="0" smtClean="0"/>
              <a:t>brain</a:t>
            </a:r>
            <a:endParaRPr lang="en-US" sz="2200" kern="0" dirty="0"/>
          </a:p>
          <a:p>
            <a:pPr marL="342900" lvl="1" indent="-342900">
              <a:defRPr/>
            </a:pPr>
            <a:r>
              <a:rPr lang="en-US" sz="2200" kern="0" dirty="0"/>
              <a:t>Brain cells are starved of oxygen and nutrients</a:t>
            </a:r>
          </a:p>
          <a:p>
            <a:pPr marL="342900" lvl="1" indent="-342900">
              <a:defRPr/>
            </a:pPr>
            <a:r>
              <a:rPr lang="en-US" sz="2200" kern="0" dirty="0"/>
              <a:t>Loss of function may occur</a:t>
            </a:r>
          </a:p>
          <a:p>
            <a:pPr marL="342900" lvl="1" indent="-342900" algn="just">
              <a:defRPr/>
            </a:pPr>
            <a:r>
              <a:rPr lang="en-US" sz="2200" kern="0" dirty="0"/>
              <a:t>Can cause paralysis, loss of ability to speak or death</a:t>
            </a:r>
            <a:r>
              <a:rPr lang="en-US" sz="2200" kern="0" dirty="0" smtClean="0"/>
              <a:t>.</a:t>
            </a:r>
          </a:p>
          <a:p>
            <a:pPr marL="0" lvl="1" indent="0" algn="just">
              <a:buNone/>
              <a:defRPr/>
            </a:pPr>
            <a:r>
              <a:rPr lang="en-US" sz="2200" kern="0" dirty="0"/>
              <a:t>https://www.youtube.com/watch?v=SQq_1oSBei0</a:t>
            </a:r>
          </a:p>
          <a:p>
            <a:pPr indent="-342900">
              <a:lnSpc>
                <a:spcPct val="90000"/>
              </a:lnSpc>
              <a:defRPr/>
            </a:pPr>
            <a:endParaRPr lang="en-US" dirty="0" smtClean="0">
              <a:solidFill>
                <a:schemeClr val="tx1"/>
              </a:solidFill>
            </a:endParaRPr>
          </a:p>
          <a:p>
            <a:pPr marL="0" indent="0">
              <a:lnSpc>
                <a:spcPct val="90000"/>
              </a:lnSpc>
              <a:buNone/>
              <a:defRPr/>
            </a:pPr>
            <a:endParaRPr lang="en-US" dirty="0" smtClean="0">
              <a:solidFill>
                <a:schemeClr val="tx1"/>
              </a:solidFill>
            </a:endParaRPr>
          </a:p>
        </p:txBody>
      </p:sp>
      <p:sp>
        <p:nvSpPr>
          <p:cNvPr id="5" name="Title 1"/>
          <p:cNvSpPr>
            <a:spLocks noGrp="1"/>
          </p:cNvSpPr>
          <p:nvPr>
            <p:ph type="title"/>
          </p:nvPr>
        </p:nvSpPr>
        <p:spPr>
          <a:xfrm>
            <a:off x="457200" y="274638"/>
            <a:ext cx="7620000" cy="1143000"/>
          </a:xfrm>
        </p:spPr>
        <p:txBody>
          <a:bodyPr/>
          <a:lstStyle/>
          <a:p>
            <a:r>
              <a:rPr lang="en-AU" dirty="0" smtClean="0"/>
              <a:t>Disorders</a:t>
            </a:r>
            <a:endParaRPr lang="en-AU"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32370846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533400"/>
            <a:ext cx="7620000" cy="1143000"/>
          </a:xfrm>
        </p:spPr>
        <p:txBody>
          <a:bodyPr>
            <a:normAutofit/>
          </a:bodyPr>
          <a:lstStyle/>
          <a:p>
            <a:pPr eaLnBrk="1" hangingPunct="1">
              <a:defRPr/>
            </a:pPr>
            <a:r>
              <a:rPr lang="en-US" altLang="zh-CN" sz="3200" dirty="0" smtClean="0">
                <a:solidFill>
                  <a:schemeClr val="tx1"/>
                </a:solidFill>
                <a:ea typeface="宋体" pitchFamily="2" charset="-122"/>
              </a:rPr>
              <a:t>How can heart disease be avoided:</a:t>
            </a:r>
            <a:br>
              <a:rPr lang="en-US" altLang="zh-CN" sz="3200" dirty="0" smtClean="0">
                <a:solidFill>
                  <a:schemeClr val="tx1"/>
                </a:solidFill>
                <a:ea typeface="宋体" pitchFamily="2" charset="-122"/>
              </a:rPr>
            </a:br>
            <a:endParaRPr lang="en-US" sz="3200" dirty="0" smtClean="0">
              <a:solidFill>
                <a:schemeClr val="tx1"/>
              </a:solidFill>
            </a:endParaRPr>
          </a:p>
        </p:txBody>
      </p:sp>
      <p:sp>
        <p:nvSpPr>
          <p:cNvPr id="39939" name="Rectangle 3"/>
          <p:cNvSpPr>
            <a:spLocks noGrp="1" noChangeArrowheads="1"/>
          </p:cNvSpPr>
          <p:nvPr>
            <p:ph idx="1"/>
          </p:nvPr>
        </p:nvSpPr>
        <p:spPr>
          <a:xfrm>
            <a:off x="457200" y="1447800"/>
            <a:ext cx="8229600" cy="4572000"/>
          </a:xfrm>
        </p:spPr>
        <p:txBody>
          <a:bodyPr>
            <a:normAutofit/>
          </a:bodyPr>
          <a:lstStyle/>
          <a:p>
            <a:pPr eaLnBrk="1" hangingPunct="1">
              <a:defRPr/>
            </a:pPr>
            <a:r>
              <a:rPr lang="en-US" altLang="zh-CN" sz="2600" dirty="0" smtClean="0">
                <a:ea typeface="宋体" pitchFamily="2" charset="-122"/>
              </a:rPr>
              <a:t>Cutting down on fried food</a:t>
            </a:r>
          </a:p>
          <a:p>
            <a:pPr eaLnBrk="1" hangingPunct="1">
              <a:defRPr/>
            </a:pPr>
            <a:r>
              <a:rPr lang="en-US" altLang="zh-CN" sz="2600" dirty="0" smtClean="0">
                <a:ea typeface="宋体" pitchFamily="2" charset="-122"/>
              </a:rPr>
              <a:t>Eating less red meat</a:t>
            </a:r>
          </a:p>
          <a:p>
            <a:pPr eaLnBrk="1" hangingPunct="1">
              <a:defRPr/>
            </a:pPr>
            <a:r>
              <a:rPr lang="en-US" altLang="zh-CN" sz="2600" dirty="0" smtClean="0">
                <a:ea typeface="宋体" pitchFamily="2" charset="-122"/>
              </a:rPr>
              <a:t>Eating more fresh fruit and vegetables</a:t>
            </a:r>
          </a:p>
          <a:p>
            <a:pPr eaLnBrk="1" hangingPunct="1">
              <a:defRPr/>
            </a:pPr>
            <a:r>
              <a:rPr lang="en-US" altLang="zh-CN" sz="2600" dirty="0" smtClean="0">
                <a:ea typeface="宋体" pitchFamily="2" charset="-122"/>
              </a:rPr>
              <a:t>No smoking</a:t>
            </a:r>
          </a:p>
          <a:p>
            <a:pPr eaLnBrk="1" hangingPunct="1">
              <a:defRPr/>
            </a:pPr>
            <a:r>
              <a:rPr lang="en-US" altLang="zh-CN" sz="2600" dirty="0" smtClean="0">
                <a:ea typeface="宋体" pitchFamily="2" charset="-122"/>
              </a:rPr>
              <a:t>Exercising regularly</a:t>
            </a:r>
          </a:p>
          <a:p>
            <a:pPr eaLnBrk="1" hangingPunct="1">
              <a:defRPr/>
            </a:pPr>
            <a:r>
              <a:rPr lang="en-US" sz="2600" dirty="0" smtClean="0">
                <a:ea typeface="宋体" pitchFamily="2" charset="-122"/>
              </a:rPr>
              <a:t>Avoiding stress</a:t>
            </a:r>
            <a:endParaRPr lang="en-US" sz="26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534199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788988"/>
          </a:xfrm>
        </p:spPr>
        <p:txBody>
          <a:bodyPr/>
          <a:lstStyle/>
          <a:p>
            <a:pPr eaLnBrk="1" hangingPunct="1"/>
            <a:r>
              <a:rPr lang="en-US" altLang="en-US" smtClean="0">
                <a:solidFill>
                  <a:srgbClr val="FF6600"/>
                </a:solidFill>
              </a:rPr>
              <a:t>Lungs and gas exchange</a:t>
            </a:r>
          </a:p>
        </p:txBody>
      </p:sp>
      <p:sp>
        <p:nvSpPr>
          <p:cNvPr id="54275" name="Rectangle 3"/>
          <p:cNvSpPr>
            <a:spLocks noGrp="1" noChangeArrowheads="1"/>
          </p:cNvSpPr>
          <p:nvPr>
            <p:ph idx="1"/>
          </p:nvPr>
        </p:nvSpPr>
        <p:spPr>
          <a:xfrm>
            <a:off x="457200" y="914400"/>
            <a:ext cx="7848600" cy="5791200"/>
          </a:xfrm>
        </p:spPr>
        <p:txBody>
          <a:bodyPr/>
          <a:lstStyle/>
          <a:p>
            <a:pPr eaLnBrk="1" hangingPunct="1">
              <a:lnSpc>
                <a:spcPct val="90000"/>
              </a:lnSpc>
            </a:pPr>
            <a:r>
              <a:rPr lang="en-US" altLang="en-US" sz="2100" dirty="0" smtClean="0">
                <a:latin typeface="Book Antiqua" panose="02040602050305030304" pitchFamily="18" charset="0"/>
              </a:rPr>
              <a:t>The primary function of the lungs is to provide oxygen to the tissues and remove carbon dioxide to outside.</a:t>
            </a:r>
          </a:p>
          <a:p>
            <a:pPr eaLnBrk="1" hangingPunct="1">
              <a:lnSpc>
                <a:spcPct val="90000"/>
              </a:lnSpc>
            </a:pPr>
            <a:endParaRPr lang="en-US" altLang="en-US" sz="2100" dirty="0" smtClean="0">
              <a:latin typeface="Book Antiqua" panose="02040602050305030304" pitchFamily="18" charset="0"/>
            </a:endParaRPr>
          </a:p>
          <a:p>
            <a:pPr eaLnBrk="1" hangingPunct="1">
              <a:lnSpc>
                <a:spcPct val="90000"/>
              </a:lnSpc>
            </a:pPr>
            <a:r>
              <a:rPr lang="en-US" altLang="en-US" sz="2100" dirty="0" smtClean="0">
                <a:latin typeface="Book Antiqua" panose="02040602050305030304" pitchFamily="18" charset="0"/>
              </a:rPr>
              <a:t>Respiration includes two phases			</a:t>
            </a:r>
          </a:p>
          <a:p>
            <a:pPr eaLnBrk="1" hangingPunct="1">
              <a:lnSpc>
                <a:spcPct val="90000"/>
              </a:lnSpc>
              <a:buFont typeface="Wingdings" panose="05000000000000000000" pitchFamily="2" charset="2"/>
              <a:buNone/>
            </a:pPr>
            <a:r>
              <a:rPr lang="en-US" altLang="en-US" sz="2100" dirty="0" smtClean="0">
                <a:latin typeface="Book Antiqua" panose="02040602050305030304" pitchFamily="18" charset="0"/>
              </a:rPr>
              <a:t>    (</a:t>
            </a:r>
            <a:r>
              <a:rPr lang="en-US" altLang="en-US" sz="2100" dirty="0" err="1" smtClean="0">
                <a:latin typeface="Book Antiqua" panose="02040602050305030304" pitchFamily="18" charset="0"/>
              </a:rPr>
              <a:t>i</a:t>
            </a:r>
            <a:r>
              <a:rPr lang="en-US" altLang="en-US" sz="2100" dirty="0" smtClean="0">
                <a:latin typeface="Book Antiqua" panose="02040602050305030304" pitchFamily="18" charset="0"/>
              </a:rPr>
              <a:t>) inspiration  (ii) expiration</a:t>
            </a:r>
          </a:p>
          <a:p>
            <a:pPr eaLnBrk="1" hangingPunct="1">
              <a:lnSpc>
                <a:spcPct val="90000"/>
              </a:lnSpc>
            </a:pPr>
            <a:endParaRPr lang="en-US" altLang="en-US" sz="2100" dirty="0" smtClean="0">
              <a:latin typeface="Book Antiqua" panose="02040602050305030304" pitchFamily="18" charset="0"/>
            </a:endParaRPr>
          </a:p>
          <a:p>
            <a:pPr eaLnBrk="1" hangingPunct="1">
              <a:lnSpc>
                <a:spcPct val="90000"/>
              </a:lnSpc>
            </a:pPr>
            <a:r>
              <a:rPr lang="en-US" altLang="en-US" sz="2100" dirty="0" smtClean="0">
                <a:latin typeface="Book Antiqua" panose="02040602050305030304" pitchFamily="18" charset="0"/>
              </a:rPr>
              <a:t>Inspiration means supply of oxygen from the atmosphere to the tissue space through respiratory tract and blood.</a:t>
            </a:r>
          </a:p>
          <a:p>
            <a:pPr eaLnBrk="1" hangingPunct="1">
              <a:lnSpc>
                <a:spcPct val="90000"/>
              </a:lnSpc>
            </a:pPr>
            <a:endParaRPr lang="en-US" altLang="en-US" sz="2100" dirty="0" smtClean="0">
              <a:latin typeface="Book Antiqua" panose="02040602050305030304" pitchFamily="18" charset="0"/>
            </a:endParaRPr>
          </a:p>
          <a:p>
            <a:pPr eaLnBrk="1" hangingPunct="1">
              <a:lnSpc>
                <a:spcPct val="90000"/>
              </a:lnSpc>
            </a:pPr>
            <a:r>
              <a:rPr lang="en-US" altLang="en-US" sz="2100" dirty="0" smtClean="0">
                <a:latin typeface="Book Antiqua" panose="02040602050305030304" pitchFamily="18" charset="0"/>
              </a:rPr>
              <a:t>Expiration means transport of carbon dioxide from the tissue space to atmosphere through respiratory tract and blood.</a:t>
            </a:r>
          </a:p>
          <a:p>
            <a:pPr eaLnBrk="1" hangingPunct="1">
              <a:lnSpc>
                <a:spcPct val="90000"/>
              </a:lnSpc>
            </a:pPr>
            <a:endParaRPr lang="en-US" altLang="en-US" sz="2100" dirty="0" smtClean="0">
              <a:latin typeface="Book Antiqua" panose="02040602050305030304" pitchFamily="18" charset="0"/>
            </a:endParaRPr>
          </a:p>
          <a:p>
            <a:pPr eaLnBrk="1" hangingPunct="1">
              <a:lnSpc>
                <a:spcPct val="90000"/>
              </a:lnSpc>
            </a:pPr>
            <a:r>
              <a:rPr lang="en-US" altLang="en-US" sz="2100" dirty="0" smtClean="0">
                <a:latin typeface="Book Antiqua" panose="02040602050305030304" pitchFamily="18" charset="0"/>
              </a:rPr>
              <a:t>The respiratory system is made of 			            </a:t>
            </a:r>
          </a:p>
          <a:p>
            <a:pPr eaLnBrk="1" hangingPunct="1">
              <a:lnSpc>
                <a:spcPct val="90000"/>
              </a:lnSpc>
              <a:buFont typeface="Wingdings" panose="05000000000000000000" pitchFamily="2" charset="2"/>
              <a:buNone/>
            </a:pPr>
            <a:r>
              <a:rPr lang="en-US" altLang="en-US" sz="2100" dirty="0" smtClean="0">
                <a:latin typeface="Book Antiqua" panose="02040602050305030304" pitchFamily="18" charset="0"/>
              </a:rPr>
              <a:t>	(</a:t>
            </a:r>
            <a:r>
              <a:rPr lang="en-US" altLang="en-US" sz="2100" dirty="0" err="1" smtClean="0">
                <a:latin typeface="Book Antiqua" panose="02040602050305030304" pitchFamily="18" charset="0"/>
              </a:rPr>
              <a:t>i</a:t>
            </a:r>
            <a:r>
              <a:rPr lang="en-US" altLang="en-US" sz="2100" dirty="0" smtClean="0">
                <a:latin typeface="Book Antiqua" panose="02040602050305030304" pitchFamily="18" charset="0"/>
              </a:rPr>
              <a:t>) Lungs: gas exchanging organ				</a:t>
            </a:r>
          </a:p>
          <a:p>
            <a:pPr eaLnBrk="1" hangingPunct="1">
              <a:lnSpc>
                <a:spcPct val="90000"/>
              </a:lnSpc>
              <a:buFont typeface="Wingdings" panose="05000000000000000000" pitchFamily="2" charset="2"/>
              <a:buNone/>
            </a:pPr>
            <a:r>
              <a:rPr lang="en-US" altLang="en-US" sz="2100" dirty="0" smtClean="0">
                <a:latin typeface="Book Antiqua" panose="02040602050305030304" pitchFamily="18" charset="0"/>
              </a:rPr>
              <a:t>    (ii) Chest wall &amp; respiratory muscle</a:t>
            </a:r>
            <a:r>
              <a:rPr lang="en-US" altLang="en-US" sz="2100" dirty="0" smtClean="0">
                <a:latin typeface="Book Antiqua" panose="02040602050305030304" pitchFamily="18" charset="0"/>
                <a:cs typeface="Arial" panose="020B0604020202020204" pitchFamily="34" charset="0"/>
              </a:rPr>
              <a:t>→ increase &amp; 		decrease the size of the thoracic cavity</a:t>
            </a:r>
            <a:r>
              <a:rPr lang="en-US" altLang="en-US" sz="2100" dirty="0" smtClean="0">
                <a:latin typeface="Book Antiqua" panose="02040602050305030304" pitchFamily="18" charset="0"/>
              </a:rPr>
              <a:t> 		</a:t>
            </a:r>
          </a:p>
          <a:p>
            <a:pPr eaLnBrk="1" hangingPunct="1">
              <a:lnSpc>
                <a:spcPct val="90000"/>
              </a:lnSpc>
              <a:buFont typeface="Wingdings" panose="05000000000000000000" pitchFamily="2" charset="2"/>
              <a:buNone/>
            </a:pPr>
            <a:r>
              <a:rPr lang="en-US" altLang="en-US" sz="2100" dirty="0" smtClean="0">
                <a:latin typeface="Book Antiqua" panose="02040602050305030304" pitchFamily="18" charset="0"/>
              </a:rPr>
              <a:t>    (iii) Areas in the brain </a:t>
            </a:r>
            <a:r>
              <a:rPr lang="en-US" altLang="en-US" sz="2100" dirty="0" smtClean="0">
                <a:latin typeface="Book Antiqua" panose="02040602050305030304" pitchFamily="18" charset="0"/>
                <a:cs typeface="Arial" panose="020B0604020202020204" pitchFamily="34" charset="0"/>
              </a:rPr>
              <a:t>→ control the muscles</a:t>
            </a:r>
          </a:p>
        </p:txBody>
      </p:sp>
    </p:spTree>
    <p:extLst>
      <p:ext uri="{BB962C8B-B14F-4D97-AF65-F5344CB8AC3E}">
        <p14:creationId xmlns:p14="http://schemas.microsoft.com/office/powerpoint/2010/main" val="24617786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074"/>
          <p:cNvSpPr txBox="1">
            <a:spLocks noChangeArrowheads="1"/>
          </p:cNvSpPr>
          <p:nvPr/>
        </p:nvSpPr>
        <p:spPr bwMode="auto">
          <a:xfrm>
            <a:off x="7943850" y="228600"/>
            <a:ext cx="488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kumimoji="1" lang="en-US" altLang="en-US" sz="2400">
              <a:latin typeface="Times New Roman" panose="02020603050405020304" pitchFamily="18" charset="0"/>
              <a:ea typeface="MS PGothic" panose="020B0600070205080204" pitchFamily="34" charset="-128"/>
            </a:endParaRPr>
          </a:p>
        </p:txBody>
      </p:sp>
      <p:graphicFrame>
        <p:nvGraphicFramePr>
          <p:cNvPr id="63499" name="Group 3083"/>
          <p:cNvGraphicFramePr>
            <a:graphicFrameLocks noGrp="1"/>
          </p:cNvGraphicFramePr>
          <p:nvPr>
            <p:extLst>
              <p:ext uri="{D42A27DB-BD31-4B8C-83A1-F6EECF244321}">
                <p14:modId xmlns:p14="http://schemas.microsoft.com/office/powerpoint/2010/main" val="1077185539"/>
              </p:ext>
            </p:extLst>
          </p:nvPr>
        </p:nvGraphicFramePr>
        <p:xfrm>
          <a:off x="0" y="426778"/>
          <a:ext cx="9144000" cy="944822"/>
        </p:xfrm>
        <a:graphic>
          <a:graphicData uri="http://schemas.openxmlformats.org/drawingml/2006/table">
            <a:tbl>
              <a:tblPr/>
              <a:tblGrid>
                <a:gridCol w="9144000"/>
              </a:tblGrid>
              <a:tr h="9445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34" charset="-128"/>
                        </a:rPr>
                        <a:t>The Blood System</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rgbClr val="00FFFF"/>
                        </a:solidFill>
                        <a:effectLst/>
                        <a:latin typeface="Arial" panose="020B0604020202020204" pitchFamily="34" charset="0"/>
                        <a:ea typeface="ＭＳ Ｐゴシック" panose="020B0600070205080204" pitchFamily="34" charset="-128"/>
                      </a:endParaRPr>
                    </a:p>
                  </a:txBody>
                  <a:tcPr marT="45691" marB="45691" horzOverflow="overflow">
                    <a:lnL cap="flat">
                      <a:noFill/>
                    </a:lnL>
                    <a:lnR cap="flat">
                      <a:noFill/>
                    </a:lnR>
                    <a:lnT cap="flat">
                      <a:noFill/>
                    </a:lnT>
                    <a:lnB cap="flat">
                      <a:noFill/>
                    </a:lnB>
                    <a:lnTlToBr>
                      <a:noFill/>
                    </a:lnTlToBr>
                    <a:lnBlToTr>
                      <a:noFill/>
                    </a:lnBlToTr>
                    <a:noFill/>
                  </a:tcPr>
                </a:tc>
              </a:tr>
            </a:tbl>
          </a:graphicData>
        </a:graphic>
      </p:graphicFrame>
      <p:sp>
        <p:nvSpPr>
          <p:cNvPr id="27653" name="Rectangle 3081"/>
          <p:cNvSpPr>
            <a:spLocks noChangeArrowheads="1"/>
          </p:cNvSpPr>
          <p:nvPr/>
        </p:nvSpPr>
        <p:spPr bwMode="auto">
          <a:xfrm>
            <a:off x="266700" y="1828800"/>
            <a:ext cx="81661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75000"/>
              </a:lnSpc>
              <a:spcBef>
                <a:spcPct val="25000"/>
              </a:spcBef>
              <a:buClrTx/>
              <a:buSzPct val="75000"/>
              <a:buFont typeface="Arial" panose="020B0604020202020204" pitchFamily="34" charset="0"/>
              <a:buChar char="•"/>
            </a:pPr>
            <a:r>
              <a:rPr lang="en-US" altLang="zh-CN" sz="3200" dirty="0">
                <a:solidFill>
                  <a:srgbClr val="FF0000"/>
                </a:solidFill>
                <a:latin typeface="Times New Roman" panose="02020603050405020304" pitchFamily="18" charset="0"/>
              </a:rPr>
              <a:t>Blood is a specialized body fluid that is composed of a liquid called blood plasma and blood cells suspended within the plasma.</a:t>
            </a:r>
            <a:endParaRPr kumimoji="1" lang="en-US" altLang="en-US" sz="3200" dirty="0">
              <a:solidFill>
                <a:srgbClr val="FF0000"/>
              </a:solidFill>
              <a:latin typeface="Times New Roman" panose="02020603050405020304" pitchFamily="18" charset="0"/>
              <a:ea typeface="MS PGothic" panose="020B0600070205080204" pitchFamily="34" charset="-128"/>
            </a:endParaRPr>
          </a:p>
          <a:p>
            <a:pPr eaLnBrk="1" hangingPunct="1">
              <a:lnSpc>
                <a:spcPct val="75000"/>
              </a:lnSpc>
              <a:spcBef>
                <a:spcPct val="25000"/>
              </a:spcBef>
              <a:buClrTx/>
              <a:buSzPct val="75000"/>
              <a:buFont typeface="Arial" panose="020B0604020202020204" pitchFamily="34" charset="0"/>
              <a:buChar char="•"/>
            </a:pPr>
            <a:r>
              <a:rPr kumimoji="1" lang="en-US" altLang="en-US" sz="3200" dirty="0">
                <a:solidFill>
                  <a:srgbClr val="FF0000"/>
                </a:solidFill>
                <a:latin typeface="Times New Roman" panose="02020603050405020304" pitchFamily="18" charset="0"/>
                <a:ea typeface="MS PGothic" panose="020B0600070205080204" pitchFamily="34" charset="-128"/>
              </a:rPr>
              <a:t>Blood constitute about 7% of the body's total weight (5 liters/70 kg person).</a:t>
            </a:r>
          </a:p>
          <a:p>
            <a:pPr eaLnBrk="1" hangingPunct="1">
              <a:lnSpc>
                <a:spcPct val="75000"/>
              </a:lnSpc>
              <a:spcBef>
                <a:spcPct val="25000"/>
              </a:spcBef>
              <a:buClrTx/>
              <a:buSzPct val="75000"/>
              <a:buFont typeface="Arial" panose="020B0604020202020204" pitchFamily="34" charset="0"/>
              <a:buChar char="•"/>
            </a:pPr>
            <a:r>
              <a:rPr kumimoji="1" lang="en-US" altLang="en-US" sz="3200" dirty="0">
                <a:solidFill>
                  <a:srgbClr val="FF0000"/>
                </a:solidFill>
                <a:latin typeface="Times New Roman" panose="02020603050405020304" pitchFamily="18" charset="0"/>
                <a:ea typeface="MS PGothic" panose="020B0600070205080204" pitchFamily="34" charset="-128"/>
              </a:rPr>
              <a:t>The blood flows from the heart into arteries, then to capillaries, and returns to the heart through veins.</a:t>
            </a:r>
          </a:p>
        </p:txBody>
      </p:sp>
    </p:spTree>
    <p:extLst>
      <p:ext uri="{BB962C8B-B14F-4D97-AF65-F5344CB8AC3E}">
        <p14:creationId xmlns:p14="http://schemas.microsoft.com/office/powerpoint/2010/main" val="230542321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228600"/>
            <a:ext cx="8610600" cy="685800"/>
          </a:xfrm>
        </p:spPr>
        <p:txBody>
          <a:bodyPr/>
          <a:lstStyle/>
          <a:p>
            <a:pPr eaLnBrk="1" hangingPunct="1"/>
            <a:r>
              <a:rPr lang="en-US" altLang="en-US" sz="2600" smtClean="0">
                <a:solidFill>
                  <a:srgbClr val="FF6600"/>
                </a:solidFill>
              </a:rPr>
              <a:t>How tissue gets oxygen and release carbon dioxide</a:t>
            </a:r>
          </a:p>
        </p:txBody>
      </p:sp>
      <p:pic>
        <p:nvPicPr>
          <p:cNvPr id="55299" name="Picture 4" descr="11-29-2007 12-54-15 AM_000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581150"/>
            <a:ext cx="9144000" cy="5276850"/>
          </a:xfrm>
          <a:noFill/>
        </p:spPr>
      </p:pic>
      <p:sp>
        <p:nvSpPr>
          <p:cNvPr id="55300" name="Text Box 6"/>
          <p:cNvSpPr txBox="1">
            <a:spLocks noChangeArrowheads="1"/>
          </p:cNvSpPr>
          <p:nvPr/>
        </p:nvSpPr>
        <p:spPr bwMode="auto">
          <a:xfrm>
            <a:off x="1676400" y="89535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400" b="1" dirty="0">
                <a:solidFill>
                  <a:schemeClr val="tx1"/>
                </a:solidFill>
                <a:latin typeface="Arial" panose="020B0604020202020204" pitchFamily="34" charset="0"/>
              </a:rPr>
              <a:t>How Red Cells carry oxygen :</a:t>
            </a:r>
          </a:p>
        </p:txBody>
      </p:sp>
    </p:spTree>
    <p:extLst>
      <p:ext uri="{BB962C8B-B14F-4D97-AF65-F5344CB8AC3E}">
        <p14:creationId xmlns:p14="http://schemas.microsoft.com/office/powerpoint/2010/main" val="22017962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AU" dirty="0" smtClean="0"/>
              <a:t>Gas exchange in lungs</a:t>
            </a:r>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5" name="Diagram 4"/>
          <p:cNvGraphicFramePr/>
          <p:nvPr>
            <p:extLst/>
          </p:nvPr>
        </p:nvGraphicFramePr>
        <p:xfrm>
          <a:off x="0" y="1447800"/>
          <a:ext cx="8305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459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772400" cy="1143000"/>
          </a:xfrm>
        </p:spPr>
        <p:txBody>
          <a:bodyPr>
            <a:noAutofit/>
          </a:bodyPr>
          <a:lstStyle/>
          <a:p>
            <a:r>
              <a:rPr lang="en-GB" sz="2800" b="1" dirty="0" smtClean="0"/>
              <a:t>The Human Respiratory or Gas Exchange System</a:t>
            </a:r>
            <a:endParaRPr lang="en-US" sz="2800" dirty="0"/>
          </a:p>
        </p:txBody>
      </p:sp>
      <p:sp>
        <p:nvSpPr>
          <p:cNvPr id="3" name="Content Placeholder 2"/>
          <p:cNvSpPr>
            <a:spLocks noGrp="1"/>
          </p:cNvSpPr>
          <p:nvPr>
            <p:ph sz="quarter" idx="1"/>
          </p:nvPr>
        </p:nvSpPr>
        <p:spPr>
          <a:xfrm>
            <a:off x="304800" y="1447800"/>
            <a:ext cx="8077200" cy="5105400"/>
          </a:xfrm>
        </p:spPr>
        <p:txBody>
          <a:bodyPr>
            <a:normAutofit/>
          </a:bodyPr>
          <a:lstStyle/>
          <a:p>
            <a:pPr marL="114300" lvl="0" indent="0">
              <a:buNone/>
            </a:pPr>
            <a:r>
              <a:rPr lang="en-GB" dirty="0" smtClean="0"/>
              <a:t>The </a:t>
            </a:r>
            <a:r>
              <a:rPr lang="en-GB" b="1" i="1" dirty="0" smtClean="0"/>
              <a:t>upper respiratory tract</a:t>
            </a:r>
            <a:r>
              <a:rPr lang="en-GB" dirty="0" smtClean="0"/>
              <a:t> consists of</a:t>
            </a:r>
          </a:p>
          <a:p>
            <a:pPr marL="411480" lvl="1" indent="0">
              <a:buNone/>
            </a:pPr>
            <a:r>
              <a:rPr lang="en-GB" dirty="0" smtClean="0"/>
              <a:t>(1) the </a:t>
            </a:r>
            <a:r>
              <a:rPr lang="en-GB" b="1" i="1" dirty="0" smtClean="0"/>
              <a:t>nose</a:t>
            </a:r>
            <a:r>
              <a:rPr lang="en-GB" dirty="0" smtClean="0"/>
              <a:t> or nasal cavity</a:t>
            </a:r>
          </a:p>
          <a:p>
            <a:pPr marL="411480" lvl="1" indent="0">
              <a:buNone/>
            </a:pPr>
            <a:r>
              <a:rPr lang="en-GB" dirty="0" smtClean="0"/>
              <a:t>(2) the </a:t>
            </a:r>
            <a:r>
              <a:rPr lang="en-GB" b="1" i="1" dirty="0" smtClean="0"/>
              <a:t>pharynx</a:t>
            </a:r>
            <a:r>
              <a:rPr lang="en-GB" dirty="0" smtClean="0"/>
              <a:t>, or throat.</a:t>
            </a:r>
            <a:endParaRPr lang="en-US" dirty="0" smtClean="0"/>
          </a:p>
          <a:p>
            <a:pPr marL="114300" lvl="0" indent="0">
              <a:buNone/>
            </a:pPr>
            <a:r>
              <a:rPr lang="en-GB" dirty="0" smtClean="0"/>
              <a:t>The </a:t>
            </a:r>
            <a:r>
              <a:rPr lang="en-GB" b="1" i="1" dirty="0" smtClean="0"/>
              <a:t>lower respiratory tract</a:t>
            </a:r>
            <a:r>
              <a:rPr lang="en-GB" dirty="0" smtClean="0"/>
              <a:t> includes</a:t>
            </a:r>
          </a:p>
          <a:p>
            <a:pPr marL="411480" lvl="1" indent="0">
              <a:buNone/>
            </a:pPr>
            <a:r>
              <a:rPr lang="en-GB" dirty="0" smtClean="0"/>
              <a:t>(3) the </a:t>
            </a:r>
            <a:r>
              <a:rPr lang="en-GB" b="1" i="1" dirty="0" smtClean="0"/>
              <a:t>larynx</a:t>
            </a:r>
            <a:r>
              <a:rPr lang="en-GB" dirty="0" smtClean="0"/>
              <a:t>, or voice box; </a:t>
            </a:r>
          </a:p>
          <a:p>
            <a:pPr marL="411480" lvl="1" indent="0">
              <a:buNone/>
            </a:pPr>
            <a:r>
              <a:rPr lang="en-GB" dirty="0" smtClean="0"/>
              <a:t>(4) the </a:t>
            </a:r>
            <a:r>
              <a:rPr lang="en-GB" b="1" i="1" dirty="0" smtClean="0"/>
              <a:t>trachea</a:t>
            </a:r>
            <a:r>
              <a:rPr lang="en-GB" dirty="0" smtClean="0"/>
              <a:t>, or windpipe, which splits into two main branches called left and right </a:t>
            </a:r>
            <a:r>
              <a:rPr lang="en-GB" i="1" dirty="0" smtClean="0"/>
              <a:t>bronchi</a:t>
            </a:r>
            <a:r>
              <a:rPr lang="en-GB" dirty="0"/>
              <a:t> </a:t>
            </a:r>
            <a:r>
              <a:rPr lang="en-GB" dirty="0" smtClean="0"/>
              <a:t>the serves left and right lungs</a:t>
            </a:r>
          </a:p>
          <a:p>
            <a:pPr marL="411480" lvl="1" indent="0">
              <a:buNone/>
            </a:pPr>
            <a:r>
              <a:rPr lang="en-GB" dirty="0" smtClean="0"/>
              <a:t>(5) The </a:t>
            </a:r>
            <a:r>
              <a:rPr lang="en-GB" b="1" dirty="0" smtClean="0"/>
              <a:t>lungs </a:t>
            </a:r>
            <a:r>
              <a:rPr lang="en-GB" dirty="0" smtClean="0"/>
              <a:t>contain tiny branches of the </a:t>
            </a:r>
            <a:r>
              <a:rPr lang="en-GB" b="1" dirty="0" smtClean="0"/>
              <a:t>bronchi</a:t>
            </a:r>
            <a:r>
              <a:rPr lang="en-GB" dirty="0" smtClean="0"/>
              <a:t> called </a:t>
            </a:r>
            <a:r>
              <a:rPr lang="en-GB" i="1" dirty="0" smtClean="0"/>
              <a:t>bronchioles; </a:t>
            </a:r>
            <a:r>
              <a:rPr lang="en-GB" dirty="0" smtClean="0"/>
              <a:t>the bronchioles divide further to form tiny sacs called </a:t>
            </a:r>
            <a:r>
              <a:rPr lang="en-GB" i="1" dirty="0" smtClean="0"/>
              <a:t>alveoli</a:t>
            </a:r>
            <a:endParaRPr lang="en-US" i="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769657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162800" cy="636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251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Lower Respiratory Tract</a:t>
            </a:r>
            <a:endParaRPr lang="en-AU" dirty="0"/>
          </a:p>
        </p:txBody>
      </p:sp>
      <p:sp>
        <p:nvSpPr>
          <p:cNvPr id="3" name="Content Placeholder 2"/>
          <p:cNvSpPr>
            <a:spLocks noGrp="1"/>
          </p:cNvSpPr>
          <p:nvPr>
            <p:ph idx="1"/>
          </p:nvPr>
        </p:nvSpPr>
        <p:spPr>
          <a:xfrm>
            <a:off x="457200" y="1600200"/>
            <a:ext cx="4343400" cy="2209800"/>
          </a:xfrm>
        </p:spPr>
        <p:txBody>
          <a:bodyPr/>
          <a:lstStyle/>
          <a:p>
            <a:pPr marL="114300" indent="0">
              <a:buNone/>
            </a:pPr>
            <a:r>
              <a:rPr lang="en-AU" dirty="0"/>
              <a:t>A</a:t>
            </a:r>
            <a:r>
              <a:rPr lang="en-AU" dirty="0" smtClean="0"/>
              <a:t>lveoli</a:t>
            </a:r>
          </a:p>
          <a:p>
            <a:r>
              <a:rPr lang="en-US" dirty="0" err="1" smtClean="0"/>
              <a:t>Alveloli</a:t>
            </a:r>
            <a:r>
              <a:rPr lang="en-US" dirty="0" smtClean="0"/>
              <a:t> are tiny air sacs that are surrounded by blood capillaries</a:t>
            </a:r>
          </a:p>
          <a:p>
            <a:r>
              <a:rPr lang="en-US" dirty="0" smtClean="0"/>
              <a:t>Site of gas exchange with blood</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7170" name="Picture 2" descr="http://www.rci.rutgers.edu/~reptools/alveoli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4267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468" y="1600200"/>
            <a:ext cx="434513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06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exasheartinstitute.org/HIC/Topics/images/fig26_tga_3.jpg"/>
          <p:cNvPicPr>
            <a:picLocks noChangeAspect="1" noChangeArrowheads="1"/>
          </p:cNvPicPr>
          <p:nvPr/>
        </p:nvPicPr>
        <p:blipFill>
          <a:blip r:embed="rId2" cstate="print"/>
          <a:srcRect/>
          <a:stretch>
            <a:fillRect/>
          </a:stretch>
        </p:blipFill>
        <p:spPr bwMode="auto">
          <a:xfrm>
            <a:off x="6553200" y="1447800"/>
            <a:ext cx="2381250" cy="2619375"/>
          </a:xfrm>
          <a:prstGeom prst="rect">
            <a:avLst/>
          </a:prstGeom>
          <a:noFill/>
        </p:spPr>
      </p:pic>
      <p:sp>
        <p:nvSpPr>
          <p:cNvPr id="2" name="Title 1"/>
          <p:cNvSpPr>
            <a:spLocks noGrp="1"/>
          </p:cNvSpPr>
          <p:nvPr>
            <p:ph type="title"/>
          </p:nvPr>
        </p:nvSpPr>
        <p:spPr/>
        <p:txBody>
          <a:bodyPr/>
          <a:lstStyle/>
          <a:p>
            <a:r>
              <a:rPr lang="en-GB" b="1" dirty="0" smtClean="0"/>
              <a:t>Gas Exchange in Lungs</a:t>
            </a:r>
            <a:endParaRPr lang="en-US" dirty="0"/>
          </a:p>
        </p:txBody>
      </p:sp>
      <p:sp>
        <p:nvSpPr>
          <p:cNvPr id="3" name="Content Placeholder 2"/>
          <p:cNvSpPr>
            <a:spLocks noGrp="1"/>
          </p:cNvSpPr>
          <p:nvPr>
            <p:ph sz="quarter" idx="1"/>
          </p:nvPr>
        </p:nvSpPr>
        <p:spPr>
          <a:xfrm>
            <a:off x="228600" y="1447800"/>
            <a:ext cx="6324600" cy="4953000"/>
          </a:xfrm>
        </p:spPr>
        <p:txBody>
          <a:bodyPr>
            <a:noAutofit/>
          </a:bodyPr>
          <a:lstStyle/>
          <a:p>
            <a:r>
              <a:rPr lang="en-GB" sz="2400" b="1" dirty="0" smtClean="0"/>
              <a:t>Deoxygenated blood poor in oxygen </a:t>
            </a:r>
            <a:r>
              <a:rPr lang="en-GB" sz="2400" dirty="0" smtClean="0"/>
              <a:t>and </a:t>
            </a:r>
            <a:r>
              <a:rPr lang="en-GB" sz="2400" b="1" dirty="0" smtClean="0"/>
              <a:t>rich in carbon dioxide </a:t>
            </a:r>
            <a:r>
              <a:rPr lang="en-GB" sz="2400" dirty="0" smtClean="0"/>
              <a:t>is pumped by the heart into the capillary surrounding the airspace of an </a:t>
            </a:r>
            <a:r>
              <a:rPr lang="en-GB" sz="2400" u="sng" dirty="0" smtClean="0"/>
              <a:t>alveolus</a:t>
            </a:r>
            <a:r>
              <a:rPr lang="en-GB" sz="2400" dirty="0" smtClean="0"/>
              <a:t>. </a:t>
            </a:r>
          </a:p>
          <a:p>
            <a:r>
              <a:rPr lang="en-GB" sz="2400" dirty="0" smtClean="0"/>
              <a:t>Since inside of the alveolus has lower concentration of carbon dioxide, it diffuses into the airspace and is exhaled out.	 </a:t>
            </a:r>
          </a:p>
          <a:p>
            <a:r>
              <a:rPr lang="en-GB" sz="2400" dirty="0" smtClean="0"/>
              <a:t>Fresh inhaled air in the airspace contains about 21% oxygen. </a:t>
            </a:r>
          </a:p>
          <a:p>
            <a:r>
              <a:rPr lang="en-GB" sz="2400" dirty="0" smtClean="0"/>
              <a:t>This is a very high concentration compared to what is in the blood in the capillaries.</a:t>
            </a:r>
          </a:p>
          <a:p>
            <a:endParaRPr lang="en-US" sz="2400" dirty="0"/>
          </a:p>
        </p:txBody>
      </p:sp>
    </p:spTree>
    <p:extLst>
      <p:ext uri="{BB962C8B-B14F-4D97-AF65-F5344CB8AC3E}">
        <p14:creationId xmlns:p14="http://schemas.microsoft.com/office/powerpoint/2010/main" val="2496674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6019800"/>
            <a:ext cx="2514600" cy="533400"/>
          </a:xfrm>
        </p:spPr>
        <p:txBody>
          <a:bodyPr/>
          <a:lstStyle/>
          <a:p>
            <a:pPr marL="114300" indent="0">
              <a:buNone/>
            </a:pPr>
            <a:r>
              <a:rPr lang="en-AU" dirty="0" smtClean="0"/>
              <a:t>- End of lecture -</a:t>
            </a:r>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5" name="Picture 4" descr="images.png"/>
          <p:cNvPicPr>
            <a:picLocks noChangeAspect="1"/>
          </p:cNvPicPr>
          <p:nvPr/>
        </p:nvPicPr>
        <p:blipFill>
          <a:blip r:embed="rId2"/>
          <a:stretch>
            <a:fillRect/>
          </a:stretch>
        </p:blipFill>
        <p:spPr>
          <a:xfrm>
            <a:off x="457200" y="457200"/>
            <a:ext cx="4419600" cy="2452070"/>
          </a:xfrm>
          <a:prstGeom prst="rect">
            <a:avLst/>
          </a:prstGeom>
        </p:spPr>
      </p:pic>
      <p:pic>
        <p:nvPicPr>
          <p:cNvPr id="6" name="Picture 5" descr="images (3).jpg"/>
          <p:cNvPicPr>
            <a:picLocks noChangeAspect="1"/>
          </p:cNvPicPr>
          <p:nvPr/>
        </p:nvPicPr>
        <p:blipFill>
          <a:blip r:embed="rId3"/>
          <a:stretch>
            <a:fillRect/>
          </a:stretch>
        </p:blipFill>
        <p:spPr>
          <a:xfrm>
            <a:off x="3733801" y="2667000"/>
            <a:ext cx="4280006" cy="3441356"/>
          </a:xfrm>
          <a:prstGeom prst="rect">
            <a:avLst/>
          </a:prstGeom>
        </p:spPr>
      </p:pic>
    </p:spTree>
    <p:extLst>
      <p:ext uri="{BB962C8B-B14F-4D97-AF65-F5344CB8AC3E}">
        <p14:creationId xmlns:p14="http://schemas.microsoft.com/office/powerpoint/2010/main" val="4131191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52400" y="685800"/>
            <a:ext cx="8763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1" eaLnBrk="1" hangingPunct="1">
              <a:lnSpc>
                <a:spcPct val="75000"/>
              </a:lnSpc>
              <a:spcBef>
                <a:spcPct val="30000"/>
              </a:spcBef>
              <a:buClrTx/>
              <a:buSzPct val="75000"/>
              <a:buFont typeface="Wingdings" panose="05000000000000000000" pitchFamily="2" charset="2"/>
              <a:buNone/>
            </a:pPr>
            <a:r>
              <a:rPr kumimoji="1" lang="en-US" altLang="en-US" sz="3600" b="1" dirty="0">
                <a:solidFill>
                  <a:srgbClr val="FF6600"/>
                </a:solidFill>
                <a:ea typeface="MS PGothic" panose="020B0600070205080204" pitchFamily="34" charset="-128"/>
              </a:rPr>
              <a:t>Composition</a:t>
            </a:r>
          </a:p>
          <a:p>
            <a:pPr lvl="2" eaLnBrk="1" hangingPunct="1">
              <a:lnSpc>
                <a:spcPct val="75000"/>
              </a:lnSpc>
              <a:spcBef>
                <a:spcPct val="25000"/>
              </a:spcBef>
              <a:buClrTx/>
              <a:buSzPct val="75000"/>
              <a:buFont typeface="Wingdings" panose="05000000000000000000" pitchFamily="2" charset="2"/>
              <a:buChar char="q"/>
            </a:pPr>
            <a:r>
              <a:rPr kumimoji="1" lang="en-US" altLang="en-US" sz="2800" dirty="0">
                <a:solidFill>
                  <a:srgbClr val="CCFF33"/>
                </a:solidFill>
                <a:latin typeface="Sitka Heading" panose="02000505000000020004" pitchFamily="2" charset="0"/>
                <a:ea typeface="MS PGothic" panose="020B0600070205080204" pitchFamily="34" charset="-128"/>
              </a:rPr>
              <a:t> </a:t>
            </a:r>
            <a:r>
              <a:rPr kumimoji="1" lang="en-US" altLang="en-US" sz="2800" dirty="0">
                <a:solidFill>
                  <a:srgbClr val="00B0F0"/>
                </a:solidFill>
                <a:latin typeface="Sitka Heading" panose="02000505000000020004" pitchFamily="2" charset="0"/>
                <a:ea typeface="MS PGothic" panose="020B0600070205080204" pitchFamily="34" charset="-128"/>
              </a:rPr>
              <a:t>52–62% liquid plasma </a:t>
            </a:r>
          </a:p>
          <a:p>
            <a:pPr lvl="2" eaLnBrk="1" hangingPunct="1">
              <a:lnSpc>
                <a:spcPct val="75000"/>
              </a:lnSpc>
              <a:spcBef>
                <a:spcPct val="25000"/>
              </a:spcBef>
              <a:buClrTx/>
              <a:buSzPct val="75000"/>
              <a:buFont typeface="Wingdings" panose="05000000000000000000" pitchFamily="2" charset="2"/>
              <a:buChar char="q"/>
            </a:pPr>
            <a:r>
              <a:rPr kumimoji="1" lang="en-US" altLang="en-US" sz="2800" dirty="0">
                <a:solidFill>
                  <a:srgbClr val="00B0F0"/>
                </a:solidFill>
                <a:latin typeface="Sitka Heading" panose="02000505000000020004" pitchFamily="2" charset="0"/>
                <a:ea typeface="MS PGothic" panose="020B0600070205080204" pitchFamily="34" charset="-128"/>
              </a:rPr>
              <a:t> 38–48% cells</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The plasma:    </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water, 91.5% </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(solvent for transporting other materials)</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protein, 7% </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albumins (54%), globulins (38%), fibrinogen (7%),</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other stuff (1%)</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00B0F0"/>
                </a:solidFill>
                <a:latin typeface="Sitka Heading" panose="02000505000000020004" pitchFamily="2" charset="0"/>
                <a:ea typeface="MS PGothic" panose="020B0600070205080204" pitchFamily="34" charset="-128"/>
              </a:rPr>
              <a:t>Blood is slightly alkaline (pH = 7.40 ± .05) and a slightly heavier than water (density = 1.057 ± .009).</a:t>
            </a:r>
          </a:p>
          <a:p>
            <a:pPr eaLnBrk="1" hangingPunct="1">
              <a:spcBef>
                <a:spcPct val="0"/>
              </a:spcBef>
              <a:buClrTx/>
              <a:buSzTx/>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28868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943850" y="228600"/>
            <a:ext cx="488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kumimoji="1" lang="en-US" altLang="en-US" sz="2400">
              <a:latin typeface="Times New Roman" panose="02020603050405020304" pitchFamily="18" charset="0"/>
              <a:ea typeface="MS PGothic" panose="020B0600070205080204" pitchFamily="34" charset="-128"/>
            </a:endParaRPr>
          </a:p>
        </p:txBody>
      </p:sp>
      <p:sp>
        <p:nvSpPr>
          <p:cNvPr id="30723" name="Rectangle 3"/>
          <p:cNvSpPr>
            <a:spLocks noChangeArrowheads="1"/>
          </p:cNvSpPr>
          <p:nvPr/>
        </p:nvSpPr>
        <p:spPr bwMode="auto">
          <a:xfrm>
            <a:off x="212725" y="571500"/>
            <a:ext cx="7975600"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Pct val="75000"/>
              <a:buFont typeface="Wingdings" panose="05000000000000000000" pitchFamily="2" charset="2"/>
              <a:buNone/>
            </a:pPr>
            <a:r>
              <a:rPr kumimoji="1" lang="en-US" altLang="en-US" sz="3200" b="1" dirty="0">
                <a:solidFill>
                  <a:srgbClr val="FF6600"/>
                </a:solidFill>
                <a:latin typeface="Times New Roman" panose="02020603050405020304" pitchFamily="18" charset="0"/>
                <a:ea typeface="MS PGothic" panose="020B0600070205080204" pitchFamily="34" charset="-128"/>
              </a:rPr>
              <a:t>The Blood System</a:t>
            </a:r>
          </a:p>
          <a:p>
            <a:pPr eaLnBrk="1" hangingPunct="1">
              <a:lnSpc>
                <a:spcPct val="75000"/>
              </a:lnSpc>
              <a:spcBef>
                <a:spcPct val="25000"/>
              </a:spcBef>
              <a:buClrTx/>
              <a:buSzPct val="75000"/>
              <a:buFont typeface="Wingdings" panose="05000000000000000000" pitchFamily="2" charset="2"/>
              <a:buNone/>
            </a:pPr>
            <a:r>
              <a:rPr kumimoji="1" lang="en-US" altLang="en-US" sz="2800" dirty="0">
                <a:solidFill>
                  <a:srgbClr val="FF6600"/>
                </a:solidFill>
                <a:latin typeface="Times New Roman" panose="02020603050405020304" pitchFamily="18" charset="0"/>
                <a:ea typeface="MS PGothic" panose="020B0600070205080204" pitchFamily="34" charset="-128"/>
              </a:rPr>
              <a:t>Cells:</a:t>
            </a:r>
          </a:p>
          <a:p>
            <a:pPr lvl="1" eaLnBrk="1" hangingPunct="1">
              <a:lnSpc>
                <a:spcPct val="75000"/>
              </a:lnSpc>
              <a:spcBef>
                <a:spcPct val="25000"/>
              </a:spcBef>
              <a:buClrTx/>
              <a:buSzPct val="75000"/>
              <a:buFont typeface="Wingdings" panose="05000000000000000000" pitchFamily="2" charset="2"/>
              <a:buChar char="q"/>
            </a:pPr>
            <a:r>
              <a:rPr kumimoji="1" lang="en-US" altLang="en-US" sz="2400" dirty="0">
                <a:solidFill>
                  <a:srgbClr val="00B0F0"/>
                </a:solidFill>
                <a:latin typeface="Times New Roman" panose="02020603050405020304" pitchFamily="18" charset="0"/>
                <a:ea typeface="MS PGothic" panose="020B0600070205080204" pitchFamily="34" charset="-128"/>
              </a:rPr>
              <a:t> </a:t>
            </a:r>
            <a:r>
              <a:rPr kumimoji="1" lang="en-US" altLang="en-US" sz="2800" dirty="0">
                <a:solidFill>
                  <a:srgbClr val="00B0F0"/>
                </a:solidFill>
                <a:latin typeface="Times New Roman" panose="02020603050405020304" pitchFamily="18" charset="0"/>
                <a:ea typeface="MS PGothic" panose="020B0600070205080204" pitchFamily="34" charset="-128"/>
              </a:rPr>
              <a:t>all blood cells are manufactured by stem cells </a:t>
            </a:r>
          </a:p>
          <a:p>
            <a:pPr lvl="1" eaLnBrk="1" hangingPunct="1">
              <a:lnSpc>
                <a:spcPct val="75000"/>
              </a:lnSpc>
              <a:spcBef>
                <a:spcPct val="25000"/>
              </a:spcBef>
              <a:buClrTx/>
              <a:buSzPct val="75000"/>
              <a:buFont typeface="Wingdings" panose="05000000000000000000" pitchFamily="2" charset="2"/>
              <a:buChar char="q"/>
            </a:pPr>
            <a:r>
              <a:rPr kumimoji="1" lang="en-US" altLang="en-US" sz="2800" dirty="0">
                <a:solidFill>
                  <a:srgbClr val="00B0F0"/>
                </a:solidFill>
                <a:latin typeface="Times New Roman" panose="02020603050405020304" pitchFamily="18" charset="0"/>
                <a:ea typeface="MS PGothic" panose="020B0600070205080204" pitchFamily="34" charset="-128"/>
              </a:rPr>
              <a:t> stem cells live mainly in the bone marrow</a:t>
            </a:r>
          </a:p>
          <a:p>
            <a:pPr lvl="1" eaLnBrk="1" hangingPunct="1">
              <a:lnSpc>
                <a:spcPct val="75000"/>
              </a:lnSpc>
              <a:spcBef>
                <a:spcPct val="25000"/>
              </a:spcBef>
              <a:buClrTx/>
              <a:buSzPct val="75000"/>
              <a:buFont typeface="Wingdings" panose="05000000000000000000" pitchFamily="2" charset="2"/>
              <a:buChar char="q"/>
            </a:pPr>
            <a:r>
              <a:rPr kumimoji="1" lang="en-US" altLang="en-US" sz="2800" dirty="0">
                <a:solidFill>
                  <a:srgbClr val="00B0F0"/>
                </a:solidFill>
                <a:latin typeface="Times New Roman" panose="02020603050405020304" pitchFamily="18" charset="0"/>
                <a:ea typeface="MS PGothic" panose="020B0600070205080204" pitchFamily="34" charset="-128"/>
              </a:rPr>
              <a:t> formation of blood cellular components from stem  </a:t>
            </a:r>
            <a:r>
              <a:rPr kumimoji="1" lang="en-US" altLang="en-US" sz="2800" dirty="0" smtClean="0">
                <a:solidFill>
                  <a:srgbClr val="00B0F0"/>
                </a:solidFill>
                <a:latin typeface="Times New Roman" panose="02020603050405020304" pitchFamily="18" charset="0"/>
                <a:ea typeface="MS PGothic" panose="020B0600070205080204" pitchFamily="34" charset="-128"/>
              </a:rPr>
              <a:t>cells </a:t>
            </a:r>
            <a:r>
              <a:rPr kumimoji="1" lang="en-US" altLang="en-US" sz="2800" dirty="0">
                <a:solidFill>
                  <a:srgbClr val="00B0F0"/>
                </a:solidFill>
                <a:latin typeface="Times New Roman" panose="02020603050405020304" pitchFamily="18" charset="0"/>
                <a:ea typeface="MS PGothic" panose="020B0600070205080204" pitchFamily="34" charset="-128"/>
              </a:rPr>
              <a:t>is called  </a:t>
            </a:r>
            <a:r>
              <a:rPr kumimoji="1" lang="en-US" altLang="en-US" sz="2800" dirty="0" smtClean="0">
                <a:solidFill>
                  <a:srgbClr val="00B0F0"/>
                </a:solidFill>
                <a:latin typeface="Times New Roman" panose="02020603050405020304" pitchFamily="18" charset="0"/>
                <a:ea typeface="MS PGothic" panose="020B0600070205080204" pitchFamily="34" charset="-128"/>
              </a:rPr>
              <a:t>hematopoiesis</a:t>
            </a:r>
            <a:endParaRPr kumimoji="1" lang="en-US" altLang="en-US" sz="2800" dirty="0">
              <a:solidFill>
                <a:srgbClr val="00B0F0"/>
              </a:solidFill>
              <a:latin typeface="Times New Roman" panose="02020603050405020304" pitchFamily="18" charset="0"/>
              <a:ea typeface="MS PGothic" panose="020B0600070205080204"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048000"/>
            <a:ext cx="4056656" cy="3581400"/>
          </a:xfrm>
          <a:prstGeom prst="rect">
            <a:avLst/>
          </a:prstGeom>
        </p:spPr>
      </p:pic>
    </p:spTree>
    <p:extLst>
      <p:ext uri="{BB962C8B-B14F-4D97-AF65-F5344CB8AC3E}">
        <p14:creationId xmlns:p14="http://schemas.microsoft.com/office/powerpoint/2010/main" val="118154327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943850" y="228600"/>
            <a:ext cx="488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kumimoji="1" lang="en-US" altLang="en-US" sz="2400">
              <a:latin typeface="Times New Roman" panose="02020603050405020304" pitchFamily="18" charset="0"/>
              <a:ea typeface="MS PGothic" panose="020B0600070205080204" pitchFamily="34" charset="-128"/>
            </a:endParaRPr>
          </a:p>
        </p:txBody>
      </p:sp>
      <p:sp>
        <p:nvSpPr>
          <p:cNvPr id="32771" name="Rectangle 3"/>
          <p:cNvSpPr>
            <a:spLocks noChangeArrowheads="1"/>
          </p:cNvSpPr>
          <p:nvPr/>
        </p:nvSpPr>
        <p:spPr bwMode="auto">
          <a:xfrm>
            <a:off x="508000" y="152400"/>
            <a:ext cx="83312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Pct val="75000"/>
              <a:buFont typeface="Wingdings" panose="05000000000000000000" pitchFamily="2" charset="2"/>
              <a:buNone/>
            </a:pPr>
            <a:r>
              <a:rPr kumimoji="1" lang="en-US" altLang="en-US" sz="2800">
                <a:solidFill>
                  <a:srgbClr val="FF6600"/>
                </a:solidFill>
                <a:latin typeface="Times New Roman" panose="02020603050405020304" pitchFamily="18" charset="0"/>
                <a:ea typeface="MS PGothic" panose="020B0600070205080204" pitchFamily="34" charset="-128"/>
              </a:rPr>
              <a:t>The Blood System</a:t>
            </a:r>
          </a:p>
          <a:p>
            <a:pPr eaLnBrk="1" hangingPunct="1">
              <a:lnSpc>
                <a:spcPct val="75000"/>
              </a:lnSpc>
              <a:spcBef>
                <a:spcPct val="0"/>
              </a:spcBef>
              <a:buClrTx/>
              <a:buSzPct val="75000"/>
              <a:buFont typeface="Wingdings" panose="05000000000000000000" pitchFamily="2" charset="2"/>
              <a:buNone/>
            </a:pPr>
            <a:endParaRPr kumimoji="1" lang="en-US" altLang="en-US" sz="2400">
              <a:solidFill>
                <a:srgbClr val="CCFF33"/>
              </a:solidFill>
              <a:latin typeface="Times New Roman" panose="02020603050405020304" pitchFamily="18" charset="0"/>
              <a:ea typeface="MS PGothic" panose="020B0600070205080204" pitchFamily="34" charset="-128"/>
            </a:endParaRPr>
          </a:p>
          <a:p>
            <a:pPr lvl="1" algn="ctr" eaLnBrk="1" hangingPunct="1">
              <a:lnSpc>
                <a:spcPct val="75000"/>
              </a:lnSpc>
              <a:spcBef>
                <a:spcPct val="0"/>
              </a:spcBef>
              <a:buClrTx/>
              <a:buSzPct val="75000"/>
              <a:buFont typeface="Wingdings" panose="05000000000000000000" pitchFamily="2" charset="2"/>
              <a:buNone/>
            </a:pPr>
            <a:r>
              <a:rPr kumimoji="1" lang="en-US" altLang="en-US" sz="2400">
                <a:solidFill>
                  <a:srgbClr val="FF6600"/>
                </a:solidFill>
                <a:latin typeface="Times New Roman" panose="02020603050405020304" pitchFamily="18" charset="0"/>
                <a:ea typeface="MS PGothic" panose="020B0600070205080204" pitchFamily="34" charset="-128"/>
              </a:rPr>
              <a:t>Three types of blood cells</a:t>
            </a:r>
            <a:r>
              <a:rPr kumimoji="1" lang="en-US" altLang="en-US" sz="2400">
                <a:solidFill>
                  <a:srgbClr val="CCFF33"/>
                </a:solidFill>
                <a:latin typeface="Times New Roman" panose="02020603050405020304" pitchFamily="18" charset="0"/>
                <a:ea typeface="MS PGothic" panose="020B0600070205080204" pitchFamily="34" charset="-128"/>
              </a:rPr>
              <a:t> </a:t>
            </a:r>
          </a:p>
        </p:txBody>
      </p:sp>
      <p:sp>
        <p:nvSpPr>
          <p:cNvPr id="32772" name="Line 4"/>
          <p:cNvSpPr>
            <a:spLocks noChangeShapeType="1"/>
          </p:cNvSpPr>
          <p:nvPr/>
        </p:nvSpPr>
        <p:spPr bwMode="auto">
          <a:xfrm>
            <a:off x="1727200" y="1295400"/>
            <a:ext cx="5961063" cy="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5"/>
          <p:cNvSpPr>
            <a:spLocks noChangeShapeType="1"/>
          </p:cNvSpPr>
          <p:nvPr/>
        </p:nvSpPr>
        <p:spPr bwMode="auto">
          <a:xfrm>
            <a:off x="4706938" y="1066800"/>
            <a:ext cx="0" cy="2286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Text Box 6"/>
          <p:cNvSpPr txBox="1">
            <a:spLocks noChangeArrowheads="1"/>
          </p:cNvSpPr>
          <p:nvPr/>
        </p:nvSpPr>
        <p:spPr bwMode="auto">
          <a:xfrm>
            <a:off x="228600" y="1600200"/>
            <a:ext cx="2989263" cy="642938"/>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sz="2400">
                <a:solidFill>
                  <a:srgbClr val="FF6600"/>
                </a:solidFill>
                <a:latin typeface="Times New Roman" panose="02020603050405020304" pitchFamily="18" charset="0"/>
                <a:ea typeface="MS PGothic" panose="020B0600070205080204" pitchFamily="34" charset="-128"/>
              </a:rPr>
              <a:t>Erythrocytes</a:t>
            </a:r>
            <a:r>
              <a:rPr kumimoji="1" lang="en-US" altLang="en-US" sz="2400">
                <a:solidFill>
                  <a:srgbClr val="CCFF33"/>
                </a:solidFill>
                <a:latin typeface="Times New Roman" panose="02020603050405020304" pitchFamily="18" charset="0"/>
                <a:ea typeface="MS PGothic" panose="020B0600070205080204" pitchFamily="34" charset="-128"/>
              </a:rPr>
              <a:t>,</a:t>
            </a:r>
          </a:p>
          <a:p>
            <a:pPr eaLnBrk="1" hangingPunct="1">
              <a:lnSpc>
                <a:spcPct val="75000"/>
              </a:lnSpc>
              <a:spcBef>
                <a:spcPct val="0"/>
              </a:spcBef>
              <a:buClrTx/>
              <a:buSzTx/>
              <a:buFontTx/>
              <a:buNone/>
            </a:pPr>
            <a:r>
              <a:rPr kumimoji="1" lang="en-US" altLang="en-US" sz="2200">
                <a:solidFill>
                  <a:srgbClr val="CCFF33"/>
                </a:solidFill>
                <a:latin typeface="Times New Roman" panose="02020603050405020304" pitchFamily="18" charset="0"/>
                <a:ea typeface="MS PGothic" panose="020B0600070205080204" pitchFamily="34" charset="-128"/>
              </a:rPr>
              <a:t>Red blood cells, RBCs</a:t>
            </a:r>
          </a:p>
        </p:txBody>
      </p:sp>
      <p:sp>
        <p:nvSpPr>
          <p:cNvPr id="32775" name="Text Box 7"/>
          <p:cNvSpPr txBox="1">
            <a:spLocks noChangeArrowheads="1"/>
          </p:cNvSpPr>
          <p:nvPr/>
        </p:nvSpPr>
        <p:spPr bwMode="auto">
          <a:xfrm>
            <a:off x="3352800" y="1600200"/>
            <a:ext cx="3192463" cy="642938"/>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sz="2400">
                <a:solidFill>
                  <a:srgbClr val="FF6600"/>
                </a:solidFill>
                <a:latin typeface="Times New Roman" panose="02020603050405020304" pitchFamily="18" charset="0"/>
                <a:ea typeface="MS PGothic" panose="020B0600070205080204" pitchFamily="34" charset="-128"/>
              </a:rPr>
              <a:t>Leukocytes</a:t>
            </a:r>
            <a:r>
              <a:rPr kumimoji="1" lang="en-US" altLang="en-US" sz="2400">
                <a:solidFill>
                  <a:srgbClr val="CCFF33"/>
                </a:solidFill>
                <a:latin typeface="Times New Roman" panose="02020603050405020304" pitchFamily="18" charset="0"/>
                <a:ea typeface="MS PGothic" panose="020B0600070205080204" pitchFamily="34" charset="-128"/>
              </a:rPr>
              <a:t>,</a:t>
            </a:r>
          </a:p>
          <a:p>
            <a:pPr eaLnBrk="1" hangingPunct="1">
              <a:lnSpc>
                <a:spcPct val="75000"/>
              </a:lnSpc>
              <a:spcBef>
                <a:spcPct val="0"/>
              </a:spcBef>
              <a:buClrTx/>
              <a:buSzTx/>
              <a:buFontTx/>
              <a:buNone/>
            </a:pPr>
            <a:r>
              <a:rPr kumimoji="1" lang="en-US" altLang="en-US" sz="2200">
                <a:solidFill>
                  <a:srgbClr val="CCFF33"/>
                </a:solidFill>
                <a:latin typeface="Times New Roman" panose="02020603050405020304" pitchFamily="18" charset="0"/>
                <a:ea typeface="MS PGothic" panose="020B0600070205080204" pitchFamily="34" charset="-128"/>
              </a:rPr>
              <a:t>White blood cells, WBCs</a:t>
            </a:r>
          </a:p>
        </p:txBody>
      </p:sp>
      <p:sp>
        <p:nvSpPr>
          <p:cNvPr id="32776" name="Text Box 8"/>
          <p:cNvSpPr txBox="1">
            <a:spLocks noChangeArrowheads="1"/>
          </p:cNvSpPr>
          <p:nvPr/>
        </p:nvSpPr>
        <p:spPr bwMode="auto">
          <a:xfrm>
            <a:off x="6705600" y="1600200"/>
            <a:ext cx="2438400" cy="666750"/>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sz="2400">
                <a:solidFill>
                  <a:srgbClr val="FF6600"/>
                </a:solidFill>
                <a:latin typeface="Times New Roman" panose="02020603050405020304" pitchFamily="18" charset="0"/>
                <a:ea typeface="MS PGothic" panose="020B0600070205080204" pitchFamily="34" charset="-128"/>
              </a:rPr>
              <a:t>Thrombocytes</a:t>
            </a:r>
            <a:r>
              <a:rPr kumimoji="1" lang="en-US" altLang="en-US" sz="2400">
                <a:solidFill>
                  <a:srgbClr val="CCFF33"/>
                </a:solidFill>
                <a:latin typeface="Times New Roman" panose="02020603050405020304" pitchFamily="18" charset="0"/>
                <a:ea typeface="MS PGothic" panose="020B0600070205080204" pitchFamily="34" charset="-128"/>
              </a:rPr>
              <a:t>, </a:t>
            </a:r>
          </a:p>
          <a:p>
            <a:pPr eaLnBrk="1" hangingPunct="1">
              <a:lnSpc>
                <a:spcPct val="75000"/>
              </a:lnSpc>
              <a:spcBef>
                <a:spcPct val="0"/>
              </a:spcBef>
              <a:buClrTx/>
              <a:buSzTx/>
              <a:buFontTx/>
              <a:buNone/>
            </a:pPr>
            <a:r>
              <a:rPr kumimoji="1" lang="en-US" altLang="en-US" sz="2400">
                <a:solidFill>
                  <a:srgbClr val="CCFF33"/>
                </a:solidFill>
                <a:latin typeface="Times New Roman" panose="02020603050405020304" pitchFamily="18" charset="0"/>
                <a:ea typeface="MS PGothic" panose="020B0600070205080204" pitchFamily="34" charset="-128"/>
              </a:rPr>
              <a:t>       </a:t>
            </a:r>
            <a:r>
              <a:rPr kumimoji="1" lang="en-US" altLang="en-US" sz="2200">
                <a:solidFill>
                  <a:srgbClr val="CCFF33"/>
                </a:solidFill>
                <a:latin typeface="Times New Roman" panose="02020603050405020304" pitchFamily="18" charset="0"/>
                <a:ea typeface="MS PGothic" panose="020B0600070205080204" pitchFamily="34" charset="-128"/>
              </a:rPr>
              <a:t>Platelets</a:t>
            </a:r>
          </a:p>
        </p:txBody>
      </p:sp>
      <p:sp>
        <p:nvSpPr>
          <p:cNvPr id="32777" name="Line 9"/>
          <p:cNvSpPr>
            <a:spLocks noChangeShapeType="1"/>
          </p:cNvSpPr>
          <p:nvPr/>
        </p:nvSpPr>
        <p:spPr bwMode="auto">
          <a:xfrm>
            <a:off x="1727200" y="1295400"/>
            <a:ext cx="0" cy="3048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a:off x="4706938" y="1295400"/>
            <a:ext cx="0" cy="3048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Line 11"/>
          <p:cNvSpPr>
            <a:spLocks noChangeShapeType="1"/>
          </p:cNvSpPr>
          <p:nvPr/>
        </p:nvSpPr>
        <p:spPr bwMode="auto">
          <a:xfrm>
            <a:off x="7688263" y="1295400"/>
            <a:ext cx="0" cy="3048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0" name="Line 12"/>
          <p:cNvSpPr>
            <a:spLocks noChangeShapeType="1"/>
          </p:cNvSpPr>
          <p:nvPr/>
        </p:nvSpPr>
        <p:spPr bwMode="auto">
          <a:xfrm flipV="1">
            <a:off x="2471738" y="2819400"/>
            <a:ext cx="4810125" cy="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Line 13"/>
          <p:cNvSpPr>
            <a:spLocks noChangeShapeType="1"/>
          </p:cNvSpPr>
          <p:nvPr/>
        </p:nvSpPr>
        <p:spPr bwMode="auto">
          <a:xfrm>
            <a:off x="4706938" y="2247900"/>
            <a:ext cx="0" cy="5334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Text Box 14"/>
          <p:cNvSpPr txBox="1">
            <a:spLocks noChangeArrowheads="1"/>
          </p:cNvSpPr>
          <p:nvPr/>
        </p:nvSpPr>
        <p:spPr bwMode="auto">
          <a:xfrm>
            <a:off x="439738" y="3200400"/>
            <a:ext cx="3860800" cy="642938"/>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sz="2400">
                <a:solidFill>
                  <a:srgbClr val="FF6600"/>
                </a:solidFill>
                <a:latin typeface="Times New Roman" panose="02020603050405020304" pitchFamily="18" charset="0"/>
                <a:ea typeface="MS PGothic" panose="020B0600070205080204" pitchFamily="34" charset="-128"/>
              </a:rPr>
              <a:t>Granulocytes</a:t>
            </a:r>
          </a:p>
          <a:p>
            <a:pPr algn="ctr" eaLnBrk="1" hangingPunct="1">
              <a:lnSpc>
                <a:spcPct val="75000"/>
              </a:lnSpc>
              <a:spcBef>
                <a:spcPct val="0"/>
              </a:spcBef>
              <a:buClrTx/>
              <a:buSzTx/>
              <a:buFontTx/>
              <a:buNone/>
            </a:pPr>
            <a:r>
              <a:rPr kumimoji="1" lang="en-US" altLang="en-US" sz="2200">
                <a:solidFill>
                  <a:srgbClr val="CCFF33"/>
                </a:solidFill>
                <a:latin typeface="Times New Roman" panose="02020603050405020304" pitchFamily="18" charset="0"/>
                <a:ea typeface="MS PGothic" panose="020B0600070205080204" pitchFamily="34" charset="-128"/>
              </a:rPr>
              <a:t>large granules in the cytoplasm</a:t>
            </a:r>
          </a:p>
        </p:txBody>
      </p:sp>
      <p:sp>
        <p:nvSpPr>
          <p:cNvPr id="32783" name="Text Box 15"/>
          <p:cNvSpPr txBox="1">
            <a:spLocks noChangeArrowheads="1"/>
          </p:cNvSpPr>
          <p:nvPr/>
        </p:nvSpPr>
        <p:spPr bwMode="auto">
          <a:xfrm>
            <a:off x="5859463" y="3200400"/>
            <a:ext cx="2844800" cy="666750"/>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sz="2400">
                <a:solidFill>
                  <a:srgbClr val="FF6600"/>
                </a:solidFill>
                <a:latin typeface="Times New Roman" panose="02020603050405020304" pitchFamily="18" charset="0"/>
                <a:ea typeface="MS PGothic" panose="020B0600070205080204" pitchFamily="34" charset="-128"/>
              </a:rPr>
              <a:t>Agranulocytes </a:t>
            </a:r>
          </a:p>
          <a:p>
            <a:pPr algn="ctr" eaLnBrk="1" hangingPunct="1">
              <a:lnSpc>
                <a:spcPct val="75000"/>
              </a:lnSpc>
              <a:spcBef>
                <a:spcPct val="0"/>
              </a:spcBef>
              <a:buClrTx/>
              <a:buSzTx/>
              <a:buFontTx/>
              <a:buNone/>
            </a:pPr>
            <a:r>
              <a:rPr kumimoji="1" lang="en-US" altLang="en-US" sz="2400">
                <a:solidFill>
                  <a:srgbClr val="CCFF33"/>
                </a:solidFill>
                <a:latin typeface="Times New Roman" panose="02020603050405020304" pitchFamily="18" charset="0"/>
                <a:ea typeface="MS PGothic" panose="020B0600070205080204" pitchFamily="34" charset="-128"/>
              </a:rPr>
              <a:t>without granules</a:t>
            </a:r>
          </a:p>
        </p:txBody>
      </p:sp>
      <p:sp>
        <p:nvSpPr>
          <p:cNvPr id="32784" name="Line 16"/>
          <p:cNvSpPr>
            <a:spLocks noChangeShapeType="1"/>
          </p:cNvSpPr>
          <p:nvPr/>
        </p:nvSpPr>
        <p:spPr bwMode="auto">
          <a:xfrm>
            <a:off x="2471738" y="2819400"/>
            <a:ext cx="0" cy="381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Line 17"/>
          <p:cNvSpPr>
            <a:spLocks noChangeShapeType="1"/>
          </p:cNvSpPr>
          <p:nvPr/>
        </p:nvSpPr>
        <p:spPr bwMode="auto">
          <a:xfrm>
            <a:off x="7281863" y="2819400"/>
            <a:ext cx="0" cy="381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Text Box 18"/>
          <p:cNvSpPr txBox="1">
            <a:spLocks noChangeArrowheads="1"/>
          </p:cNvSpPr>
          <p:nvPr/>
        </p:nvSpPr>
        <p:spPr bwMode="auto">
          <a:xfrm>
            <a:off x="304800" y="5127625"/>
            <a:ext cx="1490663" cy="346075"/>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Neutrophils </a:t>
            </a:r>
            <a:endParaRPr kumimoji="1" lang="en-US" altLang="en-US" sz="2200">
              <a:solidFill>
                <a:srgbClr val="CCFF33"/>
              </a:solidFill>
              <a:latin typeface="Times New Roman" panose="02020603050405020304" pitchFamily="18" charset="0"/>
              <a:ea typeface="MS PGothic" panose="020B0600070205080204" pitchFamily="34" charset="-128"/>
            </a:endParaRPr>
          </a:p>
        </p:txBody>
      </p:sp>
      <p:sp>
        <p:nvSpPr>
          <p:cNvPr id="32787" name="Text Box 19"/>
          <p:cNvSpPr txBox="1">
            <a:spLocks noChangeArrowheads="1"/>
          </p:cNvSpPr>
          <p:nvPr/>
        </p:nvSpPr>
        <p:spPr bwMode="auto">
          <a:xfrm>
            <a:off x="1981200" y="5127625"/>
            <a:ext cx="1490663" cy="346075"/>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Eosinophils </a:t>
            </a:r>
          </a:p>
        </p:txBody>
      </p:sp>
      <p:sp>
        <p:nvSpPr>
          <p:cNvPr id="32788" name="Text Box 20"/>
          <p:cNvSpPr txBox="1">
            <a:spLocks noChangeArrowheads="1"/>
          </p:cNvSpPr>
          <p:nvPr/>
        </p:nvSpPr>
        <p:spPr bwMode="auto">
          <a:xfrm>
            <a:off x="3690938" y="5127625"/>
            <a:ext cx="1422400" cy="392113"/>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Basophils</a:t>
            </a:r>
            <a:r>
              <a:rPr kumimoji="1" lang="en-US" altLang="en-US" sz="2400">
                <a:solidFill>
                  <a:srgbClr val="FF6600"/>
                </a:solidFill>
                <a:latin typeface="Times New Roman" panose="02020603050405020304" pitchFamily="18" charset="0"/>
                <a:ea typeface="MS PGothic" panose="020B0600070205080204" pitchFamily="34" charset="-128"/>
              </a:rPr>
              <a:t> </a:t>
            </a:r>
            <a:endParaRPr kumimoji="1" lang="en-US" altLang="en-US" sz="2400">
              <a:solidFill>
                <a:srgbClr val="CCFF33"/>
              </a:solidFill>
              <a:latin typeface="Times New Roman" panose="02020603050405020304" pitchFamily="18" charset="0"/>
              <a:ea typeface="MS PGothic" panose="020B0600070205080204" pitchFamily="34" charset="-128"/>
            </a:endParaRPr>
          </a:p>
        </p:txBody>
      </p:sp>
      <p:sp>
        <p:nvSpPr>
          <p:cNvPr id="32789" name="Text Box 21"/>
          <p:cNvSpPr txBox="1">
            <a:spLocks noChangeArrowheads="1"/>
          </p:cNvSpPr>
          <p:nvPr/>
        </p:nvSpPr>
        <p:spPr bwMode="auto">
          <a:xfrm>
            <a:off x="5384800" y="5127625"/>
            <a:ext cx="1693863" cy="346075"/>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Lymphocytes </a:t>
            </a:r>
            <a:endParaRPr kumimoji="1" lang="en-US" altLang="en-US" sz="2200">
              <a:solidFill>
                <a:srgbClr val="CCFF33"/>
              </a:solidFill>
              <a:latin typeface="Times New Roman" panose="02020603050405020304" pitchFamily="18" charset="0"/>
              <a:ea typeface="MS PGothic" panose="020B0600070205080204" pitchFamily="34" charset="-128"/>
            </a:endParaRPr>
          </a:p>
        </p:txBody>
      </p:sp>
      <p:sp>
        <p:nvSpPr>
          <p:cNvPr id="32790" name="Text Box 22"/>
          <p:cNvSpPr txBox="1">
            <a:spLocks noChangeArrowheads="1"/>
          </p:cNvSpPr>
          <p:nvPr/>
        </p:nvSpPr>
        <p:spPr bwMode="auto">
          <a:xfrm>
            <a:off x="7281863" y="5127625"/>
            <a:ext cx="1422400" cy="392113"/>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Monocytes</a:t>
            </a:r>
            <a:r>
              <a:rPr kumimoji="1" lang="en-US" altLang="en-US" sz="2400">
                <a:solidFill>
                  <a:srgbClr val="FF6600"/>
                </a:solidFill>
                <a:latin typeface="Times New Roman" panose="02020603050405020304" pitchFamily="18" charset="0"/>
                <a:ea typeface="MS PGothic" panose="020B0600070205080204" pitchFamily="34" charset="-128"/>
              </a:rPr>
              <a:t> </a:t>
            </a:r>
            <a:endParaRPr kumimoji="1" lang="en-US" altLang="en-US" sz="2200">
              <a:solidFill>
                <a:srgbClr val="CCFF33"/>
              </a:solidFill>
              <a:latin typeface="Times New Roman" panose="02020603050405020304" pitchFamily="18" charset="0"/>
              <a:ea typeface="MS PGothic" panose="020B0600070205080204" pitchFamily="34" charset="-128"/>
            </a:endParaRPr>
          </a:p>
        </p:txBody>
      </p:sp>
      <p:sp>
        <p:nvSpPr>
          <p:cNvPr id="32791" name="Line 23"/>
          <p:cNvSpPr>
            <a:spLocks noChangeShapeType="1"/>
          </p:cNvSpPr>
          <p:nvPr/>
        </p:nvSpPr>
        <p:spPr bwMode="auto">
          <a:xfrm flipV="1">
            <a:off x="1185863" y="4343400"/>
            <a:ext cx="3114675" cy="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24"/>
          <p:cNvSpPr>
            <a:spLocks noChangeShapeType="1"/>
          </p:cNvSpPr>
          <p:nvPr/>
        </p:nvSpPr>
        <p:spPr bwMode="auto">
          <a:xfrm>
            <a:off x="2471738" y="3886200"/>
            <a:ext cx="0" cy="4572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25"/>
          <p:cNvSpPr>
            <a:spLocks noChangeShapeType="1"/>
          </p:cNvSpPr>
          <p:nvPr/>
        </p:nvSpPr>
        <p:spPr bwMode="auto">
          <a:xfrm>
            <a:off x="1185863" y="4343400"/>
            <a:ext cx="0" cy="762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4" name="Line 26"/>
          <p:cNvSpPr>
            <a:spLocks noChangeShapeType="1"/>
          </p:cNvSpPr>
          <p:nvPr/>
        </p:nvSpPr>
        <p:spPr bwMode="auto">
          <a:xfrm>
            <a:off x="2471738" y="4343400"/>
            <a:ext cx="0" cy="762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5" name="Line 27"/>
          <p:cNvSpPr>
            <a:spLocks noChangeShapeType="1"/>
          </p:cNvSpPr>
          <p:nvPr/>
        </p:nvSpPr>
        <p:spPr bwMode="auto">
          <a:xfrm>
            <a:off x="4300538" y="4343400"/>
            <a:ext cx="0" cy="762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6" name="Line 28"/>
          <p:cNvSpPr>
            <a:spLocks noChangeShapeType="1"/>
          </p:cNvSpPr>
          <p:nvPr/>
        </p:nvSpPr>
        <p:spPr bwMode="auto">
          <a:xfrm flipV="1">
            <a:off x="6265863" y="4343400"/>
            <a:ext cx="1895475" cy="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7" name="Line 29"/>
          <p:cNvSpPr>
            <a:spLocks noChangeShapeType="1"/>
          </p:cNvSpPr>
          <p:nvPr/>
        </p:nvSpPr>
        <p:spPr bwMode="auto">
          <a:xfrm>
            <a:off x="7281863" y="3886200"/>
            <a:ext cx="0" cy="4572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8" name="Line 30"/>
          <p:cNvSpPr>
            <a:spLocks noChangeShapeType="1"/>
          </p:cNvSpPr>
          <p:nvPr/>
        </p:nvSpPr>
        <p:spPr bwMode="auto">
          <a:xfrm>
            <a:off x="6265863" y="4343400"/>
            <a:ext cx="0" cy="762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9" name="Line 31"/>
          <p:cNvSpPr>
            <a:spLocks noChangeShapeType="1"/>
          </p:cNvSpPr>
          <p:nvPr/>
        </p:nvSpPr>
        <p:spPr bwMode="auto">
          <a:xfrm>
            <a:off x="8161338" y="4343400"/>
            <a:ext cx="0" cy="7620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0" name="Text Box 32"/>
          <p:cNvSpPr txBox="1">
            <a:spLocks noChangeArrowheads="1"/>
          </p:cNvSpPr>
          <p:nvPr/>
        </p:nvSpPr>
        <p:spPr bwMode="auto">
          <a:xfrm>
            <a:off x="4114800" y="5978525"/>
            <a:ext cx="1981200" cy="346075"/>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T Lymphocytes </a:t>
            </a:r>
            <a:endParaRPr kumimoji="1" lang="en-US" altLang="en-US" sz="2200">
              <a:solidFill>
                <a:srgbClr val="CCFF33"/>
              </a:solidFill>
              <a:latin typeface="Times New Roman" panose="02020603050405020304" pitchFamily="18" charset="0"/>
              <a:ea typeface="MS PGothic" panose="020B0600070205080204" pitchFamily="34" charset="-128"/>
            </a:endParaRPr>
          </a:p>
        </p:txBody>
      </p:sp>
      <p:sp>
        <p:nvSpPr>
          <p:cNvPr id="32801" name="Text Box 33"/>
          <p:cNvSpPr txBox="1">
            <a:spLocks noChangeArrowheads="1"/>
          </p:cNvSpPr>
          <p:nvPr/>
        </p:nvSpPr>
        <p:spPr bwMode="auto">
          <a:xfrm>
            <a:off x="6535738" y="5943600"/>
            <a:ext cx="1922462" cy="346075"/>
          </a:xfrm>
          <a:prstGeom prst="rect">
            <a:avLst/>
          </a:prstGeom>
          <a:noFill/>
          <a:ln w="25400">
            <a:solidFill>
              <a:srgbClr val="CC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Tx/>
              <a:buFontTx/>
              <a:buNone/>
            </a:pPr>
            <a:r>
              <a:rPr kumimoji="1" lang="en-US" altLang="en-US">
                <a:solidFill>
                  <a:srgbClr val="FF6600"/>
                </a:solidFill>
                <a:latin typeface="Times New Roman" panose="02020603050405020304" pitchFamily="18" charset="0"/>
                <a:ea typeface="MS PGothic" panose="020B0600070205080204" pitchFamily="34" charset="-128"/>
              </a:rPr>
              <a:t>B Lymphocytes </a:t>
            </a:r>
            <a:endParaRPr kumimoji="1" lang="en-US" altLang="en-US" sz="2200">
              <a:solidFill>
                <a:srgbClr val="CCFF33"/>
              </a:solidFill>
              <a:latin typeface="Times New Roman" panose="02020603050405020304" pitchFamily="18" charset="0"/>
              <a:ea typeface="MS PGothic" panose="020B0600070205080204" pitchFamily="34" charset="-128"/>
            </a:endParaRPr>
          </a:p>
        </p:txBody>
      </p:sp>
      <p:sp>
        <p:nvSpPr>
          <p:cNvPr id="32802" name="Line 34"/>
          <p:cNvSpPr>
            <a:spLocks noChangeShapeType="1"/>
          </p:cNvSpPr>
          <p:nvPr/>
        </p:nvSpPr>
        <p:spPr bwMode="auto">
          <a:xfrm flipV="1">
            <a:off x="5334000" y="5715000"/>
            <a:ext cx="1895475" cy="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3" name="Line 36"/>
          <p:cNvSpPr>
            <a:spLocks noChangeShapeType="1"/>
          </p:cNvSpPr>
          <p:nvPr/>
        </p:nvSpPr>
        <p:spPr bwMode="auto">
          <a:xfrm>
            <a:off x="6172200" y="5486400"/>
            <a:ext cx="0" cy="2286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4" name="Line 37"/>
          <p:cNvSpPr>
            <a:spLocks noChangeShapeType="1"/>
          </p:cNvSpPr>
          <p:nvPr/>
        </p:nvSpPr>
        <p:spPr bwMode="auto">
          <a:xfrm>
            <a:off x="5334000" y="5715000"/>
            <a:ext cx="0" cy="2286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Line 38"/>
          <p:cNvSpPr>
            <a:spLocks noChangeShapeType="1"/>
          </p:cNvSpPr>
          <p:nvPr/>
        </p:nvSpPr>
        <p:spPr bwMode="auto">
          <a:xfrm>
            <a:off x="7239000" y="5715000"/>
            <a:ext cx="0" cy="228600"/>
          </a:xfrm>
          <a:prstGeom prst="line">
            <a:avLst/>
          </a:prstGeom>
          <a:noFill/>
          <a:ln w="9525">
            <a:solidFill>
              <a:srgbClr val="CC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1058732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7943850" y="228600"/>
            <a:ext cx="488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kumimoji="1" lang="en-US" altLang="en-US" sz="2400">
              <a:latin typeface="Times New Roman" panose="02020603050405020304" pitchFamily="18" charset="0"/>
              <a:ea typeface="MS PGothic" panose="020B0600070205080204" pitchFamily="34" charset="-128"/>
            </a:endParaRPr>
          </a:p>
        </p:txBody>
      </p:sp>
      <p:sp>
        <p:nvSpPr>
          <p:cNvPr id="34819" name="Rectangle 1027"/>
          <p:cNvSpPr>
            <a:spLocks noChangeArrowheads="1"/>
          </p:cNvSpPr>
          <p:nvPr/>
        </p:nvSpPr>
        <p:spPr bwMode="auto">
          <a:xfrm>
            <a:off x="508000" y="196850"/>
            <a:ext cx="8331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75000"/>
              </a:lnSpc>
              <a:spcBef>
                <a:spcPct val="0"/>
              </a:spcBef>
              <a:buClrTx/>
              <a:buSzPct val="75000"/>
              <a:buFont typeface="Wingdings" panose="05000000000000000000" pitchFamily="2" charset="2"/>
              <a:buNone/>
            </a:pPr>
            <a:r>
              <a:rPr kumimoji="1" lang="en-US" altLang="en-US" sz="2800">
                <a:solidFill>
                  <a:srgbClr val="FF6600"/>
                </a:solidFill>
                <a:latin typeface="Times New Roman" panose="02020603050405020304" pitchFamily="18" charset="0"/>
                <a:ea typeface="MS PGothic" panose="020B0600070205080204" pitchFamily="34" charset="-128"/>
              </a:rPr>
              <a:t>The Blood System</a:t>
            </a:r>
            <a:endParaRPr kumimoji="1" lang="en-US" altLang="en-US" sz="2400">
              <a:solidFill>
                <a:srgbClr val="CCFF33"/>
              </a:solidFill>
              <a:latin typeface="Times New Roman" panose="02020603050405020304" pitchFamily="18" charset="0"/>
              <a:ea typeface="MS PGothic" panose="020B0600070205080204" pitchFamily="34" charset="-128"/>
            </a:endParaRPr>
          </a:p>
        </p:txBody>
      </p:sp>
      <p:graphicFrame>
        <p:nvGraphicFramePr>
          <p:cNvPr id="69636" name="Group 1028"/>
          <p:cNvGraphicFramePr>
            <a:graphicFrameLocks noGrp="1"/>
          </p:cNvGraphicFramePr>
          <p:nvPr/>
        </p:nvGraphicFramePr>
        <p:xfrm>
          <a:off x="846138" y="1371600"/>
          <a:ext cx="7721600" cy="4724403"/>
        </p:xfrm>
        <a:graphic>
          <a:graphicData uri="http://schemas.openxmlformats.org/drawingml/2006/table">
            <a:tbl>
              <a:tblPr/>
              <a:tblGrid>
                <a:gridCol w="773112"/>
                <a:gridCol w="2392363"/>
                <a:gridCol w="2625725"/>
                <a:gridCol w="1930400"/>
              </a:tblGrid>
              <a:tr h="525463">
                <a:tc gridSpan="4">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Normal Adult Blood Cell Counts</a:t>
                      </a:r>
                      <a:endPar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23875">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Red Blood Cells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hMerge="1">
                  <a:txBody>
                    <a:bodyPr/>
                    <a:lstStyle/>
                    <a:p>
                      <a:endParaRPr 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5.0 X 10</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6</a:t>
                      </a: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/mm</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3</a:t>
                      </a:r>
                      <a:endPar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5463">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Platelets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hMerge="1">
                  <a:txBody>
                    <a:bodyPr/>
                    <a:lstStyle/>
                    <a:p>
                      <a:endParaRPr 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2.5 X 10</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5</a:t>
                      </a: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/mm</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3</a:t>
                      </a:r>
                      <a:endPar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5463">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Leukocytes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hMerge="1">
                  <a:txBody>
                    <a:bodyPr/>
                    <a:lstStyle/>
                    <a:p>
                      <a:endParaRPr 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7.3 X 10</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3</a:t>
                      </a: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/mm</a:t>
                      </a:r>
                      <a:r>
                        <a:rPr kumimoji="1" lang="en-US" altLang="ja-JP" sz="2400" b="0" i="0" u="none" strike="noStrike" cap="none" normalizeH="0" baseline="3000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3</a:t>
                      </a:r>
                      <a:endPar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387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Neutrophil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50-70%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54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Lymphocyte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20-40%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54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Monocyte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1-6%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387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Eosinophil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1-3%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r h="52546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Basophil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34"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34"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34"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34"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34"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CCFF33"/>
                          </a:solidFill>
                          <a:effectLst/>
                          <a:latin typeface="Tahoma" panose="020B0604030504040204" pitchFamily="34" charset="0"/>
                          <a:ea typeface="Times New Roman" panose="02020603050405020304" pitchFamily="18" charset="0"/>
                          <a:cs typeface="Tahoma" panose="020B0604030504040204" pitchFamily="34" charset="0"/>
                        </a:rPr>
                        <a:t>&lt;1%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5F5F5F"/>
                    </a:solidFill>
                  </a:tcPr>
                </a:tc>
              </a:tr>
            </a:tbl>
          </a:graphicData>
        </a:graphic>
      </p:graphicFrame>
    </p:spTree>
    <p:extLst>
      <p:ext uri="{BB962C8B-B14F-4D97-AF65-F5344CB8AC3E}">
        <p14:creationId xmlns:p14="http://schemas.microsoft.com/office/powerpoint/2010/main" val="130067076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609600"/>
            <a:ext cx="7800975" cy="5200650"/>
          </a:xfrm>
          <a:prstGeom prst="rect">
            <a:avLst/>
          </a:prstGeom>
        </p:spPr>
      </p:pic>
    </p:spTree>
    <p:extLst>
      <p:ext uri="{BB962C8B-B14F-4D97-AF65-F5344CB8AC3E}">
        <p14:creationId xmlns:p14="http://schemas.microsoft.com/office/powerpoint/2010/main" val="287539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81000" y="733425"/>
            <a:ext cx="8382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tabLst>
                <a:tab pos="457200"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457200"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457200"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tabLst>
                <a:tab pos="457200" algn="l"/>
              </a:tabLst>
              <a:defRPr sz="1200">
                <a:solidFill>
                  <a:srgbClr val="404040"/>
                </a:solidFill>
                <a:latin typeface="Century Gothic" panose="020B0502020202020204" pitchFamily="34" charset="0"/>
              </a:defRPr>
            </a:lvl9pPr>
          </a:lstStyle>
          <a:p>
            <a:pPr>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Blood performs many important functions within the body including:</a:t>
            </a:r>
          </a:p>
          <a:p>
            <a:pPr>
              <a:lnSpc>
                <a:spcPct val="90000"/>
              </a:lnSpc>
              <a:spcBef>
                <a:spcPct val="50000"/>
              </a:spcBef>
              <a:buClrTx/>
              <a:buFontTx/>
              <a:buChar char="•"/>
            </a:pPr>
            <a:r>
              <a:rPr lang="en-US" altLang="zh-CN" sz="2400">
                <a:solidFill>
                  <a:srgbClr val="000000"/>
                </a:solidFill>
                <a:latin typeface="Times New Roman" panose="02020603050405020304" pitchFamily="18" charset="0"/>
                <a:ea typeface="SimSun" panose="02010600030101010101" pitchFamily="2" charset="-122"/>
              </a:rPr>
              <a:t> Supply of oxygen to tissues (bound to hemoglobin </a:t>
            </a:r>
          </a:p>
          <a:p>
            <a:pPr>
              <a:lnSpc>
                <a:spcPct val="90000"/>
              </a:lnSpc>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  which is carried in red cells) </a:t>
            </a:r>
          </a:p>
          <a:p>
            <a:pPr>
              <a:lnSpc>
                <a:spcPct val="90000"/>
              </a:lnSpc>
              <a:spcBef>
                <a:spcPct val="25000"/>
              </a:spcBef>
              <a:buClrTx/>
              <a:buFontTx/>
              <a:buChar char="•"/>
            </a:pPr>
            <a:r>
              <a:rPr lang="en-US" altLang="zh-CN" sz="2400">
                <a:solidFill>
                  <a:srgbClr val="000000"/>
                </a:solidFill>
                <a:latin typeface="Times New Roman" panose="02020603050405020304" pitchFamily="18" charset="0"/>
                <a:ea typeface="SimSun" panose="02010600030101010101" pitchFamily="2" charset="-122"/>
              </a:rPr>
              <a:t> Supply of nutrients such as glucose, amino acids and </a:t>
            </a:r>
          </a:p>
          <a:p>
            <a:pPr>
              <a:lnSpc>
                <a:spcPct val="90000"/>
              </a:lnSpc>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  fatty acids (dissolved in the blood or bound to plasma </a:t>
            </a:r>
          </a:p>
          <a:p>
            <a:pPr>
              <a:lnSpc>
                <a:spcPct val="90000"/>
              </a:lnSpc>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  proteins) </a:t>
            </a:r>
          </a:p>
          <a:p>
            <a:pPr>
              <a:lnSpc>
                <a:spcPct val="90000"/>
              </a:lnSpc>
              <a:spcBef>
                <a:spcPct val="25000"/>
              </a:spcBef>
              <a:buClrTx/>
              <a:buFontTx/>
              <a:buChar char="•"/>
            </a:pPr>
            <a:r>
              <a:rPr lang="en-US" altLang="zh-CN" sz="2400">
                <a:solidFill>
                  <a:srgbClr val="000000"/>
                </a:solidFill>
                <a:latin typeface="Times New Roman" panose="02020603050405020304" pitchFamily="18" charset="0"/>
                <a:ea typeface="SimSun" panose="02010600030101010101" pitchFamily="2" charset="-122"/>
              </a:rPr>
              <a:t> Removal of waste such as carbon dioxide, urea and </a:t>
            </a:r>
          </a:p>
          <a:p>
            <a:pPr>
              <a:lnSpc>
                <a:spcPct val="90000"/>
              </a:lnSpc>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  lactic acid </a:t>
            </a:r>
          </a:p>
          <a:p>
            <a:pPr>
              <a:lnSpc>
                <a:spcPct val="90000"/>
              </a:lnSpc>
              <a:spcBef>
                <a:spcPct val="25000"/>
              </a:spcBef>
              <a:buClrTx/>
              <a:buFontTx/>
              <a:buChar char="•"/>
            </a:pPr>
            <a:r>
              <a:rPr lang="en-US" altLang="zh-CN" sz="2400">
                <a:solidFill>
                  <a:srgbClr val="000000"/>
                </a:solidFill>
                <a:latin typeface="Times New Roman" panose="02020603050405020304" pitchFamily="18" charset="0"/>
                <a:ea typeface="SimSun" panose="02010600030101010101" pitchFamily="2" charset="-122"/>
              </a:rPr>
              <a:t> Immunological functions, including circulation of </a:t>
            </a:r>
          </a:p>
          <a:p>
            <a:pPr>
              <a:lnSpc>
                <a:spcPct val="90000"/>
              </a:lnSpc>
              <a:spcBef>
                <a:spcPct val="0"/>
              </a:spcBef>
              <a:buClrTx/>
              <a:buFontTx/>
              <a:buNone/>
            </a:pPr>
            <a:r>
              <a:rPr lang="en-US" altLang="zh-CN" sz="2400">
                <a:solidFill>
                  <a:srgbClr val="000000"/>
                </a:solidFill>
                <a:latin typeface="Times New Roman" panose="02020603050405020304" pitchFamily="18" charset="0"/>
                <a:ea typeface="SimSun" panose="02010600030101010101" pitchFamily="2" charset="-122"/>
              </a:rPr>
              <a:t>  white cells, and detection of foreign material by antibodies </a:t>
            </a:r>
          </a:p>
          <a:p>
            <a:pPr>
              <a:lnSpc>
                <a:spcPct val="90000"/>
              </a:lnSpc>
              <a:spcBef>
                <a:spcPct val="25000"/>
              </a:spcBef>
              <a:buClr>
                <a:schemeClr val="tx1"/>
              </a:buClr>
              <a:buFontTx/>
              <a:buChar char="•"/>
            </a:pPr>
            <a:r>
              <a:rPr lang="en-US" altLang="en-US" sz="2400">
                <a:solidFill>
                  <a:srgbClr val="0000FF"/>
                </a:solidFill>
                <a:latin typeface="Times New Roman" panose="02020603050405020304" pitchFamily="18" charset="0"/>
              </a:rPr>
              <a:t> </a:t>
            </a:r>
            <a:r>
              <a:rPr lang="en-US" altLang="en-US" sz="2400">
                <a:solidFill>
                  <a:schemeClr val="tx1"/>
                </a:solidFill>
                <a:latin typeface="Times New Roman" panose="02020603050405020304" pitchFamily="18" charset="0"/>
              </a:rPr>
              <a:t>It maintains acid base balance, body temperature.</a:t>
            </a:r>
          </a:p>
          <a:p>
            <a:pPr>
              <a:lnSpc>
                <a:spcPct val="90000"/>
              </a:lnSpc>
              <a:spcBef>
                <a:spcPct val="25000"/>
              </a:spcBef>
              <a:buClr>
                <a:schemeClr val="tx1"/>
              </a:buClr>
              <a:buFontTx/>
              <a:buChar char="•"/>
            </a:pPr>
            <a:r>
              <a:rPr lang="en-US" altLang="zh-CN" sz="2400">
                <a:solidFill>
                  <a:schemeClr val="tx1"/>
                </a:solidFill>
                <a:latin typeface="Times New Roman" panose="02020603050405020304" pitchFamily="18" charset="0"/>
                <a:ea typeface="SimSun" panose="02010600030101010101" pitchFamily="2" charset="-122"/>
              </a:rPr>
              <a:t> </a:t>
            </a:r>
            <a:r>
              <a:rPr lang="en-US" altLang="zh-CN" sz="2400">
                <a:solidFill>
                  <a:srgbClr val="000000"/>
                </a:solidFill>
                <a:latin typeface="Times New Roman" panose="02020603050405020304" pitchFamily="18" charset="0"/>
                <a:ea typeface="SimSun" panose="02010600030101010101" pitchFamily="2" charset="-122"/>
              </a:rPr>
              <a:t>Messenger functions, including the transport of hormones and   </a:t>
            </a:r>
          </a:p>
          <a:p>
            <a:pPr>
              <a:lnSpc>
                <a:spcPct val="90000"/>
              </a:lnSpc>
              <a:spcBef>
                <a:spcPct val="0"/>
              </a:spcBef>
              <a:buClr>
                <a:schemeClr val="tx1"/>
              </a:buClr>
              <a:buFontTx/>
              <a:buNone/>
            </a:pPr>
            <a:r>
              <a:rPr lang="en-US" altLang="zh-CN" sz="2400">
                <a:solidFill>
                  <a:srgbClr val="000000"/>
                </a:solidFill>
                <a:latin typeface="Times New Roman" panose="02020603050405020304" pitchFamily="18" charset="0"/>
                <a:ea typeface="SimSun" panose="02010600030101010101" pitchFamily="2" charset="-122"/>
              </a:rPr>
              <a:t>  the signaling of tissue damage.</a:t>
            </a:r>
            <a:r>
              <a:rPr lang="en-US" altLang="zh-CN" sz="2800">
                <a:solidFill>
                  <a:srgbClr val="000000"/>
                </a:solidFill>
                <a:latin typeface="Arial" panose="020B0604020202020204" pitchFamily="34" charset="0"/>
                <a:ea typeface="SimSun" panose="02010600030101010101" pitchFamily="2" charset="-122"/>
              </a:rPr>
              <a:t> </a:t>
            </a:r>
            <a:endParaRPr lang="en-US" altLang="zh-CN" sz="2800">
              <a:solidFill>
                <a:schemeClr val="tx1"/>
              </a:solidFill>
              <a:latin typeface="Times New Roman" panose="02020603050405020304" pitchFamily="18" charset="0"/>
              <a:ea typeface="SimSun" panose="02010600030101010101" pitchFamily="2" charset="-122"/>
            </a:endParaRPr>
          </a:p>
        </p:txBody>
      </p:sp>
      <p:sp>
        <p:nvSpPr>
          <p:cNvPr id="36867" name="Rectangle 5"/>
          <p:cNvSpPr>
            <a:spLocks noChangeArrowheads="1"/>
          </p:cNvSpPr>
          <p:nvPr/>
        </p:nvSpPr>
        <p:spPr bwMode="auto">
          <a:xfrm>
            <a:off x="533400" y="182563"/>
            <a:ext cx="5257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3200" b="1">
                <a:solidFill>
                  <a:srgbClr val="FF6600"/>
                </a:solidFill>
                <a:latin typeface="Times New Roman" panose="02020603050405020304" pitchFamily="18" charset="0"/>
              </a:rPr>
              <a:t>Function of Blood</a:t>
            </a:r>
          </a:p>
        </p:txBody>
      </p:sp>
    </p:spTree>
    <p:extLst>
      <p:ext uri="{BB962C8B-B14F-4D97-AF65-F5344CB8AC3E}">
        <p14:creationId xmlns:p14="http://schemas.microsoft.com/office/powerpoint/2010/main" val="3873808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1641</TotalTime>
  <Words>2073</Words>
  <Application>Microsoft Office PowerPoint</Application>
  <PresentationFormat>On-screen Show (4:3)</PresentationFormat>
  <Paragraphs>315</Paragraphs>
  <Slides>36</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MS PGothic</vt:lpstr>
      <vt:lpstr>MS PGothic</vt:lpstr>
      <vt:lpstr>宋体</vt:lpstr>
      <vt:lpstr>宋体</vt:lpstr>
      <vt:lpstr>Arial</vt:lpstr>
      <vt:lpstr>Book Antiqua</vt:lpstr>
      <vt:lpstr>Calibri</vt:lpstr>
      <vt:lpstr>Cambria</vt:lpstr>
      <vt:lpstr>Century Gothic</vt:lpstr>
      <vt:lpstr>inherit</vt:lpstr>
      <vt:lpstr>Sitka Heading</vt:lpstr>
      <vt:lpstr>Tahoma</vt:lpstr>
      <vt:lpstr>Times New Roman</vt:lpstr>
      <vt:lpstr>Wingdings</vt:lpstr>
      <vt:lpstr>Adjacency</vt:lpstr>
      <vt:lpstr>Circulatory  &amp;  Respiratory system </vt:lpstr>
      <vt:lpstr>Functions of circulatory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Plasma</vt:lpstr>
      <vt:lpstr>Red Blood Cell</vt:lpstr>
      <vt:lpstr>White Blood Cells</vt:lpstr>
      <vt:lpstr>Platelets</vt:lpstr>
      <vt:lpstr>PowerPoint Presentation</vt:lpstr>
      <vt:lpstr>Parts of the Circulatory System </vt:lpstr>
      <vt:lpstr>Heart</vt:lpstr>
      <vt:lpstr>Heart</vt:lpstr>
      <vt:lpstr>Heart</vt:lpstr>
      <vt:lpstr>PowerPoint Presentation</vt:lpstr>
      <vt:lpstr>Blood Vessels</vt:lpstr>
      <vt:lpstr>Blood Vessels</vt:lpstr>
      <vt:lpstr>Blood Vessels</vt:lpstr>
      <vt:lpstr>Difference between Artery and Vein</vt:lpstr>
      <vt:lpstr>Blood</vt:lpstr>
      <vt:lpstr>Pathway of blood</vt:lpstr>
      <vt:lpstr>Disorders</vt:lpstr>
      <vt:lpstr>Disorders</vt:lpstr>
      <vt:lpstr>How can heart disease be avoided: </vt:lpstr>
      <vt:lpstr>Lungs and gas exchange</vt:lpstr>
      <vt:lpstr>How tissue gets oxygen and release carbon dioxide</vt:lpstr>
      <vt:lpstr>Gas exchange in lungs</vt:lpstr>
      <vt:lpstr>The Human Respiratory or Gas Exchange System</vt:lpstr>
      <vt:lpstr>PowerPoint Presentation</vt:lpstr>
      <vt:lpstr>Lower Respiratory Tract</vt:lpstr>
      <vt:lpstr>Gas Exchange in Lungs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103</dc:title>
  <dc:creator>Ishmam Nawar</dc:creator>
  <cp:lastModifiedBy>HP</cp:lastModifiedBy>
  <cp:revision>37</cp:revision>
  <dcterms:created xsi:type="dcterms:W3CDTF">2006-08-16T00:00:00Z</dcterms:created>
  <dcterms:modified xsi:type="dcterms:W3CDTF">2016-12-21T04:09:37Z</dcterms:modified>
</cp:coreProperties>
</file>