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88" r:id="rId3"/>
    <p:sldId id="28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1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FDE635E-7EEB-422B-8C9B-CED2353E0D92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01B4FC-8BAC-466C-8FD6-F00CD711D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0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47DF-2E77-47AB-8096-9E2AB54DD871}" type="datetimeFigureOut">
              <a:rPr lang="en-US" smtClean="0"/>
              <a:t>27-Mar-19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F9E96-08E7-4926-9FDE-61B593184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" y="24384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1: Preparation of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Tris</a:t>
            </a:r>
            <a:r>
              <a:rPr lang="en-US" dirty="0" smtClean="0"/>
              <a:t>-EDTA buffer and </a:t>
            </a:r>
            <a:br>
              <a:rPr lang="en-US" dirty="0" smtClean="0"/>
            </a:br>
            <a:r>
              <a:rPr lang="en-US" dirty="0" smtClean="0"/>
              <a:t>(ii) </a:t>
            </a:r>
            <a:r>
              <a:rPr lang="en-US" dirty="0" smtClean="0"/>
              <a:t>Phosphate-buffered </a:t>
            </a:r>
            <a:r>
              <a:rPr lang="en-US" dirty="0" smtClean="0"/>
              <a:t>saline</a:t>
            </a:r>
            <a:endParaRPr 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85371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CHE203.L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82" y="584775"/>
            <a:ext cx="6305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07" y="3024536"/>
            <a:ext cx="64865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40" y="602918"/>
            <a:ext cx="57816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97" y="2895600"/>
            <a:ext cx="6276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9289"/>
            <a:ext cx="5638800" cy="226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6927"/>
            <a:ext cx="67532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437" y="6601765"/>
            <a:ext cx="13131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http://biologicalworld.com/pbs.htm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89" y="762000"/>
            <a:ext cx="5505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70" y="3200400"/>
            <a:ext cx="5972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437" y="6601765"/>
            <a:ext cx="13131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http://biologicalworld.com/pbs.htm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19" y="582277"/>
            <a:ext cx="5010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55" y="2856566"/>
            <a:ext cx="5915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87" y="1219200"/>
            <a:ext cx="641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9108" y="1871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5055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28971" y="6651171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https://www.slideshare.net/pscad123/molarity-and-dilution</a:t>
            </a:r>
          </a:p>
        </p:txBody>
      </p:sp>
    </p:spTree>
    <p:extLst>
      <p:ext uri="{BB962C8B-B14F-4D97-AF65-F5344CB8AC3E}">
        <p14:creationId xmlns:p14="http://schemas.microsoft.com/office/powerpoint/2010/main" val="28050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9108" y="1871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6" y="838200"/>
            <a:ext cx="6477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9108" y="1871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1" y="1011950"/>
            <a:ext cx="5695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2438400"/>
            <a:ext cx="6462712" cy="33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9108" y="1871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29" y="603493"/>
            <a:ext cx="6324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04" y="3058886"/>
            <a:ext cx="60674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8634" y="44693"/>
            <a:ext cx="3999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-EDTA) buffer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7971" y="6644306"/>
            <a:ext cx="2667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http://wolfson.huji.ac.il/purification/PDF/Buffers/CALBIOCHEM_Buffers.pdf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56" y="629468"/>
            <a:ext cx="9114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 buffer</a:t>
            </a:r>
            <a:r>
              <a:rPr lang="en-US" dirty="0"/>
              <a:t> is a commonly used </a:t>
            </a:r>
            <a:r>
              <a:rPr lang="en-US" b="1" dirty="0"/>
              <a:t>buffer</a:t>
            </a:r>
            <a:r>
              <a:rPr lang="en-US" dirty="0"/>
              <a:t> solution in molecular biology, especially in procedures involving DNA, cDNA or RNA. "</a:t>
            </a:r>
            <a:r>
              <a:rPr lang="en-US" b="1" dirty="0"/>
              <a:t>TE</a:t>
            </a:r>
            <a:r>
              <a:rPr lang="en-US" dirty="0"/>
              <a:t>" is derived from its components: </a:t>
            </a:r>
            <a:r>
              <a:rPr lang="en-US" b="1" dirty="0" err="1" smtClean="0"/>
              <a:t>Tris</a:t>
            </a:r>
            <a:r>
              <a:rPr lang="en-US" dirty="0" smtClean="0"/>
              <a:t>, </a:t>
            </a:r>
            <a:r>
              <a:rPr lang="en-US" dirty="0"/>
              <a:t>a common pH </a:t>
            </a:r>
            <a:r>
              <a:rPr lang="en-US" b="1" dirty="0"/>
              <a:t>buffer</a:t>
            </a:r>
            <a:r>
              <a:rPr lang="en-US" dirty="0"/>
              <a:t>, and </a:t>
            </a:r>
            <a:r>
              <a:rPr lang="en-US" b="1" dirty="0"/>
              <a:t>EDTA</a:t>
            </a:r>
            <a:r>
              <a:rPr lang="en-US" dirty="0"/>
              <a:t>, a molecule that chelates cations like Mg</a:t>
            </a:r>
            <a:r>
              <a:rPr lang="en-US" baseline="30000" dirty="0"/>
              <a:t>2+</a:t>
            </a:r>
            <a:r>
              <a:rPr lang="en-US" dirty="0"/>
              <a:t>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02" y="2543743"/>
            <a:ext cx="1882898" cy="11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8" y="2621974"/>
            <a:ext cx="2165507" cy="12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http://www.sigmaaldrich.com/content/dam/sigma-aldrich/structure2/200/mfcd00004679.eps/_jcr_content/renditions/mfcd00004679-medi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85" y="3008236"/>
            <a:ext cx="1143000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042" y="3008236"/>
            <a:ext cx="66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5615" y="2989542"/>
            <a:ext cx="1284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Tris-HCl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7" descr="http://www.mdpi.com/molecules/molecules-20-00024/article_deploy/html/images/molecules-20-00024-g001-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26" y="4306798"/>
            <a:ext cx="2782537" cy="7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6385" y="4154576"/>
            <a:ext cx="109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(acidic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4742" y="4154577"/>
            <a:ext cx="995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(basic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68" y="4154577"/>
            <a:ext cx="3238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1153" y="5571551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Disodium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</a:p>
        </p:txBody>
      </p:sp>
      <p:pic>
        <p:nvPicPr>
          <p:cNvPr id="31754" name="Picture 10" descr="http://images.rxlist.com/images/rxlist/edta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75" y="5677286"/>
            <a:ext cx="33528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503621" y="3785245"/>
            <a:ext cx="3602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Tris</a:t>
            </a:r>
            <a:r>
              <a:rPr lang="en-US" dirty="0" smtClean="0"/>
              <a:t>(</a:t>
            </a:r>
            <a:r>
              <a:rPr lang="en-US" dirty="0" err="1" smtClean="0"/>
              <a:t>hydroxymethyl</a:t>
            </a:r>
            <a:r>
              <a:rPr lang="en-US" dirty="0" smtClean="0"/>
              <a:t>)</a:t>
            </a:r>
            <a:r>
              <a:rPr lang="en-US" dirty="0" err="1" smtClean="0"/>
              <a:t>aminomethane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-7258" y="1536101"/>
            <a:ext cx="9151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Tris</a:t>
            </a:r>
            <a:r>
              <a:rPr lang="en-US" dirty="0" err="1"/>
              <a:t>-</a:t>
            </a:r>
            <a:r>
              <a:rPr lang="en-US" b="1" dirty="0" err="1"/>
              <a:t>HCl</a:t>
            </a:r>
            <a:r>
              <a:rPr lang="en-US" dirty="0"/>
              <a:t> is a solution containing a </a:t>
            </a:r>
            <a:r>
              <a:rPr lang="en-US" b="1" dirty="0" err="1"/>
              <a:t>tris</a:t>
            </a:r>
            <a:r>
              <a:rPr lang="en-US" dirty="0"/>
              <a:t> base mixed with </a:t>
            </a:r>
            <a:r>
              <a:rPr lang="en-US" dirty="0" err="1"/>
              <a:t>hydrocholoric</a:t>
            </a:r>
            <a:r>
              <a:rPr lang="en-US" dirty="0"/>
              <a:t> acid. </a:t>
            </a:r>
            <a:r>
              <a:rPr lang="en-US" b="1" dirty="0" err="1" smtClean="0"/>
              <a:t>Tris</a:t>
            </a:r>
            <a:r>
              <a:rPr lang="en-US" dirty="0" err="1" smtClean="0"/>
              <a:t>-</a:t>
            </a:r>
            <a:r>
              <a:rPr lang="en-US" b="1" dirty="0" err="1" smtClean="0"/>
              <a:t>HCl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used to buffer solutions from large changes in pH level. It is designed to keep solutions within a pH range of 7.0 to 9.0.</a:t>
            </a:r>
          </a:p>
        </p:txBody>
      </p:sp>
    </p:spTree>
    <p:extLst>
      <p:ext uri="{BB962C8B-B14F-4D97-AF65-F5344CB8AC3E}">
        <p14:creationId xmlns:p14="http://schemas.microsoft.com/office/powerpoint/2010/main" val="35338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2209800"/>
            <a:ext cx="68627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Buffers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slides </a:t>
            </a:r>
          </a:p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only for understanding of buffers: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lab final exam from </a:t>
            </a: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1939" y="44693"/>
            <a:ext cx="2987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of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7971" y="6644306"/>
            <a:ext cx="2667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http://wolfson.huji.ac.il/purification/PDF/Buffers/CALBIOCHEM_Buffers.pdf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172" y="914400"/>
            <a:ext cx="9096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Solubility (</a:t>
            </a:r>
            <a:r>
              <a:rPr lang="en-US" dirty="0" err="1"/>
              <a:t>Tris</a:t>
            </a:r>
            <a:r>
              <a:rPr lang="en-US" dirty="0"/>
              <a:t> Base): Soluble in water (</a:t>
            </a:r>
            <a:r>
              <a:rPr lang="en-US" b="1" dirty="0"/>
              <a:t>550 mg/ml</a:t>
            </a:r>
            <a:r>
              <a:rPr lang="en-US" dirty="0"/>
              <a:t>), ethylene glycol (79.1 mg/ml), methanol (</a:t>
            </a:r>
            <a:r>
              <a:rPr lang="en-US" b="1" dirty="0"/>
              <a:t>26 mg/ml</a:t>
            </a:r>
            <a:r>
              <a:rPr lang="en-US" dirty="0"/>
              <a:t>), anhydrous ethanol (</a:t>
            </a:r>
            <a:r>
              <a:rPr lang="en-US" b="1" dirty="0"/>
              <a:t>14.6 mg/ml</a:t>
            </a:r>
            <a:r>
              <a:rPr lang="en-US" dirty="0"/>
              <a:t>), 95% ethanol (22.0 mg/ml), DMF (</a:t>
            </a:r>
            <a:r>
              <a:rPr lang="en-US" b="1" dirty="0"/>
              <a:t>14 mg/ml</a:t>
            </a:r>
            <a:r>
              <a:rPr lang="en-US" dirty="0"/>
              <a:t>), acetone (</a:t>
            </a:r>
            <a:r>
              <a:rPr lang="en-US" b="1" dirty="0"/>
              <a:t>2 mg/ml</a:t>
            </a:r>
            <a:r>
              <a:rPr lang="en-US" dirty="0"/>
              <a:t>), ethyl acetate (0.5 mg/ml), olive oil (0.4 mg/ml), and chloroform (</a:t>
            </a:r>
            <a:r>
              <a:rPr lang="en-US" b="1" dirty="0"/>
              <a:t>0.05 mg/ml</a:t>
            </a:r>
            <a:r>
              <a:rPr lang="en-US" dirty="0"/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21771" y="2673552"/>
            <a:ext cx="9067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carboxyl groups of EDTA are not dissociated at low </a:t>
            </a:r>
            <a:r>
              <a:rPr lang="en-US" dirty="0" err="1"/>
              <a:t>pH.</a:t>
            </a:r>
            <a:r>
              <a:rPr lang="en-US" dirty="0"/>
              <a:t> </a:t>
            </a:r>
            <a:r>
              <a:rPr lang="en-US" dirty="0" err="1"/>
              <a:t>Undissociated</a:t>
            </a:r>
            <a:r>
              <a:rPr lang="en-US" dirty="0"/>
              <a:t> </a:t>
            </a:r>
            <a:r>
              <a:rPr lang="en-US" dirty="0" err="1"/>
              <a:t>carboxyls</a:t>
            </a:r>
            <a:r>
              <a:rPr lang="en-US" dirty="0"/>
              <a:t> (COOH) have no charge because the hydrogen is covalently bound and therefore acid EDTA is almost insoluble in water. You may use Na-EDTA, which is soluble salt. Or you make it by adding </a:t>
            </a:r>
            <a:r>
              <a:rPr lang="en-US" dirty="0" err="1"/>
              <a:t>NaOH</a:t>
            </a:r>
            <a:r>
              <a:rPr lang="en-US" dirty="0"/>
              <a:t> to EDTA - when the pH rises more </a:t>
            </a:r>
            <a:r>
              <a:rPr lang="en-US" dirty="0" err="1"/>
              <a:t>carboxyls</a:t>
            </a:r>
            <a:r>
              <a:rPr lang="en-US" dirty="0"/>
              <a:t> become dissociated (COO</a:t>
            </a:r>
            <a:r>
              <a:rPr lang="en-US" baseline="30000" dirty="0"/>
              <a:t>-</a:t>
            </a:r>
            <a:r>
              <a:rPr lang="en-US" dirty="0"/>
              <a:t>) releasing protons (H</a:t>
            </a:r>
            <a:r>
              <a:rPr lang="en-US" baseline="30000" dirty="0"/>
              <a:t>+</a:t>
            </a:r>
            <a:r>
              <a:rPr lang="en-US" dirty="0"/>
              <a:t>) to the solution (which is the principle of its pH buffering ability).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082" y="2055545"/>
            <a:ext cx="3409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of EDTA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4255"/>
            <a:ext cx="4953000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41" y="4574633"/>
            <a:ext cx="382706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424" y="44693"/>
            <a:ext cx="6342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 TE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-EDTA) buffer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1524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purpose of TE buffer</a:t>
            </a:r>
            <a:r>
              <a:rPr lang="en-US" sz="2400" dirty="0"/>
              <a:t> is to protect the nucleic acids </a:t>
            </a:r>
            <a:r>
              <a:rPr lang="en-US" sz="2400" dirty="0" smtClean="0"/>
              <a:t>from degradation</a:t>
            </a:r>
            <a:r>
              <a:rPr lang="en-US" sz="2400" dirty="0"/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0885" y="2354997"/>
            <a:ext cx="9133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TE buffer</a:t>
            </a:r>
            <a:r>
              <a:rPr lang="en-US" sz="2400" dirty="0"/>
              <a:t> is often </a:t>
            </a:r>
            <a:r>
              <a:rPr lang="en-US" sz="2400" b="1" dirty="0"/>
              <a:t>used to store DNA</a:t>
            </a:r>
            <a:r>
              <a:rPr lang="en-US" sz="2400" dirty="0"/>
              <a:t> and RNA. EDTA in </a:t>
            </a:r>
            <a:r>
              <a:rPr lang="en-US" sz="2400" b="1" dirty="0"/>
              <a:t>TE</a:t>
            </a:r>
            <a:r>
              <a:rPr lang="en-US" sz="2400" dirty="0"/>
              <a:t> chelates Mg</a:t>
            </a:r>
            <a:r>
              <a:rPr lang="en-US" sz="2400" baseline="30000" dirty="0"/>
              <a:t>2+</a:t>
            </a:r>
            <a:r>
              <a:rPr lang="en-US" sz="2400" dirty="0"/>
              <a:t> and other divalent metals ions necessary for most causes of </a:t>
            </a:r>
            <a:r>
              <a:rPr lang="en-US" sz="2400" b="1" dirty="0"/>
              <a:t>DNA</a:t>
            </a:r>
            <a:r>
              <a:rPr lang="en-US" sz="2400" dirty="0"/>
              <a:t> and RNA degradation, suppressing these processes. </a:t>
            </a:r>
            <a:r>
              <a:rPr lang="en-US" sz="2400" dirty="0" err="1"/>
              <a:t>Tris</a:t>
            </a:r>
            <a:r>
              <a:rPr lang="en-US" sz="2400" dirty="0"/>
              <a:t> is a </a:t>
            </a:r>
            <a:r>
              <a:rPr lang="en-US" sz="2400" b="1" dirty="0"/>
              <a:t>buffering</a:t>
            </a:r>
            <a:r>
              <a:rPr lang="en-US" sz="2400" dirty="0"/>
              <a:t> agent to keep the solution at a defined </a:t>
            </a:r>
            <a:r>
              <a:rPr lang="en-US" sz="2400" dirty="0" err="1"/>
              <a:t>pH.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8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9047" y="-1"/>
            <a:ext cx="5659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Phosphate-buffered saline (PBS)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762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Phosphate</a:t>
            </a:r>
            <a:r>
              <a:rPr lang="en-US" dirty="0"/>
              <a:t>-</a:t>
            </a:r>
            <a:r>
              <a:rPr lang="en-US" b="1" dirty="0"/>
              <a:t>buffered saline</a:t>
            </a:r>
            <a:r>
              <a:rPr lang="en-US" dirty="0"/>
              <a:t> (abbreviated </a:t>
            </a:r>
            <a:r>
              <a:rPr lang="en-US" b="1" dirty="0"/>
              <a:t>PBS</a:t>
            </a:r>
            <a:r>
              <a:rPr lang="en-US" dirty="0"/>
              <a:t>) is a </a:t>
            </a:r>
            <a:r>
              <a:rPr lang="en-US" b="1" dirty="0"/>
              <a:t>buffer</a:t>
            </a:r>
            <a:r>
              <a:rPr lang="en-US" dirty="0"/>
              <a:t> solution commonly used in biological research. It is a water-based salt solution containing disodium </a:t>
            </a:r>
            <a:r>
              <a:rPr lang="en-US" dirty="0" smtClean="0"/>
              <a:t>hydrogen </a:t>
            </a:r>
            <a:r>
              <a:rPr lang="en-US" b="1" dirty="0" smtClean="0"/>
              <a:t>phosphate</a:t>
            </a:r>
            <a:r>
              <a:rPr lang="en-US" dirty="0"/>
              <a:t>, sodium chloride and, in some formulations, potassium chloride and potassium dihydrogen </a:t>
            </a:r>
            <a:r>
              <a:rPr lang="en-US" b="1" dirty="0"/>
              <a:t>phosphate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pad2.whstatic.com/images/thumb/c/cf/Make-Phosphate-Buffered-Saline-Step-3.jpg/aid1372232-v4-728px-Make-Phosphate-Buffered-Saline-Ste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5" y="1841643"/>
            <a:ext cx="3784375" cy="28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105400" y="1877929"/>
            <a:ext cx="34054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Solutions containing the same concentration of particles and thus exerting equal osmotic pressures are called </a:t>
            </a:r>
            <a:r>
              <a:rPr lang="en-US" dirty="0" err="1"/>
              <a:t>iso</a:t>
            </a:r>
            <a:r>
              <a:rPr lang="en-US" dirty="0"/>
              <a:t>-osmotic. A 0.9% solution of </a:t>
            </a:r>
            <a:r>
              <a:rPr lang="en-US" dirty="0" err="1"/>
              <a:t>NaCl</a:t>
            </a:r>
            <a:r>
              <a:rPr lang="en-US" dirty="0"/>
              <a:t> (Normal Saline) is </a:t>
            </a:r>
            <a:r>
              <a:rPr lang="en-US" dirty="0" err="1"/>
              <a:t>iso</a:t>
            </a:r>
            <a:r>
              <a:rPr lang="en-US" dirty="0"/>
              <a:t>-osmotic with blood and tears. The term </a:t>
            </a:r>
            <a:r>
              <a:rPr lang="en-US" b="1" dirty="0"/>
              <a:t>isotonic</a:t>
            </a:r>
            <a:r>
              <a:rPr lang="en-US" dirty="0"/>
              <a:t>, meaning equal tone, is sometimes used interchangeably with the term </a:t>
            </a:r>
            <a:r>
              <a:rPr lang="en-US" dirty="0" err="1"/>
              <a:t>iso</a:t>
            </a:r>
            <a:r>
              <a:rPr lang="en-US" dirty="0"/>
              <a:t>-osmotic.</a:t>
            </a:r>
          </a:p>
        </p:txBody>
      </p:sp>
    </p:spTree>
    <p:extLst>
      <p:ext uri="{BB962C8B-B14F-4D97-AF65-F5344CB8AC3E}">
        <p14:creationId xmlns:p14="http://schemas.microsoft.com/office/powerpoint/2010/main" val="37633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4203"/>
            <a:ext cx="3264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 PBS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44383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Phosphate buffered saline (PBS) is a non-toxic solution used in many biological laboratories. Unlike water, PBS prevents cells rupturing or </a:t>
            </a:r>
            <a:r>
              <a:rPr lang="en-US" dirty="0" smtClean="0"/>
              <a:t>shriveling </a:t>
            </a:r>
            <a:r>
              <a:rPr lang="en-US" dirty="0"/>
              <a:t>up due to osmosis.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127265"/>
            <a:ext cx="87725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upload.wikimedia.org/wikipedia/commons/thumb/7/76/Osmotic_pressure_on_blood_cells_diagram.svg/1280px-Osmotic_pressure_on_blood_cells_diagra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20358"/>
            <a:ext cx="3276600" cy="171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82616" y="-10311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dorthonion.com/drcmcm/CHEMISTRY/Lessons/Lectures/images/solu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46" y="914399"/>
            <a:ext cx="3766457" cy="26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8" y="3830698"/>
            <a:ext cx="49339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3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06" y="1219200"/>
            <a:ext cx="4971144" cy="348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Molarity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4775"/>
            <a:ext cx="5991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324600" cy="30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324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Office 主题​​</vt:lpstr>
      <vt:lpstr>Experiment 1: Preparation of  (i) Tris-EDTA buffer and  (ii) Phosphate-buffered saline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1: Preparation of  (i) Tris-EDTA buffer and  (ii) phosphate-buffered saline</dc:title>
  <dc:creator>HP</dc:creator>
  <cp:lastModifiedBy>HP</cp:lastModifiedBy>
  <cp:revision>29</cp:revision>
  <cp:lastPrinted>2018-07-19T02:50:52Z</cp:lastPrinted>
  <dcterms:created xsi:type="dcterms:W3CDTF">2017-03-23T14:55:33Z</dcterms:created>
  <dcterms:modified xsi:type="dcterms:W3CDTF">2019-03-27T07:16:20Z</dcterms:modified>
</cp:coreProperties>
</file>