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58" r:id="rId3"/>
    <p:sldId id="257" r:id="rId4"/>
    <p:sldId id="259" r:id="rId5"/>
    <p:sldId id="260" r:id="rId6"/>
    <p:sldId id="261" r:id="rId7"/>
    <p:sldId id="262" r:id="rId8"/>
    <p:sldId id="265" r:id="rId9"/>
    <p:sldId id="266" r:id="rId10"/>
    <p:sldId id="275" r:id="rId11"/>
    <p:sldId id="276" r:id="rId12"/>
    <p:sldId id="278" r:id="rId13"/>
    <p:sldId id="277" r:id="rId14"/>
    <p:sldId id="267" r:id="rId15"/>
    <p:sldId id="268" r:id="rId16"/>
    <p:sldId id="270" r:id="rId17"/>
    <p:sldId id="271" r:id="rId18"/>
    <p:sldId id="272" r:id="rId19"/>
    <p:sldId id="273" r:id="rId20"/>
    <p:sldId id="279"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80" r:id="rId36"/>
    <p:sldId id="310" r:id="rId37"/>
    <p:sldId id="316" r:id="rId38"/>
    <p:sldId id="317" r:id="rId39"/>
    <p:sldId id="295" r:id="rId40"/>
    <p:sldId id="311" r:id="rId41"/>
    <p:sldId id="312" r:id="rId42"/>
    <p:sldId id="313" r:id="rId43"/>
    <p:sldId id="318" r:id="rId44"/>
    <p:sldId id="319" r:id="rId45"/>
    <p:sldId id="296" r:id="rId46"/>
    <p:sldId id="314" r:id="rId47"/>
    <p:sldId id="315" r:id="rId48"/>
    <p:sldId id="297" r:id="rId49"/>
    <p:sldId id="298" r:id="rId50"/>
    <p:sldId id="299" r:id="rId51"/>
    <p:sldId id="300" r:id="rId52"/>
    <p:sldId id="324" r:id="rId53"/>
    <p:sldId id="321" r:id="rId54"/>
    <p:sldId id="320" r:id="rId55"/>
    <p:sldId id="322" r:id="rId56"/>
    <p:sldId id="323" r:id="rId57"/>
    <p:sldId id="330" r:id="rId58"/>
    <p:sldId id="331" r:id="rId59"/>
    <p:sldId id="332" r:id="rId60"/>
    <p:sldId id="333" r:id="rId61"/>
    <p:sldId id="334" r:id="rId62"/>
    <p:sldId id="335" r:id="rId63"/>
    <p:sldId id="336" r:id="rId64"/>
    <p:sldId id="337" r:id="rId65"/>
    <p:sldId id="338" r:id="rId66"/>
    <p:sldId id="339" r:id="rId67"/>
    <p:sldId id="325" r:id="rId68"/>
    <p:sldId id="326" r:id="rId69"/>
    <p:sldId id="327" r:id="rId70"/>
    <p:sldId id="328" r:id="rId71"/>
    <p:sldId id="329" r:id="rId72"/>
    <p:sldId id="358" r:id="rId73"/>
    <p:sldId id="360" r:id="rId74"/>
    <p:sldId id="361" r:id="rId75"/>
    <p:sldId id="362" r:id="rId76"/>
    <p:sldId id="363" r:id="rId77"/>
    <p:sldId id="364" r:id="rId78"/>
    <p:sldId id="365" r:id="rId79"/>
    <p:sldId id="378" r:id="rId80"/>
    <p:sldId id="379" r:id="rId81"/>
    <p:sldId id="366" r:id="rId82"/>
    <p:sldId id="367" r:id="rId83"/>
    <p:sldId id="374" r:id="rId84"/>
    <p:sldId id="369" r:id="rId85"/>
    <p:sldId id="370" r:id="rId86"/>
    <p:sldId id="371" r:id="rId87"/>
    <p:sldId id="377" r:id="rId88"/>
    <p:sldId id="372" r:id="rId89"/>
    <p:sldId id="375" r:id="rId90"/>
    <p:sldId id="376" r:id="rId91"/>
    <p:sldId id="354" r:id="rId92"/>
    <p:sldId id="355" r:id="rId93"/>
    <p:sldId id="356" r:id="rId94"/>
    <p:sldId id="357" r:id="rId95"/>
    <p:sldId id="343" r:id="rId96"/>
    <p:sldId id="344" r:id="rId97"/>
    <p:sldId id="349" r:id="rId98"/>
    <p:sldId id="353"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20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3A5DC-6ABB-4D4B-8324-0625C89DB4AB}" type="datetimeFigureOut">
              <a:rPr lang="en-US" smtClean="0"/>
              <a:t>3/8/2017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E3C9A-3AA7-4B77-BD06-381D86B87C18}" type="slidenum">
              <a:rPr lang="en-US" smtClean="0"/>
              <a:t>‹#›</a:t>
            </a:fld>
            <a:endParaRPr lang="en-US"/>
          </a:p>
        </p:txBody>
      </p:sp>
    </p:spTree>
    <p:extLst>
      <p:ext uri="{BB962C8B-B14F-4D97-AF65-F5344CB8AC3E}">
        <p14:creationId xmlns:p14="http://schemas.microsoft.com/office/powerpoint/2010/main" val="56347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21507"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0036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48131"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5164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50179"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8326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52227"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07113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55299"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3889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25603"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1567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27651"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30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29699"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6296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31747"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97923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33795"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6209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37891"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2672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39939"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4676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41987"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07260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83A633-C519-4EBF-BBF4-36DD7F79773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03161-A145-4C12-B384-D921115608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3A633-C519-4EBF-BBF4-36DD7F79773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03161-A145-4C12-B384-D921115608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3A633-C519-4EBF-BBF4-36DD7F79773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03161-A145-4C12-B384-D921115608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019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019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019800"/>
            <a:ext cx="1905000" cy="457200"/>
          </a:xfrm>
        </p:spPr>
        <p:txBody>
          <a:bodyPr/>
          <a:lstStyle>
            <a:lvl1pPr>
              <a:defRPr/>
            </a:lvl1pPr>
          </a:lstStyle>
          <a:p>
            <a:fld id="{AD6D922A-4094-46AF-8B7E-25D7908B500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quarter" idx="2"/>
          </p:nvPr>
        </p:nvSpPr>
        <p:spPr>
          <a:xfrm>
            <a:off x="4646613" y="1600200"/>
            <a:ext cx="4038600" cy="21859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Content Placeholder 4"/>
          <p:cNvSpPr>
            <a:spLocks noGrp="1"/>
          </p:cNvSpPr>
          <p:nvPr>
            <p:ph sz="quarter" idx="3"/>
          </p:nvPr>
        </p:nvSpPr>
        <p:spPr>
          <a:xfrm>
            <a:off x="4646613" y="3938588"/>
            <a:ext cx="4038600" cy="218598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Date Placeholder 5"/>
          <p:cNvSpPr>
            <a:spLocks noGrp="1"/>
          </p:cNvSpPr>
          <p:nvPr>
            <p:ph type="dt" idx="10"/>
          </p:nvPr>
        </p:nvSpPr>
        <p:spPr>
          <a:xfrm>
            <a:off x="457200" y="6245225"/>
            <a:ext cx="2132013" cy="474663"/>
          </a:xfrm>
        </p:spPr>
        <p:txBody>
          <a:bodyPr/>
          <a:lstStyle>
            <a:lvl1pPr>
              <a:defRPr smtClean="0"/>
            </a:lvl1pPr>
          </a:lstStyle>
          <a:p>
            <a:pPr>
              <a:defRPr/>
            </a:pPr>
            <a:endParaRPr lang="en-GB"/>
          </a:p>
        </p:txBody>
      </p:sp>
      <p:sp>
        <p:nvSpPr>
          <p:cNvPr id="7" name="Footer Placeholder 6"/>
          <p:cNvSpPr>
            <a:spLocks noGrp="1"/>
          </p:cNvSpPr>
          <p:nvPr>
            <p:ph type="ftr" idx="11"/>
          </p:nvPr>
        </p:nvSpPr>
        <p:spPr>
          <a:xfrm>
            <a:off x="3124200" y="6245225"/>
            <a:ext cx="2894013" cy="474663"/>
          </a:xfrm>
        </p:spPr>
        <p:txBody>
          <a:bodyPr/>
          <a:lstStyle>
            <a:lvl1pPr>
              <a:defRPr smtClean="0"/>
            </a:lvl1pPr>
          </a:lstStyle>
          <a:p>
            <a:pPr>
              <a:defRPr/>
            </a:pPr>
            <a:endParaRPr lang="en-GB"/>
          </a:p>
        </p:txBody>
      </p:sp>
      <p:sp>
        <p:nvSpPr>
          <p:cNvPr id="8" name="Slide Number Placeholder 7"/>
          <p:cNvSpPr>
            <a:spLocks noGrp="1"/>
          </p:cNvSpPr>
          <p:nvPr>
            <p:ph type="sldNum" idx="12"/>
          </p:nvPr>
        </p:nvSpPr>
        <p:spPr>
          <a:xfrm>
            <a:off x="6553200" y="6245225"/>
            <a:ext cx="2132013" cy="474663"/>
          </a:xfrm>
        </p:spPr>
        <p:txBody>
          <a:bodyPr/>
          <a:lstStyle>
            <a:lvl1pPr>
              <a:defRPr/>
            </a:lvl1pPr>
          </a:lstStyle>
          <a:p>
            <a:fld id="{301C5319-0017-4D7E-894A-87093CB3BCB8}" type="slidenum">
              <a:rPr lang="en-GB" altLang="en-US"/>
              <a:pPr/>
              <a:t>‹#›</a:t>
            </a:fld>
            <a:endParaRPr lang="en-GB" altLang="en-US"/>
          </a:p>
        </p:txBody>
      </p:sp>
    </p:spTree>
    <p:extLst>
      <p:ext uri="{BB962C8B-B14F-4D97-AF65-F5344CB8AC3E}">
        <p14:creationId xmlns:p14="http://schemas.microsoft.com/office/powerpoint/2010/main" val="141549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3A633-C519-4EBF-BBF4-36DD7F79773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03161-A145-4C12-B384-D921115608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83A633-C519-4EBF-BBF4-36DD7F79773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03161-A145-4C12-B384-D921115608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83A633-C519-4EBF-BBF4-36DD7F797736}" type="datetimeFigureOut">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03161-A145-4C12-B384-D921115608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83A633-C519-4EBF-BBF4-36DD7F797736}" type="datetimeFigureOut">
              <a:rPr lang="en-US" smtClean="0"/>
              <a:pPr/>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703161-A145-4C12-B384-D921115608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83A633-C519-4EBF-BBF4-36DD7F797736}" type="datetimeFigureOut">
              <a:rPr lang="en-US" smtClean="0"/>
              <a:pPr/>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703161-A145-4C12-B384-D921115608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A633-C519-4EBF-BBF4-36DD7F797736}" type="datetimeFigureOut">
              <a:rPr lang="en-US" smtClean="0"/>
              <a:pPr/>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703161-A145-4C12-B384-D921115608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83A633-C519-4EBF-BBF4-36DD7F797736}" type="datetimeFigureOut">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03161-A145-4C12-B384-D921115608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83A633-C519-4EBF-BBF4-36DD7F797736}" type="datetimeFigureOut">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03161-A145-4C12-B384-D921115608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3A633-C519-4EBF-BBF4-36DD7F797736}" type="datetimeFigureOut">
              <a:rPr lang="en-US" smtClean="0"/>
              <a:pPr/>
              <a:t>3/8/2017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03161-A145-4C12-B384-D921115608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file:///D:\Sodium.swf\" TargetMode="External"/><Relationship Id="rId1" Type="http://schemas.openxmlformats.org/officeDocument/2006/relationships/slideLayout" Target="../slideLayouts/slideLayout7.xml"/><Relationship Id="rId5" Type="http://schemas.openxmlformats.org/officeDocument/2006/relationships/hyperlink" Target="http://www.usfca.edu/fac-staff/Courses/BIOL104_USF/104_Fall03_ppt/Text%20Chapter%2002/OxgnMol.swf" TargetMode="External"/><Relationship Id="rId4" Type="http://schemas.openxmlformats.org/officeDocument/2006/relationships/hyperlink" Target="file:///D:\Chapter-2\ppp\Text%20Chapter%2002\OxgnMol.swf" TargetMode="Externa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7.png"/><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oleObject3.bin"/><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0.png"/><Relationship Id="rId4" Type="http://schemas.openxmlformats.org/officeDocument/2006/relationships/oleObject" Target="../embeddings/oleObject11.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51.png"/><Relationship Id="rId4" Type="http://schemas.openxmlformats.org/officeDocument/2006/relationships/oleObject" Target="../embeddings/oleObject12.bin"/></Relationships>
</file>

<file path=ppt/slides/_rels/slide7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54.png"/><Relationship Id="rId4" Type="http://schemas.openxmlformats.org/officeDocument/2006/relationships/oleObject" Target="../embeddings/oleObject13.bin"/></Relationships>
</file>

<file path=ppt/slides/_rels/slide7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1.png"/><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image" Target="../media/image60.png"/><Relationship Id="rId4" Type="http://schemas.openxmlformats.org/officeDocument/2006/relationships/oleObject" Target="../embeddings/oleObject14.bin"/></Relationships>
</file>

<file path=ppt/slides/_rels/slide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9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9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524000"/>
            <a:ext cx="6400800" cy="1752600"/>
          </a:xfrm>
        </p:spPr>
        <p:txBody>
          <a:bodyPr/>
          <a:lstStyle/>
          <a:p>
            <a:endParaRPr lang="en-US" dirty="0"/>
          </a:p>
        </p:txBody>
      </p:sp>
      <p:pic>
        <p:nvPicPr>
          <p:cNvPr id="4" name="Picture 3" descr="aa-James-Bond-logo.jpg"/>
          <p:cNvPicPr>
            <a:picLocks noChangeAspect="1"/>
          </p:cNvPicPr>
          <p:nvPr/>
        </p:nvPicPr>
        <p:blipFill>
          <a:blip r:embed="rId2"/>
          <a:stretch>
            <a:fillRect/>
          </a:stretch>
        </p:blipFill>
        <p:spPr>
          <a:xfrm>
            <a:off x="0" y="381000"/>
            <a:ext cx="9144000" cy="6019800"/>
          </a:xfrm>
          <a:prstGeom prst="rect">
            <a:avLst/>
          </a:prstGeom>
        </p:spPr>
      </p:pic>
      <p:sp>
        <p:nvSpPr>
          <p:cNvPr id="5" name="Explosion 1 4"/>
          <p:cNvSpPr/>
          <p:nvPr/>
        </p:nvSpPr>
        <p:spPr>
          <a:xfrm>
            <a:off x="457200" y="838200"/>
            <a:ext cx="5029200" cy="3111818"/>
          </a:xfrm>
          <a:prstGeom prst="irregularSeal1">
            <a:avLst/>
          </a:prstGeom>
          <a:scene3d>
            <a:camera prst="orthographicFront"/>
            <a:lightRig rig="threePt" dir="t"/>
          </a:scene3d>
          <a:sp3d>
            <a:bevelT prst="slope"/>
          </a:sp3d>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n-US"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Bond</a:t>
            </a:r>
            <a:endPar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endParaRPr>
          </a:p>
        </p:txBody>
      </p:sp>
      <p:sp>
        <p:nvSpPr>
          <p:cNvPr id="6" name="Oval Callout 5"/>
          <p:cNvSpPr/>
          <p:nvPr/>
        </p:nvSpPr>
        <p:spPr>
          <a:xfrm>
            <a:off x="304800" y="4191000"/>
            <a:ext cx="7848600" cy="2466915"/>
          </a:xfrm>
          <a:prstGeom prst="wedgeEllipseCallout">
            <a:avLst>
              <a:gd name="adj1" fmla="val 26759"/>
              <a:gd name="adj2" fmla="val -133302"/>
            </a:avLst>
          </a:prstGeom>
          <a:effectLst>
            <a:glow rad="2286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oper Black" pitchFamily="18" charset="0"/>
              </a:rPr>
              <a:t>Chemical Bond!!</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oper Black" pitchFamily="18" charset="0"/>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dogionic"/>
          <p:cNvPicPr>
            <a:picLocks noChangeAspect="1" noChangeArrowheads="1" noCrop="1"/>
          </p:cNvPicPr>
          <p:nvPr/>
        </p:nvPicPr>
        <p:blipFill>
          <a:blip r:embed="rId2"/>
          <a:srcRect/>
          <a:stretch>
            <a:fillRect/>
          </a:stretch>
        </p:blipFill>
        <p:spPr bwMode="auto">
          <a:xfrm>
            <a:off x="228600" y="884238"/>
            <a:ext cx="8686800" cy="5211762"/>
          </a:xfrm>
          <a:prstGeom prst="rect">
            <a:avLst/>
          </a:prstGeom>
          <a:noFill/>
        </p:spPr>
      </p:pic>
      <p:sp>
        <p:nvSpPr>
          <p:cNvPr id="167939" name="Text Box 3"/>
          <p:cNvSpPr txBox="1">
            <a:spLocks noChangeArrowheads="1"/>
          </p:cNvSpPr>
          <p:nvPr/>
        </p:nvSpPr>
        <p:spPr bwMode="auto">
          <a:xfrm>
            <a:off x="0" y="76200"/>
            <a:ext cx="9144000" cy="701675"/>
          </a:xfrm>
          <a:prstGeom prst="rect">
            <a:avLst/>
          </a:prstGeom>
          <a:noFill/>
          <a:ln w="9525">
            <a:noFill/>
            <a:miter lim="800000"/>
            <a:headEnd/>
            <a:tailEnd/>
          </a:ln>
          <a:effectLst/>
        </p:spPr>
        <p:txBody>
          <a:bodyPr>
            <a:spAutoFit/>
          </a:bodyPr>
          <a:lstStyle/>
          <a:p>
            <a:pPr algn="ctr" eaLnBrk="0" hangingPunct="0">
              <a:spcBef>
                <a:spcPct val="50000"/>
              </a:spcBef>
            </a:pPr>
            <a:r>
              <a:rPr lang="en-US" sz="4000" b="1"/>
              <a:t>Ionic Bonds: One Big Greedy Thief Dog!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6" name="Object 6"/>
          <p:cNvGraphicFramePr>
            <a:graphicFrameLocks noChangeAspect="1"/>
          </p:cNvGraphicFramePr>
          <p:nvPr/>
        </p:nvGraphicFramePr>
        <p:xfrm>
          <a:off x="381000" y="0"/>
          <a:ext cx="8305800" cy="4233863"/>
        </p:xfrm>
        <a:graphic>
          <a:graphicData uri="http://schemas.openxmlformats.org/presentationml/2006/ole">
            <mc:AlternateContent xmlns:mc="http://schemas.openxmlformats.org/markup-compatibility/2006">
              <mc:Choice xmlns:v="urn:schemas-microsoft-com:vml" Requires="v">
                <p:oleObj spid="_x0000_s6155" name="Bitmap Image" r:id="rId3" imgW="5495238" imgH="2800741" progId="PBrush">
                  <p:embed/>
                </p:oleObj>
              </mc:Choice>
              <mc:Fallback>
                <p:oleObj name="Bitmap Image" r:id="rId3" imgW="5495238" imgH="2800741"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0"/>
                        <a:ext cx="8305800" cy="423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Text Box 7"/>
          <p:cNvSpPr txBox="1">
            <a:spLocks noChangeArrowheads="1"/>
          </p:cNvSpPr>
          <p:nvPr/>
        </p:nvSpPr>
        <p:spPr bwMode="auto">
          <a:xfrm>
            <a:off x="457200" y="4495800"/>
            <a:ext cx="8397875" cy="646331"/>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r>
              <a:rPr lang="en-US" dirty="0">
                <a:solidFill>
                  <a:srgbClr val="FFFF99"/>
                </a:solidFill>
                <a:latin typeface="Tahoma" pitchFamily="34" charset="0"/>
              </a:rPr>
              <a:t>1). Ionic bond</a:t>
            </a:r>
            <a:r>
              <a:rPr lang="en-US" dirty="0"/>
              <a:t> – electron from Na is transferred to Cl, this causes a charge imbalance in each atom.  The Na becomes</a:t>
            </a:r>
            <a:r>
              <a:rPr lang="en-US" dirty="0">
                <a:solidFill>
                  <a:srgbClr val="FFFF99"/>
                </a:solidFill>
              </a:rPr>
              <a:t> (Na</a:t>
            </a:r>
            <a:r>
              <a:rPr lang="en-US" dirty="0">
                <a:solidFill>
                  <a:schemeClr val="accent1"/>
                </a:solidFill>
              </a:rPr>
              <a:t>+</a:t>
            </a:r>
            <a:r>
              <a:rPr lang="en-US" dirty="0">
                <a:solidFill>
                  <a:srgbClr val="FFFF99"/>
                </a:solidFill>
              </a:rPr>
              <a:t>) </a:t>
            </a:r>
            <a:r>
              <a:rPr lang="en-US" dirty="0"/>
              <a:t>and the Cl becomes</a:t>
            </a:r>
            <a:r>
              <a:rPr lang="en-US" dirty="0">
                <a:solidFill>
                  <a:srgbClr val="FFFF99"/>
                </a:solidFill>
              </a:rPr>
              <a:t> (Cl</a:t>
            </a:r>
            <a:r>
              <a:rPr lang="en-US" dirty="0">
                <a:solidFill>
                  <a:schemeClr val="accent1"/>
                </a:solidFill>
              </a:rPr>
              <a:t>-</a:t>
            </a:r>
            <a:r>
              <a:rPr lang="en-US" dirty="0">
                <a:solidFill>
                  <a:srgbClr val="FFFF99"/>
                </a:solidFill>
              </a:rPr>
              <a:t>), </a:t>
            </a:r>
            <a:r>
              <a:rPr lang="en-US" dirty="0"/>
              <a:t>charged particles or ions. </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ox(in)">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ox(in)">
                                      <p:cBhvr>
                                        <p:cTn id="1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5" name="Picture 5" descr="ionicblue"/>
          <p:cNvPicPr>
            <a:picLocks noChangeAspect="1" noChangeArrowheads="1" noCrop="1"/>
          </p:cNvPicPr>
          <p:nvPr/>
        </p:nvPicPr>
        <p:blipFill>
          <a:blip r:embed="rId2"/>
          <a:srcRect/>
          <a:stretch>
            <a:fillRect/>
          </a:stretch>
        </p:blipFill>
        <p:spPr bwMode="auto">
          <a:xfrm>
            <a:off x="457200" y="609600"/>
            <a:ext cx="8305800" cy="5665788"/>
          </a:xfrm>
          <a:prstGeom prst="rect">
            <a:avLst/>
          </a:prstGeom>
          <a:noFill/>
          <a:ln w="9525">
            <a:noFill/>
            <a:miter lim="800000"/>
            <a:headEnd/>
            <a:tailEnd/>
          </a:ln>
        </p:spPr>
      </p:pic>
    </p:spTree>
  </p:cSld>
  <p:clrMapOvr>
    <a:masterClrMapping/>
  </p:clrMapOvr>
  <p:transition spd="med">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1027" descr="npo000016"/>
          <p:cNvPicPr>
            <a:picLocks noChangeAspect="1" noChangeArrowheads="1"/>
          </p:cNvPicPr>
          <p:nvPr/>
        </p:nvPicPr>
        <p:blipFill>
          <a:blip r:embed="rId2"/>
          <a:srcRect/>
          <a:stretch>
            <a:fillRect/>
          </a:stretch>
        </p:blipFill>
        <p:spPr bwMode="auto">
          <a:xfrm>
            <a:off x="0" y="0"/>
            <a:ext cx="5664200" cy="6172200"/>
          </a:xfrm>
          <a:prstGeom prst="rect">
            <a:avLst/>
          </a:prstGeom>
          <a:noFill/>
          <a:ln w="9525">
            <a:noFill/>
            <a:miter lim="800000"/>
            <a:headEnd/>
            <a:tailEnd/>
          </a:ln>
          <a:effectLst/>
        </p:spPr>
      </p:pic>
      <p:pic>
        <p:nvPicPr>
          <p:cNvPr id="168963" name="Picture 1028" descr="npo000018"/>
          <p:cNvPicPr>
            <a:picLocks noChangeAspect="1" noChangeArrowheads="1"/>
          </p:cNvPicPr>
          <p:nvPr/>
        </p:nvPicPr>
        <p:blipFill>
          <a:blip r:embed="rId3"/>
          <a:srcRect/>
          <a:stretch>
            <a:fillRect/>
          </a:stretch>
        </p:blipFill>
        <p:spPr bwMode="auto">
          <a:xfrm>
            <a:off x="5791200" y="779463"/>
            <a:ext cx="3429000" cy="2573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800" y="228600"/>
            <a:ext cx="7772400" cy="1143000"/>
          </a:xfrm>
          <a:ln w="38100">
            <a:solidFill>
              <a:schemeClr val="hlink"/>
            </a:solidFill>
          </a:ln>
        </p:spPr>
        <p:txBody>
          <a:bodyPr/>
          <a:lstStyle/>
          <a:p>
            <a:r>
              <a:rPr lang="en-US" sz="4000" b="1">
                <a:solidFill>
                  <a:schemeClr val="tx1"/>
                </a:solidFill>
              </a:rPr>
              <a:t>Formation of Sodium Ion</a:t>
            </a:r>
            <a:endParaRPr lang="en-US" b="1">
              <a:solidFill>
                <a:schemeClr val="tx1"/>
              </a:solidFill>
            </a:endParaRPr>
          </a:p>
        </p:txBody>
      </p:sp>
      <p:sp>
        <p:nvSpPr>
          <p:cNvPr id="140291" name="Rectangle 3"/>
          <p:cNvSpPr>
            <a:spLocks noGrp="1" noChangeArrowheads="1"/>
          </p:cNvSpPr>
          <p:nvPr>
            <p:ph type="body" idx="1"/>
          </p:nvPr>
        </p:nvSpPr>
        <p:spPr>
          <a:xfrm>
            <a:off x="381000" y="1600200"/>
            <a:ext cx="8382000" cy="4876800"/>
          </a:xfrm>
        </p:spPr>
        <p:txBody>
          <a:bodyPr/>
          <a:lstStyle/>
          <a:p>
            <a:pPr>
              <a:buFontTx/>
              <a:buNone/>
            </a:pPr>
            <a:r>
              <a:rPr lang="en-US" sz="2800" b="1"/>
              <a:t>  </a:t>
            </a:r>
            <a:r>
              <a:rPr lang="en-US" sz="2800" b="1">
                <a:solidFill>
                  <a:schemeClr val="accent1"/>
                </a:solidFill>
              </a:rPr>
              <a:t>Sodium atom                            Sodium ion </a:t>
            </a:r>
          </a:p>
          <a:p>
            <a:pPr>
              <a:buFontTx/>
              <a:buNone/>
            </a:pPr>
            <a:r>
              <a:rPr lang="en-US" sz="3000" b="1"/>
              <a:t>    Na </a:t>
            </a:r>
            <a:r>
              <a:rPr lang="en-US" sz="3400" b="1" baseline="30000">
                <a:sym typeface="Symbol" pitchFamily="18" charset="2"/>
              </a:rPr>
              <a:t></a:t>
            </a:r>
            <a:r>
              <a:rPr lang="en-US" sz="3400" b="1" baseline="30000"/>
              <a:t> </a:t>
            </a:r>
            <a:r>
              <a:rPr lang="en-US" sz="3400" b="1"/>
              <a:t> </a:t>
            </a:r>
            <a:r>
              <a:rPr lang="en-US" sz="3000" b="1"/>
              <a:t>        –  e</a:t>
            </a:r>
            <a:r>
              <a:rPr lang="en-US" sz="3000" b="1" baseline="30000">
                <a:sym typeface="Symbol" pitchFamily="18" charset="2"/>
              </a:rPr>
              <a:t></a:t>
            </a:r>
            <a:r>
              <a:rPr lang="en-US" sz="3000" b="1"/>
              <a:t>       </a:t>
            </a:r>
            <a:r>
              <a:rPr lang="en-US" sz="3000" b="1">
                <a:sym typeface="Symbol" pitchFamily="18" charset="2"/>
              </a:rPr>
              <a:t></a:t>
            </a:r>
            <a:r>
              <a:rPr lang="en-US" sz="3000" b="1"/>
              <a:t>      Na </a:t>
            </a:r>
            <a:r>
              <a:rPr lang="en-US" sz="3400" b="1" baseline="30000"/>
              <a:t>+</a:t>
            </a:r>
            <a:endParaRPr lang="en-US" sz="3000" b="1"/>
          </a:p>
          <a:p>
            <a:pPr>
              <a:buFontTx/>
              <a:buNone/>
            </a:pPr>
            <a:endParaRPr lang="en-US" sz="3000" b="1"/>
          </a:p>
          <a:p>
            <a:pPr>
              <a:buFontTx/>
              <a:buNone/>
            </a:pPr>
            <a:r>
              <a:rPr lang="en-US" sz="3000" b="1"/>
              <a:t> 	</a:t>
            </a:r>
            <a:r>
              <a:rPr lang="en-US" sz="3000" b="1">
                <a:solidFill>
                  <a:schemeClr val="accent2"/>
                </a:solidFill>
              </a:rPr>
              <a:t>2-8-1</a:t>
            </a:r>
            <a:r>
              <a:rPr lang="en-US" sz="3000" b="1" baseline="30000">
                <a:solidFill>
                  <a:schemeClr val="accent2"/>
                </a:solidFill>
              </a:rPr>
              <a:t>    </a:t>
            </a:r>
            <a:r>
              <a:rPr lang="en-US" sz="3000" b="1">
                <a:solidFill>
                  <a:schemeClr val="accent2"/>
                </a:solidFill>
              </a:rPr>
              <a:t>              		     2-8  ( = Ne)</a:t>
            </a:r>
          </a:p>
          <a:p>
            <a:pPr>
              <a:buFontTx/>
              <a:buNone/>
            </a:pPr>
            <a:endParaRPr lang="en-US" sz="3000" b="1">
              <a:solidFill>
                <a:schemeClr val="accent2"/>
              </a:solidFill>
            </a:endParaRPr>
          </a:p>
          <a:p>
            <a:pPr>
              <a:buFontTx/>
              <a:buNone/>
            </a:pPr>
            <a:r>
              <a:rPr lang="en-US" sz="3000" b="1"/>
              <a:t>       11 p</a:t>
            </a:r>
            <a:r>
              <a:rPr lang="en-US" sz="3000" b="1" baseline="30000"/>
              <a:t>+</a:t>
            </a:r>
            <a:r>
              <a:rPr lang="en-US" sz="3000" b="1"/>
              <a:t>           		         	     11 p</a:t>
            </a:r>
            <a:r>
              <a:rPr lang="en-US" sz="3000" b="1" baseline="30000"/>
              <a:t>+</a:t>
            </a:r>
          </a:p>
          <a:p>
            <a:pPr>
              <a:buFontTx/>
              <a:buNone/>
            </a:pPr>
            <a:r>
              <a:rPr lang="en-US" sz="3000" b="1" baseline="30000"/>
              <a:t>      </a:t>
            </a:r>
            <a:r>
              <a:rPr lang="en-US" sz="3000" b="1" u="sng"/>
              <a:t>   11 e</a:t>
            </a:r>
            <a:r>
              <a:rPr lang="en-US" sz="3000" b="1" baseline="30000"/>
              <a:t>-</a:t>
            </a:r>
            <a:r>
              <a:rPr lang="en-US" sz="3000" b="1"/>
              <a:t>                                    </a:t>
            </a:r>
            <a:r>
              <a:rPr lang="en-US" sz="3000" b="1" u="sng"/>
              <a:t>  10 e</a:t>
            </a:r>
            <a:r>
              <a:rPr lang="en-US" sz="3000" b="1" baseline="30000"/>
              <a:t>-</a:t>
            </a:r>
            <a:endParaRPr lang="en-US" sz="3000" b="1" u="sng"/>
          </a:p>
          <a:p>
            <a:pPr>
              <a:buFontTx/>
              <a:buNone/>
            </a:pPr>
            <a:r>
              <a:rPr lang="en-US" sz="3000" b="1"/>
              <a:t>        </a:t>
            </a:r>
            <a:r>
              <a:rPr lang="en-US" sz="3000" b="1">
                <a:solidFill>
                  <a:schemeClr val="accent2"/>
                </a:solidFill>
              </a:rPr>
              <a:t> 0</a:t>
            </a:r>
            <a:r>
              <a:rPr lang="en-US" sz="3000" b="1"/>
              <a:t>                                            </a:t>
            </a:r>
            <a:r>
              <a:rPr lang="en-US" sz="3000" b="1">
                <a:solidFill>
                  <a:schemeClr val="accent2"/>
                </a:solidFill>
              </a:rPr>
              <a:t>1</a:t>
            </a:r>
            <a:r>
              <a:rPr lang="en-US" sz="3000" b="1" baseline="30000">
                <a:solidFill>
                  <a:schemeClr val="accent2"/>
                </a:solidFill>
              </a:rPr>
              <a:t>+</a:t>
            </a:r>
            <a:endParaRPr lang="en-US" sz="3000" b="1">
              <a:solidFill>
                <a:schemeClr val="accent2"/>
              </a:solidFill>
            </a:endParaRPr>
          </a:p>
          <a:p>
            <a:pPr>
              <a:buFontTx/>
              <a:buNone/>
            </a:pPr>
            <a:endParaRPr lang="en-US" sz="3000" b="1"/>
          </a:p>
          <a:p>
            <a:pPr>
              <a:buFontTx/>
              <a:buNone/>
            </a:pPr>
            <a:endParaRPr lang="en-US" sz="3000" b="1"/>
          </a:p>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762000" y="228600"/>
            <a:ext cx="7772400" cy="1143000"/>
          </a:xfrm>
          <a:ln w="38100">
            <a:solidFill>
              <a:schemeClr val="hlink"/>
            </a:solidFill>
          </a:ln>
        </p:spPr>
        <p:txBody>
          <a:bodyPr/>
          <a:lstStyle/>
          <a:p>
            <a:r>
              <a:rPr lang="en-US" sz="4000" b="1">
                <a:solidFill>
                  <a:schemeClr val="tx1"/>
                </a:solidFill>
              </a:rPr>
              <a:t>Formation of Magnesium  Ion</a:t>
            </a:r>
            <a:endParaRPr lang="en-US" sz="3800" b="1">
              <a:solidFill>
                <a:schemeClr val="tx1"/>
              </a:solidFill>
            </a:endParaRPr>
          </a:p>
        </p:txBody>
      </p:sp>
      <p:sp>
        <p:nvSpPr>
          <p:cNvPr id="141315" name="Rectangle 3"/>
          <p:cNvSpPr>
            <a:spLocks noGrp="1" noChangeArrowheads="1"/>
          </p:cNvSpPr>
          <p:nvPr>
            <p:ph type="body" idx="1"/>
          </p:nvPr>
        </p:nvSpPr>
        <p:spPr>
          <a:xfrm>
            <a:off x="381000" y="1600200"/>
            <a:ext cx="8458200" cy="4876800"/>
          </a:xfrm>
        </p:spPr>
        <p:txBody>
          <a:bodyPr>
            <a:normAutofit lnSpcReduction="10000"/>
          </a:bodyPr>
          <a:lstStyle/>
          <a:p>
            <a:pPr>
              <a:buFontTx/>
              <a:buNone/>
            </a:pPr>
            <a:r>
              <a:rPr lang="en-US" sz="2800" b="1">
                <a:solidFill>
                  <a:schemeClr val="accent2"/>
                </a:solidFill>
                <a:sym typeface="Symbol" pitchFamily="18" charset="2"/>
              </a:rPr>
              <a:t>Magnesium atom	             Magnesium ion</a:t>
            </a:r>
            <a:endParaRPr lang="en-US" sz="3000" b="1" baseline="30000">
              <a:solidFill>
                <a:schemeClr val="accent2"/>
              </a:solidFill>
              <a:sym typeface="Symbol" pitchFamily="18" charset="2"/>
            </a:endParaRPr>
          </a:p>
          <a:p>
            <a:pPr>
              <a:buFontTx/>
              <a:buNone/>
            </a:pPr>
            <a:r>
              <a:rPr lang="en-US" sz="3000" b="1" baseline="30000">
                <a:sym typeface="Symbol" pitchFamily="18" charset="2"/>
              </a:rPr>
              <a:t>     </a:t>
            </a:r>
            <a:r>
              <a:rPr lang="en-US" sz="3000" b="1" baseline="-25000">
                <a:sym typeface="Symbol" pitchFamily="18" charset="2"/>
              </a:rPr>
              <a:t></a:t>
            </a:r>
            <a:endParaRPr lang="en-US" sz="3000" b="1"/>
          </a:p>
          <a:p>
            <a:pPr>
              <a:buFontTx/>
              <a:buNone/>
            </a:pPr>
            <a:r>
              <a:rPr lang="en-US" sz="3000" b="1"/>
              <a:t>  Mg </a:t>
            </a:r>
            <a:r>
              <a:rPr lang="en-US" sz="3000" b="1" baseline="30000">
                <a:sym typeface="Symbol" pitchFamily="18" charset="2"/>
              </a:rPr>
              <a:t></a:t>
            </a:r>
            <a:r>
              <a:rPr lang="en-US" sz="3000" b="1" baseline="30000"/>
              <a:t> </a:t>
            </a:r>
            <a:r>
              <a:rPr lang="en-US" sz="3000" b="1"/>
              <a:t>                –   2e</a:t>
            </a:r>
            <a:r>
              <a:rPr lang="en-US" sz="3000" b="1" baseline="30000">
                <a:sym typeface="Symbol" pitchFamily="18" charset="2"/>
              </a:rPr>
              <a:t></a:t>
            </a:r>
            <a:r>
              <a:rPr lang="en-US" sz="3000" b="1"/>
              <a:t>    </a:t>
            </a:r>
            <a:r>
              <a:rPr lang="en-US" sz="3000" b="1">
                <a:sym typeface="Symbol" pitchFamily="18" charset="2"/>
              </a:rPr>
              <a:t></a:t>
            </a:r>
            <a:r>
              <a:rPr lang="en-US" sz="3000" b="1"/>
              <a:t>        Mg</a:t>
            </a:r>
            <a:r>
              <a:rPr lang="en-US" sz="3000" b="1" baseline="30000"/>
              <a:t>2+</a:t>
            </a:r>
            <a:endParaRPr lang="en-US" sz="3000" b="1"/>
          </a:p>
          <a:p>
            <a:pPr>
              <a:buFontTx/>
              <a:buNone/>
            </a:pPr>
            <a:r>
              <a:rPr lang="en-US" sz="3000" b="1"/>
              <a:t>      </a:t>
            </a:r>
          </a:p>
          <a:p>
            <a:pPr>
              <a:buFontTx/>
              <a:buNone/>
            </a:pPr>
            <a:r>
              <a:rPr lang="en-US" sz="3000" b="1"/>
              <a:t> </a:t>
            </a:r>
            <a:r>
              <a:rPr lang="en-US" sz="3000" b="1">
                <a:solidFill>
                  <a:schemeClr val="accent1"/>
                </a:solidFill>
              </a:rPr>
              <a:t>2-8-2</a:t>
            </a:r>
            <a:r>
              <a:rPr lang="en-US" sz="3000" b="1" baseline="30000">
                <a:solidFill>
                  <a:schemeClr val="accent1"/>
                </a:solidFill>
              </a:rPr>
              <a:t>      </a:t>
            </a:r>
            <a:r>
              <a:rPr lang="en-US" sz="3000" b="1">
                <a:solidFill>
                  <a:schemeClr val="accent1"/>
                </a:solidFill>
              </a:rPr>
              <a:t>                 			2-8   (=Ne)</a:t>
            </a:r>
          </a:p>
          <a:p>
            <a:pPr>
              <a:buFontTx/>
              <a:buNone/>
            </a:pPr>
            <a:endParaRPr lang="en-US" sz="3000" b="1">
              <a:solidFill>
                <a:schemeClr val="accent1"/>
              </a:solidFill>
            </a:endParaRPr>
          </a:p>
          <a:p>
            <a:pPr>
              <a:buFontTx/>
              <a:buNone/>
            </a:pPr>
            <a:r>
              <a:rPr lang="en-US" sz="3000" b="1"/>
              <a:t>       12 p</a:t>
            </a:r>
            <a:r>
              <a:rPr lang="en-US" sz="3000" b="1" baseline="30000"/>
              <a:t>+</a:t>
            </a:r>
            <a:r>
              <a:rPr lang="en-US" sz="3000" b="1"/>
              <a:t>           				12 p</a:t>
            </a:r>
            <a:r>
              <a:rPr lang="en-US" sz="3000" b="1" baseline="30000"/>
              <a:t>+</a:t>
            </a:r>
            <a:endParaRPr lang="en-US" sz="3000" b="1"/>
          </a:p>
          <a:p>
            <a:pPr>
              <a:buFontTx/>
              <a:buNone/>
            </a:pPr>
            <a:r>
              <a:rPr lang="en-US" sz="3000" b="1" u="sng"/>
              <a:t>       12 e</a:t>
            </a:r>
            <a:r>
              <a:rPr lang="en-US" sz="3000" b="1"/>
              <a:t>-                                     	</a:t>
            </a:r>
            <a:r>
              <a:rPr lang="en-US" sz="3000" b="1" u="sng"/>
              <a:t>10 e</a:t>
            </a:r>
            <a:r>
              <a:rPr lang="en-US" sz="3000" b="1" baseline="30000"/>
              <a:t>-</a:t>
            </a:r>
            <a:endParaRPr lang="en-US" sz="3000" b="1" u="sng"/>
          </a:p>
          <a:p>
            <a:pPr>
              <a:buFontTx/>
              <a:buNone/>
            </a:pPr>
            <a:r>
              <a:rPr lang="en-US" sz="3000" b="1">
                <a:solidFill>
                  <a:schemeClr val="accent2"/>
                </a:solidFill>
              </a:rPr>
              <a:t>         0                                                 2</a:t>
            </a:r>
            <a:r>
              <a:rPr lang="en-US" sz="3000" b="1" baseline="30000">
                <a:solidFill>
                  <a:schemeClr val="accent2"/>
                </a:solidFill>
              </a:rPr>
              <a:t>+</a:t>
            </a:r>
            <a:endParaRPr lang="en-US" sz="3000" b="1">
              <a:solidFill>
                <a:schemeClr val="accent2"/>
              </a:solidFill>
            </a:endParaRPr>
          </a:p>
          <a:p>
            <a:pPr>
              <a:buFontTx/>
              <a:buNone/>
            </a:pPr>
            <a:endParaRPr lang="en-US" sz="3000" b="1"/>
          </a:p>
          <a:p>
            <a:endParaRPr lang="en-US" b="1" u="sng"/>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304800"/>
            <a:ext cx="7772400" cy="1143000"/>
          </a:xfrm>
          <a:ln w="38100">
            <a:solidFill>
              <a:schemeClr val="hlink"/>
            </a:solidFill>
          </a:ln>
        </p:spPr>
        <p:txBody>
          <a:bodyPr/>
          <a:lstStyle/>
          <a:p>
            <a:r>
              <a:rPr lang="en-US" sz="4000" b="1"/>
              <a:t>Learning Check </a:t>
            </a:r>
            <a:endParaRPr lang="en-US"/>
          </a:p>
        </p:txBody>
      </p:sp>
      <p:sp>
        <p:nvSpPr>
          <p:cNvPr id="143363" name="Rectangle 3"/>
          <p:cNvSpPr>
            <a:spLocks noGrp="1" noChangeArrowheads="1"/>
          </p:cNvSpPr>
          <p:nvPr>
            <p:ph type="body" idx="1"/>
          </p:nvPr>
        </p:nvSpPr>
        <p:spPr>
          <a:xfrm>
            <a:off x="304800" y="1981200"/>
            <a:ext cx="8610600" cy="4495800"/>
          </a:xfrm>
        </p:spPr>
        <p:txBody>
          <a:bodyPr/>
          <a:lstStyle/>
          <a:p>
            <a:pPr>
              <a:lnSpc>
                <a:spcPct val="90000"/>
              </a:lnSpc>
              <a:buFontTx/>
              <a:buNone/>
            </a:pPr>
            <a:r>
              <a:rPr lang="en-US" sz="3000" b="1"/>
              <a:t>A.   Number of valence electrons in aluminum</a:t>
            </a:r>
          </a:p>
          <a:p>
            <a:pPr>
              <a:lnSpc>
                <a:spcPct val="90000"/>
              </a:lnSpc>
              <a:buFontTx/>
              <a:buNone/>
            </a:pPr>
            <a:r>
              <a:rPr lang="en-US" sz="3000" b="1"/>
              <a:t>	</a:t>
            </a:r>
            <a:r>
              <a:rPr lang="en-US" sz="3000" b="1">
                <a:solidFill>
                  <a:srgbClr val="66FF33"/>
                </a:solidFill>
              </a:rPr>
              <a:t>	</a:t>
            </a:r>
            <a:r>
              <a:rPr lang="en-US" sz="3000" b="1">
                <a:solidFill>
                  <a:schemeClr val="accent1"/>
                </a:solidFill>
              </a:rPr>
              <a:t>1)  1 e</a:t>
            </a:r>
            <a:r>
              <a:rPr lang="en-US" sz="3000" b="1" baseline="30000">
                <a:solidFill>
                  <a:schemeClr val="accent1"/>
                </a:solidFill>
              </a:rPr>
              <a:t>-</a:t>
            </a:r>
            <a:r>
              <a:rPr lang="en-US" sz="3000" b="1">
                <a:solidFill>
                  <a:schemeClr val="accent1"/>
                </a:solidFill>
              </a:rPr>
              <a:t>	      	2)  2 e</a:t>
            </a:r>
            <a:r>
              <a:rPr lang="en-US" sz="3000" b="1" baseline="30000">
                <a:solidFill>
                  <a:schemeClr val="accent1"/>
                </a:solidFill>
              </a:rPr>
              <a:t>-</a:t>
            </a:r>
            <a:r>
              <a:rPr lang="en-US" sz="3000" b="1">
                <a:solidFill>
                  <a:schemeClr val="accent1"/>
                </a:solidFill>
              </a:rPr>
              <a:t>		3)  3 e</a:t>
            </a:r>
            <a:r>
              <a:rPr lang="en-US" sz="3000" b="1" baseline="30000">
                <a:solidFill>
                  <a:schemeClr val="accent1"/>
                </a:solidFill>
              </a:rPr>
              <a:t>-</a:t>
            </a:r>
            <a:endParaRPr lang="en-US" sz="3000" b="1">
              <a:solidFill>
                <a:schemeClr val="accent1"/>
              </a:solidFill>
            </a:endParaRPr>
          </a:p>
          <a:p>
            <a:pPr>
              <a:lnSpc>
                <a:spcPct val="90000"/>
              </a:lnSpc>
              <a:buFontTx/>
              <a:buNone/>
            </a:pPr>
            <a:endParaRPr lang="en-US" sz="3000" b="1">
              <a:solidFill>
                <a:schemeClr val="accent1"/>
              </a:solidFill>
            </a:endParaRPr>
          </a:p>
          <a:p>
            <a:pPr>
              <a:lnSpc>
                <a:spcPct val="90000"/>
              </a:lnSpc>
              <a:buFontTx/>
              <a:buNone/>
            </a:pPr>
            <a:r>
              <a:rPr lang="en-US" sz="3000" b="1"/>
              <a:t>B.    Change in electrons for octet</a:t>
            </a:r>
          </a:p>
          <a:p>
            <a:pPr>
              <a:lnSpc>
                <a:spcPct val="90000"/>
              </a:lnSpc>
              <a:buFontTx/>
              <a:buNone/>
            </a:pPr>
            <a:r>
              <a:rPr lang="en-US" sz="3000" b="1"/>
              <a:t>		</a:t>
            </a:r>
            <a:r>
              <a:rPr lang="en-US" sz="3000" b="1">
                <a:solidFill>
                  <a:schemeClr val="accent1"/>
                </a:solidFill>
              </a:rPr>
              <a:t>1)  lose 3e</a:t>
            </a:r>
            <a:r>
              <a:rPr lang="en-US" sz="3000" b="1" baseline="30000">
                <a:solidFill>
                  <a:schemeClr val="accent1"/>
                </a:solidFill>
              </a:rPr>
              <a:t>-         	</a:t>
            </a:r>
            <a:r>
              <a:rPr lang="en-US" sz="3000" b="1">
                <a:solidFill>
                  <a:schemeClr val="accent1"/>
                </a:solidFill>
              </a:rPr>
              <a:t>2)  gain 3 e</a:t>
            </a:r>
            <a:r>
              <a:rPr lang="en-US" sz="3000" b="1" baseline="30000">
                <a:solidFill>
                  <a:schemeClr val="accent1"/>
                </a:solidFill>
              </a:rPr>
              <a:t>-        	</a:t>
            </a:r>
            <a:r>
              <a:rPr lang="en-US" sz="3000" b="1">
                <a:solidFill>
                  <a:schemeClr val="accent1"/>
                </a:solidFill>
              </a:rPr>
              <a:t>3)  gain 5 e</a:t>
            </a:r>
            <a:r>
              <a:rPr lang="en-US" sz="3000" b="1" baseline="30000">
                <a:solidFill>
                  <a:schemeClr val="accent1"/>
                </a:solidFill>
              </a:rPr>
              <a:t>-</a:t>
            </a:r>
            <a:endParaRPr lang="en-US" sz="3000" b="1">
              <a:solidFill>
                <a:schemeClr val="accent1"/>
              </a:solidFill>
            </a:endParaRPr>
          </a:p>
          <a:p>
            <a:pPr>
              <a:lnSpc>
                <a:spcPct val="90000"/>
              </a:lnSpc>
              <a:buFontTx/>
              <a:buNone/>
            </a:pPr>
            <a:endParaRPr lang="en-US" sz="3000" b="1"/>
          </a:p>
          <a:p>
            <a:pPr>
              <a:lnSpc>
                <a:spcPct val="90000"/>
              </a:lnSpc>
              <a:buFontTx/>
              <a:buNone/>
            </a:pPr>
            <a:r>
              <a:rPr lang="en-US" sz="3000" b="1"/>
              <a:t>C.	Ionic charge of aluminum </a:t>
            </a:r>
          </a:p>
          <a:p>
            <a:pPr>
              <a:lnSpc>
                <a:spcPct val="90000"/>
              </a:lnSpc>
              <a:buFontTx/>
              <a:buNone/>
            </a:pPr>
            <a:r>
              <a:rPr lang="en-US" sz="3000" b="1"/>
              <a:t>		</a:t>
            </a:r>
            <a:r>
              <a:rPr lang="en-US" sz="3000" b="1">
                <a:solidFill>
                  <a:schemeClr val="accent1"/>
                </a:solidFill>
              </a:rPr>
              <a:t>1)  3-		       	2)  5-		      	3)   3</a:t>
            </a:r>
            <a:r>
              <a:rPr lang="en-US" sz="3000" b="1" baseline="30000">
                <a:solidFill>
                  <a:schemeClr val="accent1"/>
                </a:solidFill>
              </a:rPr>
              <a:t>+</a:t>
            </a:r>
            <a:r>
              <a:rPr lang="en-US" sz="2800" b="1">
                <a:solidFill>
                  <a:srgbClr val="66FF33"/>
                </a:solidFill>
              </a:rPr>
              <a:t>  	</a:t>
            </a:r>
            <a:r>
              <a:rPr lang="en-US" sz="2800" b="1"/>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304800"/>
            <a:ext cx="7772400" cy="1143000"/>
          </a:xfrm>
          <a:ln w="38100">
            <a:solidFill>
              <a:schemeClr val="hlink"/>
            </a:solidFill>
          </a:ln>
        </p:spPr>
        <p:txBody>
          <a:bodyPr/>
          <a:lstStyle/>
          <a:p>
            <a:r>
              <a:rPr lang="en-US" sz="4000" b="1"/>
              <a:t>Solution  </a:t>
            </a:r>
            <a:endParaRPr lang="en-US"/>
          </a:p>
        </p:txBody>
      </p:sp>
      <p:sp>
        <p:nvSpPr>
          <p:cNvPr id="144387" name="Rectangle 3"/>
          <p:cNvSpPr>
            <a:spLocks noGrp="1" noChangeArrowheads="1"/>
          </p:cNvSpPr>
          <p:nvPr>
            <p:ph type="body" idx="1"/>
          </p:nvPr>
        </p:nvSpPr>
        <p:spPr>
          <a:xfrm>
            <a:off x="304800" y="1981200"/>
            <a:ext cx="8610600" cy="4495800"/>
          </a:xfrm>
        </p:spPr>
        <p:txBody>
          <a:bodyPr/>
          <a:lstStyle/>
          <a:p>
            <a:pPr>
              <a:lnSpc>
                <a:spcPct val="90000"/>
              </a:lnSpc>
              <a:buFontTx/>
              <a:buNone/>
            </a:pPr>
            <a:r>
              <a:rPr lang="en-US" sz="3000" b="1"/>
              <a:t>A.   Number of valence electrons in aluminum</a:t>
            </a:r>
          </a:p>
          <a:p>
            <a:pPr>
              <a:lnSpc>
                <a:spcPct val="90000"/>
              </a:lnSpc>
              <a:buFontTx/>
              <a:buNone/>
            </a:pPr>
            <a:r>
              <a:rPr lang="en-US" sz="3000" b="1"/>
              <a:t>	</a:t>
            </a:r>
            <a:r>
              <a:rPr lang="en-US" sz="3000" b="1">
                <a:solidFill>
                  <a:srgbClr val="66FF33"/>
                </a:solidFill>
              </a:rPr>
              <a:t>	</a:t>
            </a:r>
            <a:r>
              <a:rPr lang="en-US" sz="3000" b="1">
                <a:solidFill>
                  <a:schemeClr val="accent1"/>
                </a:solidFill>
              </a:rPr>
              <a:t>3) 	3 e</a:t>
            </a:r>
            <a:r>
              <a:rPr lang="en-US" sz="3000" b="1" baseline="30000">
                <a:solidFill>
                  <a:schemeClr val="accent1"/>
                </a:solidFill>
              </a:rPr>
              <a:t>-</a:t>
            </a:r>
            <a:endParaRPr lang="en-US" sz="3000" b="1">
              <a:solidFill>
                <a:schemeClr val="accent1"/>
              </a:solidFill>
            </a:endParaRPr>
          </a:p>
          <a:p>
            <a:pPr>
              <a:lnSpc>
                <a:spcPct val="90000"/>
              </a:lnSpc>
              <a:buFontTx/>
              <a:buNone/>
            </a:pPr>
            <a:endParaRPr lang="en-US" sz="3000" b="1"/>
          </a:p>
          <a:p>
            <a:pPr>
              <a:lnSpc>
                <a:spcPct val="90000"/>
              </a:lnSpc>
              <a:buFontTx/>
              <a:buNone/>
            </a:pPr>
            <a:r>
              <a:rPr lang="en-US" sz="3000" b="1"/>
              <a:t>B.    Change in electrons for octet</a:t>
            </a:r>
          </a:p>
          <a:p>
            <a:pPr>
              <a:lnSpc>
                <a:spcPct val="90000"/>
              </a:lnSpc>
              <a:buFontTx/>
              <a:buNone/>
            </a:pPr>
            <a:r>
              <a:rPr lang="en-US" sz="3000" b="1"/>
              <a:t>		</a:t>
            </a:r>
            <a:r>
              <a:rPr lang="en-US" sz="3000" b="1">
                <a:solidFill>
                  <a:schemeClr val="accent1"/>
                </a:solidFill>
              </a:rPr>
              <a:t>1) 	lose 3e</a:t>
            </a:r>
            <a:r>
              <a:rPr lang="en-US" sz="3000" b="1" baseline="30000">
                <a:solidFill>
                  <a:schemeClr val="accent1"/>
                </a:solidFill>
              </a:rPr>
              <a:t>-</a:t>
            </a:r>
            <a:r>
              <a:rPr lang="en-US" sz="3000" b="1">
                <a:solidFill>
                  <a:schemeClr val="accent1"/>
                </a:solidFill>
              </a:rPr>
              <a:t>	</a:t>
            </a:r>
          </a:p>
          <a:p>
            <a:pPr>
              <a:lnSpc>
                <a:spcPct val="90000"/>
              </a:lnSpc>
              <a:buFontTx/>
              <a:buNone/>
            </a:pPr>
            <a:endParaRPr lang="en-US" sz="3000" b="1">
              <a:solidFill>
                <a:schemeClr val="accent1"/>
              </a:solidFill>
            </a:endParaRPr>
          </a:p>
          <a:p>
            <a:pPr>
              <a:lnSpc>
                <a:spcPct val="90000"/>
              </a:lnSpc>
              <a:buFontTx/>
              <a:buNone/>
            </a:pPr>
            <a:r>
              <a:rPr lang="en-US" sz="3000" b="1"/>
              <a:t>C.	Ionic charge of aluminum </a:t>
            </a:r>
          </a:p>
          <a:p>
            <a:pPr>
              <a:lnSpc>
                <a:spcPct val="90000"/>
              </a:lnSpc>
              <a:buFontTx/>
              <a:buNone/>
            </a:pPr>
            <a:r>
              <a:rPr lang="en-US" sz="3000" b="1"/>
              <a:t>		</a:t>
            </a:r>
            <a:r>
              <a:rPr lang="en-US" sz="3000" b="1">
                <a:solidFill>
                  <a:schemeClr val="accent1"/>
                </a:solidFill>
              </a:rPr>
              <a:t>3)   3</a:t>
            </a:r>
            <a:r>
              <a:rPr lang="en-US" sz="3000" b="1" baseline="30000">
                <a:solidFill>
                  <a:schemeClr val="accent1"/>
                </a:solidFill>
              </a:rPr>
              <a:t>+</a:t>
            </a:r>
            <a:r>
              <a:rPr lang="en-US" sz="2800" b="1">
                <a:solidFill>
                  <a:schemeClr val="accent1"/>
                </a:solidFill>
              </a:rPr>
              <a:t>  		</a:t>
            </a:r>
            <a:endParaRPr lang="en-US" sz="28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228600"/>
            <a:ext cx="7772400" cy="1143000"/>
          </a:xfrm>
          <a:ln w="38100">
            <a:solidFill>
              <a:schemeClr val="hlink"/>
            </a:solidFill>
          </a:ln>
        </p:spPr>
        <p:txBody>
          <a:bodyPr/>
          <a:lstStyle/>
          <a:p>
            <a:r>
              <a:rPr lang="en-US" sz="4000" b="1"/>
              <a:t>Learning Check</a:t>
            </a:r>
            <a:endParaRPr lang="en-US"/>
          </a:p>
        </p:txBody>
      </p:sp>
      <p:sp>
        <p:nvSpPr>
          <p:cNvPr id="145411" name="Rectangle 3"/>
          <p:cNvSpPr>
            <a:spLocks noGrp="1" noChangeArrowheads="1"/>
          </p:cNvSpPr>
          <p:nvPr>
            <p:ph type="body" idx="1"/>
          </p:nvPr>
        </p:nvSpPr>
        <p:spPr>
          <a:xfrm>
            <a:off x="304800" y="1676400"/>
            <a:ext cx="8534400" cy="4800600"/>
          </a:xfrm>
        </p:spPr>
        <p:txBody>
          <a:bodyPr/>
          <a:lstStyle/>
          <a:p>
            <a:pPr>
              <a:buFontTx/>
              <a:buNone/>
            </a:pPr>
            <a:r>
              <a:rPr lang="en-US" sz="3000" b="1"/>
              <a:t>	Give the ionic charge for each of the following:</a:t>
            </a:r>
          </a:p>
          <a:p>
            <a:pPr>
              <a:lnSpc>
                <a:spcPct val="80000"/>
              </a:lnSpc>
              <a:buFontTx/>
              <a:buNone/>
            </a:pPr>
            <a:r>
              <a:rPr lang="en-US" sz="3000" b="1"/>
              <a:t>	A.  12 p</a:t>
            </a:r>
            <a:r>
              <a:rPr lang="en-US" sz="3000" b="1" baseline="30000"/>
              <a:t>+ </a:t>
            </a:r>
            <a:r>
              <a:rPr lang="en-US" sz="3000" b="1"/>
              <a:t> and 10 e</a:t>
            </a:r>
            <a:r>
              <a:rPr lang="en-US" sz="3000" b="1" baseline="30000"/>
              <a:t>-</a:t>
            </a:r>
            <a:endParaRPr lang="en-US" sz="3000" b="1"/>
          </a:p>
          <a:p>
            <a:pPr>
              <a:buFontTx/>
              <a:buNone/>
            </a:pPr>
            <a:r>
              <a:rPr lang="en-US" sz="3000" b="1"/>
              <a:t>		</a:t>
            </a:r>
            <a:r>
              <a:rPr lang="en-US" sz="3000" b="1">
                <a:solidFill>
                  <a:schemeClr val="accent1"/>
                </a:solidFill>
              </a:rPr>
              <a:t>1) 0		2) 2+		3) 2-</a:t>
            </a:r>
            <a:endParaRPr lang="en-US" sz="3000" b="1"/>
          </a:p>
          <a:p>
            <a:pPr>
              <a:lnSpc>
                <a:spcPct val="140000"/>
              </a:lnSpc>
              <a:buFontTx/>
              <a:buNone/>
            </a:pPr>
            <a:r>
              <a:rPr lang="en-US" sz="3000" b="1"/>
              <a:t>	B.  50p</a:t>
            </a:r>
            <a:r>
              <a:rPr lang="en-US" sz="3000" b="1" baseline="30000"/>
              <a:t>+</a:t>
            </a:r>
            <a:r>
              <a:rPr lang="en-US" sz="3000" b="1"/>
              <a:t>   and  46 e-</a:t>
            </a:r>
          </a:p>
          <a:p>
            <a:pPr>
              <a:buFontTx/>
              <a:buNone/>
            </a:pPr>
            <a:r>
              <a:rPr lang="en-US" sz="3000" b="1"/>
              <a:t>	</a:t>
            </a:r>
            <a:r>
              <a:rPr lang="en-US" sz="3000" b="1">
                <a:solidFill>
                  <a:schemeClr val="accent1"/>
                </a:solidFill>
              </a:rPr>
              <a:t>	1) 2+		2) 4+		3)  4-</a:t>
            </a:r>
            <a:endParaRPr lang="en-US" sz="3000" b="1"/>
          </a:p>
          <a:p>
            <a:pPr>
              <a:lnSpc>
                <a:spcPct val="140000"/>
              </a:lnSpc>
              <a:buFontTx/>
              <a:buNone/>
            </a:pPr>
            <a:r>
              <a:rPr lang="en-US" sz="3000" b="1"/>
              <a:t>	C.  15 p</a:t>
            </a:r>
            <a:r>
              <a:rPr lang="en-US" sz="3000" b="1" baseline="30000"/>
              <a:t>+</a:t>
            </a:r>
            <a:r>
              <a:rPr lang="en-US" sz="3000" b="1"/>
              <a:t>   and 18e-</a:t>
            </a:r>
          </a:p>
          <a:p>
            <a:pPr>
              <a:buFontTx/>
              <a:buNone/>
            </a:pPr>
            <a:r>
              <a:rPr lang="en-US" sz="3000" b="1">
                <a:solidFill>
                  <a:schemeClr val="accent1"/>
                </a:solidFill>
              </a:rPr>
              <a:t>		2) 3+     	2) 3-		3)  5-</a:t>
            </a:r>
            <a:endParaRPr lang="en-US" sz="3000" b="1"/>
          </a:p>
          <a:p>
            <a:pPr>
              <a:buFontTx/>
              <a:buNone/>
            </a:pPr>
            <a:r>
              <a:rPr lang="en-US" sz="3000" b="1"/>
              <a:t> </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p:txBody>
          <a:bodyPr/>
          <a:lstStyle/>
          <a:p>
            <a:r>
              <a:rPr lang="en-US"/>
              <a:t>Ionic Bond</a:t>
            </a:r>
          </a:p>
        </p:txBody>
      </p:sp>
      <p:sp>
        <p:nvSpPr>
          <p:cNvPr id="136199" name="Rectangle 7"/>
          <p:cNvSpPr>
            <a:spLocks noGrp="1" noChangeArrowheads="1"/>
          </p:cNvSpPr>
          <p:nvPr>
            <p:ph type="body" idx="1"/>
          </p:nvPr>
        </p:nvSpPr>
        <p:spPr/>
        <p:txBody>
          <a:bodyPr/>
          <a:lstStyle/>
          <a:p>
            <a:r>
              <a:rPr lang="en-US"/>
              <a:t>Between atoms of metals and nonmetals with very different electronegativity</a:t>
            </a:r>
          </a:p>
          <a:p>
            <a:r>
              <a:rPr lang="en-US"/>
              <a:t>Bond formed by transfer of electrons</a:t>
            </a:r>
          </a:p>
          <a:p>
            <a:r>
              <a:rPr lang="en-US"/>
              <a:t>Produce charged ions all states.  Conductors and have high melting point.</a:t>
            </a:r>
          </a:p>
          <a:p>
            <a:r>
              <a:rPr lang="en-US"/>
              <a:t>Examples; NaCl, CaCl</a:t>
            </a:r>
            <a:r>
              <a:rPr lang="en-US" baseline="-25000"/>
              <a:t>2</a:t>
            </a:r>
            <a:r>
              <a:rPr lang="en-US"/>
              <a:t>, K</a:t>
            </a:r>
            <a:r>
              <a:rPr lang="en-US" baseline="-25000"/>
              <a:t>2</a:t>
            </a:r>
            <a:r>
              <a:rPr lang="en-US"/>
              <a:t>O</a:t>
            </a:r>
          </a:p>
          <a:p>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6199">
                                            <p:txEl>
                                              <p:pRg st="0" end="0"/>
                                            </p:txEl>
                                          </p:spTgt>
                                        </p:tgtEl>
                                        <p:attrNameLst>
                                          <p:attrName>style.visibility</p:attrName>
                                        </p:attrNameLst>
                                      </p:cBhvr>
                                      <p:to>
                                        <p:strVal val="visible"/>
                                      </p:to>
                                    </p:set>
                                    <p:anim calcmode="discrete" valueType="clr">
                                      <p:cBhvr override="childStyle">
                                        <p:cTn id="7" dur="80"/>
                                        <p:tgtEl>
                                          <p:spTgt spid="1361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61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619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6199">
                                            <p:txEl>
                                              <p:pRg st="1" end="1"/>
                                            </p:txEl>
                                          </p:spTgt>
                                        </p:tgtEl>
                                        <p:attrNameLst>
                                          <p:attrName>style.visibility</p:attrName>
                                        </p:attrNameLst>
                                      </p:cBhvr>
                                      <p:to>
                                        <p:strVal val="visible"/>
                                      </p:to>
                                    </p:set>
                                    <p:animEffect transition="in" filter="wipe(down)">
                                      <p:cBhvr>
                                        <p:cTn id="14" dur="500"/>
                                        <p:tgtEl>
                                          <p:spTgt spid="13619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36199">
                                            <p:txEl>
                                              <p:pRg st="2" end="2"/>
                                            </p:txEl>
                                          </p:spTgt>
                                        </p:tgtEl>
                                        <p:attrNameLst>
                                          <p:attrName>style.visibility</p:attrName>
                                        </p:attrNameLst>
                                      </p:cBhvr>
                                      <p:to>
                                        <p:strVal val="visible"/>
                                      </p:to>
                                    </p:set>
                                    <p:animEffect transition="in" filter="box(in)">
                                      <p:cBhvr>
                                        <p:cTn id="19" dur="500"/>
                                        <p:tgtEl>
                                          <p:spTgt spid="13619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36199">
                                            <p:txEl>
                                              <p:pRg st="3" end="3"/>
                                            </p:txEl>
                                          </p:spTgt>
                                        </p:tgtEl>
                                        <p:attrNameLst>
                                          <p:attrName>style.visibility</p:attrName>
                                        </p:attrNameLst>
                                      </p:cBhvr>
                                      <p:to>
                                        <p:strVal val="visible"/>
                                      </p:to>
                                    </p:set>
                                    <p:anim calcmode="discrete" valueType="clr">
                                      <p:cBhvr override="childStyle">
                                        <p:cTn id="24" dur="80"/>
                                        <p:tgtEl>
                                          <p:spTgt spid="1361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6199">
                                            <p:txEl>
                                              <p:pRg st="3" end="3"/>
                                            </p:txEl>
                                          </p:spTgt>
                                        </p:tgtEl>
                                        <p:attrNameLst>
                                          <p:attrName>fillcolor</p:attrName>
                                        </p:attrNameLst>
                                      </p:cBhvr>
                                      <p:tavLst>
                                        <p:tav tm="0">
                                          <p:val>
                                            <p:clrVal>
                                              <a:schemeClr val="accent2"/>
                                            </p:clrVal>
                                          </p:val>
                                        </p:tav>
                                        <p:tav tm="50000">
                                          <p:val>
                                            <p:clrVal>
                                              <a:schemeClr val="hlink"/>
                                            </p:clrVal>
                                          </p:val>
                                        </p:tav>
                                      </p:tavLst>
                                    </p:anim>
                                    <p:set>
                                      <p:cBhvr>
                                        <p:cTn id="26" dur="80"/>
                                        <p:tgtEl>
                                          <p:spTgt spid="13619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381000"/>
            <a:ext cx="5791200" cy="609600"/>
          </a:xfrm>
        </p:spPr>
        <p:txBody>
          <a:bodyPr>
            <a:normAutofit fontScale="90000"/>
          </a:bodyPr>
          <a:lstStyle/>
          <a:p>
            <a:r>
              <a:rPr lang="en-US" b="1">
                <a:cs typeface="Times New Roman" pitchFamily="18" charset="0"/>
              </a:rPr>
              <a:t>Interactions of matter</a:t>
            </a:r>
            <a:r>
              <a:rPr lang="en-US">
                <a:cs typeface="Times New Roman" pitchFamily="18" charset="0"/>
              </a:rPr>
              <a:t>:</a:t>
            </a:r>
            <a:r>
              <a:rPr lang="en-US"/>
              <a:t> </a:t>
            </a:r>
          </a:p>
        </p:txBody>
      </p:sp>
      <p:sp>
        <p:nvSpPr>
          <p:cNvPr id="8195" name="Rectangle 3"/>
          <p:cNvSpPr>
            <a:spLocks noGrp="1" noChangeArrowheads="1"/>
          </p:cNvSpPr>
          <p:nvPr>
            <p:ph type="body" idx="1"/>
          </p:nvPr>
        </p:nvSpPr>
        <p:spPr>
          <a:xfrm>
            <a:off x="381000" y="1219200"/>
            <a:ext cx="7772400" cy="4114800"/>
          </a:xfrm>
        </p:spPr>
        <p:txBody>
          <a:bodyPr/>
          <a:lstStyle/>
          <a:p>
            <a:r>
              <a:rPr lang="en-US">
                <a:latin typeface="Comic Sans MS" pitchFamily="66" charset="0"/>
                <a:cs typeface="Times New Roman" pitchFamily="18" charset="0"/>
              </a:rPr>
              <a:t>Atoms interact through the process of </a:t>
            </a:r>
            <a:r>
              <a:rPr lang="en-US">
                <a:solidFill>
                  <a:srgbClr val="FF0000"/>
                </a:solidFill>
                <a:latin typeface="Comic Sans MS" pitchFamily="66" charset="0"/>
                <a:cs typeface="Times New Roman" pitchFamily="18" charset="0"/>
              </a:rPr>
              <a:t>chemical bonding</a:t>
            </a:r>
            <a:r>
              <a:rPr lang="en-US">
                <a:latin typeface="Comic Sans MS" pitchFamily="66" charset="0"/>
                <a:cs typeface="Times New Roman" pitchFamily="18" charset="0"/>
              </a:rPr>
              <a:t>.</a:t>
            </a:r>
            <a:endParaRPr lang="en-US">
              <a:cs typeface="Times New Roman" pitchFamily="18" charset="0"/>
            </a:endParaRPr>
          </a:p>
          <a:p>
            <a:pPr lvl="1"/>
            <a:r>
              <a:rPr lang="en-US">
                <a:latin typeface="Comic Sans MS" pitchFamily="66" charset="0"/>
                <a:cs typeface="Times New Roman" pitchFamily="18" charset="0"/>
              </a:rPr>
              <a:t>Process is determined by the number of electrons found in the outermost energy level of an atom.</a:t>
            </a:r>
            <a:endParaRPr lang="en-US">
              <a:cs typeface="Times New Roman" pitchFamily="18" charset="0"/>
            </a:endParaRPr>
          </a:p>
          <a:p>
            <a:pPr lvl="1"/>
            <a:r>
              <a:rPr lang="en-US">
                <a:latin typeface="Comic Sans MS" pitchFamily="66" charset="0"/>
                <a:cs typeface="Times New Roman" pitchFamily="18" charset="0"/>
              </a:rPr>
              <a:t>Involves the transfer &amp; sharing of electrons between atoms.</a:t>
            </a:r>
            <a:endParaRPr lang="en-US">
              <a:cs typeface="Times New Roman" pitchFamily="18" charset="0"/>
            </a:endParaRPr>
          </a:p>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4343400" cy="838200"/>
          </a:xfrm>
        </p:spPr>
        <p:txBody>
          <a:bodyPr/>
          <a:lstStyle/>
          <a:p>
            <a:r>
              <a:rPr lang="en-US"/>
              <a:t>Covalent Bonds:</a:t>
            </a:r>
          </a:p>
        </p:txBody>
      </p:sp>
      <p:sp>
        <p:nvSpPr>
          <p:cNvPr id="12291" name="Rectangle 3"/>
          <p:cNvSpPr>
            <a:spLocks noGrp="1" noChangeArrowheads="1"/>
          </p:cNvSpPr>
          <p:nvPr>
            <p:ph type="body" idx="1"/>
          </p:nvPr>
        </p:nvSpPr>
        <p:spPr>
          <a:xfrm>
            <a:off x="457200" y="1143000"/>
            <a:ext cx="4800600" cy="5105400"/>
          </a:xfrm>
        </p:spPr>
        <p:txBody>
          <a:bodyPr/>
          <a:lstStyle/>
          <a:p>
            <a:pPr>
              <a:lnSpc>
                <a:spcPct val="90000"/>
              </a:lnSpc>
            </a:pPr>
            <a:r>
              <a:rPr lang="en-US" sz="2000" dirty="0">
                <a:latin typeface="Comic Sans MS" pitchFamily="66" charset="0"/>
                <a:cs typeface="Times New Roman" pitchFamily="18" charset="0"/>
              </a:rPr>
              <a:t>Covalent bonds form when 2 atoms “share” one or more electrons between them.</a:t>
            </a:r>
            <a:endParaRPr lang="en-US" sz="2000" dirty="0">
              <a:cs typeface="Times New Roman" pitchFamily="18" charset="0"/>
            </a:endParaRPr>
          </a:p>
          <a:p>
            <a:pPr>
              <a:lnSpc>
                <a:spcPct val="90000"/>
              </a:lnSpc>
            </a:pPr>
            <a:r>
              <a:rPr lang="en-US" sz="2000" dirty="0">
                <a:latin typeface="Comic Sans MS" pitchFamily="66" charset="0"/>
                <a:cs typeface="Times New Roman" pitchFamily="18" charset="0"/>
              </a:rPr>
              <a:t>There are 2 types of covalent bonds:</a:t>
            </a:r>
            <a:endParaRPr lang="en-US" sz="2000" dirty="0">
              <a:cs typeface="Times New Roman" pitchFamily="18" charset="0"/>
            </a:endParaRPr>
          </a:p>
          <a:p>
            <a:pPr lvl="1">
              <a:lnSpc>
                <a:spcPct val="90000"/>
              </a:lnSpc>
            </a:pPr>
            <a:r>
              <a:rPr lang="en-US" sz="1800" u="sng" dirty="0">
                <a:solidFill>
                  <a:srgbClr val="FF0000"/>
                </a:solidFill>
                <a:latin typeface="Comic Sans MS" pitchFamily="66" charset="0"/>
                <a:cs typeface="Times New Roman" pitchFamily="18" charset="0"/>
              </a:rPr>
              <a:t>Non-Polar Covalent bonds</a:t>
            </a:r>
            <a:r>
              <a:rPr lang="en-US" sz="1800" dirty="0">
                <a:latin typeface="Comic Sans MS" pitchFamily="66" charset="0"/>
                <a:cs typeface="Times New Roman" pitchFamily="18" charset="0"/>
              </a:rPr>
              <a:t> form when two atoms share electrons equally</a:t>
            </a:r>
            <a:endParaRPr lang="en-US" sz="1800" dirty="0">
              <a:cs typeface="Times New Roman" pitchFamily="18" charset="0"/>
            </a:endParaRPr>
          </a:p>
          <a:p>
            <a:pPr lvl="1">
              <a:lnSpc>
                <a:spcPct val="90000"/>
              </a:lnSpc>
            </a:pPr>
            <a:r>
              <a:rPr lang="en-US" sz="1800" u="sng" dirty="0">
                <a:solidFill>
                  <a:srgbClr val="FF0000"/>
                </a:solidFill>
                <a:latin typeface="Comic Sans MS" pitchFamily="66" charset="0"/>
                <a:cs typeface="Times New Roman" pitchFamily="18" charset="0"/>
              </a:rPr>
              <a:t>Polar Covalent bonds</a:t>
            </a:r>
            <a:r>
              <a:rPr lang="en-US" sz="1800" dirty="0">
                <a:latin typeface="Comic Sans MS" pitchFamily="66" charset="0"/>
                <a:cs typeface="Times New Roman" pitchFamily="18" charset="0"/>
              </a:rPr>
              <a:t> form when two atoms share electrons unequally.</a:t>
            </a:r>
            <a:endParaRPr lang="en-US" sz="1800" dirty="0">
              <a:cs typeface="Times New Roman" pitchFamily="18" charset="0"/>
            </a:endParaRPr>
          </a:p>
          <a:p>
            <a:pPr>
              <a:lnSpc>
                <a:spcPct val="90000"/>
              </a:lnSpc>
            </a:pPr>
            <a:r>
              <a:rPr lang="en-US" sz="2000" dirty="0">
                <a:latin typeface="Comic Sans MS" pitchFamily="66" charset="0"/>
                <a:cs typeface="Times New Roman" pitchFamily="18" charset="0"/>
              </a:rPr>
              <a:t>Atoms can </a:t>
            </a:r>
            <a:r>
              <a:rPr lang="en-US" sz="2000" dirty="0" smtClean="0">
                <a:latin typeface="Comic Sans MS" pitchFamily="66" charset="0"/>
                <a:cs typeface="Times New Roman" pitchFamily="18" charset="0"/>
              </a:rPr>
              <a:t>share </a:t>
            </a:r>
            <a:r>
              <a:rPr lang="en-US" sz="2000" dirty="0">
                <a:latin typeface="Comic Sans MS" pitchFamily="66" charset="0"/>
                <a:cs typeface="Times New Roman" pitchFamily="18" charset="0"/>
              </a:rPr>
              <a:t>more than 1 electron between them forming double and triple bonds</a:t>
            </a:r>
            <a:endParaRPr lang="en-US" sz="2000" dirty="0">
              <a:cs typeface="Times New Roman" pitchFamily="18" charset="0"/>
            </a:endParaRPr>
          </a:p>
          <a:p>
            <a:pPr>
              <a:lnSpc>
                <a:spcPct val="90000"/>
              </a:lnSpc>
            </a:pPr>
            <a:r>
              <a:rPr lang="en-US" sz="2000" dirty="0">
                <a:latin typeface="Comic Sans MS" pitchFamily="66" charset="0"/>
                <a:cs typeface="Times New Roman" pitchFamily="18" charset="0"/>
              </a:rPr>
              <a:t>A </a:t>
            </a:r>
            <a:r>
              <a:rPr lang="en-US" sz="2000" u="sng" dirty="0">
                <a:solidFill>
                  <a:srgbClr val="FF0000"/>
                </a:solidFill>
                <a:latin typeface="Comic Sans MS" pitchFamily="66" charset="0"/>
                <a:cs typeface="Times New Roman" pitchFamily="18" charset="0"/>
              </a:rPr>
              <a:t>Molecule</a:t>
            </a:r>
            <a:r>
              <a:rPr lang="en-US" sz="2000" dirty="0">
                <a:latin typeface="Comic Sans MS" pitchFamily="66" charset="0"/>
                <a:cs typeface="Times New Roman" pitchFamily="18" charset="0"/>
              </a:rPr>
              <a:t> is a group of 2 or more atoms held together by covalent bonds.</a:t>
            </a:r>
            <a:endParaRPr lang="en-US" sz="2000" dirty="0">
              <a:cs typeface="Times New Roman" pitchFamily="18" charset="0"/>
            </a:endParaRPr>
          </a:p>
          <a:p>
            <a:pPr>
              <a:lnSpc>
                <a:spcPct val="90000"/>
              </a:lnSpc>
            </a:pPr>
            <a:endParaRPr lang="en-US" sz="2000" dirty="0"/>
          </a:p>
        </p:txBody>
      </p:sp>
      <p:sp>
        <p:nvSpPr>
          <p:cNvPr id="12293" name="Rectangle 5"/>
          <p:cNvSpPr>
            <a:spLocks noChangeArrowheads="1"/>
          </p:cNvSpPr>
          <p:nvPr/>
        </p:nvSpPr>
        <p:spPr bwMode="auto">
          <a:xfrm>
            <a:off x="3276600" y="2090738"/>
            <a:ext cx="9144000" cy="0"/>
          </a:xfrm>
          <a:prstGeom prst="rect">
            <a:avLst/>
          </a:prstGeom>
          <a:noFill/>
          <a:ln w="9525">
            <a:noFill/>
            <a:miter lim="800000"/>
            <a:headEnd/>
            <a:tailEnd/>
          </a:ln>
          <a:effectLst/>
        </p:spPr>
        <p:txBody>
          <a:bodyPr>
            <a:spAutoFit/>
          </a:bodyPr>
          <a:lstStyle/>
          <a:p>
            <a:endParaRPr lang="en-US"/>
          </a:p>
        </p:txBody>
      </p:sp>
      <p:graphicFrame>
        <p:nvGraphicFramePr>
          <p:cNvPr id="12292" name="Object 4"/>
          <p:cNvGraphicFramePr>
            <a:graphicFrameLocks noChangeAspect="1"/>
          </p:cNvGraphicFramePr>
          <p:nvPr/>
        </p:nvGraphicFramePr>
        <p:xfrm>
          <a:off x="5481638" y="1447800"/>
          <a:ext cx="3392487" cy="3505200"/>
        </p:xfrm>
        <a:graphic>
          <a:graphicData uri="http://schemas.openxmlformats.org/presentationml/2006/ole">
            <mc:AlternateContent xmlns:mc="http://schemas.openxmlformats.org/markup-compatibility/2006">
              <mc:Choice xmlns:v="urn:schemas-microsoft-com:vml" Requires="v">
                <p:oleObj spid="_x0000_s8203" r:id="rId3" imgW="2019152" imgH="2085816" progId="PBrush">
                  <p:embed/>
                </p:oleObj>
              </mc:Choice>
              <mc:Fallback>
                <p:oleObj r:id="rId3" imgW="2019152" imgH="2085816"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638" y="1447800"/>
                        <a:ext cx="3392487"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0" y="1676400"/>
            <a:ext cx="9144000" cy="1143000"/>
          </a:xfrm>
        </p:spPr>
        <p:txBody>
          <a:bodyPr>
            <a:normAutofit fontScale="90000"/>
          </a:bodyPr>
          <a:lstStyle/>
          <a:p>
            <a:r>
              <a:rPr lang="en-US" sz="5400" i="1"/>
              <a:t/>
            </a:r>
            <a:br>
              <a:rPr lang="en-US" sz="5400" i="1"/>
            </a:br>
            <a:r>
              <a:rPr lang="en-US" sz="7200" b="1" u="sng">
                <a:solidFill>
                  <a:schemeClr val="tx1"/>
                </a:solidFill>
              </a:rPr>
              <a:t>COVALENT BOND</a:t>
            </a:r>
            <a:r>
              <a:rPr lang="en-US" sz="9600" b="1">
                <a:solidFill>
                  <a:schemeClr val="tx1"/>
                </a:solidFill>
              </a:rPr>
              <a:t/>
            </a:r>
            <a:br>
              <a:rPr lang="en-US" sz="9600" b="1">
                <a:solidFill>
                  <a:schemeClr val="tx1"/>
                </a:solidFill>
              </a:rPr>
            </a:br>
            <a:r>
              <a:rPr lang="en-US" sz="7200" b="1">
                <a:solidFill>
                  <a:schemeClr val="tx1"/>
                </a:solidFill>
              </a:rPr>
              <a:t>bond formed by the </a:t>
            </a:r>
            <a:r>
              <a:rPr lang="en-US" sz="7200" b="1" i="1">
                <a:solidFill>
                  <a:schemeClr val="tx1"/>
                </a:solidFill>
              </a:rPr>
              <a:t>sharing </a:t>
            </a:r>
            <a:r>
              <a:rPr lang="en-US" sz="7200" b="1">
                <a:solidFill>
                  <a:schemeClr val="tx1"/>
                </a:solidFill>
              </a:rPr>
              <a:t>of electrons</a:t>
            </a:r>
            <a:br>
              <a:rPr lang="en-US" sz="7200" b="1">
                <a:solidFill>
                  <a:schemeClr val="tx1"/>
                </a:solidFill>
              </a:rPr>
            </a:br>
            <a:r>
              <a:rPr lang="en-US" sz="6600" b="1">
                <a:solidFill>
                  <a:schemeClr val="tx1"/>
                </a:solidFill>
              </a:rPr>
              <a:t/>
            </a:r>
            <a:br>
              <a:rPr lang="en-US" sz="6600" b="1">
                <a:solidFill>
                  <a:schemeClr val="tx1"/>
                </a:solidFill>
              </a:rPr>
            </a:br>
            <a:endParaRPr lang="en-US" sz="6600" b="1">
              <a:solidFill>
                <a:schemeClr val="tx1"/>
              </a:solidFill>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Covalent Bond</a:t>
            </a:r>
          </a:p>
        </p:txBody>
      </p:sp>
      <p:sp>
        <p:nvSpPr>
          <p:cNvPr id="151555" name="Rectangle 3"/>
          <p:cNvSpPr>
            <a:spLocks noGrp="1" noChangeArrowheads="1"/>
          </p:cNvSpPr>
          <p:nvPr>
            <p:ph type="body" idx="1"/>
          </p:nvPr>
        </p:nvSpPr>
        <p:spPr/>
        <p:txBody>
          <a:bodyPr/>
          <a:lstStyle/>
          <a:p>
            <a:r>
              <a:rPr lang="en-US"/>
              <a:t>Between nonmetallic elements of similar electronegativity.</a:t>
            </a:r>
          </a:p>
          <a:p>
            <a:r>
              <a:rPr lang="en-US"/>
              <a:t>Formed by sharing electron pairs</a:t>
            </a:r>
          </a:p>
          <a:p>
            <a:r>
              <a:rPr lang="en-US"/>
              <a:t>Stable non-ionizing particles, they are not conductors at any state</a:t>
            </a:r>
          </a:p>
          <a:p>
            <a:r>
              <a:rPr lang="en-US"/>
              <a:t>Examples; O</a:t>
            </a:r>
            <a:r>
              <a:rPr lang="en-US" baseline="-25000"/>
              <a:t>2</a:t>
            </a:r>
            <a:r>
              <a:rPr lang="en-US"/>
              <a:t>, CO</a:t>
            </a:r>
            <a:r>
              <a:rPr lang="en-US" baseline="-25000"/>
              <a:t>2</a:t>
            </a:r>
            <a:r>
              <a:rPr lang="en-US"/>
              <a:t>, C</a:t>
            </a:r>
            <a:r>
              <a:rPr lang="en-US" baseline="-25000"/>
              <a:t>2</a:t>
            </a:r>
            <a:r>
              <a:rPr lang="en-US"/>
              <a:t>H</a:t>
            </a:r>
            <a:r>
              <a:rPr lang="en-US" baseline="-25000"/>
              <a:t>6</a:t>
            </a:r>
            <a:r>
              <a:rPr lang="en-US"/>
              <a:t>, H</a:t>
            </a:r>
            <a:r>
              <a:rPr lang="en-US" baseline="-25000"/>
              <a:t>2</a:t>
            </a:r>
            <a:r>
              <a:rPr lang="en-US"/>
              <a:t>O, SiC</a:t>
            </a:r>
            <a:endParaRPr lang="en-US" baseline="-25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4" descr="covalentblue"/>
          <p:cNvPicPr>
            <a:picLocks noChangeAspect="1" noChangeArrowheads="1" noCrop="1"/>
          </p:cNvPicPr>
          <p:nvPr/>
        </p:nvPicPr>
        <p:blipFill>
          <a:blip r:embed="rId2"/>
          <a:srcRect/>
          <a:stretch>
            <a:fillRect/>
          </a:stretch>
        </p:blipFill>
        <p:spPr bwMode="auto">
          <a:xfrm>
            <a:off x="762000" y="685800"/>
            <a:ext cx="7391400" cy="5449888"/>
          </a:xfrm>
          <a:prstGeom prst="rect">
            <a:avLst/>
          </a:prstGeom>
          <a:noFill/>
        </p:spPr>
      </p:pic>
      <p:sp>
        <p:nvSpPr>
          <p:cNvPr id="160773" name="WordArt 5"/>
          <p:cNvSpPr>
            <a:spLocks noChangeArrowheads="1" noChangeShapeType="1" noTextEdit="1"/>
          </p:cNvSpPr>
          <p:nvPr/>
        </p:nvSpPr>
        <p:spPr bwMode="auto">
          <a:xfrm>
            <a:off x="3138488" y="3127375"/>
            <a:ext cx="2867025" cy="611188"/>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Covalent Bonds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0773"/>
                                        </p:tgtEl>
                                        <p:attrNameLst>
                                          <p:attrName>style.visibility</p:attrName>
                                        </p:attrNameLst>
                                      </p:cBhvr>
                                      <p:to>
                                        <p:strVal val="visible"/>
                                      </p:to>
                                    </p:set>
                                    <p:anim calcmode="lin" valueType="num">
                                      <p:cBhvr>
                                        <p:cTn id="7" dur="1000" fill="hold"/>
                                        <p:tgtEl>
                                          <p:spTgt spid="160773"/>
                                        </p:tgtEl>
                                        <p:attrNameLst>
                                          <p:attrName>ppt_w</p:attrName>
                                        </p:attrNameLst>
                                      </p:cBhvr>
                                      <p:tavLst>
                                        <p:tav tm="0">
                                          <p:val>
                                            <p:strVal val="#ppt_w+.3"/>
                                          </p:val>
                                        </p:tav>
                                        <p:tav tm="100000">
                                          <p:val>
                                            <p:strVal val="#ppt_w"/>
                                          </p:val>
                                        </p:tav>
                                      </p:tavLst>
                                    </p:anim>
                                    <p:anim calcmode="lin" valueType="num">
                                      <p:cBhvr>
                                        <p:cTn id="8" dur="1000" fill="hold"/>
                                        <p:tgtEl>
                                          <p:spTgt spid="160773"/>
                                        </p:tgtEl>
                                        <p:attrNameLst>
                                          <p:attrName>ppt_h</p:attrName>
                                        </p:attrNameLst>
                                      </p:cBhvr>
                                      <p:tavLst>
                                        <p:tav tm="0">
                                          <p:val>
                                            <p:strVal val="#ppt_h"/>
                                          </p:val>
                                        </p:tav>
                                        <p:tav tm="100000">
                                          <p:val>
                                            <p:strVal val="#ppt_h"/>
                                          </p:val>
                                        </p:tav>
                                      </p:tavLst>
                                    </p:anim>
                                    <p:animEffect transition="in" filter="fade">
                                      <p:cBhvr>
                                        <p:cTn id="9" dur="1000"/>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body" idx="1"/>
          </p:nvPr>
        </p:nvSpPr>
        <p:spPr>
          <a:xfrm>
            <a:off x="838200" y="152400"/>
            <a:ext cx="7467600" cy="4114800"/>
          </a:xfrm>
        </p:spPr>
        <p:txBody>
          <a:bodyPr>
            <a:normAutofit fontScale="92500" lnSpcReduction="20000"/>
          </a:bodyPr>
          <a:lstStyle/>
          <a:p>
            <a:pPr algn="ctr">
              <a:lnSpc>
                <a:spcPct val="90000"/>
              </a:lnSpc>
              <a:buFontTx/>
              <a:buNone/>
            </a:pPr>
            <a:r>
              <a:rPr lang="en-US" sz="8000" b="1"/>
              <a:t>Bonds in all the polyatomic ions and diatomics are all covalent bonds</a:t>
            </a:r>
          </a:p>
          <a:p>
            <a:pPr>
              <a:lnSpc>
                <a:spcPct val="90000"/>
              </a:lnSpc>
              <a:buFontTx/>
              <a:buNone/>
            </a:pPr>
            <a:endParaRPr lang="en-US" sz="6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 calcmode="lin" valueType="num">
                                      <p:cBhvr additive="base">
                                        <p:cTn id="7" dur="500" fill="hold"/>
                                        <p:tgtEl>
                                          <p:spTgt spid="1699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998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0" y="2514600"/>
            <a:ext cx="9144000" cy="1143000"/>
          </a:xfrm>
        </p:spPr>
        <p:txBody>
          <a:bodyPr>
            <a:normAutofit fontScale="90000"/>
          </a:bodyPr>
          <a:lstStyle/>
          <a:p>
            <a:pPr>
              <a:lnSpc>
                <a:spcPct val="85000"/>
              </a:lnSpc>
            </a:pPr>
            <a:r>
              <a:rPr lang="en-US" i="1"/>
              <a:t/>
            </a:r>
            <a:br>
              <a:rPr lang="en-US" i="1"/>
            </a:br>
            <a:r>
              <a:rPr lang="en-US" sz="8800" b="1">
                <a:solidFill>
                  <a:schemeClr val="tx1"/>
                </a:solidFill>
              </a:rPr>
              <a:t>when electrons are shared </a:t>
            </a:r>
            <a:r>
              <a:rPr lang="en-US" sz="8800" b="1" i="1">
                <a:solidFill>
                  <a:schemeClr val="tx1"/>
                </a:solidFill>
              </a:rPr>
              <a:t>equally</a:t>
            </a:r>
            <a:endParaRPr lang="en-US" sz="5400" b="1" i="1">
              <a:solidFill>
                <a:schemeClr val="tx1"/>
              </a:solidFill>
            </a:endParaRPr>
          </a:p>
        </p:txBody>
      </p:sp>
      <p:sp>
        <p:nvSpPr>
          <p:cNvPr id="173059" name="Rectangle 3"/>
          <p:cNvSpPr>
            <a:spLocks noChangeArrowheads="1"/>
          </p:cNvSpPr>
          <p:nvPr/>
        </p:nvSpPr>
        <p:spPr bwMode="auto">
          <a:xfrm>
            <a:off x="0" y="381000"/>
            <a:ext cx="9144000" cy="1143000"/>
          </a:xfrm>
          <a:prstGeom prst="rect">
            <a:avLst/>
          </a:prstGeom>
          <a:noFill/>
          <a:ln w="9525">
            <a:noFill/>
            <a:miter lim="800000"/>
            <a:headEnd/>
            <a:tailEnd/>
          </a:ln>
          <a:effectLst/>
        </p:spPr>
        <p:txBody>
          <a:bodyPr anchor="ctr"/>
          <a:lstStyle/>
          <a:p>
            <a:pPr algn="ctr"/>
            <a:r>
              <a:rPr lang="en-US" sz="7200" b="1"/>
              <a:t>NONPOLAR </a:t>
            </a:r>
            <a:br>
              <a:rPr lang="en-US" sz="7200" b="1"/>
            </a:br>
            <a:r>
              <a:rPr lang="en-US" sz="7200" b="1"/>
              <a:t>COVALENT BONDS</a:t>
            </a:r>
          </a:p>
        </p:txBody>
      </p:sp>
      <p:sp>
        <p:nvSpPr>
          <p:cNvPr id="173060" name="Rectangle 4"/>
          <p:cNvSpPr>
            <a:spLocks noChangeArrowheads="1"/>
          </p:cNvSpPr>
          <p:nvPr/>
        </p:nvSpPr>
        <p:spPr bwMode="auto">
          <a:xfrm>
            <a:off x="2286000" y="4495800"/>
            <a:ext cx="4572000" cy="1676400"/>
          </a:xfrm>
          <a:prstGeom prst="rect">
            <a:avLst/>
          </a:prstGeom>
          <a:noFill/>
          <a:ln w="9525">
            <a:noFill/>
            <a:miter lim="800000"/>
            <a:headEnd/>
            <a:tailEnd/>
          </a:ln>
          <a:effectLst/>
        </p:spPr>
        <p:txBody>
          <a:bodyPr anchor="ctr"/>
          <a:lstStyle/>
          <a:p>
            <a:pPr algn="ctr"/>
            <a:r>
              <a:rPr lang="en-US" sz="7200" b="1">
                <a:solidFill>
                  <a:schemeClr val="accent2"/>
                </a:solidFill>
              </a:rPr>
              <a:t>H</a:t>
            </a:r>
            <a:r>
              <a:rPr lang="en-US" sz="7200" b="1" baseline="-25000">
                <a:solidFill>
                  <a:schemeClr val="accent2"/>
                </a:solidFill>
              </a:rPr>
              <a:t>2</a:t>
            </a:r>
            <a:r>
              <a:rPr lang="en-US" sz="7200" b="1">
                <a:solidFill>
                  <a:schemeClr val="accent2"/>
                </a:solidFill>
              </a:rPr>
              <a:t> or Cl</a:t>
            </a:r>
            <a:r>
              <a:rPr lang="en-US" sz="7200" b="1" baseline="-25000">
                <a:solidFill>
                  <a:schemeClr val="accent2"/>
                </a:solidFill>
              </a:rPr>
              <a:t>2</a:t>
            </a:r>
          </a:p>
        </p:txBody>
      </p:sp>
      <p:sp>
        <p:nvSpPr>
          <p:cNvPr id="173061" name="Line 5"/>
          <p:cNvSpPr>
            <a:spLocks noChangeShapeType="1"/>
          </p:cNvSpPr>
          <p:nvPr/>
        </p:nvSpPr>
        <p:spPr bwMode="auto">
          <a:xfrm>
            <a:off x="0" y="2133600"/>
            <a:ext cx="9144000" cy="0"/>
          </a:xfrm>
          <a:prstGeom prst="line">
            <a:avLst/>
          </a:prstGeom>
          <a:noFill/>
          <a:ln w="63500">
            <a:solidFill>
              <a:schemeClr val="tx1"/>
            </a:solidFill>
            <a:round/>
            <a:headEnd/>
            <a:tailEnd/>
          </a:ln>
          <a:effectLst/>
        </p:spPr>
        <p:txBody>
          <a:bodyPr/>
          <a:lstStyle/>
          <a:p>
            <a:endParaRPr lang="en-US"/>
          </a:p>
        </p:txBody>
      </p:sp>
    </p:spTree>
  </p:cSld>
  <p:clrMapOvr>
    <a:masterClrMapping/>
  </p:clrMapOvr>
  <p:transition>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3060"/>
                                        </p:tgtEl>
                                        <p:attrNameLst>
                                          <p:attrName>style.visibility</p:attrName>
                                        </p:attrNameLst>
                                      </p:cBhvr>
                                      <p:to>
                                        <p:strVal val="visible"/>
                                      </p:to>
                                    </p:set>
                                    <p:anim to="" calcmode="lin" valueType="num">
                                      <p:cBhvr>
                                        <p:cTn id="7" dur="1" fill="hold"/>
                                        <p:tgtEl>
                                          <p:spTgt spid="17306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0" y="-66675"/>
            <a:ext cx="8915400" cy="823913"/>
          </a:xfrm>
          <a:prstGeom prst="rect">
            <a:avLst/>
          </a:prstGeom>
          <a:noFill/>
          <a:ln w="9525">
            <a:noFill/>
            <a:miter lim="800000"/>
            <a:headEnd/>
            <a:tailEnd/>
          </a:ln>
          <a:effectLst/>
        </p:spPr>
        <p:txBody>
          <a:bodyPr>
            <a:spAutoFit/>
          </a:bodyPr>
          <a:lstStyle/>
          <a:p>
            <a:r>
              <a:rPr lang="en-US">
                <a:solidFill>
                  <a:srgbClr val="FFFF99"/>
                </a:solidFill>
                <a:latin typeface="Tahoma" pitchFamily="34" charset="0"/>
              </a:rPr>
              <a:t>2. Covalent bonds- </a:t>
            </a:r>
            <a:r>
              <a:rPr lang="en-US" sz="2000"/>
              <a:t>Two atoms share one or more pairs of outer-shell electrons. </a:t>
            </a:r>
          </a:p>
        </p:txBody>
      </p:sp>
      <p:sp>
        <p:nvSpPr>
          <p:cNvPr id="131074" name="Rectangle 2"/>
          <p:cNvSpPr>
            <a:spLocks noChangeArrowheads="1"/>
          </p:cNvSpPr>
          <p:nvPr/>
        </p:nvSpPr>
        <p:spPr bwMode="auto">
          <a:xfrm>
            <a:off x="1216025" y="0"/>
            <a:ext cx="7242175" cy="1143000"/>
          </a:xfrm>
          <a:prstGeom prst="rect">
            <a:avLst/>
          </a:prstGeom>
          <a:noFill/>
          <a:ln w="9525">
            <a:noFill/>
            <a:miter lim="800000"/>
            <a:headEnd/>
            <a:tailEnd/>
          </a:ln>
          <a:effectLst/>
        </p:spPr>
        <p:txBody>
          <a:bodyPr lIns="0" tIns="0" rIns="0" bIns="0" anchor="b"/>
          <a:lstStyle/>
          <a:p>
            <a:pPr algn="ctr"/>
            <a:endParaRPr lang="en-US" sz="4400">
              <a:solidFill>
                <a:schemeClr val="tx2"/>
              </a:solidFill>
            </a:endParaRPr>
          </a:p>
        </p:txBody>
      </p:sp>
      <p:pic>
        <p:nvPicPr>
          <p:cNvPr id="131075" name="Picture 3">
            <a:hlinkClick r:id="rId2" action="ppaction://hlinkfile"/>
          </p:cNvPr>
          <p:cNvPicPr>
            <a:picLocks noChangeAspect="1" noChangeArrowheads="1"/>
          </p:cNvPicPr>
          <p:nvPr/>
        </p:nvPicPr>
        <p:blipFill>
          <a:blip r:embed="rId3">
            <a:clrChange>
              <a:clrFrom>
                <a:srgbClr val="000099"/>
              </a:clrFrom>
              <a:clrTo>
                <a:srgbClr val="000099">
                  <a:alpha val="0"/>
                </a:srgbClr>
              </a:clrTo>
            </a:clrChange>
          </a:blip>
          <a:srcRect/>
          <a:stretch>
            <a:fillRect/>
          </a:stretch>
        </p:blipFill>
        <p:spPr bwMode="hidden">
          <a:xfrm>
            <a:off x="727075" y="1819275"/>
            <a:ext cx="4237038" cy="3906838"/>
          </a:xfrm>
          <a:prstGeom prst="rect">
            <a:avLst/>
          </a:prstGeom>
          <a:noFill/>
        </p:spPr>
      </p:pic>
      <p:sp>
        <p:nvSpPr>
          <p:cNvPr id="131076" name="Text Box 4"/>
          <p:cNvSpPr txBox="1">
            <a:spLocks noChangeArrowheads="1"/>
          </p:cNvSpPr>
          <p:nvPr/>
        </p:nvSpPr>
        <p:spPr bwMode="auto">
          <a:xfrm>
            <a:off x="1763713" y="1276350"/>
            <a:ext cx="1893887" cy="427038"/>
          </a:xfrm>
          <a:prstGeom prst="rect">
            <a:avLst/>
          </a:prstGeom>
          <a:noFill/>
          <a:ln w="38100">
            <a:noFill/>
            <a:miter lim="800000"/>
            <a:headEnd/>
            <a:tailEnd/>
          </a:ln>
          <a:effectLst/>
        </p:spPr>
        <p:txBody>
          <a:bodyPr wrap="none" lIns="0" tIns="0" rIns="0" bIns="0" anchor="ctr" anchorCtr="1">
            <a:spAutoFit/>
          </a:bodyPr>
          <a:lstStyle/>
          <a:p>
            <a:pPr algn="ctr" eaLnBrk="0" hangingPunct="0">
              <a:spcBef>
                <a:spcPct val="50000"/>
              </a:spcBef>
            </a:pPr>
            <a:r>
              <a:rPr lang="en-US" b="1">
                <a:solidFill>
                  <a:srgbClr val="FFFF00"/>
                </a:solidFill>
                <a:effectLst>
                  <a:outerShdw blurRad="38100" dist="38100" dir="2700000" algn="tl">
                    <a:srgbClr val="000000"/>
                  </a:outerShdw>
                </a:effectLst>
                <a:latin typeface="Arial Narrow" pitchFamily="34" charset="0"/>
              </a:rPr>
              <a:t>Oxygen Atom</a:t>
            </a:r>
          </a:p>
        </p:txBody>
      </p:sp>
      <p:pic>
        <p:nvPicPr>
          <p:cNvPr id="131077" name="Picture 5"/>
          <p:cNvPicPr>
            <a:picLocks noChangeAspect="1" noChangeArrowheads="1"/>
          </p:cNvPicPr>
          <p:nvPr/>
        </p:nvPicPr>
        <p:blipFill>
          <a:blip r:embed="rId3">
            <a:clrChange>
              <a:clrFrom>
                <a:srgbClr val="000099"/>
              </a:clrFrom>
              <a:clrTo>
                <a:srgbClr val="000099">
                  <a:alpha val="0"/>
                </a:srgbClr>
              </a:clrTo>
            </a:clrChange>
          </a:blip>
          <a:srcRect/>
          <a:stretch>
            <a:fillRect/>
          </a:stretch>
        </p:blipFill>
        <p:spPr bwMode="hidden">
          <a:xfrm>
            <a:off x="4405313" y="1774825"/>
            <a:ext cx="4237037" cy="3906838"/>
          </a:xfrm>
          <a:prstGeom prst="rect">
            <a:avLst/>
          </a:prstGeom>
          <a:noFill/>
        </p:spPr>
      </p:pic>
      <p:sp>
        <p:nvSpPr>
          <p:cNvPr id="131078" name="Text Box 6"/>
          <p:cNvSpPr txBox="1">
            <a:spLocks noChangeArrowheads="1"/>
          </p:cNvSpPr>
          <p:nvPr/>
        </p:nvSpPr>
        <p:spPr bwMode="auto">
          <a:xfrm>
            <a:off x="5399088" y="1276350"/>
            <a:ext cx="1893887" cy="427038"/>
          </a:xfrm>
          <a:prstGeom prst="rect">
            <a:avLst/>
          </a:prstGeom>
          <a:noFill/>
          <a:ln w="38100">
            <a:noFill/>
            <a:miter lim="800000"/>
            <a:headEnd/>
            <a:tailEnd/>
          </a:ln>
          <a:effectLst/>
        </p:spPr>
        <p:txBody>
          <a:bodyPr wrap="none" lIns="0" tIns="0" rIns="0" bIns="0" anchor="ctr" anchorCtr="1">
            <a:spAutoFit/>
          </a:bodyPr>
          <a:lstStyle/>
          <a:p>
            <a:pPr algn="ctr" eaLnBrk="0" hangingPunct="0">
              <a:spcBef>
                <a:spcPct val="50000"/>
              </a:spcBef>
            </a:pPr>
            <a:r>
              <a:rPr lang="en-US" b="1">
                <a:solidFill>
                  <a:srgbClr val="FFFF00"/>
                </a:solidFill>
                <a:effectLst>
                  <a:outerShdw blurRad="38100" dist="38100" dir="2700000" algn="tl">
                    <a:srgbClr val="000000"/>
                  </a:outerShdw>
                </a:effectLst>
                <a:latin typeface="Arial Narrow" pitchFamily="34" charset="0"/>
              </a:rPr>
              <a:t>Oxygen Atom</a:t>
            </a:r>
          </a:p>
        </p:txBody>
      </p:sp>
      <p:sp>
        <p:nvSpPr>
          <p:cNvPr id="131079" name="Text Box 7">
            <a:hlinkClick r:id="rId4" action="ppaction://hlinkfile"/>
          </p:cNvPr>
          <p:cNvSpPr txBox="1">
            <a:spLocks noChangeArrowheads="1"/>
          </p:cNvSpPr>
          <p:nvPr/>
        </p:nvSpPr>
        <p:spPr bwMode="auto">
          <a:xfrm>
            <a:off x="2455863" y="6253163"/>
            <a:ext cx="4078287" cy="549275"/>
          </a:xfrm>
          <a:prstGeom prst="rect">
            <a:avLst/>
          </a:prstGeom>
          <a:noFill/>
          <a:ln w="38100">
            <a:noFill/>
            <a:miter lim="800000"/>
            <a:headEnd/>
            <a:tailEnd/>
          </a:ln>
          <a:effectLst/>
        </p:spPr>
        <p:txBody>
          <a:bodyPr wrap="none" lIns="0" tIns="0" rIns="0" bIns="0" anchor="ctr" anchorCtr="1">
            <a:spAutoFit/>
          </a:bodyPr>
          <a:lstStyle/>
          <a:p>
            <a:pPr algn="ctr" eaLnBrk="0" hangingPunct="0">
              <a:spcBef>
                <a:spcPct val="50000"/>
              </a:spcBef>
            </a:pPr>
            <a:r>
              <a:rPr lang="en-US" sz="3600" b="1">
                <a:solidFill>
                  <a:srgbClr val="FEFE09"/>
                </a:solidFill>
                <a:effectLst>
                  <a:outerShdw blurRad="38100" dist="38100" dir="2700000" algn="tl">
                    <a:srgbClr val="000000"/>
                  </a:outerShdw>
                </a:effectLst>
                <a:latin typeface="Arial Narrow" pitchFamily="34" charset="0"/>
                <a:hlinkClick r:id="rId5" action="ppaction://hlinkfile" tooltip="Click to animate"/>
              </a:rPr>
              <a:t>Oxygen  Molecule  (O</a:t>
            </a:r>
            <a:r>
              <a:rPr lang="en-US" sz="3600" b="1" baseline="-25000">
                <a:solidFill>
                  <a:srgbClr val="FEFE09"/>
                </a:solidFill>
                <a:effectLst>
                  <a:outerShdw blurRad="38100" dist="38100" dir="2700000" algn="tl">
                    <a:srgbClr val="000000"/>
                  </a:outerShdw>
                </a:effectLst>
                <a:latin typeface="Arial Narrow" pitchFamily="34" charset="0"/>
                <a:hlinkClick r:id="rId5" action="ppaction://hlinkfile" tooltip="Click to animate"/>
              </a:rPr>
              <a:t>2</a:t>
            </a:r>
            <a:r>
              <a:rPr lang="en-US" sz="3600" b="1">
                <a:solidFill>
                  <a:srgbClr val="FEFE09"/>
                </a:solidFill>
                <a:effectLst>
                  <a:outerShdw blurRad="38100" dist="38100" dir="2700000" algn="tl">
                    <a:srgbClr val="000000"/>
                  </a:outerShdw>
                </a:effectLst>
                <a:latin typeface="Arial Narrow" pitchFamily="34" charset="0"/>
                <a:hlinkClick r:id="rId5" action="ppaction://hlinkfile" tooltip="Click to animate"/>
              </a:rPr>
              <a:t>)</a:t>
            </a:r>
            <a:endParaRPr lang="en-US" sz="3600" b="1">
              <a:solidFill>
                <a:srgbClr val="FEFE09"/>
              </a:solidFill>
              <a:effectLst>
                <a:outerShdw blurRad="38100" dist="38100" dir="2700000" algn="tl">
                  <a:srgbClr val="000000"/>
                </a:outerShdw>
              </a:effectLst>
              <a:latin typeface="Arial Narrow" pitchFamily="34" charset="0"/>
            </a:endParaRPr>
          </a:p>
        </p:txBody>
      </p:sp>
      <p:sp>
        <p:nvSpPr>
          <p:cNvPr id="131080" name="AutoShape 8"/>
          <p:cNvSpPr>
            <a:spLocks/>
          </p:cNvSpPr>
          <p:nvPr/>
        </p:nvSpPr>
        <p:spPr bwMode="auto">
          <a:xfrm rot="-5400000">
            <a:off x="4154488" y="2352675"/>
            <a:ext cx="682625" cy="7381875"/>
          </a:xfrm>
          <a:prstGeom prst="leftBrace">
            <a:avLst>
              <a:gd name="adj1" fmla="val 90116"/>
              <a:gd name="adj2" fmla="val 50000"/>
            </a:avLst>
          </a:prstGeom>
          <a:noFill/>
          <a:ln w="38100">
            <a:solidFill>
              <a:srgbClr val="FFFF00"/>
            </a:solidFill>
            <a:round/>
            <a:headEnd/>
            <a:tailEnd/>
          </a:ln>
          <a:effectLst/>
        </p:spPr>
        <p:txBody>
          <a:bodyPr lIns="0" tIns="0" rIns="0" bIns="0" anchor="ctr">
            <a:spAutoFit/>
          </a:bodyPr>
          <a:lstStyle/>
          <a:p>
            <a:endParaRPr lang="en-US"/>
          </a:p>
        </p:txBody>
      </p:sp>
      <p:sp>
        <p:nvSpPr>
          <p:cNvPr id="131081" name="Rectangle 9"/>
          <p:cNvSpPr>
            <a:spLocks noChangeArrowheads="1"/>
          </p:cNvSpPr>
          <p:nvPr/>
        </p:nvSpPr>
        <p:spPr bwMode="auto">
          <a:xfrm>
            <a:off x="8645525" y="5260975"/>
            <a:ext cx="104775" cy="466725"/>
          </a:xfrm>
          <a:prstGeom prst="rect">
            <a:avLst/>
          </a:prstGeom>
          <a:noFill/>
          <a:ln w="57150">
            <a:noFill/>
            <a:miter lim="800000"/>
            <a:headEnd/>
            <a:tailEnd/>
          </a:ln>
          <a:effectLst>
            <a:outerShdw dist="35921" dir="2700000" algn="ctr" rotWithShape="0">
              <a:schemeClr val="tx1"/>
            </a:outerShdw>
          </a:effectLst>
        </p:spPr>
        <p:txBody>
          <a:bodyPr wrap="none" lIns="0" tIns="0" rIns="0" bIns="0" anchor="ctr">
            <a:spAutoFit/>
          </a:bodyPr>
          <a:lstStyle/>
          <a:p>
            <a:pPr algn="ctr">
              <a:lnSpc>
                <a:spcPct val="85000"/>
              </a:lnSpc>
              <a:spcBef>
                <a:spcPct val="40000"/>
              </a:spcBef>
            </a:pPr>
            <a:r>
              <a:rPr lang="en-US" sz="3600" b="1">
                <a:solidFill>
                  <a:srgbClr val="FFFF00"/>
                </a:solidFill>
                <a:effectLst>
                  <a:outerShdw blurRad="38100" dist="38100" dir="2700000" algn="tl">
                    <a:srgbClr val="000000"/>
                  </a:outerShdw>
                </a:effectLst>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1075"/>
                                        </p:tgtEl>
                                        <p:attrNameLst>
                                          <p:attrName>style.visibility</p:attrName>
                                        </p:attrNameLst>
                                      </p:cBhvr>
                                      <p:to>
                                        <p:strVal val="visible"/>
                                      </p:to>
                                    </p:set>
                                    <p:anim calcmode="lin" valueType="num">
                                      <p:cBhvr additive="base">
                                        <p:cTn id="7" dur="500" fill="hold"/>
                                        <p:tgtEl>
                                          <p:spTgt spid="131075"/>
                                        </p:tgtEl>
                                        <p:attrNameLst>
                                          <p:attrName>ppt_x</p:attrName>
                                        </p:attrNameLst>
                                      </p:cBhvr>
                                      <p:tavLst>
                                        <p:tav tm="0">
                                          <p:val>
                                            <p:strVal val="0-#ppt_w/2"/>
                                          </p:val>
                                        </p:tav>
                                        <p:tav tm="100000">
                                          <p:val>
                                            <p:strVal val="#ppt_x"/>
                                          </p:val>
                                        </p:tav>
                                      </p:tavLst>
                                    </p:anim>
                                    <p:anim calcmode="lin" valueType="num">
                                      <p:cBhvr additive="base">
                                        <p:cTn id="8" dur="500" fill="hold"/>
                                        <p:tgtEl>
                                          <p:spTgt spid="1310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1076"/>
                                        </p:tgtEl>
                                        <p:attrNameLst>
                                          <p:attrName>style.visibility</p:attrName>
                                        </p:attrNameLst>
                                      </p:cBhvr>
                                      <p:to>
                                        <p:strVal val="visible"/>
                                      </p:to>
                                    </p:set>
                                    <p:anim calcmode="lin" valueType="num">
                                      <p:cBhvr>
                                        <p:cTn id="12" dur="500" fill="hold"/>
                                        <p:tgtEl>
                                          <p:spTgt spid="131076"/>
                                        </p:tgtEl>
                                        <p:attrNameLst>
                                          <p:attrName>ppt_w</p:attrName>
                                        </p:attrNameLst>
                                      </p:cBhvr>
                                      <p:tavLst>
                                        <p:tav tm="0">
                                          <p:val>
                                            <p:fltVal val="0"/>
                                          </p:val>
                                        </p:tav>
                                        <p:tav tm="100000">
                                          <p:val>
                                            <p:strVal val="#ppt_w"/>
                                          </p:val>
                                        </p:tav>
                                      </p:tavLst>
                                    </p:anim>
                                    <p:anim calcmode="lin" valueType="num">
                                      <p:cBhvr>
                                        <p:cTn id="13" dur="500" fill="hold"/>
                                        <p:tgtEl>
                                          <p:spTgt spid="13107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31077"/>
                                        </p:tgtEl>
                                        <p:attrNameLst>
                                          <p:attrName>style.visibility</p:attrName>
                                        </p:attrNameLst>
                                      </p:cBhvr>
                                      <p:to>
                                        <p:strVal val="visible"/>
                                      </p:to>
                                    </p:set>
                                    <p:anim calcmode="lin" valueType="num">
                                      <p:cBhvr additive="base">
                                        <p:cTn id="17" dur="500" fill="hold"/>
                                        <p:tgtEl>
                                          <p:spTgt spid="131077"/>
                                        </p:tgtEl>
                                        <p:attrNameLst>
                                          <p:attrName>ppt_x</p:attrName>
                                        </p:attrNameLst>
                                      </p:cBhvr>
                                      <p:tavLst>
                                        <p:tav tm="0">
                                          <p:val>
                                            <p:strVal val="1+#ppt_w/2"/>
                                          </p:val>
                                        </p:tav>
                                        <p:tav tm="100000">
                                          <p:val>
                                            <p:strVal val="#ppt_x"/>
                                          </p:val>
                                        </p:tav>
                                      </p:tavLst>
                                    </p:anim>
                                    <p:anim calcmode="lin" valueType="num">
                                      <p:cBhvr additive="base">
                                        <p:cTn id="18" dur="500" fill="hold"/>
                                        <p:tgtEl>
                                          <p:spTgt spid="13107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31078"/>
                                        </p:tgtEl>
                                        <p:attrNameLst>
                                          <p:attrName>style.visibility</p:attrName>
                                        </p:attrNameLst>
                                      </p:cBhvr>
                                      <p:to>
                                        <p:strVal val="visible"/>
                                      </p:to>
                                    </p:set>
                                    <p:anim calcmode="lin" valueType="num">
                                      <p:cBhvr>
                                        <p:cTn id="22" dur="500" fill="hold"/>
                                        <p:tgtEl>
                                          <p:spTgt spid="131078"/>
                                        </p:tgtEl>
                                        <p:attrNameLst>
                                          <p:attrName>ppt_w</p:attrName>
                                        </p:attrNameLst>
                                      </p:cBhvr>
                                      <p:tavLst>
                                        <p:tav tm="0">
                                          <p:val>
                                            <p:fltVal val="0"/>
                                          </p:val>
                                        </p:tav>
                                        <p:tav tm="100000">
                                          <p:val>
                                            <p:strVal val="#ppt_w"/>
                                          </p:val>
                                        </p:tav>
                                      </p:tavLst>
                                    </p:anim>
                                    <p:anim calcmode="lin" valueType="num">
                                      <p:cBhvr>
                                        <p:cTn id="23" dur="500" fill="hold"/>
                                        <p:tgtEl>
                                          <p:spTgt spid="13107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31080"/>
                                        </p:tgtEl>
                                        <p:attrNameLst>
                                          <p:attrName>style.visibility</p:attrName>
                                        </p:attrNameLst>
                                      </p:cBhvr>
                                      <p:to>
                                        <p:strVal val="visible"/>
                                      </p:to>
                                    </p:set>
                                    <p:anim calcmode="lin" valueType="num">
                                      <p:cBhvr>
                                        <p:cTn id="28" dur="500" fill="hold"/>
                                        <p:tgtEl>
                                          <p:spTgt spid="131080"/>
                                        </p:tgtEl>
                                        <p:attrNameLst>
                                          <p:attrName>ppt_w</p:attrName>
                                        </p:attrNameLst>
                                      </p:cBhvr>
                                      <p:tavLst>
                                        <p:tav tm="0">
                                          <p:val>
                                            <p:fltVal val="0"/>
                                          </p:val>
                                        </p:tav>
                                        <p:tav tm="100000">
                                          <p:val>
                                            <p:strVal val="#ppt_w"/>
                                          </p:val>
                                        </p:tav>
                                      </p:tavLst>
                                    </p:anim>
                                    <p:anim calcmode="lin" valueType="num">
                                      <p:cBhvr>
                                        <p:cTn id="29" dur="500" fill="hold"/>
                                        <p:tgtEl>
                                          <p:spTgt spid="131080"/>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12" presetClass="entr" presetSubtype="1" fill="hold" grpId="0" nodeType="afterEffect">
                                  <p:stCondLst>
                                    <p:cond delay="0"/>
                                  </p:stCondLst>
                                  <p:childTnLst>
                                    <p:set>
                                      <p:cBhvr>
                                        <p:cTn id="32" dur="1" fill="hold">
                                          <p:stCondLst>
                                            <p:cond delay="0"/>
                                          </p:stCondLst>
                                        </p:cTn>
                                        <p:tgtEl>
                                          <p:spTgt spid="131079"/>
                                        </p:tgtEl>
                                        <p:attrNameLst>
                                          <p:attrName>style.visibility</p:attrName>
                                        </p:attrNameLst>
                                      </p:cBhvr>
                                      <p:to>
                                        <p:strVal val="visible"/>
                                      </p:to>
                                    </p:set>
                                    <p:animEffect transition="in" filter="slide(fromTop)">
                                      <p:cBhvr>
                                        <p:cTn id="33" dur="5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utoUpdateAnimBg="0"/>
      <p:bldP spid="131078" grpId="0" autoUpdateAnimBg="0"/>
      <p:bldP spid="131079" grpId="0" autoUpdateAnimBg="0"/>
      <p:bldP spid="13108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2895600"/>
            <a:ext cx="9144000" cy="1143000"/>
          </a:xfrm>
        </p:spPr>
        <p:txBody>
          <a:bodyPr>
            <a:normAutofit fontScale="90000"/>
          </a:bodyPr>
          <a:lstStyle/>
          <a:p>
            <a:pPr>
              <a:lnSpc>
                <a:spcPct val="85000"/>
              </a:lnSpc>
            </a:pPr>
            <a:r>
              <a:rPr lang="en-US" sz="5400" i="1"/>
              <a:t/>
            </a:r>
            <a:br>
              <a:rPr lang="en-US" sz="5400" i="1"/>
            </a:br>
            <a:r>
              <a:rPr lang="en-US" sz="8800" b="1">
                <a:solidFill>
                  <a:schemeClr val="tx1"/>
                </a:solidFill>
              </a:rPr>
              <a:t>when electrons are shared but shared </a:t>
            </a:r>
            <a:r>
              <a:rPr lang="en-US" sz="8800" b="1" i="1">
                <a:solidFill>
                  <a:schemeClr val="tx1"/>
                </a:solidFill>
              </a:rPr>
              <a:t>unequally</a:t>
            </a:r>
            <a:endParaRPr lang="en-US" sz="5400" b="1" i="1">
              <a:solidFill>
                <a:schemeClr val="tx1"/>
              </a:solidFill>
            </a:endParaRPr>
          </a:p>
        </p:txBody>
      </p:sp>
      <p:sp>
        <p:nvSpPr>
          <p:cNvPr id="171011" name="Rectangle 3"/>
          <p:cNvSpPr>
            <a:spLocks noChangeArrowheads="1"/>
          </p:cNvSpPr>
          <p:nvPr/>
        </p:nvSpPr>
        <p:spPr bwMode="auto">
          <a:xfrm>
            <a:off x="0" y="381000"/>
            <a:ext cx="9144000" cy="1143000"/>
          </a:xfrm>
          <a:prstGeom prst="rect">
            <a:avLst/>
          </a:prstGeom>
          <a:noFill/>
          <a:ln w="9525">
            <a:noFill/>
            <a:miter lim="800000"/>
            <a:headEnd/>
            <a:tailEnd/>
          </a:ln>
          <a:effectLst/>
        </p:spPr>
        <p:txBody>
          <a:bodyPr anchor="ctr"/>
          <a:lstStyle/>
          <a:p>
            <a:pPr algn="ctr"/>
            <a:r>
              <a:rPr lang="en-US" sz="7200" b="1"/>
              <a:t>POLAR COVALENT BONDS</a:t>
            </a:r>
          </a:p>
        </p:txBody>
      </p:sp>
      <p:sp>
        <p:nvSpPr>
          <p:cNvPr id="171012" name="Rectangle 4"/>
          <p:cNvSpPr>
            <a:spLocks noChangeArrowheads="1"/>
          </p:cNvSpPr>
          <p:nvPr/>
        </p:nvSpPr>
        <p:spPr bwMode="auto">
          <a:xfrm>
            <a:off x="3276600" y="5257800"/>
            <a:ext cx="2438400" cy="1676400"/>
          </a:xfrm>
          <a:prstGeom prst="rect">
            <a:avLst/>
          </a:prstGeom>
          <a:noFill/>
          <a:ln w="9525">
            <a:noFill/>
            <a:miter lim="800000"/>
            <a:headEnd/>
            <a:tailEnd/>
          </a:ln>
          <a:effectLst/>
        </p:spPr>
        <p:txBody>
          <a:bodyPr anchor="ctr"/>
          <a:lstStyle/>
          <a:p>
            <a:pPr algn="ctr"/>
            <a:r>
              <a:rPr lang="en-US" sz="7200" b="1">
                <a:solidFill>
                  <a:schemeClr val="accent2"/>
                </a:solidFill>
              </a:rPr>
              <a:t>H</a:t>
            </a:r>
            <a:r>
              <a:rPr lang="en-US" sz="7200" b="1" baseline="-25000">
                <a:solidFill>
                  <a:schemeClr val="accent2"/>
                </a:solidFill>
              </a:rPr>
              <a:t>2</a:t>
            </a:r>
            <a:r>
              <a:rPr lang="en-US" sz="7200" b="1">
                <a:solidFill>
                  <a:schemeClr val="accent2"/>
                </a:solidFill>
              </a:rPr>
              <a:t>O</a:t>
            </a:r>
            <a:endParaRPr lang="en-US" sz="7200" b="1" baseline="30000">
              <a:solidFill>
                <a:schemeClr val="accent2"/>
              </a:solidFill>
            </a:endParaRPr>
          </a:p>
        </p:txBody>
      </p:sp>
      <p:sp>
        <p:nvSpPr>
          <p:cNvPr id="171013" name="Line 5"/>
          <p:cNvSpPr>
            <a:spLocks noChangeShapeType="1"/>
          </p:cNvSpPr>
          <p:nvPr/>
        </p:nvSpPr>
        <p:spPr bwMode="auto">
          <a:xfrm>
            <a:off x="0" y="1981200"/>
            <a:ext cx="9144000" cy="0"/>
          </a:xfrm>
          <a:prstGeom prst="line">
            <a:avLst/>
          </a:prstGeom>
          <a:noFill/>
          <a:ln w="63500">
            <a:solidFill>
              <a:schemeClr val="tx1"/>
            </a:solidFill>
            <a:round/>
            <a:headEnd/>
            <a:tailEnd/>
          </a:ln>
          <a:effectLst/>
        </p:spPr>
        <p:txBody>
          <a:bodyPr/>
          <a:lstStyle/>
          <a:p>
            <a:endParaRPr lang="en-US"/>
          </a:p>
        </p:txBody>
      </p:sp>
    </p:spTree>
  </p:cSld>
  <p:clrMapOvr>
    <a:masterClrMapping/>
  </p:clrMapOvr>
  <p:transition>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1012"/>
                                        </p:tgtEl>
                                        <p:attrNameLst>
                                          <p:attrName>style.visibility</p:attrName>
                                        </p:attrNameLst>
                                      </p:cBhvr>
                                      <p:to>
                                        <p:strVal val="visible"/>
                                      </p:to>
                                    </p:set>
                                    <p:anim to="" calcmode="lin" valueType="num">
                                      <p:cBhvr>
                                        <p:cTn id="7" dur="1" fill="hold"/>
                                        <p:tgtEl>
                                          <p:spTgt spid="17101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0" y="-15875"/>
            <a:ext cx="9144000" cy="1311275"/>
          </a:xfrm>
          <a:prstGeom prst="rect">
            <a:avLst/>
          </a:prstGeom>
          <a:noFill/>
          <a:ln w="9525">
            <a:noFill/>
            <a:miter lim="800000"/>
            <a:headEnd/>
            <a:tailEnd/>
          </a:ln>
          <a:effectLst/>
        </p:spPr>
        <p:txBody>
          <a:bodyPr>
            <a:spAutoFit/>
          </a:bodyPr>
          <a:lstStyle/>
          <a:p>
            <a:pPr algn="ctr" eaLnBrk="0" hangingPunct="0">
              <a:spcBef>
                <a:spcPct val="50000"/>
              </a:spcBef>
            </a:pPr>
            <a:r>
              <a:rPr lang="en-US" sz="4000" b="1"/>
              <a:t>Polar Covalent Bonds: Unevenly matched, but willing to share.</a:t>
            </a:r>
          </a:p>
        </p:txBody>
      </p:sp>
      <p:pic>
        <p:nvPicPr>
          <p:cNvPr id="172035" name="Picture 3" descr="dogpolcv"/>
          <p:cNvPicPr>
            <a:picLocks noChangeAspect="1" noChangeArrowheads="1" noCrop="1"/>
          </p:cNvPicPr>
          <p:nvPr/>
        </p:nvPicPr>
        <p:blipFill>
          <a:blip r:embed="rId2"/>
          <a:srcRect/>
          <a:stretch>
            <a:fillRect/>
          </a:stretch>
        </p:blipFill>
        <p:spPr bwMode="auto">
          <a:xfrm>
            <a:off x="304800" y="1387475"/>
            <a:ext cx="8610600" cy="51657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027" descr="0209"/>
          <p:cNvPicPr>
            <a:picLocks noChangeAspect="1" noChangeArrowheads="1"/>
          </p:cNvPicPr>
          <p:nvPr/>
        </p:nvPicPr>
        <p:blipFill>
          <a:blip r:embed="rId3"/>
          <a:srcRect/>
          <a:stretch>
            <a:fillRect/>
          </a:stretch>
        </p:blipFill>
        <p:spPr bwMode="auto">
          <a:xfrm>
            <a:off x="0" y="0"/>
            <a:ext cx="5172075" cy="5408613"/>
          </a:xfrm>
          <a:prstGeom prst="rect">
            <a:avLst/>
          </a:prstGeom>
          <a:noFill/>
        </p:spPr>
      </p:pic>
      <p:sp>
        <p:nvSpPr>
          <p:cNvPr id="24580" name="Text Box 1028"/>
          <p:cNvSpPr txBox="1">
            <a:spLocks noChangeArrowheads="1"/>
          </p:cNvSpPr>
          <p:nvPr/>
        </p:nvSpPr>
        <p:spPr bwMode="auto">
          <a:xfrm>
            <a:off x="457200" y="5484813"/>
            <a:ext cx="8382000" cy="1373187"/>
          </a:xfrm>
          <a:prstGeom prst="rect">
            <a:avLst/>
          </a:prstGeom>
          <a:noFill/>
          <a:ln w="9525">
            <a:noFill/>
            <a:miter lim="800000"/>
            <a:headEnd/>
            <a:tailEnd/>
          </a:ln>
          <a:effectLst/>
        </p:spPr>
        <p:txBody>
          <a:bodyPr>
            <a:spAutoFit/>
          </a:bodyPr>
          <a:lstStyle/>
          <a:p>
            <a:r>
              <a:rPr lang="en-US"/>
              <a:t>- water is a </a:t>
            </a:r>
            <a:r>
              <a:rPr lang="en-US" i="1"/>
              <a:t>polar</a:t>
            </a:r>
            <a:r>
              <a:rPr lang="en-US"/>
              <a:t> </a:t>
            </a:r>
            <a:r>
              <a:rPr lang="en-US" i="1"/>
              <a:t>molecule</a:t>
            </a:r>
            <a:r>
              <a:rPr lang="en-US"/>
              <a:t> because oxygen is more electronegative than hydrogen, and therefore electrons are pulled closer to oxygen.</a:t>
            </a:r>
          </a:p>
        </p:txBody>
      </p:sp>
      <p:graphicFrame>
        <p:nvGraphicFramePr>
          <p:cNvPr id="24581" name="Object 1029"/>
          <p:cNvGraphicFramePr>
            <a:graphicFrameLocks noChangeAspect="1"/>
          </p:cNvGraphicFramePr>
          <p:nvPr/>
        </p:nvGraphicFramePr>
        <p:xfrm>
          <a:off x="5257800" y="1301750"/>
          <a:ext cx="3352800" cy="3267075"/>
        </p:xfrm>
        <a:graphic>
          <a:graphicData uri="http://schemas.openxmlformats.org/presentationml/2006/ole">
            <mc:AlternateContent xmlns:mc="http://schemas.openxmlformats.org/markup-compatibility/2006">
              <mc:Choice xmlns:v="urn:schemas-microsoft-com:vml" Requires="v">
                <p:oleObj spid="_x0000_s9227" name="Bitmap Image" r:id="rId4" imgW="1133633" imgH="1104762" progId="PBrush">
                  <p:embed/>
                </p:oleObj>
              </mc:Choice>
              <mc:Fallback>
                <p:oleObj name="Bitmap Image" r:id="rId4" imgW="1133633" imgH="1104762"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301750"/>
                        <a:ext cx="33528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28600"/>
            <a:ext cx="4267200" cy="762000"/>
          </a:xfrm>
        </p:spPr>
        <p:txBody>
          <a:bodyPr/>
          <a:lstStyle/>
          <a:p>
            <a:r>
              <a:rPr lang="en-US" dirty="0">
                <a:cs typeface="Times New Roman" pitchFamily="18" charset="0"/>
              </a:rPr>
              <a:t>Chemical Bonds</a:t>
            </a:r>
            <a:r>
              <a:rPr lang="en-US" dirty="0"/>
              <a:t> </a:t>
            </a:r>
          </a:p>
        </p:txBody>
      </p:sp>
      <p:sp>
        <p:nvSpPr>
          <p:cNvPr id="10243" name="Rectangle 3"/>
          <p:cNvSpPr>
            <a:spLocks noGrp="1" noChangeArrowheads="1"/>
          </p:cNvSpPr>
          <p:nvPr>
            <p:ph type="body" idx="1"/>
          </p:nvPr>
        </p:nvSpPr>
        <p:spPr>
          <a:xfrm>
            <a:off x="304800" y="990600"/>
            <a:ext cx="8458200" cy="5562600"/>
          </a:xfrm>
        </p:spPr>
        <p:txBody>
          <a:bodyPr>
            <a:normAutofit lnSpcReduction="10000"/>
          </a:bodyPr>
          <a:lstStyle/>
          <a:p>
            <a:r>
              <a:rPr lang="en-US" sz="2400" dirty="0">
                <a:latin typeface="Comic Sans MS" pitchFamily="66" charset="0"/>
                <a:cs typeface="Times New Roman" pitchFamily="18" charset="0"/>
              </a:rPr>
              <a:t>When a </a:t>
            </a:r>
            <a:r>
              <a:rPr lang="en-US" sz="2400" u="sng" dirty="0">
                <a:solidFill>
                  <a:srgbClr val="FF0000"/>
                </a:solidFill>
                <a:latin typeface="Comic Sans MS" pitchFamily="66" charset="0"/>
                <a:cs typeface="Times New Roman" pitchFamily="18" charset="0"/>
              </a:rPr>
              <a:t>Chemical Reaction</a:t>
            </a:r>
            <a:r>
              <a:rPr lang="en-US" sz="2400" dirty="0">
                <a:latin typeface="Comic Sans MS" pitchFamily="66" charset="0"/>
                <a:cs typeface="Times New Roman" pitchFamily="18" charset="0"/>
              </a:rPr>
              <a:t> occurs atoms </a:t>
            </a:r>
            <a:r>
              <a:rPr lang="en-US" sz="2400" dirty="0">
                <a:solidFill>
                  <a:srgbClr val="FF0000"/>
                </a:solidFill>
                <a:latin typeface="Comic Sans MS" pitchFamily="66" charset="0"/>
                <a:cs typeface="Times New Roman" pitchFamily="18" charset="0"/>
              </a:rPr>
              <a:t>gain, lose or share electrons</a:t>
            </a:r>
            <a:r>
              <a:rPr lang="en-US" sz="2400" dirty="0">
                <a:latin typeface="Comic Sans MS" pitchFamily="66" charset="0"/>
                <a:cs typeface="Times New Roman" pitchFamily="18" charset="0"/>
              </a:rPr>
              <a:t>.</a:t>
            </a:r>
            <a:endParaRPr lang="en-US" sz="2400" dirty="0">
              <a:cs typeface="Times New Roman" pitchFamily="18" charset="0"/>
            </a:endParaRPr>
          </a:p>
          <a:p>
            <a:r>
              <a:rPr lang="en-US" sz="2400" dirty="0">
                <a:latin typeface="Comic Sans MS" pitchFamily="66" charset="0"/>
                <a:cs typeface="Times New Roman" pitchFamily="18" charset="0"/>
              </a:rPr>
              <a:t>Atoms always want to have their outer energy level “full” of electrons</a:t>
            </a:r>
            <a:endParaRPr lang="en-US" sz="2400" dirty="0">
              <a:cs typeface="Times New Roman" pitchFamily="18" charset="0"/>
            </a:endParaRPr>
          </a:p>
          <a:p>
            <a:r>
              <a:rPr lang="en-US" sz="2400" dirty="0">
                <a:latin typeface="Comic Sans MS" pitchFamily="66" charset="0"/>
                <a:cs typeface="Times New Roman" pitchFamily="18" charset="0"/>
              </a:rPr>
              <a:t>When an atom has a different number of protons &amp; electrons it is called an </a:t>
            </a:r>
            <a:r>
              <a:rPr lang="en-US" sz="2400" u="sng" dirty="0">
                <a:solidFill>
                  <a:srgbClr val="FF0000"/>
                </a:solidFill>
                <a:latin typeface="Comic Sans MS" pitchFamily="66" charset="0"/>
                <a:cs typeface="Times New Roman" pitchFamily="18" charset="0"/>
              </a:rPr>
              <a:t>Ion</a:t>
            </a:r>
            <a:r>
              <a:rPr lang="en-US" sz="2400" dirty="0">
                <a:latin typeface="Comic Sans MS" pitchFamily="66" charset="0"/>
                <a:cs typeface="Times New Roman" pitchFamily="18" charset="0"/>
              </a:rPr>
              <a:t>.</a:t>
            </a:r>
            <a:endParaRPr lang="en-US" sz="2400" dirty="0">
              <a:cs typeface="Times New Roman" pitchFamily="18" charset="0"/>
            </a:endParaRPr>
          </a:p>
          <a:p>
            <a:pPr lvl="1"/>
            <a:r>
              <a:rPr lang="en-US" sz="2400" dirty="0">
                <a:latin typeface="Comic Sans MS" pitchFamily="66" charset="0"/>
                <a:cs typeface="Times New Roman" pitchFamily="18" charset="0"/>
              </a:rPr>
              <a:t>If an ion has more protons than electrons - it is </a:t>
            </a:r>
            <a:r>
              <a:rPr lang="en-US" sz="2400" u="sng" dirty="0">
                <a:solidFill>
                  <a:srgbClr val="FF0000"/>
                </a:solidFill>
                <a:latin typeface="Comic Sans MS" pitchFamily="66" charset="0"/>
                <a:cs typeface="Times New Roman" pitchFamily="18" charset="0"/>
              </a:rPr>
              <a:t>Positively Charged</a:t>
            </a:r>
            <a:endParaRPr lang="en-US" sz="2400" dirty="0">
              <a:cs typeface="Times New Roman" pitchFamily="18" charset="0"/>
            </a:endParaRPr>
          </a:p>
          <a:p>
            <a:pPr lvl="1"/>
            <a:r>
              <a:rPr lang="en-US" sz="2400" dirty="0">
                <a:latin typeface="Comic Sans MS" pitchFamily="66" charset="0"/>
                <a:cs typeface="Times New Roman" pitchFamily="18" charset="0"/>
              </a:rPr>
              <a:t>If an atom has more electrons than protons it is </a:t>
            </a:r>
            <a:r>
              <a:rPr lang="en-US" sz="2400" u="sng" dirty="0">
                <a:solidFill>
                  <a:srgbClr val="FF0000"/>
                </a:solidFill>
                <a:latin typeface="Comic Sans MS" pitchFamily="66" charset="0"/>
                <a:cs typeface="Times New Roman" pitchFamily="18" charset="0"/>
              </a:rPr>
              <a:t>Negatively Charged</a:t>
            </a:r>
            <a:r>
              <a:rPr lang="en-US" sz="2400" dirty="0">
                <a:latin typeface="Comic Sans MS" pitchFamily="66" charset="0"/>
                <a:cs typeface="Times New Roman" pitchFamily="18" charset="0"/>
              </a:rPr>
              <a:t>.</a:t>
            </a:r>
            <a:endParaRPr lang="en-US" sz="2400" dirty="0">
              <a:cs typeface="Times New Roman" pitchFamily="18" charset="0"/>
            </a:endParaRPr>
          </a:p>
          <a:p>
            <a:pPr lvl="1"/>
            <a:r>
              <a:rPr lang="en-US" sz="2400" u="sng" dirty="0">
                <a:solidFill>
                  <a:srgbClr val="FF0000"/>
                </a:solidFill>
                <a:latin typeface="Comic Sans MS" pitchFamily="66" charset="0"/>
                <a:cs typeface="Times New Roman" pitchFamily="18" charset="0"/>
              </a:rPr>
              <a:t>Atoms of opposite charge are attracted to each other</a:t>
            </a:r>
            <a:r>
              <a:rPr lang="en-US" sz="2400" dirty="0">
                <a:latin typeface="Comic Sans MS" pitchFamily="66" charset="0"/>
                <a:cs typeface="Times New Roman" pitchFamily="18" charset="0"/>
              </a:rPr>
              <a:t>.</a:t>
            </a:r>
            <a:endParaRPr lang="en-US" sz="2400" dirty="0">
              <a:cs typeface="Times New Roman" pitchFamily="18" charset="0"/>
            </a:endParaRPr>
          </a:p>
          <a:p>
            <a:r>
              <a:rPr lang="en-US" sz="2400" dirty="0">
                <a:latin typeface="Comic Sans MS" pitchFamily="66" charset="0"/>
                <a:cs typeface="Times New Roman" pitchFamily="18" charset="0"/>
              </a:rPr>
              <a:t>There are three types of chemical bonds.  </a:t>
            </a:r>
            <a:r>
              <a:rPr lang="en-US" sz="2400" u="sng" dirty="0">
                <a:solidFill>
                  <a:srgbClr val="FF0000"/>
                </a:solidFill>
                <a:latin typeface="Comic Sans MS" pitchFamily="66" charset="0"/>
                <a:cs typeface="Times New Roman" pitchFamily="18" charset="0"/>
              </a:rPr>
              <a:t>Ionic bonds</a:t>
            </a:r>
            <a:r>
              <a:rPr lang="en-US" sz="2400" dirty="0">
                <a:latin typeface="Comic Sans MS" pitchFamily="66" charset="0"/>
                <a:cs typeface="Times New Roman" pitchFamily="18" charset="0"/>
              </a:rPr>
              <a:t>, </a:t>
            </a:r>
            <a:r>
              <a:rPr lang="en-US" sz="2400" u="sng" dirty="0">
                <a:solidFill>
                  <a:srgbClr val="FF0000"/>
                </a:solidFill>
                <a:latin typeface="Comic Sans MS" pitchFamily="66" charset="0"/>
                <a:cs typeface="Times New Roman" pitchFamily="18" charset="0"/>
              </a:rPr>
              <a:t>Covalent Bonds</a:t>
            </a:r>
            <a:r>
              <a:rPr lang="en-US" sz="2400" dirty="0">
                <a:latin typeface="Comic Sans MS" pitchFamily="66" charset="0"/>
                <a:cs typeface="Times New Roman" pitchFamily="18" charset="0"/>
              </a:rPr>
              <a:t>, &amp; Metallic Bonds.</a:t>
            </a:r>
            <a:endParaRPr lang="en-US" sz="2400" dirty="0">
              <a:cs typeface="Times New Roman" pitchFamily="18" charset="0"/>
            </a:endParaRPr>
          </a:p>
          <a:p>
            <a:endParaRPr lang="en-US" sz="20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2209800"/>
            <a:ext cx="9144000" cy="1143000"/>
          </a:xfrm>
        </p:spPr>
        <p:txBody>
          <a:bodyPr>
            <a:normAutofit fontScale="90000"/>
          </a:bodyPr>
          <a:lstStyle/>
          <a:p>
            <a:r>
              <a:rPr lang="en-US" sz="8000" b="1" u="sng">
                <a:solidFill>
                  <a:schemeClr val="tx1"/>
                </a:solidFill>
              </a:rPr>
              <a:t>METALLIC BOND</a:t>
            </a:r>
            <a:r>
              <a:rPr lang="en-US" sz="9600" b="1">
                <a:solidFill>
                  <a:schemeClr val="tx1"/>
                </a:solidFill>
              </a:rPr>
              <a:t/>
            </a:r>
            <a:br>
              <a:rPr lang="en-US" sz="9600" b="1">
                <a:solidFill>
                  <a:schemeClr val="tx1"/>
                </a:solidFill>
              </a:rPr>
            </a:br>
            <a:r>
              <a:rPr lang="en-US" sz="7200" b="1">
                <a:solidFill>
                  <a:schemeClr val="tx1"/>
                </a:solidFill>
              </a:rPr>
              <a:t>bond found in </a:t>
            </a:r>
            <a:br>
              <a:rPr lang="en-US" sz="7200" b="1">
                <a:solidFill>
                  <a:schemeClr val="tx1"/>
                </a:solidFill>
              </a:rPr>
            </a:br>
            <a:r>
              <a:rPr lang="en-US" sz="7200" b="1">
                <a:solidFill>
                  <a:schemeClr val="tx1"/>
                </a:solidFill>
              </a:rPr>
              <a:t>metals; holds metal </a:t>
            </a:r>
            <a:br>
              <a:rPr lang="en-US" sz="7200" b="1">
                <a:solidFill>
                  <a:schemeClr val="tx1"/>
                </a:solidFill>
              </a:rPr>
            </a:br>
            <a:r>
              <a:rPr lang="en-US" sz="7200" b="1">
                <a:solidFill>
                  <a:schemeClr val="tx1"/>
                </a:solidFill>
              </a:rPr>
              <a:t>atoms together </a:t>
            </a:r>
            <a:br>
              <a:rPr lang="en-US" sz="7200" b="1">
                <a:solidFill>
                  <a:schemeClr val="tx1"/>
                </a:solidFill>
              </a:rPr>
            </a:br>
            <a:r>
              <a:rPr lang="en-US" sz="7200" b="1">
                <a:solidFill>
                  <a:schemeClr val="tx1"/>
                </a:solidFill>
              </a:rPr>
              <a:t>very strongly</a:t>
            </a:r>
            <a:endParaRPr lang="en-US" sz="6600" b="1">
              <a:solidFill>
                <a:schemeClr val="tx1"/>
              </a:solidFill>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Metallic Bond</a:t>
            </a:r>
          </a:p>
        </p:txBody>
      </p:sp>
      <p:sp>
        <p:nvSpPr>
          <p:cNvPr id="152579" name="Rectangle 3"/>
          <p:cNvSpPr>
            <a:spLocks noGrp="1" noChangeArrowheads="1"/>
          </p:cNvSpPr>
          <p:nvPr>
            <p:ph type="body" idx="1"/>
          </p:nvPr>
        </p:nvSpPr>
        <p:spPr/>
        <p:txBody>
          <a:bodyPr/>
          <a:lstStyle/>
          <a:p>
            <a:r>
              <a:rPr lang="en-US" dirty="0"/>
              <a:t>Formed between atoms of metallic elements</a:t>
            </a:r>
          </a:p>
          <a:p>
            <a:r>
              <a:rPr lang="en-US" dirty="0"/>
              <a:t>Electron cloud around atoms </a:t>
            </a:r>
          </a:p>
          <a:p>
            <a:r>
              <a:rPr lang="en-US" dirty="0"/>
              <a:t>Good conductors at all states, lustrous, very high melting points</a:t>
            </a:r>
          </a:p>
          <a:p>
            <a:r>
              <a:rPr lang="en-US" dirty="0"/>
              <a:t>Examples; Na, Fe, Al, Au, Co</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0" y="76200"/>
            <a:ext cx="9144000" cy="1311275"/>
          </a:xfrm>
          <a:prstGeom prst="rect">
            <a:avLst/>
          </a:prstGeom>
          <a:noFill/>
          <a:ln w="9525">
            <a:noFill/>
            <a:miter lim="800000"/>
            <a:headEnd/>
            <a:tailEnd/>
          </a:ln>
          <a:effectLst/>
        </p:spPr>
        <p:txBody>
          <a:bodyPr>
            <a:spAutoFit/>
          </a:bodyPr>
          <a:lstStyle/>
          <a:p>
            <a:pPr algn="ctr" eaLnBrk="0" hangingPunct="0">
              <a:spcBef>
                <a:spcPct val="50000"/>
              </a:spcBef>
            </a:pPr>
            <a:r>
              <a:rPr lang="en-US" sz="4000" b="1"/>
              <a:t>Metallic Bonds: Mellow dogs with plenty of bones to go around.</a:t>
            </a:r>
          </a:p>
        </p:txBody>
      </p:sp>
      <p:pic>
        <p:nvPicPr>
          <p:cNvPr id="175107" name="Picture 3" descr="dogmetlc"/>
          <p:cNvPicPr>
            <a:picLocks noChangeAspect="1" noChangeArrowheads="1" noCrop="1"/>
          </p:cNvPicPr>
          <p:nvPr/>
        </p:nvPicPr>
        <p:blipFill>
          <a:blip r:embed="rId2"/>
          <a:srcRect/>
          <a:stretch>
            <a:fillRect/>
          </a:stretch>
        </p:blipFill>
        <p:spPr bwMode="auto">
          <a:xfrm>
            <a:off x="304800" y="1431925"/>
            <a:ext cx="8534400" cy="51212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Ionic Bond, A Sea of Electrons</a:t>
            </a:r>
          </a:p>
        </p:txBody>
      </p:sp>
      <p:pic>
        <p:nvPicPr>
          <p:cNvPr id="134148" name="Picture 4" descr="metallicblue"/>
          <p:cNvPicPr>
            <a:picLocks noGrp="1" noChangeAspect="1" noChangeArrowheads="1" noCrop="1"/>
          </p:cNvPicPr>
          <p:nvPr>
            <p:ph idx="1"/>
          </p:nvPr>
        </p:nvPicPr>
        <p:blipFill>
          <a:blip r:embed="rId2"/>
          <a:srcRect/>
          <a:stretch>
            <a:fillRect/>
          </a:stretch>
        </p:blipFill>
        <p:spPr>
          <a:xfrm>
            <a:off x="990600" y="1606550"/>
            <a:ext cx="6858000" cy="4657725"/>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Rectangle 5"/>
          <p:cNvSpPr>
            <a:spLocks noGrp="1" noChangeArrowheads="1"/>
          </p:cNvSpPr>
          <p:nvPr>
            <p:ph type="title"/>
          </p:nvPr>
        </p:nvSpPr>
        <p:spPr/>
        <p:txBody>
          <a:bodyPr/>
          <a:lstStyle/>
          <a:p>
            <a:r>
              <a:rPr lang="en-US"/>
              <a:t>Metals Form Alloys</a:t>
            </a:r>
          </a:p>
        </p:txBody>
      </p:sp>
      <p:pic>
        <p:nvPicPr>
          <p:cNvPr id="148484" name="Picture 4" descr="alloys"/>
          <p:cNvPicPr>
            <a:picLocks noGrp="1" noChangeAspect="1" noChangeArrowheads="1"/>
          </p:cNvPicPr>
          <p:nvPr>
            <p:ph idx="1"/>
          </p:nvPr>
        </p:nvPicPr>
        <p:blipFill>
          <a:blip r:embed="rId2"/>
          <a:srcRect/>
          <a:stretch>
            <a:fillRect/>
          </a:stretch>
        </p:blipFill>
        <p:spPr>
          <a:xfrm>
            <a:off x="1600200" y="4800600"/>
            <a:ext cx="6048375" cy="904875"/>
          </a:xfrm>
          <a:noFill/>
          <a:ln/>
        </p:spPr>
      </p:pic>
      <p:sp>
        <p:nvSpPr>
          <p:cNvPr id="148487" name="Text Box 7"/>
          <p:cNvSpPr txBox="1">
            <a:spLocks noChangeArrowheads="1"/>
          </p:cNvSpPr>
          <p:nvPr/>
        </p:nvSpPr>
        <p:spPr bwMode="auto">
          <a:xfrm>
            <a:off x="1295399" y="2057400"/>
            <a:ext cx="6353175" cy="2308324"/>
          </a:xfrm>
          <a:prstGeom prst="rect">
            <a:avLst/>
          </a:prstGeom>
          <a:noFill/>
          <a:ln w="9525">
            <a:noFill/>
            <a:miter lim="800000"/>
            <a:headEnd/>
            <a:tailEnd/>
          </a:ln>
          <a:effectLst/>
        </p:spPr>
        <p:txBody>
          <a:bodyPr wrap="square">
            <a:spAutoFit/>
          </a:bodyPr>
          <a:lstStyle/>
          <a:p>
            <a:r>
              <a:rPr lang="en-US" sz="2400" dirty="0">
                <a:latin typeface="Arial Rounded MT Bold" panose="020F0704030504030204" pitchFamily="34" charset="0"/>
              </a:rPr>
              <a:t>Metals do not combine with metals.  They form </a:t>
            </a:r>
          </a:p>
          <a:p>
            <a:r>
              <a:rPr lang="en-US" sz="2400" dirty="0">
                <a:latin typeface="Arial Rounded MT Bold" panose="020F0704030504030204" pitchFamily="34" charset="0"/>
              </a:rPr>
              <a:t>Alloys which is a solution of a metal in a metal.</a:t>
            </a:r>
          </a:p>
          <a:p>
            <a:r>
              <a:rPr lang="en-US" sz="2400" dirty="0">
                <a:latin typeface="Arial Rounded MT Bold" panose="020F0704030504030204" pitchFamily="34" charset="0"/>
              </a:rPr>
              <a:t>Examples are steel, brass, bronze and pewter</a:t>
            </a:r>
            <a:r>
              <a:rPr lang="en-US" dirty="0">
                <a:latin typeface="Arial Rounded MT Bold" panose="020F0704030504030204" pitchFamily="34"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381000"/>
            <a:ext cx="7772400" cy="685800"/>
          </a:xfrm>
        </p:spPr>
        <p:txBody>
          <a:bodyPr>
            <a:normAutofit fontScale="90000"/>
          </a:bodyPr>
          <a:lstStyle/>
          <a:p>
            <a:r>
              <a:rPr lang="en-US" sz="4000"/>
              <a:t>Summary of Ionic &amp; Covalent Bonds</a:t>
            </a:r>
          </a:p>
        </p:txBody>
      </p:sp>
      <p:pic>
        <p:nvPicPr>
          <p:cNvPr id="16388" name="Picture 4"/>
          <p:cNvPicPr>
            <a:picLocks noChangeAspect="1" noChangeArrowheads="1"/>
          </p:cNvPicPr>
          <p:nvPr/>
        </p:nvPicPr>
        <p:blipFill>
          <a:blip r:embed="rId2"/>
          <a:srcRect/>
          <a:stretch>
            <a:fillRect/>
          </a:stretch>
        </p:blipFill>
        <p:spPr bwMode="auto">
          <a:xfrm>
            <a:off x="914400" y="1143000"/>
            <a:ext cx="7239000" cy="49545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30730FEA-F3A6-45FA-B447-BCFEAE901762}" type="slidenum">
              <a:rPr lang="en-US"/>
              <a:pPr/>
              <a:t>36</a:t>
            </a:fld>
            <a:endParaRPr lang="en-US"/>
          </a:p>
        </p:txBody>
      </p:sp>
      <p:sp>
        <p:nvSpPr>
          <p:cNvPr id="4098" name="Rectangle 2"/>
          <p:cNvSpPr>
            <a:spLocks noGrp="1" noChangeArrowheads="1"/>
          </p:cNvSpPr>
          <p:nvPr>
            <p:ph type="title"/>
          </p:nvPr>
        </p:nvSpPr>
        <p:spPr/>
        <p:txBody>
          <a:bodyPr/>
          <a:lstStyle/>
          <a:p>
            <a:r>
              <a:rPr lang="en-US" dirty="0"/>
              <a:t>Lewis Theory</a:t>
            </a:r>
          </a:p>
        </p:txBody>
      </p:sp>
      <p:sp>
        <p:nvSpPr>
          <p:cNvPr id="4099" name="Text Box 3"/>
          <p:cNvSpPr txBox="1">
            <a:spLocks noChangeArrowheads="1"/>
          </p:cNvSpPr>
          <p:nvPr/>
        </p:nvSpPr>
        <p:spPr bwMode="auto">
          <a:xfrm>
            <a:off x="381000" y="4495800"/>
            <a:ext cx="8229600" cy="646331"/>
          </a:xfrm>
          <a:prstGeom prst="rect">
            <a:avLst/>
          </a:prstGeom>
          <a:noFill/>
          <a:ln w="9525">
            <a:noFill/>
            <a:miter lim="800000"/>
            <a:headEnd/>
            <a:tailEnd/>
          </a:ln>
          <a:effectLst/>
        </p:spPr>
        <p:txBody>
          <a:bodyPr wrap="square">
            <a:spAutoFit/>
          </a:bodyPr>
          <a:lstStyle/>
          <a:p>
            <a:pPr>
              <a:spcBef>
                <a:spcPct val="50000"/>
              </a:spcBef>
            </a:pPr>
            <a:r>
              <a:rPr lang="en-US" dirty="0"/>
              <a:t>The attraction between electrons of one atom to the nucleus of another atom contribute to what is known as </a:t>
            </a:r>
            <a:r>
              <a:rPr lang="en-US" dirty="0">
                <a:solidFill>
                  <a:srgbClr val="FF0000"/>
                </a:solidFill>
              </a:rPr>
              <a:t>chemical bonds</a:t>
            </a:r>
            <a:r>
              <a:rPr lang="en-US" dirty="0"/>
              <a:t>.</a:t>
            </a:r>
          </a:p>
        </p:txBody>
      </p:sp>
      <p:sp>
        <p:nvSpPr>
          <p:cNvPr id="4100" name="Rectangle 4"/>
          <p:cNvSpPr>
            <a:spLocks noChangeArrowheads="1"/>
          </p:cNvSpPr>
          <p:nvPr/>
        </p:nvSpPr>
        <p:spPr bwMode="auto">
          <a:xfrm>
            <a:off x="0" y="801688"/>
            <a:ext cx="9144000" cy="822325"/>
          </a:xfrm>
          <a:prstGeom prst="rect">
            <a:avLst/>
          </a:prstGeom>
          <a:noFill/>
          <a:ln w="9525">
            <a:noFill/>
            <a:miter lim="800000"/>
            <a:headEnd/>
            <a:tailEnd/>
          </a:ln>
          <a:effectLst/>
        </p:spPr>
        <p:txBody>
          <a:bodyPr>
            <a:spAutoFit/>
          </a:bodyPr>
          <a:lstStyle/>
          <a:p>
            <a:endParaRPr lang="en-US">
              <a:latin typeface="Times New Roman" pitchFamily="18" charset="0"/>
            </a:endParaRPr>
          </a:p>
          <a:p>
            <a:pPr lvl="2" eaLnBrk="0" hangingPunct="0"/>
            <a:endParaRPr lang="en-US">
              <a:latin typeface="Times New Roman" pitchFamily="18" charset="0"/>
            </a:endParaRPr>
          </a:p>
        </p:txBody>
      </p:sp>
      <p:sp>
        <p:nvSpPr>
          <p:cNvPr id="4103" name="Rectangle 7"/>
          <p:cNvSpPr>
            <a:spLocks noChangeArrowheads="1"/>
          </p:cNvSpPr>
          <p:nvPr/>
        </p:nvSpPr>
        <p:spPr bwMode="auto">
          <a:xfrm>
            <a:off x="0" y="4413250"/>
            <a:ext cx="9144000" cy="822325"/>
          </a:xfrm>
          <a:prstGeom prst="rect">
            <a:avLst/>
          </a:prstGeom>
          <a:noFill/>
          <a:ln w="9525">
            <a:noFill/>
            <a:miter lim="800000"/>
            <a:headEnd/>
            <a:tailEnd/>
          </a:ln>
          <a:effectLst/>
        </p:spPr>
        <p:txBody>
          <a:bodyPr>
            <a:spAutoFit/>
          </a:bodyPr>
          <a:lstStyle/>
          <a:p>
            <a:endParaRPr lang="en-US">
              <a:latin typeface="Times New Roman" pitchFamily="18" charset="0"/>
            </a:endParaRPr>
          </a:p>
          <a:p>
            <a:pPr eaLnBrk="0" hangingPunct="0"/>
            <a:endParaRPr lang="en-US">
              <a:latin typeface="Times New Roman" pitchFamily="18" charset="0"/>
            </a:endParaRPr>
          </a:p>
        </p:txBody>
      </p:sp>
      <p:sp>
        <p:nvSpPr>
          <p:cNvPr id="4104" name="Rectangle 8"/>
          <p:cNvSpPr>
            <a:spLocks noChangeArrowheads="1"/>
          </p:cNvSpPr>
          <p:nvPr/>
        </p:nvSpPr>
        <p:spPr bwMode="auto">
          <a:xfrm>
            <a:off x="0" y="5235575"/>
            <a:ext cx="9144000" cy="822325"/>
          </a:xfrm>
          <a:prstGeom prst="rect">
            <a:avLst/>
          </a:prstGeom>
          <a:noFill/>
          <a:ln w="9525">
            <a:noFill/>
            <a:miter lim="800000"/>
            <a:headEnd/>
            <a:tailEnd/>
          </a:ln>
          <a:effectLst/>
        </p:spPr>
        <p:txBody>
          <a:bodyPr>
            <a:spAutoFit/>
          </a:bodyPr>
          <a:lstStyle/>
          <a:p>
            <a:endParaRPr lang="en-US">
              <a:latin typeface="Times New Roman" pitchFamily="18" charset="0"/>
            </a:endParaRPr>
          </a:p>
          <a:p>
            <a:pPr eaLnBrk="0" hangingPunct="0"/>
            <a:endParaRPr lang="en-US">
              <a:latin typeface="Times New Roman" pitchFamily="18" charset="0"/>
            </a:endParaRPr>
          </a:p>
        </p:txBody>
      </p:sp>
      <p:pic>
        <p:nvPicPr>
          <p:cNvPr id="4102" name="Picture 6" descr="Click for larger picture!"/>
          <p:cNvPicPr>
            <a:picLocks noChangeAspect="1" noChangeArrowheads="1"/>
          </p:cNvPicPr>
          <p:nvPr/>
        </p:nvPicPr>
        <p:blipFill>
          <a:blip r:embed="rId2"/>
          <a:srcRect/>
          <a:stretch>
            <a:fillRect/>
          </a:stretch>
        </p:blipFill>
        <p:spPr bwMode="auto">
          <a:xfrm>
            <a:off x="6773863" y="0"/>
            <a:ext cx="2370137" cy="3886200"/>
          </a:xfrm>
          <a:prstGeom prst="rect">
            <a:avLst/>
          </a:prstGeom>
          <a:noFill/>
        </p:spPr>
      </p:pic>
      <p:sp>
        <p:nvSpPr>
          <p:cNvPr id="4105" name="Text Box 9"/>
          <p:cNvSpPr txBox="1">
            <a:spLocks noChangeArrowheads="1"/>
          </p:cNvSpPr>
          <p:nvPr/>
        </p:nvSpPr>
        <p:spPr bwMode="auto">
          <a:xfrm>
            <a:off x="381000" y="1679574"/>
            <a:ext cx="6019800" cy="175432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en-US" dirty="0">
                <a:latin typeface="Adobe Gothic Std B" pitchFamily="34" charset="-128"/>
                <a:ea typeface="Adobe Gothic Std B" pitchFamily="34" charset="-128"/>
              </a:rPr>
              <a:t>G.N. Lewis (1875-1946) recognized </a:t>
            </a:r>
            <a:br>
              <a:rPr lang="en-US" dirty="0">
                <a:latin typeface="Adobe Gothic Std B" pitchFamily="34" charset="-128"/>
                <a:ea typeface="Adobe Gothic Std B" pitchFamily="34" charset="-128"/>
              </a:rPr>
            </a:br>
            <a:r>
              <a:rPr lang="en-US" dirty="0">
                <a:solidFill>
                  <a:schemeClr val="accent2"/>
                </a:solidFill>
                <a:latin typeface="Adobe Gothic Std B" pitchFamily="34" charset="-128"/>
                <a:ea typeface="Adobe Gothic Std B" pitchFamily="34" charset="-128"/>
              </a:rPr>
              <a:t>valence</a:t>
            </a:r>
            <a:r>
              <a:rPr lang="en-US" dirty="0">
                <a:latin typeface="Adobe Gothic Std B" pitchFamily="34" charset="-128"/>
                <a:ea typeface="Adobe Gothic Std B" pitchFamily="34" charset="-128"/>
              </a:rPr>
              <a:t> (outmost) </a:t>
            </a:r>
            <a:r>
              <a:rPr lang="en-US" dirty="0">
                <a:solidFill>
                  <a:schemeClr val="accent2"/>
                </a:solidFill>
                <a:latin typeface="Adobe Gothic Std B" pitchFamily="34" charset="-128"/>
                <a:ea typeface="Adobe Gothic Std B" pitchFamily="34" charset="-128"/>
              </a:rPr>
              <a:t>electrons</a:t>
            </a:r>
            <a:r>
              <a:rPr lang="en-US" dirty="0">
                <a:latin typeface="Adobe Gothic Std B" pitchFamily="34" charset="-128"/>
                <a:ea typeface="Adobe Gothic Std B" pitchFamily="34" charset="-128"/>
              </a:rPr>
              <a:t> fundamental to bonding</a:t>
            </a:r>
            <a:br>
              <a:rPr lang="en-US" dirty="0">
                <a:latin typeface="Adobe Gothic Std B" pitchFamily="34" charset="-128"/>
                <a:ea typeface="Adobe Gothic Std B" pitchFamily="34" charset="-128"/>
              </a:rPr>
            </a:br>
            <a:r>
              <a:rPr lang="en-US" dirty="0">
                <a:latin typeface="Adobe Gothic Std B" pitchFamily="34" charset="-128"/>
                <a:ea typeface="Adobe Gothic Std B" pitchFamily="34" charset="-128"/>
              </a:rPr>
              <a:t>electron transfer resulting in </a:t>
            </a:r>
            <a:r>
              <a:rPr lang="en-US" dirty="0">
                <a:solidFill>
                  <a:schemeClr val="accent2"/>
                </a:solidFill>
                <a:latin typeface="Adobe Gothic Std B" pitchFamily="34" charset="-128"/>
                <a:ea typeface="Adobe Gothic Std B" pitchFamily="34" charset="-128"/>
              </a:rPr>
              <a:t>ionic bonds</a:t>
            </a:r>
            <a:r>
              <a:rPr lang="en-US" dirty="0">
                <a:latin typeface="Adobe Gothic Std B" pitchFamily="34" charset="-128"/>
                <a:ea typeface="Adobe Gothic Std B" pitchFamily="34" charset="-128"/>
              </a:rPr>
              <a:t/>
            </a:r>
            <a:br>
              <a:rPr lang="en-US" dirty="0">
                <a:latin typeface="Adobe Gothic Std B" pitchFamily="34" charset="-128"/>
                <a:ea typeface="Adobe Gothic Std B" pitchFamily="34" charset="-128"/>
              </a:rPr>
            </a:br>
            <a:r>
              <a:rPr lang="en-US" dirty="0">
                <a:latin typeface="Adobe Gothic Std B" pitchFamily="34" charset="-128"/>
                <a:ea typeface="Adobe Gothic Std B" pitchFamily="34" charset="-128"/>
              </a:rPr>
              <a:t>sharing electrons resulting in </a:t>
            </a:r>
            <a:r>
              <a:rPr lang="en-US" dirty="0">
                <a:solidFill>
                  <a:schemeClr val="accent2"/>
                </a:solidFill>
                <a:latin typeface="Adobe Gothic Std B" pitchFamily="34" charset="-128"/>
                <a:ea typeface="Adobe Gothic Std B" pitchFamily="34" charset="-128"/>
              </a:rPr>
              <a:t>covalent bonds</a:t>
            </a:r>
            <a:r>
              <a:rPr lang="en-US" dirty="0">
                <a:latin typeface="Adobe Gothic Std B" pitchFamily="34" charset="-128"/>
                <a:ea typeface="Adobe Gothic Std B" pitchFamily="34" charset="-128"/>
              </a:rPr>
              <a:t/>
            </a:r>
            <a:br>
              <a:rPr lang="en-US" dirty="0">
                <a:latin typeface="Adobe Gothic Std B" pitchFamily="34" charset="-128"/>
                <a:ea typeface="Adobe Gothic Std B" pitchFamily="34" charset="-128"/>
              </a:rPr>
            </a:br>
            <a:r>
              <a:rPr lang="en-US" dirty="0">
                <a:latin typeface="Adobe Gothic Std B" pitchFamily="34" charset="-128"/>
                <a:ea typeface="Adobe Gothic Std B" pitchFamily="34" charset="-128"/>
              </a:rPr>
              <a:t>atoms tend to acquire a </a:t>
            </a:r>
            <a:r>
              <a:rPr lang="en-US" dirty="0">
                <a:solidFill>
                  <a:schemeClr val="accent2"/>
                </a:solidFill>
                <a:latin typeface="Adobe Gothic Std B" pitchFamily="34" charset="-128"/>
                <a:ea typeface="Adobe Gothic Std B" pitchFamily="34" charset="-128"/>
              </a:rPr>
              <a:t>noble-gas electronic configurations</a:t>
            </a:r>
            <a:endParaRPr lang="en-US" dirty="0">
              <a:latin typeface="Adobe Gothic Std B" pitchFamily="34" charset="-128"/>
              <a:ea typeface="Adobe Gothic Std B" pitchFamily="34"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sz="4400" dirty="0">
                <a:solidFill>
                  <a:srgbClr val="FFFF00"/>
                </a:solidFill>
                <a:latin typeface="Arial Rounded MT Bold" pitchFamily="34" charset="0"/>
              </a:rPr>
              <a:t>Lewis Dot Structures</a:t>
            </a:r>
          </a:p>
        </p:txBody>
      </p:sp>
      <p:sp>
        <p:nvSpPr>
          <p:cNvPr id="70659" name="Rectangle 3"/>
          <p:cNvSpPr>
            <a:spLocks noGrp="1" noChangeArrowheads="1"/>
          </p:cNvSpPr>
          <p:nvPr>
            <p:ph type="body" idx="1"/>
          </p:nvPr>
        </p:nvSpPr>
        <p:spPr>
          <a:xfrm>
            <a:off x="685800" y="1752600"/>
            <a:ext cx="4953000" cy="4191000"/>
          </a:xfrm>
        </p:spPr>
        <p:txBody>
          <a:bodyPr/>
          <a:lstStyle/>
          <a:p>
            <a:r>
              <a:rPr lang="en-US" sz="2400" b="1">
                <a:latin typeface="Arial" charset="0"/>
              </a:rPr>
              <a:t>Lewis Dot structures are used to represent the valence electrons of atoms in covalent molecules</a:t>
            </a:r>
          </a:p>
          <a:p>
            <a:r>
              <a:rPr lang="en-US" sz="2400" b="1">
                <a:latin typeface="Arial" charset="0"/>
              </a:rPr>
              <a:t>Dots are used to represent only the valence electrons.  </a:t>
            </a:r>
          </a:p>
          <a:p>
            <a:r>
              <a:rPr lang="en-US" sz="2400" b="1">
                <a:latin typeface="Arial" charset="0"/>
              </a:rPr>
              <a:t>Dots are written between symbols to represent bonding electrons</a:t>
            </a:r>
          </a:p>
        </p:txBody>
      </p:sp>
      <p:sp>
        <p:nvSpPr>
          <p:cNvPr id="70660" name="Text Box 4"/>
          <p:cNvSpPr txBox="1">
            <a:spLocks noChangeArrowheads="1"/>
          </p:cNvSpPr>
          <p:nvPr/>
        </p:nvSpPr>
        <p:spPr bwMode="auto">
          <a:xfrm>
            <a:off x="8839200" y="6445250"/>
            <a:ext cx="304800" cy="336550"/>
          </a:xfrm>
          <a:prstGeom prst="rect">
            <a:avLst/>
          </a:prstGeom>
          <a:noFill/>
          <a:ln w="9525">
            <a:noFill/>
            <a:miter lim="800000"/>
            <a:headEnd/>
            <a:tailEnd/>
          </a:ln>
          <a:effectLst/>
        </p:spPr>
        <p:txBody>
          <a:bodyPr wrap="none">
            <a:spAutoFit/>
          </a:bodyPr>
          <a:lstStyle/>
          <a:p>
            <a:fld id="{D56B4B1B-C2E6-4C4E-982B-BF8180C2DBB2}" type="slidenum">
              <a:rPr lang="en-US" sz="1600">
                <a:solidFill>
                  <a:srgbClr val="FFFF00"/>
                </a:solidFill>
              </a:rPr>
              <a:pPr/>
              <a:t>37</a:t>
            </a:fld>
            <a:endParaRPr lang="en-US" sz="1600">
              <a:solidFill>
                <a:srgbClr val="FFFF00"/>
              </a:solidFill>
            </a:endParaRPr>
          </a:p>
        </p:txBody>
      </p:sp>
      <p:pic>
        <p:nvPicPr>
          <p:cNvPr id="70661" name="Picture 5"/>
          <p:cNvPicPr>
            <a:picLocks noChangeAspect="1" noChangeArrowheads="1"/>
          </p:cNvPicPr>
          <p:nvPr/>
        </p:nvPicPr>
        <p:blipFill>
          <a:blip r:embed="rId2"/>
          <a:srcRect/>
          <a:stretch>
            <a:fillRect/>
          </a:stretch>
        </p:blipFill>
        <p:spPr bwMode="auto">
          <a:xfrm>
            <a:off x="5943600" y="1752600"/>
            <a:ext cx="2778125" cy="32004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457200"/>
            <a:ext cx="7772400" cy="685800"/>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sz="4000" b="1" dirty="0">
                <a:solidFill>
                  <a:srgbClr val="FFFF00"/>
                </a:solidFill>
                <a:latin typeface="Arial Rounded MT Bold" pitchFamily="34" charset="0"/>
              </a:rPr>
              <a:t>Lewis Dot </a:t>
            </a:r>
            <a:r>
              <a:rPr lang="en-US" sz="4000" b="1" dirty="0" smtClean="0">
                <a:solidFill>
                  <a:srgbClr val="FFFF00"/>
                </a:solidFill>
                <a:latin typeface="Arial Rounded MT Bold" pitchFamily="34" charset="0"/>
              </a:rPr>
              <a:t>Structure </a:t>
            </a:r>
            <a:r>
              <a:rPr lang="en-US" sz="4000" b="1" dirty="0">
                <a:solidFill>
                  <a:srgbClr val="FFFF00"/>
                </a:solidFill>
                <a:latin typeface="Arial Rounded MT Bold" pitchFamily="34" charset="0"/>
              </a:rPr>
              <a:t>for SO</a:t>
            </a:r>
            <a:r>
              <a:rPr lang="en-US" sz="4000" b="1" baseline="-25000" dirty="0">
                <a:solidFill>
                  <a:srgbClr val="FFFF00"/>
                </a:solidFill>
                <a:latin typeface="Arial Rounded MT Bold" pitchFamily="34" charset="0"/>
              </a:rPr>
              <a:t>3</a:t>
            </a:r>
          </a:p>
        </p:txBody>
      </p:sp>
      <p:sp>
        <p:nvSpPr>
          <p:cNvPr id="71683" name="Rectangle 3"/>
          <p:cNvSpPr>
            <a:spLocks noGrp="1" noChangeArrowheads="1"/>
          </p:cNvSpPr>
          <p:nvPr>
            <p:ph type="body" idx="1"/>
          </p:nvPr>
        </p:nvSpPr>
        <p:spPr>
          <a:xfrm>
            <a:off x="457200" y="1295400"/>
            <a:ext cx="8229600" cy="1600200"/>
          </a:xfrm>
        </p:spPr>
        <p:txBody>
          <a:bodyPr/>
          <a:lstStyle/>
          <a:p>
            <a:pPr marL="0" indent="0">
              <a:lnSpc>
                <a:spcPct val="90000"/>
              </a:lnSpc>
              <a:buFontTx/>
              <a:buNone/>
            </a:pPr>
            <a:r>
              <a:rPr lang="en-US" sz="2800" b="1"/>
              <a:t>The diagram below shows the dot structure for sulfur trioxide.  The bonding electrons are in shown in red and lone pairs are shown in blue.</a:t>
            </a:r>
          </a:p>
        </p:txBody>
      </p:sp>
      <p:graphicFrame>
        <p:nvGraphicFramePr>
          <p:cNvPr id="71684" name="Object 4"/>
          <p:cNvGraphicFramePr>
            <a:graphicFrameLocks noChangeAspect="1"/>
          </p:cNvGraphicFramePr>
          <p:nvPr/>
        </p:nvGraphicFramePr>
        <p:xfrm>
          <a:off x="2286000" y="3048000"/>
          <a:ext cx="5105400" cy="3352800"/>
        </p:xfrm>
        <a:graphic>
          <a:graphicData uri="http://schemas.openxmlformats.org/presentationml/2006/ole">
            <mc:AlternateContent xmlns:mc="http://schemas.openxmlformats.org/markup-compatibility/2006">
              <mc:Choice xmlns:v="urn:schemas-microsoft-com:vml" Requires="v">
                <p:oleObj spid="_x0000_s67595" name="Bitmap Image" r:id="rId3" imgW="3704762" imgH="2505425" progId="PBrush">
                  <p:embed/>
                </p:oleObj>
              </mc:Choice>
              <mc:Fallback>
                <p:oleObj name="Bitmap Image" r:id="rId3" imgW="3704762" imgH="2505425"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l="2777" r="4167" b="9628"/>
                      <a:stretch>
                        <a:fillRect/>
                      </a:stretch>
                    </p:blipFill>
                    <p:spPr bwMode="auto">
                      <a:xfrm>
                        <a:off x="2286000" y="3048000"/>
                        <a:ext cx="5105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5" name="Text Box 5"/>
          <p:cNvSpPr txBox="1">
            <a:spLocks noChangeArrowheads="1"/>
          </p:cNvSpPr>
          <p:nvPr/>
        </p:nvSpPr>
        <p:spPr bwMode="auto">
          <a:xfrm>
            <a:off x="8839200" y="6445250"/>
            <a:ext cx="304800" cy="336550"/>
          </a:xfrm>
          <a:prstGeom prst="rect">
            <a:avLst/>
          </a:prstGeom>
          <a:noFill/>
          <a:ln w="9525">
            <a:noFill/>
            <a:miter lim="800000"/>
            <a:headEnd/>
            <a:tailEnd/>
          </a:ln>
          <a:effectLst/>
        </p:spPr>
        <p:txBody>
          <a:bodyPr wrap="none">
            <a:spAutoFit/>
          </a:bodyPr>
          <a:lstStyle/>
          <a:p>
            <a:fld id="{8B5BCD25-FA61-497C-A245-1D98E0E2CA94}" type="slidenum">
              <a:rPr lang="en-US" sz="1600">
                <a:solidFill>
                  <a:srgbClr val="FFFF00"/>
                </a:solidFill>
              </a:rPr>
              <a:pPr/>
              <a:t>38</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314240ED-541D-41DD-BF13-DC241701D913}" type="slidenum">
              <a:rPr lang="en-US"/>
              <a:pPr/>
              <a:t>39</a:t>
            </a:fld>
            <a:endParaRPr lang="en-US"/>
          </a:p>
        </p:txBody>
      </p:sp>
      <p:sp>
        <p:nvSpPr>
          <p:cNvPr id="12290" name="Rectangle 2"/>
          <p:cNvSpPr>
            <a:spLocks noGrp="1" noChangeArrowheads="1"/>
          </p:cNvSpPr>
          <p:nvPr>
            <p:ph type="title"/>
          </p:nvPr>
        </p:nvSpPr>
        <p:spPr/>
        <p:txBody>
          <a:bodyPr/>
          <a:lstStyle/>
          <a:p>
            <a:r>
              <a:rPr lang="en-US"/>
              <a:t>Writing Lewis Dot Structures</a:t>
            </a:r>
          </a:p>
        </p:txBody>
      </p:sp>
      <p:sp>
        <p:nvSpPr>
          <p:cNvPr id="12291" name="Text Box 3"/>
          <p:cNvSpPr txBox="1">
            <a:spLocks noChangeArrowheads="1"/>
          </p:cNvSpPr>
          <p:nvPr/>
        </p:nvSpPr>
        <p:spPr bwMode="auto">
          <a:xfrm>
            <a:off x="533400" y="1219200"/>
            <a:ext cx="7086600" cy="304698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spcBef>
                <a:spcPct val="50000"/>
              </a:spcBef>
              <a:buFont typeface="+mj-lt"/>
              <a:buAutoNum type="arabicPeriod"/>
            </a:pPr>
            <a:r>
              <a:rPr lang="en-US" sz="2400" dirty="0">
                <a:latin typeface="Impact" pitchFamily="34" charset="0"/>
              </a:rPr>
              <a:t>Show all valence electrons.</a:t>
            </a:r>
          </a:p>
          <a:p>
            <a:pPr marL="457200" indent="-457200">
              <a:spcBef>
                <a:spcPct val="50000"/>
              </a:spcBef>
              <a:buFont typeface="+mj-lt"/>
              <a:buAutoNum type="arabicPeriod"/>
            </a:pPr>
            <a:r>
              <a:rPr lang="en-US" sz="2400" dirty="0">
                <a:latin typeface="Impact" pitchFamily="34" charset="0"/>
              </a:rPr>
              <a:t>Each bond represents two electrons.</a:t>
            </a:r>
          </a:p>
          <a:p>
            <a:pPr marL="457200" indent="-457200">
              <a:spcBef>
                <a:spcPct val="50000"/>
              </a:spcBef>
              <a:buFont typeface="+mj-lt"/>
              <a:buAutoNum type="arabicPeriod"/>
            </a:pPr>
            <a:r>
              <a:rPr lang="en-US" sz="2400" dirty="0">
                <a:latin typeface="Impact" pitchFamily="34" charset="0"/>
              </a:rPr>
              <a:t>All electrons are paired, usually (exceptions).</a:t>
            </a:r>
          </a:p>
          <a:p>
            <a:pPr marL="457200" indent="-457200">
              <a:spcBef>
                <a:spcPct val="50000"/>
              </a:spcBef>
              <a:buFont typeface="+mj-lt"/>
              <a:buAutoNum type="arabicPeriod"/>
            </a:pPr>
            <a:r>
              <a:rPr lang="en-US" sz="2400" dirty="0">
                <a:latin typeface="Impact" pitchFamily="34" charset="0"/>
              </a:rPr>
              <a:t>Each atom acquires 8 valence electrons, usually (exceptions).</a:t>
            </a:r>
          </a:p>
          <a:p>
            <a:pPr marL="457200" indent="-457200">
              <a:spcBef>
                <a:spcPct val="50000"/>
              </a:spcBef>
              <a:buFont typeface="+mj-lt"/>
              <a:buAutoNum type="arabicPeriod"/>
            </a:pPr>
            <a:r>
              <a:rPr lang="en-US" sz="2400" dirty="0">
                <a:latin typeface="Impact" pitchFamily="34" charset="0"/>
              </a:rPr>
              <a:t>Multiple bonds are needed sometimes.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5181600" cy="762000"/>
          </a:xfrm>
        </p:spPr>
        <p:txBody>
          <a:bodyPr/>
          <a:lstStyle/>
          <a:p>
            <a:r>
              <a:rPr lang="en-US"/>
              <a:t>Chemical Reactions:</a:t>
            </a:r>
          </a:p>
        </p:txBody>
      </p:sp>
      <p:sp>
        <p:nvSpPr>
          <p:cNvPr id="13315" name="Rectangle 3"/>
          <p:cNvSpPr>
            <a:spLocks noGrp="1" noChangeArrowheads="1"/>
          </p:cNvSpPr>
          <p:nvPr>
            <p:ph type="body" idx="1"/>
          </p:nvPr>
        </p:nvSpPr>
        <p:spPr>
          <a:xfrm>
            <a:off x="609600" y="1066800"/>
            <a:ext cx="7772400" cy="3200400"/>
          </a:xfrm>
        </p:spPr>
        <p:txBody>
          <a:bodyPr/>
          <a:lstStyle/>
          <a:p>
            <a:r>
              <a:rPr lang="en-US" sz="1600" b="1">
                <a:latin typeface="Comic Sans MS" pitchFamily="66" charset="0"/>
                <a:cs typeface="Times New Roman" pitchFamily="18" charset="0"/>
              </a:rPr>
              <a:t>A Chemical Reaction = whenever a chemical bond is formed or broken.</a:t>
            </a:r>
            <a:endParaRPr lang="en-US" sz="1600" b="1">
              <a:cs typeface="Times New Roman" pitchFamily="18" charset="0"/>
            </a:endParaRPr>
          </a:p>
          <a:p>
            <a:r>
              <a:rPr lang="en-US" sz="1600" b="1">
                <a:latin typeface="Comic Sans MS" pitchFamily="66" charset="0"/>
                <a:cs typeface="Times New Roman" pitchFamily="18" charset="0"/>
              </a:rPr>
              <a:t>2 types (sometimes 3) of chemical reactants</a:t>
            </a:r>
            <a:endParaRPr lang="en-US" sz="1600" b="1">
              <a:cs typeface="Times New Roman" pitchFamily="18" charset="0"/>
            </a:endParaRPr>
          </a:p>
          <a:p>
            <a:pPr lvl="1"/>
            <a:r>
              <a:rPr lang="en-US" sz="1600" b="1">
                <a:solidFill>
                  <a:srgbClr val="FF0000"/>
                </a:solidFill>
                <a:latin typeface="Comic Sans MS" pitchFamily="66" charset="0"/>
                <a:cs typeface="Times New Roman" pitchFamily="18" charset="0"/>
              </a:rPr>
              <a:t>Reactants</a:t>
            </a:r>
            <a:r>
              <a:rPr lang="en-US" sz="1600" b="1">
                <a:latin typeface="Comic Sans MS" pitchFamily="66" charset="0"/>
                <a:cs typeface="Times New Roman" pitchFamily="18" charset="0"/>
              </a:rPr>
              <a:t> = Substances existing before the reaction</a:t>
            </a:r>
            <a:endParaRPr lang="en-US" sz="1600" b="1">
              <a:cs typeface="Times New Roman" pitchFamily="18" charset="0"/>
            </a:endParaRPr>
          </a:p>
          <a:p>
            <a:pPr lvl="1"/>
            <a:r>
              <a:rPr lang="en-US" sz="1600" b="1">
                <a:solidFill>
                  <a:srgbClr val="FF0000"/>
                </a:solidFill>
                <a:latin typeface="Comic Sans MS" pitchFamily="66" charset="0"/>
                <a:cs typeface="Times New Roman" pitchFamily="18" charset="0"/>
              </a:rPr>
              <a:t>Products</a:t>
            </a:r>
            <a:r>
              <a:rPr lang="en-US" sz="1600" b="1">
                <a:latin typeface="Comic Sans MS" pitchFamily="66" charset="0"/>
                <a:cs typeface="Times New Roman" pitchFamily="18" charset="0"/>
              </a:rPr>
              <a:t> =  Substances existing after the reaction</a:t>
            </a:r>
            <a:endParaRPr lang="en-US" sz="1600" b="1">
              <a:cs typeface="Times New Roman" pitchFamily="18" charset="0"/>
            </a:endParaRPr>
          </a:p>
          <a:p>
            <a:pPr lvl="1"/>
            <a:r>
              <a:rPr lang="en-US" sz="1600" b="1">
                <a:solidFill>
                  <a:srgbClr val="FF0000"/>
                </a:solidFill>
                <a:latin typeface="Comic Sans MS" pitchFamily="66" charset="0"/>
                <a:cs typeface="Times New Roman" pitchFamily="18" charset="0"/>
              </a:rPr>
              <a:t>Catalysts</a:t>
            </a:r>
            <a:r>
              <a:rPr lang="en-US" sz="1600" b="1">
                <a:latin typeface="Comic Sans MS" pitchFamily="66" charset="0"/>
                <a:cs typeface="Times New Roman" pitchFamily="18" charset="0"/>
              </a:rPr>
              <a:t> = Substances which speed up the rate of a reaction</a:t>
            </a:r>
            <a:endParaRPr lang="en-US" sz="1600" b="1">
              <a:cs typeface="Times New Roman" pitchFamily="18" charset="0"/>
            </a:endParaRPr>
          </a:p>
          <a:p>
            <a:r>
              <a:rPr lang="en-US" sz="1600" b="1">
                <a:latin typeface="Comic Sans MS" pitchFamily="66" charset="0"/>
                <a:cs typeface="Times New Roman" pitchFamily="18" charset="0"/>
              </a:rPr>
              <a:t>Chemical Equations are a shorthand way of showing chemical reactions.</a:t>
            </a:r>
            <a:endParaRPr lang="en-US" sz="1600" b="1">
              <a:cs typeface="Times New Roman" pitchFamily="18" charset="0"/>
            </a:endParaRPr>
          </a:p>
          <a:p>
            <a:pPr lvl="1"/>
            <a:r>
              <a:rPr lang="en-US" sz="1400" b="1">
                <a:latin typeface="Comic Sans MS" pitchFamily="66" charset="0"/>
                <a:cs typeface="Times New Roman" pitchFamily="18" charset="0"/>
              </a:rPr>
              <a:t>Separates Products and reactants.</a:t>
            </a:r>
            <a:endParaRPr lang="en-US" sz="1400" b="1">
              <a:cs typeface="Times New Roman" pitchFamily="18" charset="0"/>
            </a:endParaRPr>
          </a:p>
          <a:p>
            <a:pPr lvl="1"/>
            <a:r>
              <a:rPr lang="en-US" sz="1400" b="1">
                <a:latin typeface="Comic Sans MS" pitchFamily="66" charset="0"/>
                <a:cs typeface="Times New Roman" pitchFamily="18" charset="0"/>
              </a:rPr>
              <a:t>Usually follow flow of energy.</a:t>
            </a:r>
            <a:endParaRPr lang="en-US" sz="1400" b="1">
              <a:cs typeface="Times New Roman" pitchFamily="18" charset="0"/>
            </a:endParaRPr>
          </a:p>
          <a:p>
            <a:r>
              <a:rPr lang="en-US" sz="1600" b="1">
                <a:latin typeface="Comic Sans MS" pitchFamily="66" charset="0"/>
                <a:cs typeface="Times New Roman" pitchFamily="18" charset="0"/>
              </a:rPr>
              <a:t>Rx’s naturally occur when they release energy</a:t>
            </a:r>
            <a:endParaRPr lang="en-US" sz="1600" b="1">
              <a:cs typeface="Times New Roman" pitchFamily="18" charset="0"/>
            </a:endParaRPr>
          </a:p>
          <a:p>
            <a:r>
              <a:rPr lang="en-US" sz="1600" b="1">
                <a:latin typeface="Comic Sans MS" pitchFamily="66" charset="0"/>
                <a:cs typeface="Times New Roman" pitchFamily="18" charset="0"/>
              </a:rPr>
              <a:t>Can however occur when energy is added.</a:t>
            </a:r>
            <a:endParaRPr lang="en-US" sz="1600" b="1">
              <a:cs typeface="Times New Roman" pitchFamily="18" charset="0"/>
            </a:endParaRPr>
          </a:p>
          <a:p>
            <a:endParaRPr lang="en-US" sz="1600" b="1"/>
          </a:p>
        </p:txBody>
      </p:sp>
      <p:sp>
        <p:nvSpPr>
          <p:cNvPr id="13317" name="Rectangle 5"/>
          <p:cNvSpPr>
            <a:spLocks noChangeArrowheads="1"/>
          </p:cNvSpPr>
          <p:nvPr/>
        </p:nvSpPr>
        <p:spPr bwMode="auto">
          <a:xfrm>
            <a:off x="2481263" y="2390775"/>
            <a:ext cx="9144000" cy="0"/>
          </a:xfrm>
          <a:prstGeom prst="rect">
            <a:avLst/>
          </a:prstGeom>
          <a:noFill/>
          <a:ln w="9525">
            <a:noFill/>
            <a:miter lim="800000"/>
            <a:headEnd/>
            <a:tailEnd/>
          </a:ln>
          <a:effectLst/>
        </p:spPr>
        <p:txBody>
          <a:bodyPr>
            <a:spAutoFit/>
          </a:bodyPr>
          <a:lstStyle/>
          <a:p>
            <a:endParaRPr lang="en-US"/>
          </a:p>
        </p:txBody>
      </p:sp>
      <p:graphicFrame>
        <p:nvGraphicFramePr>
          <p:cNvPr id="13316" name="Object 4"/>
          <p:cNvGraphicFramePr>
            <a:graphicFrameLocks noChangeAspect="1"/>
          </p:cNvGraphicFramePr>
          <p:nvPr/>
        </p:nvGraphicFramePr>
        <p:xfrm>
          <a:off x="2362200" y="4191000"/>
          <a:ext cx="4181475" cy="2076450"/>
        </p:xfrm>
        <a:graphic>
          <a:graphicData uri="http://schemas.openxmlformats.org/presentationml/2006/ole">
            <mc:AlternateContent xmlns:mc="http://schemas.openxmlformats.org/markup-compatibility/2006">
              <mc:Choice xmlns:v="urn:schemas-microsoft-com:vml" Requires="v">
                <p:oleObj spid="_x0000_s1035" r:id="rId3" imgW="4181769" imgH="2076545" progId="PBrush">
                  <p:embed/>
                </p:oleObj>
              </mc:Choice>
              <mc:Fallback>
                <p:oleObj r:id="rId3" imgW="4181769" imgH="2076545"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191000"/>
                        <a:ext cx="4181475" cy="207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DE7377B9-99C1-49A2-A87C-FD57432D9491}" type="slidenum">
              <a:rPr lang="en-US"/>
              <a:pPr>
                <a:defRPr/>
              </a:pPr>
              <a:t>40</a:t>
            </a:fld>
            <a:endParaRPr lang="en-US"/>
          </a:p>
        </p:txBody>
      </p:sp>
      <p:sp>
        <p:nvSpPr>
          <p:cNvPr id="53252" name="Text Box 4"/>
          <p:cNvSpPr txBox="1">
            <a:spLocks noChangeArrowheads="1"/>
          </p:cNvSpPr>
          <p:nvPr/>
        </p:nvSpPr>
        <p:spPr bwMode="auto">
          <a:xfrm>
            <a:off x="431800" y="990600"/>
            <a:ext cx="8305800" cy="5257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marL="457200" indent="-457200" algn="l" eaLnBrk="1" hangingPunct="1">
              <a:spcBef>
                <a:spcPts val="1200"/>
              </a:spcBef>
              <a:buFontTx/>
              <a:buAutoNum type="arabicPeriod"/>
            </a:pPr>
            <a:r>
              <a:rPr lang="en-US" sz="2800" dirty="0">
                <a:latin typeface="Adobe Heiti Std R" pitchFamily="34" charset="-128"/>
                <a:ea typeface="Adobe Heiti Std R" pitchFamily="34" charset="-128"/>
              </a:rPr>
              <a:t>Draw skeletal structure of compound showing what atoms are bonded to each other.  Put least electronegative element in the center.</a:t>
            </a:r>
          </a:p>
          <a:p>
            <a:pPr marL="457200" indent="-457200" algn="l" eaLnBrk="1" hangingPunct="1">
              <a:spcBef>
                <a:spcPts val="1200"/>
              </a:spcBef>
              <a:buFontTx/>
              <a:buAutoNum type="arabicPeriod"/>
            </a:pPr>
            <a:r>
              <a:rPr lang="en-US" sz="2800" dirty="0">
                <a:solidFill>
                  <a:srgbClr val="92D050"/>
                </a:solidFill>
                <a:latin typeface="Adobe Heiti Std R" pitchFamily="34" charset="-128"/>
                <a:ea typeface="Adobe Heiti Std R" pitchFamily="34" charset="-128"/>
              </a:rPr>
              <a:t>Count total number of valence e</a:t>
            </a:r>
            <a:r>
              <a:rPr lang="en-US" sz="2800" baseline="30000" dirty="0">
                <a:solidFill>
                  <a:srgbClr val="92D050"/>
                </a:solidFill>
                <a:latin typeface="Adobe Heiti Std R" pitchFamily="34" charset="-128"/>
                <a:ea typeface="Adobe Heiti Std R" pitchFamily="34" charset="-128"/>
              </a:rPr>
              <a:t>-</a:t>
            </a:r>
            <a:r>
              <a:rPr lang="en-US" sz="2800" dirty="0">
                <a:solidFill>
                  <a:srgbClr val="92D050"/>
                </a:solidFill>
                <a:latin typeface="Adobe Heiti Std R" pitchFamily="34" charset="-128"/>
                <a:ea typeface="Adobe Heiti Std R" pitchFamily="34" charset="-128"/>
              </a:rPr>
              <a:t>.  Add 1 for each negative charge.  Subtract 1 for each positive charge</a:t>
            </a:r>
            <a:r>
              <a:rPr lang="en-US" sz="2800" dirty="0">
                <a:latin typeface="Adobe Heiti Std R" pitchFamily="34" charset="-128"/>
                <a:ea typeface="Adobe Heiti Std R" pitchFamily="34" charset="-128"/>
              </a:rPr>
              <a:t>.</a:t>
            </a:r>
          </a:p>
          <a:p>
            <a:pPr marL="457200" indent="-457200" algn="l" eaLnBrk="1" hangingPunct="1">
              <a:spcBef>
                <a:spcPts val="1200"/>
              </a:spcBef>
              <a:buFontTx/>
              <a:buAutoNum type="arabicPeriod"/>
            </a:pPr>
            <a:r>
              <a:rPr lang="en-US" sz="2800" dirty="0">
                <a:latin typeface="Adobe Heiti Std R" pitchFamily="34" charset="-128"/>
                <a:ea typeface="Adobe Heiti Std R" pitchFamily="34" charset="-128"/>
              </a:rPr>
              <a:t>Complete an octet for all atoms </a:t>
            </a:r>
            <a:r>
              <a:rPr lang="en-US" sz="2800" b="1" i="1" dirty="0">
                <a:latin typeface="Adobe Heiti Std R" pitchFamily="34" charset="-128"/>
                <a:ea typeface="Adobe Heiti Std R" pitchFamily="34" charset="-128"/>
              </a:rPr>
              <a:t>except</a:t>
            </a:r>
            <a:r>
              <a:rPr lang="en-US" sz="2800" dirty="0">
                <a:latin typeface="Adobe Heiti Std R" pitchFamily="34" charset="-128"/>
                <a:ea typeface="Adobe Heiti Std R" pitchFamily="34" charset="-128"/>
              </a:rPr>
              <a:t> hydrogen.</a:t>
            </a:r>
          </a:p>
          <a:p>
            <a:pPr marL="457200" indent="-457200" algn="l" eaLnBrk="1" hangingPunct="1">
              <a:spcBef>
                <a:spcPts val="1200"/>
              </a:spcBef>
              <a:buFontTx/>
              <a:buAutoNum type="arabicPeriod"/>
            </a:pPr>
            <a:r>
              <a:rPr lang="en-US" sz="2800" dirty="0">
                <a:solidFill>
                  <a:srgbClr val="92D050"/>
                </a:solidFill>
                <a:latin typeface="Adobe Heiti Std R" pitchFamily="34" charset="-128"/>
                <a:ea typeface="Adobe Heiti Std R" pitchFamily="34" charset="-128"/>
              </a:rPr>
              <a:t>If structure contains too many electrons, form double and triple bonds on central atom as needed.</a:t>
            </a:r>
          </a:p>
        </p:txBody>
      </p:sp>
      <p:sp>
        <p:nvSpPr>
          <p:cNvPr id="20484" name="Text Box 5"/>
          <p:cNvSpPr txBox="1">
            <a:spLocks noChangeArrowheads="1"/>
          </p:cNvSpPr>
          <p:nvPr/>
        </p:nvSpPr>
        <p:spPr bwMode="auto">
          <a:xfrm>
            <a:off x="2273300" y="217488"/>
            <a:ext cx="4597400" cy="584200"/>
          </a:xfrm>
          <a:prstGeom prst="rect">
            <a:avLst/>
          </a:prstGeom>
          <a:noFill/>
          <a:ln w="9525">
            <a:noFill/>
            <a:miter lim="800000"/>
            <a:headEnd/>
            <a:tailEnd/>
          </a:ln>
        </p:spPr>
        <p:txBody>
          <a:bodyPr wrap="none">
            <a:spAutoFit/>
          </a:bodyPr>
          <a:lstStyle/>
          <a:p>
            <a:r>
              <a:rPr lang="en-US" sz="3200"/>
              <a:t>Writing Lewis Structures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 calcmode="lin" valueType="num">
                                      <p:cBhvr additive="base">
                                        <p:cTn id="7" dur="500" fill="hold"/>
                                        <p:tgtEl>
                                          <p:spTgt spid="532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2">
                                            <p:txEl>
                                              <p:pRg st="1" end="1"/>
                                            </p:txEl>
                                          </p:spTgt>
                                        </p:tgtEl>
                                        <p:attrNameLst>
                                          <p:attrName>style.visibility</p:attrName>
                                        </p:attrNameLst>
                                      </p:cBhvr>
                                      <p:to>
                                        <p:strVal val="visible"/>
                                      </p:to>
                                    </p:set>
                                    <p:anim calcmode="lin" valueType="num">
                                      <p:cBhvr additive="base">
                                        <p:cTn id="13" dur="500" fill="hold"/>
                                        <p:tgtEl>
                                          <p:spTgt spid="5325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2">
                                            <p:txEl>
                                              <p:pRg st="2" end="2"/>
                                            </p:txEl>
                                          </p:spTgt>
                                        </p:tgtEl>
                                        <p:attrNameLst>
                                          <p:attrName>style.visibility</p:attrName>
                                        </p:attrNameLst>
                                      </p:cBhvr>
                                      <p:to>
                                        <p:strVal val="visible"/>
                                      </p:to>
                                    </p:set>
                                    <p:anim calcmode="lin" valueType="num">
                                      <p:cBhvr additive="base">
                                        <p:cTn id="19" dur="500" fill="hold"/>
                                        <p:tgtEl>
                                          <p:spTgt spid="5325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52">
                                            <p:txEl>
                                              <p:pRg st="3" end="3"/>
                                            </p:txEl>
                                          </p:spTgt>
                                        </p:tgtEl>
                                        <p:attrNameLst>
                                          <p:attrName>style.visibility</p:attrName>
                                        </p:attrNameLst>
                                      </p:cBhvr>
                                      <p:to>
                                        <p:strVal val="visible"/>
                                      </p:to>
                                    </p:set>
                                    <p:anim calcmode="lin" valueType="num">
                                      <p:cBhvr additive="base">
                                        <p:cTn id="25" dur="500" fill="hold"/>
                                        <p:tgtEl>
                                          <p:spTgt spid="5325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3"/>
          <p:cNvSpPr>
            <a:spLocks noGrp="1"/>
          </p:cNvSpPr>
          <p:nvPr>
            <p:ph type="sldNum" sz="quarter" idx="12"/>
          </p:nvPr>
        </p:nvSpPr>
        <p:spPr/>
        <p:txBody>
          <a:bodyPr/>
          <a:lstStyle/>
          <a:p>
            <a:pPr>
              <a:defRPr/>
            </a:pPr>
            <a:fld id="{2E170FB3-0A23-4B9C-B498-0BF3FDF6FF6D}" type="slidenum">
              <a:rPr lang="en-US"/>
              <a:pPr>
                <a:defRPr/>
              </a:pPr>
              <a:t>41</a:t>
            </a:fld>
            <a:endParaRPr lang="en-US"/>
          </a:p>
        </p:txBody>
      </p:sp>
      <p:pic>
        <p:nvPicPr>
          <p:cNvPr id="67586" name="Picture 2" descr="cha56011_ma0903"/>
          <p:cNvPicPr>
            <a:picLocks noChangeAspect="1" noChangeArrowheads="1"/>
          </p:cNvPicPr>
          <p:nvPr/>
        </p:nvPicPr>
        <p:blipFill>
          <a:blip r:embed="rId2" cstate="print"/>
          <a:srcRect/>
          <a:stretch>
            <a:fillRect/>
          </a:stretch>
        </p:blipFill>
        <p:spPr bwMode="auto">
          <a:xfrm>
            <a:off x="4267200" y="4741164"/>
            <a:ext cx="3124200" cy="1812036"/>
          </a:xfrm>
          <a:prstGeom prst="rect">
            <a:avLst/>
          </a:prstGeom>
          <a:noFill/>
          <a:ln w="9525">
            <a:noFill/>
            <a:miter lim="800000"/>
            <a:headEnd/>
            <a:tailEnd/>
          </a:ln>
        </p:spPr>
      </p:pic>
      <p:sp>
        <p:nvSpPr>
          <p:cNvPr id="21508" name="Text Box 4"/>
          <p:cNvSpPr txBox="1">
            <a:spLocks noChangeArrowheads="1"/>
          </p:cNvSpPr>
          <p:nvPr/>
        </p:nvSpPr>
        <p:spPr bwMode="auto">
          <a:xfrm>
            <a:off x="457200" y="304800"/>
            <a:ext cx="5732660" cy="40011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algn="l"/>
            <a:r>
              <a:rPr lang="en-US" sz="2000" dirty="0">
                <a:solidFill>
                  <a:schemeClr val="tx2">
                    <a:lumMod val="75000"/>
                  </a:schemeClr>
                </a:solidFill>
                <a:latin typeface="Impact" pitchFamily="34" charset="0"/>
              </a:rPr>
              <a:t>Write the Lewis structure of nitrogen </a:t>
            </a:r>
            <a:r>
              <a:rPr lang="en-US" sz="2000" dirty="0" err="1">
                <a:solidFill>
                  <a:schemeClr val="tx2">
                    <a:lumMod val="75000"/>
                  </a:schemeClr>
                </a:solidFill>
                <a:latin typeface="Impact" pitchFamily="34" charset="0"/>
              </a:rPr>
              <a:t>trifluoride</a:t>
            </a:r>
            <a:r>
              <a:rPr lang="en-US" sz="2000" dirty="0">
                <a:solidFill>
                  <a:schemeClr val="tx2">
                    <a:lumMod val="75000"/>
                  </a:schemeClr>
                </a:solidFill>
                <a:latin typeface="Impact" pitchFamily="34" charset="0"/>
              </a:rPr>
              <a:t> (NF</a:t>
            </a:r>
            <a:r>
              <a:rPr lang="en-US" sz="2000" baseline="-25000" dirty="0">
                <a:solidFill>
                  <a:schemeClr val="tx2">
                    <a:lumMod val="75000"/>
                  </a:schemeClr>
                </a:solidFill>
                <a:latin typeface="Impact" pitchFamily="34" charset="0"/>
              </a:rPr>
              <a:t>3</a:t>
            </a:r>
            <a:r>
              <a:rPr lang="en-US" sz="2000" dirty="0">
                <a:solidFill>
                  <a:schemeClr val="tx2">
                    <a:lumMod val="75000"/>
                  </a:schemeClr>
                </a:solidFill>
                <a:latin typeface="Impact" pitchFamily="34" charset="0"/>
              </a:rPr>
              <a:t>).</a:t>
            </a:r>
          </a:p>
        </p:txBody>
      </p:sp>
      <p:sp>
        <p:nvSpPr>
          <p:cNvPr id="67590" name="Text Box 6"/>
          <p:cNvSpPr txBox="1">
            <a:spLocks noChangeArrowheads="1"/>
          </p:cNvSpPr>
          <p:nvPr/>
        </p:nvSpPr>
        <p:spPr bwMode="auto">
          <a:xfrm>
            <a:off x="1089025" y="898525"/>
            <a:ext cx="6529388" cy="39687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spAutoFit/>
          </a:bodyPr>
          <a:lstStyle/>
          <a:p>
            <a:pPr algn="l"/>
            <a:r>
              <a:rPr lang="en-US" sz="2000" dirty="0"/>
              <a:t>Step 1 – N is less electronegative than F, put N in center</a:t>
            </a:r>
          </a:p>
        </p:txBody>
      </p:sp>
      <p:grpSp>
        <p:nvGrpSpPr>
          <p:cNvPr id="2" name="Group 55"/>
          <p:cNvGrpSpPr>
            <a:grpSpLocks/>
          </p:cNvGrpSpPr>
          <p:nvPr/>
        </p:nvGrpSpPr>
        <p:grpSpPr bwMode="auto">
          <a:xfrm>
            <a:off x="1077913" y="4699000"/>
            <a:ext cx="1970087" cy="1270000"/>
            <a:chOff x="679" y="2960"/>
            <a:chExt cx="1241" cy="800"/>
          </a:xfrm>
        </p:grpSpPr>
        <p:sp>
          <p:nvSpPr>
            <p:cNvPr id="21555" name="Text Box 7"/>
            <p:cNvSpPr txBox="1">
              <a:spLocks noChangeArrowheads="1"/>
            </p:cNvSpPr>
            <p:nvPr/>
          </p:nvSpPr>
          <p:spPr bwMode="auto">
            <a:xfrm>
              <a:off x="679" y="2960"/>
              <a:ext cx="233" cy="288"/>
            </a:xfrm>
            <a:prstGeom prst="rect">
              <a:avLst/>
            </a:prstGeom>
            <a:noFill/>
            <a:ln w="9525">
              <a:noFill/>
              <a:miter lim="800000"/>
              <a:headEnd/>
              <a:tailEnd/>
            </a:ln>
          </p:spPr>
          <p:txBody>
            <a:bodyPr wrap="none">
              <a:spAutoFit/>
            </a:bodyPr>
            <a:lstStyle/>
            <a:p>
              <a:r>
                <a:rPr lang="en-US"/>
                <a:t>F</a:t>
              </a:r>
            </a:p>
          </p:txBody>
        </p:sp>
        <p:sp>
          <p:nvSpPr>
            <p:cNvPr id="21556" name="Text Box 8"/>
            <p:cNvSpPr txBox="1">
              <a:spLocks noChangeArrowheads="1"/>
            </p:cNvSpPr>
            <p:nvPr/>
          </p:nvSpPr>
          <p:spPr bwMode="auto">
            <a:xfrm>
              <a:off x="1166" y="2960"/>
              <a:ext cx="255" cy="288"/>
            </a:xfrm>
            <a:prstGeom prst="rect">
              <a:avLst/>
            </a:prstGeom>
            <a:noFill/>
            <a:ln w="9525">
              <a:noFill/>
              <a:miter lim="800000"/>
              <a:headEnd/>
              <a:tailEnd/>
            </a:ln>
          </p:spPr>
          <p:txBody>
            <a:bodyPr wrap="none">
              <a:spAutoFit/>
            </a:bodyPr>
            <a:lstStyle/>
            <a:p>
              <a:r>
                <a:rPr lang="en-US"/>
                <a:t>N</a:t>
              </a:r>
            </a:p>
          </p:txBody>
        </p:sp>
        <p:sp>
          <p:nvSpPr>
            <p:cNvPr id="21557" name="Text Box 9"/>
            <p:cNvSpPr txBox="1">
              <a:spLocks noChangeArrowheads="1"/>
            </p:cNvSpPr>
            <p:nvPr/>
          </p:nvSpPr>
          <p:spPr bwMode="auto">
            <a:xfrm>
              <a:off x="1687" y="2960"/>
              <a:ext cx="233" cy="288"/>
            </a:xfrm>
            <a:prstGeom prst="rect">
              <a:avLst/>
            </a:prstGeom>
            <a:noFill/>
            <a:ln w="9525">
              <a:noFill/>
              <a:miter lim="800000"/>
              <a:headEnd/>
              <a:tailEnd/>
            </a:ln>
          </p:spPr>
          <p:txBody>
            <a:bodyPr wrap="none">
              <a:spAutoFit/>
            </a:bodyPr>
            <a:lstStyle/>
            <a:p>
              <a:r>
                <a:rPr lang="en-US"/>
                <a:t>F</a:t>
              </a:r>
            </a:p>
          </p:txBody>
        </p:sp>
        <p:sp>
          <p:nvSpPr>
            <p:cNvPr id="21558" name="Text Box 10"/>
            <p:cNvSpPr txBox="1">
              <a:spLocks noChangeArrowheads="1"/>
            </p:cNvSpPr>
            <p:nvPr/>
          </p:nvSpPr>
          <p:spPr bwMode="auto">
            <a:xfrm>
              <a:off x="1176" y="3472"/>
              <a:ext cx="233" cy="288"/>
            </a:xfrm>
            <a:prstGeom prst="rect">
              <a:avLst/>
            </a:prstGeom>
            <a:noFill/>
            <a:ln w="9525">
              <a:noFill/>
              <a:miter lim="800000"/>
              <a:headEnd/>
              <a:tailEnd/>
            </a:ln>
          </p:spPr>
          <p:txBody>
            <a:bodyPr wrap="none">
              <a:spAutoFit/>
            </a:bodyPr>
            <a:lstStyle/>
            <a:p>
              <a:r>
                <a:rPr lang="en-US"/>
                <a:t>F</a:t>
              </a:r>
            </a:p>
          </p:txBody>
        </p:sp>
      </p:grpSp>
      <p:grpSp>
        <p:nvGrpSpPr>
          <p:cNvPr id="3" name="Group 57"/>
          <p:cNvGrpSpPr>
            <a:grpSpLocks/>
          </p:cNvGrpSpPr>
          <p:nvPr/>
        </p:nvGrpSpPr>
        <p:grpSpPr bwMode="auto">
          <a:xfrm>
            <a:off x="1401763" y="4926013"/>
            <a:ext cx="1295400" cy="622300"/>
            <a:chOff x="883" y="3103"/>
            <a:chExt cx="816" cy="392"/>
          </a:xfrm>
        </p:grpSpPr>
        <p:sp>
          <p:nvSpPr>
            <p:cNvPr id="21552" name="Line 11"/>
            <p:cNvSpPr>
              <a:spLocks noChangeShapeType="1"/>
            </p:cNvSpPr>
            <p:nvPr/>
          </p:nvSpPr>
          <p:spPr bwMode="auto">
            <a:xfrm>
              <a:off x="883" y="3103"/>
              <a:ext cx="288" cy="0"/>
            </a:xfrm>
            <a:prstGeom prst="line">
              <a:avLst/>
            </a:prstGeom>
            <a:noFill/>
            <a:ln w="28575">
              <a:solidFill>
                <a:schemeClr val="tx1"/>
              </a:solidFill>
              <a:round/>
              <a:headEnd/>
              <a:tailEnd/>
            </a:ln>
          </p:spPr>
          <p:txBody>
            <a:bodyPr/>
            <a:lstStyle/>
            <a:p>
              <a:endParaRPr lang="en-US"/>
            </a:p>
          </p:txBody>
        </p:sp>
        <p:sp>
          <p:nvSpPr>
            <p:cNvPr id="21553" name="Line 12"/>
            <p:cNvSpPr>
              <a:spLocks noChangeShapeType="1"/>
            </p:cNvSpPr>
            <p:nvPr/>
          </p:nvSpPr>
          <p:spPr bwMode="auto">
            <a:xfrm>
              <a:off x="1411" y="3103"/>
              <a:ext cx="288" cy="0"/>
            </a:xfrm>
            <a:prstGeom prst="line">
              <a:avLst/>
            </a:prstGeom>
            <a:noFill/>
            <a:ln w="28575">
              <a:solidFill>
                <a:schemeClr val="tx1"/>
              </a:solidFill>
              <a:round/>
              <a:headEnd/>
              <a:tailEnd/>
            </a:ln>
          </p:spPr>
          <p:txBody>
            <a:bodyPr/>
            <a:lstStyle/>
            <a:p>
              <a:endParaRPr lang="en-US"/>
            </a:p>
          </p:txBody>
        </p:sp>
        <p:sp>
          <p:nvSpPr>
            <p:cNvPr id="21554" name="Line 13"/>
            <p:cNvSpPr>
              <a:spLocks noChangeShapeType="1"/>
            </p:cNvSpPr>
            <p:nvPr/>
          </p:nvSpPr>
          <p:spPr bwMode="auto">
            <a:xfrm rot="-5400000">
              <a:off x="1139" y="3351"/>
              <a:ext cx="288" cy="0"/>
            </a:xfrm>
            <a:prstGeom prst="line">
              <a:avLst/>
            </a:prstGeom>
            <a:noFill/>
            <a:ln w="28575">
              <a:solidFill>
                <a:schemeClr val="tx1"/>
              </a:solidFill>
              <a:round/>
              <a:headEnd/>
              <a:tailEnd/>
            </a:ln>
          </p:spPr>
          <p:txBody>
            <a:bodyPr/>
            <a:lstStyle/>
            <a:p>
              <a:endParaRPr lang="en-US"/>
            </a:p>
          </p:txBody>
        </p:sp>
      </p:grpSp>
      <p:sp>
        <p:nvSpPr>
          <p:cNvPr id="67598" name="Text Box 14"/>
          <p:cNvSpPr txBox="1">
            <a:spLocks noChangeArrowheads="1"/>
          </p:cNvSpPr>
          <p:nvPr/>
        </p:nvSpPr>
        <p:spPr bwMode="auto">
          <a:xfrm>
            <a:off x="1090613" y="1355725"/>
            <a:ext cx="7712075" cy="39687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l"/>
            <a:r>
              <a:rPr lang="en-US" sz="2000"/>
              <a:t>Step 2 – Count valence electrons  N - 5 (2s</a:t>
            </a:r>
            <a:r>
              <a:rPr lang="en-US" sz="2000" baseline="30000"/>
              <a:t>2</a:t>
            </a:r>
            <a:r>
              <a:rPr lang="en-US" sz="2000"/>
              <a:t>2p</a:t>
            </a:r>
            <a:r>
              <a:rPr lang="en-US" sz="2000" baseline="30000"/>
              <a:t>3</a:t>
            </a:r>
            <a:r>
              <a:rPr lang="en-US" sz="2000"/>
              <a:t>) and F - 7 (2s</a:t>
            </a:r>
            <a:r>
              <a:rPr lang="en-US" sz="2000" baseline="30000"/>
              <a:t>2</a:t>
            </a:r>
            <a:r>
              <a:rPr lang="en-US" sz="2000"/>
              <a:t>2p</a:t>
            </a:r>
            <a:r>
              <a:rPr lang="en-US" sz="2000" baseline="30000"/>
              <a:t>5</a:t>
            </a:r>
            <a:r>
              <a:rPr lang="en-US" sz="2000"/>
              <a:t>) </a:t>
            </a:r>
          </a:p>
        </p:txBody>
      </p:sp>
      <p:sp>
        <p:nvSpPr>
          <p:cNvPr id="67599" name="Text Box 15"/>
          <p:cNvSpPr txBox="1">
            <a:spLocks noChangeArrowheads="1"/>
          </p:cNvSpPr>
          <p:nvPr/>
        </p:nvSpPr>
        <p:spPr bwMode="auto">
          <a:xfrm>
            <a:off x="2514600" y="1828800"/>
            <a:ext cx="3946525" cy="396875"/>
          </a:xfrm>
          <a:prstGeom prst="rect">
            <a:avLst/>
          </a:prstGeom>
          <a:noFill/>
          <a:ln w="9525">
            <a:noFill/>
            <a:miter lim="800000"/>
            <a:headEnd/>
            <a:tailEnd/>
          </a:ln>
        </p:spPr>
        <p:txBody>
          <a:bodyPr wrap="none">
            <a:spAutoFit/>
          </a:bodyPr>
          <a:lstStyle/>
          <a:p>
            <a:r>
              <a:rPr lang="en-US" sz="2000"/>
              <a:t>5 + (3 x 7) = </a:t>
            </a:r>
            <a:r>
              <a:rPr lang="en-US" sz="2000">
                <a:solidFill>
                  <a:srgbClr val="FF0000"/>
                </a:solidFill>
              </a:rPr>
              <a:t>26 valence electrons</a:t>
            </a:r>
          </a:p>
        </p:txBody>
      </p:sp>
      <p:sp>
        <p:nvSpPr>
          <p:cNvPr id="67600" name="Text Box 16"/>
          <p:cNvSpPr txBox="1">
            <a:spLocks noChangeArrowheads="1"/>
          </p:cNvSpPr>
          <p:nvPr/>
        </p:nvSpPr>
        <p:spPr bwMode="auto">
          <a:xfrm>
            <a:off x="1077913" y="2193925"/>
            <a:ext cx="7646987" cy="701675"/>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spAutoFit/>
          </a:bodyPr>
          <a:lstStyle/>
          <a:p>
            <a:pPr algn="l"/>
            <a:r>
              <a:rPr lang="en-US" sz="2000" dirty="0"/>
              <a:t>Step 3 – Draw single bonds between N and F atoms and complete</a:t>
            </a:r>
          </a:p>
          <a:p>
            <a:pPr algn="l"/>
            <a:r>
              <a:rPr lang="en-US" sz="2000" dirty="0"/>
              <a:t>               octets on N and F atoms.</a:t>
            </a:r>
          </a:p>
        </p:txBody>
      </p:sp>
      <p:grpSp>
        <p:nvGrpSpPr>
          <p:cNvPr id="4" name="Group 56"/>
          <p:cNvGrpSpPr>
            <a:grpSpLocks/>
          </p:cNvGrpSpPr>
          <p:nvPr/>
        </p:nvGrpSpPr>
        <p:grpSpPr bwMode="auto">
          <a:xfrm>
            <a:off x="1066800" y="4673600"/>
            <a:ext cx="1981200" cy="1295400"/>
            <a:chOff x="672" y="2944"/>
            <a:chExt cx="1248" cy="816"/>
          </a:xfrm>
        </p:grpSpPr>
        <p:grpSp>
          <p:nvGrpSpPr>
            <p:cNvPr id="5" name="Group 17"/>
            <p:cNvGrpSpPr>
              <a:grpSpLocks/>
            </p:cNvGrpSpPr>
            <p:nvPr/>
          </p:nvGrpSpPr>
          <p:grpSpPr bwMode="auto">
            <a:xfrm rot="5400000">
              <a:off x="1784" y="2896"/>
              <a:ext cx="48" cy="144"/>
              <a:chOff x="1440" y="2400"/>
              <a:chExt cx="48" cy="144"/>
            </a:xfrm>
          </p:grpSpPr>
          <p:sp>
            <p:nvSpPr>
              <p:cNvPr id="21550" name="Oval 18"/>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1551" name="Oval 19"/>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6" name="Group 20"/>
            <p:cNvGrpSpPr>
              <a:grpSpLocks/>
            </p:cNvGrpSpPr>
            <p:nvPr/>
          </p:nvGrpSpPr>
          <p:grpSpPr bwMode="auto">
            <a:xfrm rot="10800000">
              <a:off x="1872" y="3040"/>
              <a:ext cx="48" cy="144"/>
              <a:chOff x="1440" y="2400"/>
              <a:chExt cx="48" cy="144"/>
            </a:xfrm>
          </p:grpSpPr>
          <p:sp>
            <p:nvSpPr>
              <p:cNvPr id="21548" name="Oval 21"/>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1549" name="Oval 22"/>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7" name="Group 23"/>
            <p:cNvGrpSpPr>
              <a:grpSpLocks/>
            </p:cNvGrpSpPr>
            <p:nvPr/>
          </p:nvGrpSpPr>
          <p:grpSpPr bwMode="auto">
            <a:xfrm rot="5400000">
              <a:off x="1784" y="3160"/>
              <a:ext cx="48" cy="144"/>
              <a:chOff x="1440" y="2400"/>
              <a:chExt cx="48" cy="144"/>
            </a:xfrm>
          </p:grpSpPr>
          <p:sp>
            <p:nvSpPr>
              <p:cNvPr id="21546" name="Oval 24"/>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1547" name="Oval 25"/>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8" name="Group 26"/>
            <p:cNvGrpSpPr>
              <a:grpSpLocks/>
            </p:cNvGrpSpPr>
            <p:nvPr/>
          </p:nvGrpSpPr>
          <p:grpSpPr bwMode="auto">
            <a:xfrm rot="5400000">
              <a:off x="1248" y="3664"/>
              <a:ext cx="48" cy="144"/>
              <a:chOff x="1440" y="2400"/>
              <a:chExt cx="48" cy="144"/>
            </a:xfrm>
          </p:grpSpPr>
          <p:sp>
            <p:nvSpPr>
              <p:cNvPr id="21544" name="Oval 27"/>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1545" name="Oval 28"/>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9" name="Group 29"/>
            <p:cNvGrpSpPr>
              <a:grpSpLocks/>
            </p:cNvGrpSpPr>
            <p:nvPr/>
          </p:nvGrpSpPr>
          <p:grpSpPr bwMode="auto">
            <a:xfrm rot="5400000">
              <a:off x="1272" y="2896"/>
              <a:ext cx="48" cy="144"/>
              <a:chOff x="1440" y="2400"/>
              <a:chExt cx="48" cy="144"/>
            </a:xfrm>
          </p:grpSpPr>
          <p:sp>
            <p:nvSpPr>
              <p:cNvPr id="21542" name="Oval 30"/>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1543" name="Oval 31"/>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10" name="Group 32"/>
            <p:cNvGrpSpPr>
              <a:grpSpLocks/>
            </p:cNvGrpSpPr>
            <p:nvPr/>
          </p:nvGrpSpPr>
          <p:grpSpPr bwMode="auto">
            <a:xfrm>
              <a:off x="1128" y="3544"/>
              <a:ext cx="48" cy="144"/>
              <a:chOff x="1440" y="2400"/>
              <a:chExt cx="48" cy="144"/>
            </a:xfrm>
          </p:grpSpPr>
          <p:sp>
            <p:nvSpPr>
              <p:cNvPr id="21540" name="Oval 33"/>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1541" name="Oval 34"/>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11" name="Group 35"/>
            <p:cNvGrpSpPr>
              <a:grpSpLocks/>
            </p:cNvGrpSpPr>
            <p:nvPr/>
          </p:nvGrpSpPr>
          <p:grpSpPr bwMode="auto">
            <a:xfrm>
              <a:off x="1368" y="3544"/>
              <a:ext cx="48" cy="144"/>
              <a:chOff x="1440" y="2400"/>
              <a:chExt cx="48" cy="144"/>
            </a:xfrm>
          </p:grpSpPr>
          <p:sp>
            <p:nvSpPr>
              <p:cNvPr id="21538" name="Oval 36"/>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1539" name="Oval 37"/>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12" name="Group 38"/>
            <p:cNvGrpSpPr>
              <a:grpSpLocks/>
            </p:cNvGrpSpPr>
            <p:nvPr/>
          </p:nvGrpSpPr>
          <p:grpSpPr bwMode="auto">
            <a:xfrm rot="16200000" flipH="1">
              <a:off x="760" y="2896"/>
              <a:ext cx="48" cy="144"/>
              <a:chOff x="1440" y="2400"/>
              <a:chExt cx="48" cy="144"/>
            </a:xfrm>
          </p:grpSpPr>
          <p:sp>
            <p:nvSpPr>
              <p:cNvPr id="21536" name="Oval 39"/>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1537" name="Oval 40"/>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13" name="Group 41"/>
            <p:cNvGrpSpPr>
              <a:grpSpLocks/>
            </p:cNvGrpSpPr>
            <p:nvPr/>
          </p:nvGrpSpPr>
          <p:grpSpPr bwMode="auto">
            <a:xfrm rot="10800000" flipH="1">
              <a:off x="672" y="3040"/>
              <a:ext cx="48" cy="144"/>
              <a:chOff x="1440" y="2400"/>
              <a:chExt cx="48" cy="144"/>
            </a:xfrm>
          </p:grpSpPr>
          <p:sp>
            <p:nvSpPr>
              <p:cNvPr id="21534" name="Oval 42"/>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1535" name="Oval 43"/>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14" name="Group 44"/>
            <p:cNvGrpSpPr>
              <a:grpSpLocks/>
            </p:cNvGrpSpPr>
            <p:nvPr/>
          </p:nvGrpSpPr>
          <p:grpSpPr bwMode="auto">
            <a:xfrm rot="16200000" flipH="1">
              <a:off x="760" y="3160"/>
              <a:ext cx="48" cy="144"/>
              <a:chOff x="1440" y="2400"/>
              <a:chExt cx="48" cy="144"/>
            </a:xfrm>
          </p:grpSpPr>
          <p:sp>
            <p:nvSpPr>
              <p:cNvPr id="21532" name="Oval 45"/>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1533" name="Oval 46"/>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sp>
        <p:nvSpPr>
          <p:cNvPr id="67632" name="Oval 48"/>
          <p:cNvSpPr>
            <a:spLocks noChangeArrowheads="1"/>
          </p:cNvSpPr>
          <p:nvPr/>
        </p:nvSpPr>
        <p:spPr bwMode="auto">
          <a:xfrm>
            <a:off x="2552700" y="4597400"/>
            <a:ext cx="685800" cy="685800"/>
          </a:xfrm>
          <a:prstGeom prst="ellipse">
            <a:avLst/>
          </a:prstGeom>
          <a:noFill/>
          <a:ln w="28575">
            <a:solidFill>
              <a:srgbClr val="FF0000"/>
            </a:solidFill>
            <a:round/>
            <a:headEnd/>
            <a:tailEnd/>
          </a:ln>
        </p:spPr>
        <p:txBody>
          <a:bodyPr wrap="none" anchor="ctr"/>
          <a:lstStyle/>
          <a:p>
            <a:endParaRPr lang="en-GB"/>
          </a:p>
        </p:txBody>
      </p:sp>
      <p:sp>
        <p:nvSpPr>
          <p:cNvPr id="67633" name="Oval 49"/>
          <p:cNvSpPr>
            <a:spLocks noChangeArrowheads="1"/>
          </p:cNvSpPr>
          <p:nvPr/>
        </p:nvSpPr>
        <p:spPr bwMode="auto">
          <a:xfrm>
            <a:off x="1689100" y="5410200"/>
            <a:ext cx="685800" cy="685800"/>
          </a:xfrm>
          <a:prstGeom prst="ellipse">
            <a:avLst/>
          </a:prstGeom>
          <a:noFill/>
          <a:ln w="28575">
            <a:solidFill>
              <a:srgbClr val="FF0000"/>
            </a:solidFill>
            <a:round/>
            <a:headEnd/>
            <a:tailEnd/>
          </a:ln>
        </p:spPr>
        <p:txBody>
          <a:bodyPr wrap="none" anchor="ctr"/>
          <a:lstStyle/>
          <a:p>
            <a:endParaRPr lang="en-GB"/>
          </a:p>
        </p:txBody>
      </p:sp>
      <p:sp>
        <p:nvSpPr>
          <p:cNvPr id="67634" name="Oval 50"/>
          <p:cNvSpPr>
            <a:spLocks noChangeArrowheads="1"/>
          </p:cNvSpPr>
          <p:nvPr/>
        </p:nvSpPr>
        <p:spPr bwMode="auto">
          <a:xfrm>
            <a:off x="863600" y="4584700"/>
            <a:ext cx="685800" cy="685800"/>
          </a:xfrm>
          <a:prstGeom prst="ellipse">
            <a:avLst/>
          </a:prstGeom>
          <a:noFill/>
          <a:ln w="28575">
            <a:solidFill>
              <a:srgbClr val="FF0000"/>
            </a:solidFill>
            <a:round/>
            <a:headEnd/>
            <a:tailEnd/>
          </a:ln>
        </p:spPr>
        <p:txBody>
          <a:bodyPr wrap="none" anchor="ctr"/>
          <a:lstStyle/>
          <a:p>
            <a:endParaRPr lang="en-GB"/>
          </a:p>
        </p:txBody>
      </p:sp>
      <p:sp>
        <p:nvSpPr>
          <p:cNvPr id="67635" name="Oval 51"/>
          <p:cNvSpPr>
            <a:spLocks noChangeArrowheads="1"/>
          </p:cNvSpPr>
          <p:nvPr/>
        </p:nvSpPr>
        <p:spPr bwMode="auto">
          <a:xfrm>
            <a:off x="1714500" y="4584700"/>
            <a:ext cx="685800" cy="685800"/>
          </a:xfrm>
          <a:prstGeom prst="ellipse">
            <a:avLst/>
          </a:prstGeom>
          <a:noFill/>
          <a:ln w="28575">
            <a:solidFill>
              <a:srgbClr val="FF0000"/>
            </a:solidFill>
            <a:round/>
            <a:headEnd/>
            <a:tailEnd/>
          </a:ln>
        </p:spPr>
        <p:txBody>
          <a:bodyPr wrap="none" anchor="ctr"/>
          <a:lstStyle/>
          <a:p>
            <a:endParaRPr lang="en-GB"/>
          </a:p>
        </p:txBody>
      </p:sp>
      <p:sp>
        <p:nvSpPr>
          <p:cNvPr id="67636" name="Text Box 52"/>
          <p:cNvSpPr txBox="1">
            <a:spLocks noChangeArrowheads="1"/>
          </p:cNvSpPr>
          <p:nvPr/>
        </p:nvSpPr>
        <p:spPr bwMode="auto">
          <a:xfrm>
            <a:off x="1066800" y="2879725"/>
            <a:ext cx="8105775" cy="3968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spAutoFit/>
          </a:bodyPr>
          <a:lstStyle/>
          <a:p>
            <a:pPr algn="l"/>
            <a:r>
              <a:rPr lang="en-US" sz="2000" dirty="0"/>
              <a:t>Step 4 -  Check, are # of e</a:t>
            </a:r>
            <a:r>
              <a:rPr lang="en-US" sz="2000" baseline="30000" dirty="0"/>
              <a:t>-</a:t>
            </a:r>
            <a:r>
              <a:rPr lang="en-US" sz="2000" dirty="0"/>
              <a:t> in structure equal to number of valence e</a:t>
            </a:r>
            <a:r>
              <a:rPr lang="en-US" sz="2000" baseline="30000" dirty="0"/>
              <a:t>- </a:t>
            </a:r>
            <a:r>
              <a:rPr lang="en-US" sz="2000" dirty="0"/>
              <a:t>?</a:t>
            </a:r>
          </a:p>
        </p:txBody>
      </p:sp>
      <p:sp>
        <p:nvSpPr>
          <p:cNvPr id="67637" name="Text Box 53"/>
          <p:cNvSpPr txBox="1">
            <a:spLocks noChangeArrowheads="1"/>
          </p:cNvSpPr>
          <p:nvPr/>
        </p:nvSpPr>
        <p:spPr bwMode="auto">
          <a:xfrm>
            <a:off x="1146175" y="3429000"/>
            <a:ext cx="7616825" cy="396875"/>
          </a:xfrm>
          <a:prstGeom prst="rect">
            <a:avLst/>
          </a:prstGeom>
          <a:noFill/>
          <a:ln w="9525">
            <a:noFill/>
            <a:miter lim="800000"/>
            <a:headEnd/>
            <a:tailEnd/>
          </a:ln>
        </p:spPr>
        <p:txBody>
          <a:bodyPr wrap="none">
            <a:spAutoFit/>
          </a:bodyPr>
          <a:lstStyle/>
          <a:p>
            <a:pPr algn="l"/>
            <a:r>
              <a:rPr lang="en-US" sz="2000"/>
              <a:t>3 single bonds (3x2) + 10 lone pairs (10x2) = </a:t>
            </a:r>
            <a:r>
              <a:rPr lang="en-US" sz="2000">
                <a:solidFill>
                  <a:srgbClr val="FF0000"/>
                </a:solidFill>
              </a:rPr>
              <a:t>26 valence electrons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90"/>
                                        </p:tgtEl>
                                        <p:attrNameLst>
                                          <p:attrName>style.visibility</p:attrName>
                                        </p:attrNameLst>
                                      </p:cBhvr>
                                      <p:to>
                                        <p:strVal val="visible"/>
                                      </p:to>
                                    </p:set>
                                    <p:anim calcmode="lin" valueType="num">
                                      <p:cBhvr additive="base">
                                        <p:cTn id="7" dur="500" fill="hold"/>
                                        <p:tgtEl>
                                          <p:spTgt spid="67590"/>
                                        </p:tgtEl>
                                        <p:attrNameLst>
                                          <p:attrName>ppt_x</p:attrName>
                                        </p:attrNameLst>
                                      </p:cBhvr>
                                      <p:tavLst>
                                        <p:tav tm="0">
                                          <p:val>
                                            <p:strVal val="0-#ppt_w/2"/>
                                          </p:val>
                                        </p:tav>
                                        <p:tav tm="100000">
                                          <p:val>
                                            <p:strVal val="#ppt_x"/>
                                          </p:val>
                                        </p:tav>
                                      </p:tavLst>
                                    </p:anim>
                                    <p:anim calcmode="lin" valueType="num">
                                      <p:cBhvr additive="base">
                                        <p:cTn id="8" dur="500" fill="hold"/>
                                        <p:tgtEl>
                                          <p:spTgt spid="675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7598"/>
                                        </p:tgtEl>
                                        <p:attrNameLst>
                                          <p:attrName>style.visibility</p:attrName>
                                        </p:attrNameLst>
                                      </p:cBhvr>
                                      <p:to>
                                        <p:strVal val="visible"/>
                                      </p:to>
                                    </p:set>
                                    <p:anim calcmode="lin" valueType="num">
                                      <p:cBhvr additive="base">
                                        <p:cTn id="17" dur="500" fill="hold"/>
                                        <p:tgtEl>
                                          <p:spTgt spid="67598"/>
                                        </p:tgtEl>
                                        <p:attrNameLst>
                                          <p:attrName>ppt_x</p:attrName>
                                        </p:attrNameLst>
                                      </p:cBhvr>
                                      <p:tavLst>
                                        <p:tav tm="0">
                                          <p:val>
                                            <p:strVal val="0-#ppt_w/2"/>
                                          </p:val>
                                        </p:tav>
                                        <p:tav tm="100000">
                                          <p:val>
                                            <p:strVal val="#ppt_x"/>
                                          </p:val>
                                        </p:tav>
                                      </p:tavLst>
                                    </p:anim>
                                    <p:anim calcmode="lin" valueType="num">
                                      <p:cBhvr additive="base">
                                        <p:cTn id="18" dur="500" fill="hold"/>
                                        <p:tgtEl>
                                          <p:spTgt spid="6759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7599"/>
                                        </p:tgtEl>
                                        <p:attrNameLst>
                                          <p:attrName>style.visibility</p:attrName>
                                        </p:attrNameLst>
                                      </p:cBhvr>
                                      <p:to>
                                        <p:strVal val="visible"/>
                                      </p:to>
                                    </p:set>
                                    <p:anim calcmode="lin" valueType="num">
                                      <p:cBhvr additive="base">
                                        <p:cTn id="23" dur="500" fill="hold"/>
                                        <p:tgtEl>
                                          <p:spTgt spid="67599"/>
                                        </p:tgtEl>
                                        <p:attrNameLst>
                                          <p:attrName>ppt_x</p:attrName>
                                        </p:attrNameLst>
                                      </p:cBhvr>
                                      <p:tavLst>
                                        <p:tav tm="0">
                                          <p:val>
                                            <p:strVal val="0-#ppt_w/2"/>
                                          </p:val>
                                        </p:tav>
                                        <p:tav tm="100000">
                                          <p:val>
                                            <p:strVal val="#ppt_x"/>
                                          </p:val>
                                        </p:tav>
                                      </p:tavLst>
                                    </p:anim>
                                    <p:anim calcmode="lin" valueType="num">
                                      <p:cBhvr additive="base">
                                        <p:cTn id="24" dur="500" fill="hold"/>
                                        <p:tgtEl>
                                          <p:spTgt spid="6759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7600"/>
                                        </p:tgtEl>
                                        <p:attrNameLst>
                                          <p:attrName>style.visibility</p:attrName>
                                        </p:attrNameLst>
                                      </p:cBhvr>
                                      <p:to>
                                        <p:strVal val="visible"/>
                                      </p:to>
                                    </p:set>
                                    <p:anim calcmode="lin" valueType="num">
                                      <p:cBhvr additive="base">
                                        <p:cTn id="29" dur="500" fill="hold"/>
                                        <p:tgtEl>
                                          <p:spTgt spid="67600"/>
                                        </p:tgtEl>
                                        <p:attrNameLst>
                                          <p:attrName>ppt_x</p:attrName>
                                        </p:attrNameLst>
                                      </p:cBhvr>
                                      <p:tavLst>
                                        <p:tav tm="0">
                                          <p:val>
                                            <p:strVal val="0-#ppt_w/2"/>
                                          </p:val>
                                        </p:tav>
                                        <p:tav tm="100000">
                                          <p:val>
                                            <p:strVal val="#ppt_x"/>
                                          </p:val>
                                        </p:tav>
                                      </p:tavLst>
                                    </p:anim>
                                    <p:anim calcmode="lin" valueType="num">
                                      <p:cBhvr additive="base">
                                        <p:cTn id="30" dur="500" fill="hold"/>
                                        <p:tgtEl>
                                          <p:spTgt spid="6760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7635"/>
                                        </p:tgtEl>
                                        <p:attrNameLst>
                                          <p:attrName>style.visibility</p:attrName>
                                        </p:attrNameLst>
                                      </p:cBhvr>
                                      <p:to>
                                        <p:strVal val="visible"/>
                                      </p:to>
                                    </p:set>
                                  </p:childTnLst>
                                  <p:subTnLst>
                                    <p:set>
                                      <p:cBhvr override="childStyle">
                                        <p:cTn dur="1" fill="hold" display="0" masterRel="nextClick" afterEffect="1"/>
                                        <p:tgtEl>
                                          <p:spTgt spid="6763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7634"/>
                                        </p:tgtEl>
                                        <p:attrNameLst>
                                          <p:attrName>style.visibility</p:attrName>
                                        </p:attrNameLst>
                                      </p:cBhvr>
                                      <p:to>
                                        <p:strVal val="visible"/>
                                      </p:to>
                                    </p:set>
                                  </p:childTnLst>
                                  <p:subTnLst>
                                    <p:set>
                                      <p:cBhvr override="childStyle">
                                        <p:cTn dur="1" fill="hold" display="0" masterRel="nextClick" afterEffect="1"/>
                                        <p:tgtEl>
                                          <p:spTgt spid="6763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7632"/>
                                        </p:tgtEl>
                                        <p:attrNameLst>
                                          <p:attrName>style.visibility</p:attrName>
                                        </p:attrNameLst>
                                      </p:cBhvr>
                                      <p:to>
                                        <p:strVal val="visible"/>
                                      </p:to>
                                    </p:set>
                                  </p:childTnLst>
                                  <p:subTnLst>
                                    <p:set>
                                      <p:cBhvr override="childStyle">
                                        <p:cTn dur="1" fill="hold" display="0" masterRel="nextClick" afterEffect="1"/>
                                        <p:tgtEl>
                                          <p:spTgt spid="6763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7633"/>
                                        </p:tgtEl>
                                        <p:attrNameLst>
                                          <p:attrName>style.visibility</p:attrName>
                                        </p:attrNameLst>
                                      </p:cBhvr>
                                      <p:to>
                                        <p:strVal val="visible"/>
                                      </p:to>
                                    </p:set>
                                  </p:childTnLst>
                                  <p:subTnLst>
                                    <p:set>
                                      <p:cBhvr override="childStyle">
                                        <p:cTn dur="1" fill="hold" display="0" masterRel="nextClick" afterEffect="1"/>
                                        <p:tgtEl>
                                          <p:spTgt spid="67633"/>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67636"/>
                                        </p:tgtEl>
                                        <p:attrNameLst>
                                          <p:attrName>style.visibility</p:attrName>
                                        </p:attrNameLst>
                                      </p:cBhvr>
                                      <p:to>
                                        <p:strVal val="visible"/>
                                      </p:to>
                                    </p:set>
                                    <p:anim calcmode="lin" valueType="num">
                                      <p:cBhvr additive="base">
                                        <p:cTn id="59" dur="500" fill="hold"/>
                                        <p:tgtEl>
                                          <p:spTgt spid="67636"/>
                                        </p:tgtEl>
                                        <p:attrNameLst>
                                          <p:attrName>ppt_x</p:attrName>
                                        </p:attrNameLst>
                                      </p:cBhvr>
                                      <p:tavLst>
                                        <p:tav tm="0">
                                          <p:val>
                                            <p:strVal val="0-#ppt_w/2"/>
                                          </p:val>
                                        </p:tav>
                                        <p:tav tm="100000">
                                          <p:val>
                                            <p:strVal val="#ppt_x"/>
                                          </p:val>
                                        </p:tav>
                                      </p:tavLst>
                                    </p:anim>
                                    <p:anim calcmode="lin" valueType="num">
                                      <p:cBhvr additive="base">
                                        <p:cTn id="60" dur="500" fill="hold"/>
                                        <p:tgtEl>
                                          <p:spTgt spid="67636"/>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67637"/>
                                        </p:tgtEl>
                                        <p:attrNameLst>
                                          <p:attrName>style.visibility</p:attrName>
                                        </p:attrNameLst>
                                      </p:cBhvr>
                                      <p:to>
                                        <p:strVal val="visible"/>
                                      </p:to>
                                    </p:set>
                                    <p:anim calcmode="lin" valueType="num">
                                      <p:cBhvr additive="base">
                                        <p:cTn id="65" dur="500" fill="hold"/>
                                        <p:tgtEl>
                                          <p:spTgt spid="67637"/>
                                        </p:tgtEl>
                                        <p:attrNameLst>
                                          <p:attrName>ppt_x</p:attrName>
                                        </p:attrNameLst>
                                      </p:cBhvr>
                                      <p:tavLst>
                                        <p:tav tm="0">
                                          <p:val>
                                            <p:strVal val="0-#ppt_w/2"/>
                                          </p:val>
                                        </p:tav>
                                        <p:tav tm="100000">
                                          <p:val>
                                            <p:strVal val="#ppt_x"/>
                                          </p:val>
                                        </p:tav>
                                      </p:tavLst>
                                    </p:anim>
                                    <p:anim calcmode="lin" valueType="num">
                                      <p:cBhvr additive="base">
                                        <p:cTn id="66" dur="500" fill="hold"/>
                                        <p:tgtEl>
                                          <p:spTgt spid="67637"/>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55" presetClass="entr" presetSubtype="0" fill="hold" nodeType="afterEffect">
                                  <p:stCondLst>
                                    <p:cond delay="0"/>
                                  </p:stCondLst>
                                  <p:childTnLst>
                                    <p:set>
                                      <p:cBhvr>
                                        <p:cTn id="69" dur="1" fill="hold">
                                          <p:stCondLst>
                                            <p:cond delay="0"/>
                                          </p:stCondLst>
                                        </p:cTn>
                                        <p:tgtEl>
                                          <p:spTgt spid="67586"/>
                                        </p:tgtEl>
                                        <p:attrNameLst>
                                          <p:attrName>style.visibility</p:attrName>
                                        </p:attrNameLst>
                                      </p:cBhvr>
                                      <p:to>
                                        <p:strVal val="visible"/>
                                      </p:to>
                                    </p:set>
                                    <p:anim calcmode="lin" valueType="num">
                                      <p:cBhvr>
                                        <p:cTn id="70" dur="1000" fill="hold"/>
                                        <p:tgtEl>
                                          <p:spTgt spid="67586"/>
                                        </p:tgtEl>
                                        <p:attrNameLst>
                                          <p:attrName>ppt_w</p:attrName>
                                        </p:attrNameLst>
                                      </p:cBhvr>
                                      <p:tavLst>
                                        <p:tav tm="0">
                                          <p:val>
                                            <p:strVal val="#ppt_w*0.70"/>
                                          </p:val>
                                        </p:tav>
                                        <p:tav tm="100000">
                                          <p:val>
                                            <p:strVal val="#ppt_w"/>
                                          </p:val>
                                        </p:tav>
                                      </p:tavLst>
                                    </p:anim>
                                    <p:anim calcmode="lin" valueType="num">
                                      <p:cBhvr>
                                        <p:cTn id="71" dur="1000" fill="hold"/>
                                        <p:tgtEl>
                                          <p:spTgt spid="67586"/>
                                        </p:tgtEl>
                                        <p:attrNameLst>
                                          <p:attrName>ppt_h</p:attrName>
                                        </p:attrNameLst>
                                      </p:cBhvr>
                                      <p:tavLst>
                                        <p:tav tm="0">
                                          <p:val>
                                            <p:strVal val="#ppt_h"/>
                                          </p:val>
                                        </p:tav>
                                        <p:tav tm="100000">
                                          <p:val>
                                            <p:strVal val="#ppt_h"/>
                                          </p:val>
                                        </p:tav>
                                      </p:tavLst>
                                    </p:anim>
                                    <p:animEffect transition="in" filter="fade">
                                      <p:cBhvr>
                                        <p:cTn id="72" dur="1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nimBg="1" autoUpdateAnimBg="0"/>
      <p:bldP spid="67598" grpId="0" animBg="1" autoUpdateAnimBg="0"/>
      <p:bldP spid="67599" grpId="0" autoUpdateAnimBg="0"/>
      <p:bldP spid="67600" grpId="0" animBg="1" autoUpdateAnimBg="0"/>
      <p:bldP spid="67632" grpId="0" animBg="1"/>
      <p:bldP spid="67633" grpId="0" animBg="1"/>
      <p:bldP spid="67634" grpId="0" animBg="1"/>
      <p:bldP spid="67635" grpId="0" animBg="1"/>
      <p:bldP spid="67636" grpId="0" animBg="1" autoUpdateAnimBg="0"/>
      <p:bldP spid="6763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3"/>
          <p:cNvSpPr>
            <a:spLocks noGrp="1"/>
          </p:cNvSpPr>
          <p:nvPr>
            <p:ph type="sldNum" sz="quarter" idx="12"/>
          </p:nvPr>
        </p:nvSpPr>
        <p:spPr/>
        <p:txBody>
          <a:bodyPr/>
          <a:lstStyle/>
          <a:p>
            <a:pPr>
              <a:defRPr/>
            </a:pPr>
            <a:fld id="{3B73938C-23AF-4FEA-BF9A-E1D129301CCD}" type="slidenum">
              <a:rPr lang="en-US"/>
              <a:pPr>
                <a:defRPr/>
              </a:pPr>
              <a:t>42</a:t>
            </a:fld>
            <a:endParaRPr lang="en-US"/>
          </a:p>
        </p:txBody>
      </p:sp>
      <p:sp>
        <p:nvSpPr>
          <p:cNvPr id="22531" name="Text Box 4"/>
          <p:cNvSpPr txBox="1">
            <a:spLocks noChangeArrowheads="1"/>
          </p:cNvSpPr>
          <p:nvPr/>
        </p:nvSpPr>
        <p:spPr bwMode="auto">
          <a:xfrm>
            <a:off x="533400" y="304800"/>
            <a:ext cx="7440613" cy="457200"/>
          </a:xfrm>
          <a:prstGeom prst="rect">
            <a:avLst/>
          </a:prstGeom>
          <a:noFill/>
          <a:ln w="9525">
            <a:noFill/>
            <a:miter lim="800000"/>
            <a:headEnd/>
            <a:tailEnd/>
          </a:ln>
        </p:spPr>
        <p:txBody>
          <a:bodyPr wrap="none">
            <a:spAutoFit/>
          </a:bodyPr>
          <a:lstStyle/>
          <a:p>
            <a:pPr algn="l"/>
            <a:r>
              <a:rPr lang="en-US" dirty="0">
                <a:solidFill>
                  <a:schemeClr val="accent2"/>
                </a:solidFill>
              </a:rPr>
              <a:t>Write the Lewis structure of the carbonate ion (CO</a:t>
            </a:r>
            <a:r>
              <a:rPr lang="en-US" baseline="-25000" dirty="0">
                <a:solidFill>
                  <a:schemeClr val="accent2"/>
                </a:solidFill>
              </a:rPr>
              <a:t>3</a:t>
            </a:r>
            <a:r>
              <a:rPr lang="en-US" baseline="30000" dirty="0">
                <a:solidFill>
                  <a:schemeClr val="accent2"/>
                </a:solidFill>
              </a:rPr>
              <a:t>2-</a:t>
            </a:r>
            <a:r>
              <a:rPr lang="en-US" dirty="0">
                <a:solidFill>
                  <a:schemeClr val="accent2"/>
                </a:solidFill>
              </a:rPr>
              <a:t>).</a:t>
            </a:r>
          </a:p>
        </p:txBody>
      </p:sp>
      <p:sp>
        <p:nvSpPr>
          <p:cNvPr id="69638" name="Text Box 6"/>
          <p:cNvSpPr txBox="1">
            <a:spLocks noChangeArrowheads="1"/>
          </p:cNvSpPr>
          <p:nvPr/>
        </p:nvSpPr>
        <p:spPr bwMode="auto">
          <a:xfrm>
            <a:off x="1089025" y="898525"/>
            <a:ext cx="6570663" cy="396875"/>
          </a:xfrm>
          <a:prstGeom prst="rect">
            <a:avLst/>
          </a:prstGeom>
          <a:noFill/>
          <a:ln w="9525">
            <a:noFill/>
            <a:miter lim="800000"/>
            <a:headEnd/>
            <a:tailEnd/>
          </a:ln>
        </p:spPr>
        <p:txBody>
          <a:bodyPr wrap="none">
            <a:spAutoFit/>
          </a:bodyPr>
          <a:lstStyle/>
          <a:p>
            <a:pPr algn="l"/>
            <a:r>
              <a:rPr lang="en-US" sz="2000"/>
              <a:t>Step 1 – C is less electronegative than O, put C in center</a:t>
            </a:r>
          </a:p>
        </p:txBody>
      </p:sp>
      <p:grpSp>
        <p:nvGrpSpPr>
          <p:cNvPr id="2" name="Group 7"/>
          <p:cNvGrpSpPr>
            <a:grpSpLocks/>
          </p:cNvGrpSpPr>
          <p:nvPr/>
        </p:nvGrpSpPr>
        <p:grpSpPr bwMode="auto">
          <a:xfrm>
            <a:off x="1052513" y="5232400"/>
            <a:ext cx="2020887" cy="1270000"/>
            <a:chOff x="663" y="2960"/>
            <a:chExt cx="1273" cy="800"/>
          </a:xfrm>
        </p:grpSpPr>
        <p:sp>
          <p:nvSpPr>
            <p:cNvPr id="22594" name="Text Box 8"/>
            <p:cNvSpPr txBox="1">
              <a:spLocks noChangeArrowheads="1"/>
            </p:cNvSpPr>
            <p:nvPr/>
          </p:nvSpPr>
          <p:spPr bwMode="auto">
            <a:xfrm>
              <a:off x="663" y="2960"/>
              <a:ext cx="265" cy="288"/>
            </a:xfrm>
            <a:prstGeom prst="rect">
              <a:avLst/>
            </a:prstGeom>
            <a:noFill/>
            <a:ln w="9525">
              <a:noFill/>
              <a:miter lim="800000"/>
              <a:headEnd/>
              <a:tailEnd/>
            </a:ln>
          </p:spPr>
          <p:txBody>
            <a:bodyPr wrap="none">
              <a:spAutoFit/>
            </a:bodyPr>
            <a:lstStyle/>
            <a:p>
              <a:r>
                <a:rPr lang="en-US"/>
                <a:t>O</a:t>
              </a:r>
            </a:p>
          </p:txBody>
        </p:sp>
        <p:sp>
          <p:nvSpPr>
            <p:cNvPr id="22595" name="Text Box 9"/>
            <p:cNvSpPr txBox="1">
              <a:spLocks noChangeArrowheads="1"/>
            </p:cNvSpPr>
            <p:nvPr/>
          </p:nvSpPr>
          <p:spPr bwMode="auto">
            <a:xfrm>
              <a:off x="1166" y="2960"/>
              <a:ext cx="255" cy="288"/>
            </a:xfrm>
            <a:prstGeom prst="rect">
              <a:avLst/>
            </a:prstGeom>
            <a:noFill/>
            <a:ln w="9525">
              <a:noFill/>
              <a:miter lim="800000"/>
              <a:headEnd/>
              <a:tailEnd/>
            </a:ln>
          </p:spPr>
          <p:txBody>
            <a:bodyPr wrap="none">
              <a:spAutoFit/>
            </a:bodyPr>
            <a:lstStyle/>
            <a:p>
              <a:r>
                <a:rPr lang="en-US"/>
                <a:t>C</a:t>
              </a:r>
            </a:p>
          </p:txBody>
        </p:sp>
        <p:sp>
          <p:nvSpPr>
            <p:cNvPr id="22596" name="Text Box 10"/>
            <p:cNvSpPr txBox="1">
              <a:spLocks noChangeArrowheads="1"/>
            </p:cNvSpPr>
            <p:nvPr/>
          </p:nvSpPr>
          <p:spPr bwMode="auto">
            <a:xfrm>
              <a:off x="1671" y="2960"/>
              <a:ext cx="265" cy="288"/>
            </a:xfrm>
            <a:prstGeom prst="rect">
              <a:avLst/>
            </a:prstGeom>
            <a:noFill/>
            <a:ln w="9525">
              <a:noFill/>
              <a:miter lim="800000"/>
              <a:headEnd/>
              <a:tailEnd/>
            </a:ln>
          </p:spPr>
          <p:txBody>
            <a:bodyPr wrap="none">
              <a:spAutoFit/>
            </a:bodyPr>
            <a:lstStyle/>
            <a:p>
              <a:r>
                <a:rPr lang="en-US"/>
                <a:t>O</a:t>
              </a:r>
            </a:p>
          </p:txBody>
        </p:sp>
        <p:sp>
          <p:nvSpPr>
            <p:cNvPr id="22597" name="Text Box 11"/>
            <p:cNvSpPr txBox="1">
              <a:spLocks noChangeArrowheads="1"/>
            </p:cNvSpPr>
            <p:nvPr/>
          </p:nvSpPr>
          <p:spPr bwMode="auto">
            <a:xfrm>
              <a:off x="1160" y="3472"/>
              <a:ext cx="265" cy="288"/>
            </a:xfrm>
            <a:prstGeom prst="rect">
              <a:avLst/>
            </a:prstGeom>
            <a:noFill/>
            <a:ln w="9525">
              <a:noFill/>
              <a:miter lim="800000"/>
              <a:headEnd/>
              <a:tailEnd/>
            </a:ln>
          </p:spPr>
          <p:txBody>
            <a:bodyPr wrap="none">
              <a:spAutoFit/>
            </a:bodyPr>
            <a:lstStyle/>
            <a:p>
              <a:r>
                <a:rPr lang="en-US"/>
                <a:t>O</a:t>
              </a:r>
            </a:p>
          </p:txBody>
        </p:sp>
      </p:grpSp>
      <p:grpSp>
        <p:nvGrpSpPr>
          <p:cNvPr id="3" name="Group 12"/>
          <p:cNvGrpSpPr>
            <a:grpSpLocks/>
          </p:cNvGrpSpPr>
          <p:nvPr/>
        </p:nvGrpSpPr>
        <p:grpSpPr bwMode="auto">
          <a:xfrm>
            <a:off x="1401763" y="5459413"/>
            <a:ext cx="1295400" cy="622300"/>
            <a:chOff x="883" y="3103"/>
            <a:chExt cx="816" cy="392"/>
          </a:xfrm>
        </p:grpSpPr>
        <p:sp>
          <p:nvSpPr>
            <p:cNvPr id="22591" name="Line 13"/>
            <p:cNvSpPr>
              <a:spLocks noChangeShapeType="1"/>
            </p:cNvSpPr>
            <p:nvPr/>
          </p:nvSpPr>
          <p:spPr bwMode="auto">
            <a:xfrm>
              <a:off x="883" y="3103"/>
              <a:ext cx="288" cy="0"/>
            </a:xfrm>
            <a:prstGeom prst="line">
              <a:avLst/>
            </a:prstGeom>
            <a:noFill/>
            <a:ln w="28575">
              <a:solidFill>
                <a:schemeClr val="tx1"/>
              </a:solidFill>
              <a:round/>
              <a:headEnd/>
              <a:tailEnd/>
            </a:ln>
          </p:spPr>
          <p:txBody>
            <a:bodyPr/>
            <a:lstStyle/>
            <a:p>
              <a:endParaRPr lang="en-US"/>
            </a:p>
          </p:txBody>
        </p:sp>
        <p:sp>
          <p:nvSpPr>
            <p:cNvPr id="22592" name="Line 14"/>
            <p:cNvSpPr>
              <a:spLocks noChangeShapeType="1"/>
            </p:cNvSpPr>
            <p:nvPr/>
          </p:nvSpPr>
          <p:spPr bwMode="auto">
            <a:xfrm>
              <a:off x="1411" y="3103"/>
              <a:ext cx="288" cy="0"/>
            </a:xfrm>
            <a:prstGeom prst="line">
              <a:avLst/>
            </a:prstGeom>
            <a:noFill/>
            <a:ln w="28575">
              <a:solidFill>
                <a:schemeClr val="tx1"/>
              </a:solidFill>
              <a:round/>
              <a:headEnd/>
              <a:tailEnd/>
            </a:ln>
          </p:spPr>
          <p:txBody>
            <a:bodyPr/>
            <a:lstStyle/>
            <a:p>
              <a:endParaRPr lang="en-US"/>
            </a:p>
          </p:txBody>
        </p:sp>
        <p:sp>
          <p:nvSpPr>
            <p:cNvPr id="22593" name="Line 15"/>
            <p:cNvSpPr>
              <a:spLocks noChangeShapeType="1"/>
            </p:cNvSpPr>
            <p:nvPr/>
          </p:nvSpPr>
          <p:spPr bwMode="auto">
            <a:xfrm rot="-5400000">
              <a:off x="1139" y="3351"/>
              <a:ext cx="288" cy="0"/>
            </a:xfrm>
            <a:prstGeom prst="line">
              <a:avLst/>
            </a:prstGeom>
            <a:noFill/>
            <a:ln w="28575">
              <a:solidFill>
                <a:schemeClr val="tx1"/>
              </a:solidFill>
              <a:round/>
              <a:headEnd/>
              <a:tailEnd/>
            </a:ln>
          </p:spPr>
          <p:txBody>
            <a:bodyPr/>
            <a:lstStyle/>
            <a:p>
              <a:endParaRPr lang="en-US"/>
            </a:p>
          </p:txBody>
        </p:sp>
      </p:grpSp>
      <p:sp>
        <p:nvSpPr>
          <p:cNvPr id="69648" name="Text Box 16"/>
          <p:cNvSpPr txBox="1">
            <a:spLocks noChangeArrowheads="1"/>
          </p:cNvSpPr>
          <p:nvPr/>
        </p:nvSpPr>
        <p:spPr bwMode="auto">
          <a:xfrm>
            <a:off x="1090613" y="1355725"/>
            <a:ext cx="7683500" cy="701675"/>
          </a:xfrm>
          <a:prstGeom prst="rect">
            <a:avLst/>
          </a:prstGeom>
          <a:noFill/>
          <a:ln w="9525">
            <a:noFill/>
            <a:miter lim="800000"/>
            <a:headEnd/>
            <a:tailEnd/>
          </a:ln>
        </p:spPr>
        <p:txBody>
          <a:bodyPr wrap="none">
            <a:spAutoFit/>
          </a:bodyPr>
          <a:lstStyle/>
          <a:p>
            <a:pPr algn="l"/>
            <a:r>
              <a:rPr lang="en-US" sz="2000"/>
              <a:t>Step 2 – Count valence electrons  C - 4 (2s</a:t>
            </a:r>
            <a:r>
              <a:rPr lang="en-US" sz="2000" baseline="30000"/>
              <a:t>2</a:t>
            </a:r>
            <a:r>
              <a:rPr lang="en-US" sz="2000"/>
              <a:t>2p</a:t>
            </a:r>
            <a:r>
              <a:rPr lang="en-US" sz="2000" baseline="30000"/>
              <a:t>2</a:t>
            </a:r>
            <a:r>
              <a:rPr lang="en-US" sz="2000"/>
              <a:t>) and O - 6 (2s</a:t>
            </a:r>
            <a:r>
              <a:rPr lang="en-US" sz="2000" baseline="30000"/>
              <a:t>2</a:t>
            </a:r>
            <a:r>
              <a:rPr lang="en-US" sz="2000"/>
              <a:t>2p</a:t>
            </a:r>
            <a:r>
              <a:rPr lang="en-US" sz="2000" baseline="30000"/>
              <a:t>4</a:t>
            </a:r>
            <a:r>
              <a:rPr lang="en-US" sz="2000"/>
              <a:t>)</a:t>
            </a:r>
          </a:p>
          <a:p>
            <a:pPr lvl="2" algn="l"/>
            <a:r>
              <a:rPr lang="en-US" sz="2000"/>
              <a:t>  -2 charge – 2e</a:t>
            </a:r>
            <a:r>
              <a:rPr lang="en-US" sz="2000" baseline="30000"/>
              <a:t>-</a:t>
            </a:r>
            <a:r>
              <a:rPr lang="en-US" sz="2000"/>
              <a:t> </a:t>
            </a:r>
          </a:p>
        </p:txBody>
      </p:sp>
      <p:sp>
        <p:nvSpPr>
          <p:cNvPr id="69649" name="Text Box 17"/>
          <p:cNvSpPr txBox="1">
            <a:spLocks noChangeArrowheads="1"/>
          </p:cNvSpPr>
          <p:nvPr/>
        </p:nvSpPr>
        <p:spPr bwMode="auto">
          <a:xfrm>
            <a:off x="2386013" y="2133600"/>
            <a:ext cx="4375150" cy="396875"/>
          </a:xfrm>
          <a:prstGeom prst="rect">
            <a:avLst/>
          </a:prstGeom>
          <a:noFill/>
          <a:ln w="9525">
            <a:noFill/>
            <a:miter lim="800000"/>
            <a:headEnd/>
            <a:tailEnd/>
          </a:ln>
        </p:spPr>
        <p:txBody>
          <a:bodyPr wrap="none">
            <a:spAutoFit/>
          </a:bodyPr>
          <a:lstStyle/>
          <a:p>
            <a:r>
              <a:rPr lang="en-US" sz="2000"/>
              <a:t>4 + (3 x 6) + 2 = </a:t>
            </a:r>
            <a:r>
              <a:rPr lang="en-US" sz="2000">
                <a:solidFill>
                  <a:srgbClr val="FF0000"/>
                </a:solidFill>
              </a:rPr>
              <a:t>24 valence electrons</a:t>
            </a:r>
          </a:p>
        </p:txBody>
      </p:sp>
      <p:sp>
        <p:nvSpPr>
          <p:cNvPr id="69650" name="Text Box 18"/>
          <p:cNvSpPr txBox="1">
            <a:spLocks noChangeArrowheads="1"/>
          </p:cNvSpPr>
          <p:nvPr/>
        </p:nvSpPr>
        <p:spPr bwMode="auto">
          <a:xfrm>
            <a:off x="1077913" y="2635250"/>
            <a:ext cx="7688262" cy="701675"/>
          </a:xfrm>
          <a:prstGeom prst="rect">
            <a:avLst/>
          </a:prstGeom>
          <a:noFill/>
          <a:ln w="9525">
            <a:noFill/>
            <a:miter lim="800000"/>
            <a:headEnd/>
            <a:tailEnd/>
          </a:ln>
        </p:spPr>
        <p:txBody>
          <a:bodyPr wrap="none">
            <a:spAutoFit/>
          </a:bodyPr>
          <a:lstStyle/>
          <a:p>
            <a:pPr algn="l"/>
            <a:r>
              <a:rPr lang="en-US" sz="2000"/>
              <a:t>Step 3 – Draw single bonds between C and O atoms and complete</a:t>
            </a:r>
          </a:p>
          <a:p>
            <a:pPr algn="l"/>
            <a:r>
              <a:rPr lang="en-US" sz="2000"/>
              <a:t>               octet on C and O atoms.</a:t>
            </a:r>
          </a:p>
        </p:txBody>
      </p:sp>
      <p:grpSp>
        <p:nvGrpSpPr>
          <p:cNvPr id="4" name="Group 19"/>
          <p:cNvGrpSpPr>
            <a:grpSpLocks/>
          </p:cNvGrpSpPr>
          <p:nvPr/>
        </p:nvGrpSpPr>
        <p:grpSpPr bwMode="auto">
          <a:xfrm>
            <a:off x="1066800" y="5207000"/>
            <a:ext cx="1981200" cy="1295400"/>
            <a:chOff x="672" y="2944"/>
            <a:chExt cx="1248" cy="816"/>
          </a:xfrm>
        </p:grpSpPr>
        <p:grpSp>
          <p:nvGrpSpPr>
            <p:cNvPr id="5" name="Group 20"/>
            <p:cNvGrpSpPr>
              <a:grpSpLocks/>
            </p:cNvGrpSpPr>
            <p:nvPr/>
          </p:nvGrpSpPr>
          <p:grpSpPr bwMode="auto">
            <a:xfrm rot="5400000">
              <a:off x="1784" y="2896"/>
              <a:ext cx="48" cy="144"/>
              <a:chOff x="1440" y="2400"/>
              <a:chExt cx="48" cy="144"/>
            </a:xfrm>
          </p:grpSpPr>
          <p:sp>
            <p:nvSpPr>
              <p:cNvPr id="22589" name="Oval 21"/>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2590" name="Oval 22"/>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6" name="Group 23"/>
            <p:cNvGrpSpPr>
              <a:grpSpLocks/>
            </p:cNvGrpSpPr>
            <p:nvPr/>
          </p:nvGrpSpPr>
          <p:grpSpPr bwMode="auto">
            <a:xfrm rot="10800000">
              <a:off x="1872" y="3040"/>
              <a:ext cx="48" cy="144"/>
              <a:chOff x="1440" y="2400"/>
              <a:chExt cx="48" cy="144"/>
            </a:xfrm>
          </p:grpSpPr>
          <p:sp>
            <p:nvSpPr>
              <p:cNvPr id="22587" name="Oval 24"/>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2588" name="Oval 25"/>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7" name="Group 26"/>
            <p:cNvGrpSpPr>
              <a:grpSpLocks/>
            </p:cNvGrpSpPr>
            <p:nvPr/>
          </p:nvGrpSpPr>
          <p:grpSpPr bwMode="auto">
            <a:xfrm rot="5400000">
              <a:off x="1784" y="3160"/>
              <a:ext cx="48" cy="144"/>
              <a:chOff x="1440" y="2400"/>
              <a:chExt cx="48" cy="144"/>
            </a:xfrm>
          </p:grpSpPr>
          <p:sp>
            <p:nvSpPr>
              <p:cNvPr id="22585" name="Oval 27"/>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2586" name="Oval 28"/>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8" name="Group 29"/>
            <p:cNvGrpSpPr>
              <a:grpSpLocks/>
            </p:cNvGrpSpPr>
            <p:nvPr/>
          </p:nvGrpSpPr>
          <p:grpSpPr bwMode="auto">
            <a:xfrm rot="5400000">
              <a:off x="1248" y="3664"/>
              <a:ext cx="48" cy="144"/>
              <a:chOff x="1440" y="2400"/>
              <a:chExt cx="48" cy="144"/>
            </a:xfrm>
          </p:grpSpPr>
          <p:sp>
            <p:nvSpPr>
              <p:cNvPr id="22583" name="Oval 30"/>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2584" name="Oval 31"/>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9" name="Group 32"/>
            <p:cNvGrpSpPr>
              <a:grpSpLocks/>
            </p:cNvGrpSpPr>
            <p:nvPr/>
          </p:nvGrpSpPr>
          <p:grpSpPr bwMode="auto">
            <a:xfrm rot="5400000">
              <a:off x="1272" y="2896"/>
              <a:ext cx="48" cy="144"/>
              <a:chOff x="1440" y="2400"/>
              <a:chExt cx="48" cy="144"/>
            </a:xfrm>
          </p:grpSpPr>
          <p:sp>
            <p:nvSpPr>
              <p:cNvPr id="22581" name="Oval 33"/>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2582" name="Oval 34"/>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10" name="Group 35"/>
            <p:cNvGrpSpPr>
              <a:grpSpLocks/>
            </p:cNvGrpSpPr>
            <p:nvPr/>
          </p:nvGrpSpPr>
          <p:grpSpPr bwMode="auto">
            <a:xfrm>
              <a:off x="1128" y="3544"/>
              <a:ext cx="48" cy="144"/>
              <a:chOff x="1440" y="2400"/>
              <a:chExt cx="48" cy="144"/>
            </a:xfrm>
          </p:grpSpPr>
          <p:sp>
            <p:nvSpPr>
              <p:cNvPr id="22579" name="Oval 36"/>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2580" name="Oval 37"/>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11" name="Group 38"/>
            <p:cNvGrpSpPr>
              <a:grpSpLocks/>
            </p:cNvGrpSpPr>
            <p:nvPr/>
          </p:nvGrpSpPr>
          <p:grpSpPr bwMode="auto">
            <a:xfrm>
              <a:off x="1368" y="3544"/>
              <a:ext cx="48" cy="144"/>
              <a:chOff x="1440" y="2400"/>
              <a:chExt cx="48" cy="144"/>
            </a:xfrm>
          </p:grpSpPr>
          <p:sp>
            <p:nvSpPr>
              <p:cNvPr id="22577" name="Oval 39"/>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2578" name="Oval 40"/>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12" name="Group 41"/>
            <p:cNvGrpSpPr>
              <a:grpSpLocks/>
            </p:cNvGrpSpPr>
            <p:nvPr/>
          </p:nvGrpSpPr>
          <p:grpSpPr bwMode="auto">
            <a:xfrm rot="16200000" flipH="1">
              <a:off x="760" y="2896"/>
              <a:ext cx="48" cy="144"/>
              <a:chOff x="1440" y="2400"/>
              <a:chExt cx="48" cy="144"/>
            </a:xfrm>
          </p:grpSpPr>
          <p:sp>
            <p:nvSpPr>
              <p:cNvPr id="22575" name="Oval 42"/>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2576" name="Oval 43"/>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13" name="Group 44"/>
            <p:cNvGrpSpPr>
              <a:grpSpLocks/>
            </p:cNvGrpSpPr>
            <p:nvPr/>
          </p:nvGrpSpPr>
          <p:grpSpPr bwMode="auto">
            <a:xfrm rot="10800000" flipH="1">
              <a:off x="672" y="3040"/>
              <a:ext cx="48" cy="144"/>
              <a:chOff x="1440" y="2400"/>
              <a:chExt cx="48" cy="144"/>
            </a:xfrm>
          </p:grpSpPr>
          <p:sp>
            <p:nvSpPr>
              <p:cNvPr id="22573" name="Oval 45"/>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2574" name="Oval 46"/>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14" name="Group 47"/>
            <p:cNvGrpSpPr>
              <a:grpSpLocks/>
            </p:cNvGrpSpPr>
            <p:nvPr/>
          </p:nvGrpSpPr>
          <p:grpSpPr bwMode="auto">
            <a:xfrm rot="16200000" flipH="1">
              <a:off x="760" y="3160"/>
              <a:ext cx="48" cy="144"/>
              <a:chOff x="1440" y="2400"/>
              <a:chExt cx="48" cy="144"/>
            </a:xfrm>
          </p:grpSpPr>
          <p:sp>
            <p:nvSpPr>
              <p:cNvPr id="22571" name="Oval 48"/>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2572" name="Oval 49"/>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sp>
        <p:nvSpPr>
          <p:cNvPr id="69682" name="Oval 50"/>
          <p:cNvSpPr>
            <a:spLocks noChangeArrowheads="1"/>
          </p:cNvSpPr>
          <p:nvPr/>
        </p:nvSpPr>
        <p:spPr bwMode="auto">
          <a:xfrm>
            <a:off x="2552700" y="5130800"/>
            <a:ext cx="685800" cy="685800"/>
          </a:xfrm>
          <a:prstGeom prst="ellipse">
            <a:avLst/>
          </a:prstGeom>
          <a:noFill/>
          <a:ln w="28575">
            <a:solidFill>
              <a:srgbClr val="FF0000"/>
            </a:solidFill>
            <a:round/>
            <a:headEnd/>
            <a:tailEnd/>
          </a:ln>
        </p:spPr>
        <p:txBody>
          <a:bodyPr wrap="none" anchor="ctr"/>
          <a:lstStyle/>
          <a:p>
            <a:endParaRPr lang="en-GB"/>
          </a:p>
        </p:txBody>
      </p:sp>
      <p:sp>
        <p:nvSpPr>
          <p:cNvPr id="69683" name="Oval 51"/>
          <p:cNvSpPr>
            <a:spLocks noChangeArrowheads="1"/>
          </p:cNvSpPr>
          <p:nvPr/>
        </p:nvSpPr>
        <p:spPr bwMode="auto">
          <a:xfrm>
            <a:off x="1689100" y="5943600"/>
            <a:ext cx="685800" cy="685800"/>
          </a:xfrm>
          <a:prstGeom prst="ellipse">
            <a:avLst/>
          </a:prstGeom>
          <a:noFill/>
          <a:ln w="28575">
            <a:solidFill>
              <a:srgbClr val="FF0000"/>
            </a:solidFill>
            <a:round/>
            <a:headEnd/>
            <a:tailEnd/>
          </a:ln>
        </p:spPr>
        <p:txBody>
          <a:bodyPr wrap="none" anchor="ctr"/>
          <a:lstStyle/>
          <a:p>
            <a:endParaRPr lang="en-GB"/>
          </a:p>
        </p:txBody>
      </p:sp>
      <p:sp>
        <p:nvSpPr>
          <p:cNvPr id="69684" name="Oval 52"/>
          <p:cNvSpPr>
            <a:spLocks noChangeArrowheads="1"/>
          </p:cNvSpPr>
          <p:nvPr/>
        </p:nvSpPr>
        <p:spPr bwMode="auto">
          <a:xfrm>
            <a:off x="863600" y="5118100"/>
            <a:ext cx="685800" cy="685800"/>
          </a:xfrm>
          <a:prstGeom prst="ellipse">
            <a:avLst/>
          </a:prstGeom>
          <a:noFill/>
          <a:ln w="28575">
            <a:solidFill>
              <a:srgbClr val="FF0000"/>
            </a:solidFill>
            <a:round/>
            <a:headEnd/>
            <a:tailEnd/>
          </a:ln>
        </p:spPr>
        <p:txBody>
          <a:bodyPr wrap="none" anchor="ctr"/>
          <a:lstStyle/>
          <a:p>
            <a:endParaRPr lang="en-GB"/>
          </a:p>
        </p:txBody>
      </p:sp>
      <p:sp>
        <p:nvSpPr>
          <p:cNvPr id="69685" name="Oval 53"/>
          <p:cNvSpPr>
            <a:spLocks noChangeArrowheads="1"/>
          </p:cNvSpPr>
          <p:nvPr/>
        </p:nvSpPr>
        <p:spPr bwMode="auto">
          <a:xfrm>
            <a:off x="1714500" y="5118100"/>
            <a:ext cx="685800" cy="685800"/>
          </a:xfrm>
          <a:prstGeom prst="ellipse">
            <a:avLst/>
          </a:prstGeom>
          <a:noFill/>
          <a:ln w="28575">
            <a:solidFill>
              <a:srgbClr val="FF0000"/>
            </a:solidFill>
            <a:round/>
            <a:headEnd/>
            <a:tailEnd/>
          </a:ln>
        </p:spPr>
        <p:txBody>
          <a:bodyPr wrap="none" anchor="ctr"/>
          <a:lstStyle/>
          <a:p>
            <a:endParaRPr lang="en-GB"/>
          </a:p>
        </p:txBody>
      </p:sp>
      <p:sp>
        <p:nvSpPr>
          <p:cNvPr id="69686" name="Text Box 54"/>
          <p:cNvSpPr txBox="1">
            <a:spLocks noChangeArrowheads="1"/>
          </p:cNvSpPr>
          <p:nvPr/>
        </p:nvSpPr>
        <p:spPr bwMode="auto">
          <a:xfrm>
            <a:off x="1066800" y="3321050"/>
            <a:ext cx="8105775" cy="396875"/>
          </a:xfrm>
          <a:prstGeom prst="rect">
            <a:avLst/>
          </a:prstGeom>
          <a:noFill/>
          <a:ln w="9525">
            <a:noFill/>
            <a:miter lim="800000"/>
            <a:headEnd/>
            <a:tailEnd/>
          </a:ln>
        </p:spPr>
        <p:txBody>
          <a:bodyPr wrap="none">
            <a:spAutoFit/>
          </a:bodyPr>
          <a:lstStyle/>
          <a:p>
            <a:pPr algn="l"/>
            <a:r>
              <a:rPr lang="en-US" sz="2000"/>
              <a:t>Step 4 -  Check, are # of e</a:t>
            </a:r>
            <a:r>
              <a:rPr lang="en-US" sz="2000" baseline="30000"/>
              <a:t>-</a:t>
            </a:r>
            <a:r>
              <a:rPr lang="en-US" sz="2000"/>
              <a:t> in structure equal to number of valence e</a:t>
            </a:r>
            <a:r>
              <a:rPr lang="en-US" sz="2000" baseline="30000"/>
              <a:t>- </a:t>
            </a:r>
            <a:r>
              <a:rPr lang="en-US" sz="2000"/>
              <a:t>?</a:t>
            </a:r>
          </a:p>
        </p:txBody>
      </p:sp>
      <p:sp>
        <p:nvSpPr>
          <p:cNvPr id="69687" name="Text Box 55"/>
          <p:cNvSpPr txBox="1">
            <a:spLocks noChangeArrowheads="1"/>
          </p:cNvSpPr>
          <p:nvPr/>
        </p:nvSpPr>
        <p:spPr bwMode="auto">
          <a:xfrm>
            <a:off x="1146175" y="3733800"/>
            <a:ext cx="7616825" cy="396875"/>
          </a:xfrm>
          <a:prstGeom prst="rect">
            <a:avLst/>
          </a:prstGeom>
          <a:noFill/>
          <a:ln w="9525">
            <a:noFill/>
            <a:miter lim="800000"/>
            <a:headEnd/>
            <a:tailEnd/>
          </a:ln>
        </p:spPr>
        <p:txBody>
          <a:bodyPr wrap="none">
            <a:spAutoFit/>
          </a:bodyPr>
          <a:lstStyle/>
          <a:p>
            <a:pPr algn="l"/>
            <a:r>
              <a:rPr lang="en-US" sz="2000"/>
              <a:t>3 single bonds (3x2) + 10 lone pairs (10x2) = </a:t>
            </a:r>
            <a:r>
              <a:rPr lang="en-US" sz="2000">
                <a:solidFill>
                  <a:srgbClr val="FF0000"/>
                </a:solidFill>
              </a:rPr>
              <a:t>26 valence electrons</a:t>
            </a:r>
          </a:p>
        </p:txBody>
      </p:sp>
      <p:sp>
        <p:nvSpPr>
          <p:cNvPr id="69689" name="Text Box 57"/>
          <p:cNvSpPr txBox="1">
            <a:spLocks noChangeArrowheads="1"/>
          </p:cNvSpPr>
          <p:nvPr/>
        </p:nvSpPr>
        <p:spPr bwMode="auto">
          <a:xfrm>
            <a:off x="1076325" y="4175125"/>
            <a:ext cx="7850188" cy="396875"/>
          </a:xfrm>
          <a:prstGeom prst="rect">
            <a:avLst/>
          </a:prstGeom>
          <a:noFill/>
          <a:ln w="9525">
            <a:noFill/>
            <a:miter lim="800000"/>
            <a:headEnd/>
            <a:tailEnd/>
          </a:ln>
        </p:spPr>
        <p:txBody>
          <a:bodyPr wrap="none">
            <a:spAutoFit/>
          </a:bodyPr>
          <a:lstStyle/>
          <a:p>
            <a:pPr algn="l"/>
            <a:r>
              <a:rPr lang="en-US" sz="2000"/>
              <a:t>Step 5 -  Too many electrons, form double bond and re-check # of e</a:t>
            </a:r>
            <a:r>
              <a:rPr lang="en-US" sz="2000" baseline="30000"/>
              <a:t>-</a:t>
            </a:r>
            <a:endParaRPr lang="en-US" sz="2000"/>
          </a:p>
        </p:txBody>
      </p:sp>
      <p:sp>
        <p:nvSpPr>
          <p:cNvPr id="69690" name="Oval 58"/>
          <p:cNvSpPr>
            <a:spLocks noChangeArrowheads="1"/>
          </p:cNvSpPr>
          <p:nvPr/>
        </p:nvSpPr>
        <p:spPr bwMode="auto">
          <a:xfrm>
            <a:off x="1828800" y="5092700"/>
            <a:ext cx="1219200" cy="304800"/>
          </a:xfrm>
          <a:prstGeom prst="ellipse">
            <a:avLst/>
          </a:prstGeom>
          <a:noFill/>
          <a:ln w="19050">
            <a:solidFill>
              <a:srgbClr val="FF0000"/>
            </a:solidFill>
            <a:round/>
            <a:headEnd/>
            <a:tailEnd/>
          </a:ln>
        </p:spPr>
        <p:txBody>
          <a:bodyPr wrap="none" anchor="ctr"/>
          <a:lstStyle/>
          <a:p>
            <a:endParaRPr lang="en-GB"/>
          </a:p>
        </p:txBody>
      </p:sp>
      <p:grpSp>
        <p:nvGrpSpPr>
          <p:cNvPr id="15" name="Group 61"/>
          <p:cNvGrpSpPr>
            <a:grpSpLocks/>
          </p:cNvGrpSpPr>
          <p:nvPr/>
        </p:nvGrpSpPr>
        <p:grpSpPr bwMode="auto">
          <a:xfrm>
            <a:off x="1828800" y="5067300"/>
            <a:ext cx="1219200" cy="469900"/>
            <a:chOff x="1152" y="3192"/>
            <a:chExt cx="768" cy="296"/>
          </a:xfrm>
        </p:grpSpPr>
        <p:sp>
          <p:nvSpPr>
            <p:cNvPr id="22559" name="Line 59"/>
            <p:cNvSpPr>
              <a:spLocks noChangeShapeType="1"/>
            </p:cNvSpPr>
            <p:nvPr/>
          </p:nvSpPr>
          <p:spPr bwMode="auto">
            <a:xfrm>
              <a:off x="1408" y="3488"/>
              <a:ext cx="288" cy="0"/>
            </a:xfrm>
            <a:prstGeom prst="line">
              <a:avLst/>
            </a:prstGeom>
            <a:noFill/>
            <a:ln w="19050">
              <a:solidFill>
                <a:schemeClr val="tx1"/>
              </a:solidFill>
              <a:round/>
              <a:headEnd/>
              <a:tailEnd/>
            </a:ln>
          </p:spPr>
          <p:txBody>
            <a:bodyPr/>
            <a:lstStyle/>
            <a:p>
              <a:endParaRPr lang="en-US"/>
            </a:p>
          </p:txBody>
        </p:sp>
        <p:sp>
          <p:nvSpPr>
            <p:cNvPr id="22560" name="Oval 60"/>
            <p:cNvSpPr>
              <a:spLocks noChangeArrowheads="1"/>
            </p:cNvSpPr>
            <p:nvPr/>
          </p:nvSpPr>
          <p:spPr bwMode="auto">
            <a:xfrm>
              <a:off x="1152" y="3192"/>
              <a:ext cx="768" cy="192"/>
            </a:xfrm>
            <a:prstGeom prst="ellipse">
              <a:avLst/>
            </a:prstGeom>
            <a:solidFill>
              <a:schemeClr val="bg1"/>
            </a:solidFill>
            <a:ln w="9525">
              <a:noFill/>
              <a:round/>
              <a:headEnd/>
              <a:tailEnd/>
            </a:ln>
          </p:spPr>
          <p:txBody>
            <a:bodyPr wrap="none" anchor="ctr"/>
            <a:lstStyle/>
            <a:p>
              <a:endParaRPr lang="en-GB"/>
            </a:p>
          </p:txBody>
        </p:sp>
      </p:grpSp>
      <p:grpSp>
        <p:nvGrpSpPr>
          <p:cNvPr id="16" name="Group 68"/>
          <p:cNvGrpSpPr>
            <a:grpSpLocks/>
          </p:cNvGrpSpPr>
          <p:nvPr/>
        </p:nvGrpSpPr>
        <p:grpSpPr bwMode="auto">
          <a:xfrm>
            <a:off x="3810000" y="4800600"/>
            <a:ext cx="3124200" cy="1346200"/>
            <a:chOff x="2400" y="3024"/>
            <a:chExt cx="1968" cy="848"/>
          </a:xfrm>
        </p:grpSpPr>
        <p:sp>
          <p:nvSpPr>
            <p:cNvPr id="22553" name="Text Box 62"/>
            <p:cNvSpPr txBox="1">
              <a:spLocks noChangeArrowheads="1"/>
            </p:cNvSpPr>
            <p:nvPr/>
          </p:nvSpPr>
          <p:spPr bwMode="auto">
            <a:xfrm>
              <a:off x="2400" y="3024"/>
              <a:ext cx="1920" cy="250"/>
            </a:xfrm>
            <a:prstGeom prst="rect">
              <a:avLst/>
            </a:prstGeom>
            <a:noFill/>
            <a:ln w="9525">
              <a:noFill/>
              <a:miter lim="800000"/>
              <a:headEnd/>
              <a:tailEnd/>
            </a:ln>
          </p:spPr>
          <p:txBody>
            <a:bodyPr>
              <a:spAutoFit/>
            </a:bodyPr>
            <a:lstStyle/>
            <a:p>
              <a:pPr algn="l">
                <a:spcBef>
                  <a:spcPct val="50000"/>
                </a:spcBef>
              </a:pPr>
              <a:r>
                <a:rPr lang="en-US" sz="2000"/>
                <a:t>2 single bonds (2x2) =   4</a:t>
              </a:r>
            </a:p>
          </p:txBody>
        </p:sp>
        <p:sp>
          <p:nvSpPr>
            <p:cNvPr id="22554" name="Text Box 63"/>
            <p:cNvSpPr txBox="1">
              <a:spLocks noChangeArrowheads="1"/>
            </p:cNvSpPr>
            <p:nvPr/>
          </p:nvSpPr>
          <p:spPr bwMode="auto">
            <a:xfrm>
              <a:off x="2832" y="3224"/>
              <a:ext cx="1536" cy="250"/>
            </a:xfrm>
            <a:prstGeom prst="rect">
              <a:avLst/>
            </a:prstGeom>
            <a:noFill/>
            <a:ln w="9525">
              <a:noFill/>
              <a:miter lim="800000"/>
              <a:headEnd/>
              <a:tailEnd/>
            </a:ln>
          </p:spPr>
          <p:txBody>
            <a:bodyPr>
              <a:spAutoFit/>
            </a:bodyPr>
            <a:lstStyle/>
            <a:p>
              <a:pPr algn="l">
                <a:spcBef>
                  <a:spcPct val="50000"/>
                </a:spcBef>
              </a:pPr>
              <a:r>
                <a:rPr lang="en-US" sz="2000"/>
                <a:t>1 double bond =   4</a:t>
              </a:r>
            </a:p>
          </p:txBody>
        </p:sp>
        <p:grpSp>
          <p:nvGrpSpPr>
            <p:cNvPr id="17" name="Group 67"/>
            <p:cNvGrpSpPr>
              <a:grpSpLocks/>
            </p:cNvGrpSpPr>
            <p:nvPr/>
          </p:nvGrpSpPr>
          <p:grpSpPr bwMode="auto">
            <a:xfrm>
              <a:off x="2448" y="3423"/>
              <a:ext cx="1870" cy="250"/>
              <a:chOff x="2448" y="3398"/>
              <a:chExt cx="1870" cy="250"/>
            </a:xfrm>
          </p:grpSpPr>
          <p:sp>
            <p:nvSpPr>
              <p:cNvPr id="22557" name="Text Box 64"/>
              <p:cNvSpPr txBox="1">
                <a:spLocks noChangeArrowheads="1"/>
              </p:cNvSpPr>
              <p:nvPr/>
            </p:nvSpPr>
            <p:spPr bwMode="auto">
              <a:xfrm>
                <a:off x="2608" y="3398"/>
                <a:ext cx="1710" cy="250"/>
              </a:xfrm>
              <a:prstGeom prst="rect">
                <a:avLst/>
              </a:prstGeom>
              <a:noFill/>
              <a:ln w="9525">
                <a:noFill/>
                <a:miter lim="800000"/>
                <a:headEnd/>
                <a:tailEnd/>
              </a:ln>
            </p:spPr>
            <p:txBody>
              <a:bodyPr wrap="none">
                <a:spAutoFit/>
              </a:bodyPr>
              <a:lstStyle/>
              <a:p>
                <a:pPr algn="l"/>
                <a:r>
                  <a:rPr lang="en-US" sz="2000"/>
                  <a:t>8 lone pairs (8x2) = 16</a:t>
                </a:r>
              </a:p>
            </p:txBody>
          </p:sp>
          <p:sp>
            <p:nvSpPr>
              <p:cNvPr id="22558" name="Line 65"/>
              <p:cNvSpPr>
                <a:spLocks noChangeShapeType="1"/>
              </p:cNvSpPr>
              <p:nvPr/>
            </p:nvSpPr>
            <p:spPr bwMode="auto">
              <a:xfrm>
                <a:off x="2448" y="3616"/>
                <a:ext cx="1824" cy="0"/>
              </a:xfrm>
              <a:prstGeom prst="line">
                <a:avLst/>
              </a:prstGeom>
              <a:noFill/>
              <a:ln w="28575">
                <a:solidFill>
                  <a:schemeClr val="tx1"/>
                </a:solidFill>
                <a:round/>
                <a:headEnd/>
                <a:tailEnd/>
              </a:ln>
            </p:spPr>
            <p:txBody>
              <a:bodyPr/>
              <a:lstStyle/>
              <a:p>
                <a:endParaRPr lang="en-US"/>
              </a:p>
            </p:txBody>
          </p:sp>
        </p:grpSp>
        <p:sp>
          <p:nvSpPr>
            <p:cNvPr id="22556" name="Text Box 66"/>
            <p:cNvSpPr txBox="1">
              <a:spLocks noChangeArrowheads="1"/>
            </p:cNvSpPr>
            <p:nvPr/>
          </p:nvSpPr>
          <p:spPr bwMode="auto">
            <a:xfrm>
              <a:off x="3489" y="3622"/>
              <a:ext cx="831" cy="250"/>
            </a:xfrm>
            <a:prstGeom prst="rect">
              <a:avLst/>
            </a:prstGeom>
            <a:noFill/>
            <a:ln w="9525">
              <a:noFill/>
              <a:miter lim="800000"/>
              <a:headEnd/>
              <a:tailEnd/>
            </a:ln>
          </p:spPr>
          <p:txBody>
            <a:bodyPr wrap="none">
              <a:spAutoFit/>
            </a:bodyPr>
            <a:lstStyle/>
            <a:p>
              <a:r>
                <a:rPr lang="en-US" sz="2000">
                  <a:solidFill>
                    <a:srgbClr val="FF0000"/>
                  </a:solidFill>
                </a:rPr>
                <a:t>Total = 24</a:t>
              </a:r>
            </a:p>
          </p:txBody>
        </p:sp>
      </p:grpSp>
      <p:grpSp>
        <p:nvGrpSpPr>
          <p:cNvPr id="18" name="Group 73"/>
          <p:cNvGrpSpPr>
            <a:grpSpLocks/>
          </p:cNvGrpSpPr>
          <p:nvPr/>
        </p:nvGrpSpPr>
        <p:grpSpPr bwMode="auto">
          <a:xfrm>
            <a:off x="7162800" y="4622800"/>
            <a:ext cx="1790700" cy="1625600"/>
            <a:chOff x="4512" y="2912"/>
            <a:chExt cx="1128" cy="1024"/>
          </a:xfrm>
        </p:grpSpPr>
        <p:pic>
          <p:nvPicPr>
            <p:cNvPr id="22550" name="Picture 69" descr="09_tap345b"/>
            <p:cNvPicPr>
              <a:picLocks noChangeAspect="1" noChangeArrowheads="1"/>
            </p:cNvPicPr>
            <p:nvPr/>
          </p:nvPicPr>
          <p:blipFill>
            <a:blip r:embed="rId2"/>
            <a:srcRect l="9688" t="2499" r="8749"/>
            <a:stretch>
              <a:fillRect/>
            </a:stretch>
          </p:blipFill>
          <p:spPr bwMode="auto">
            <a:xfrm>
              <a:off x="4536" y="2912"/>
              <a:ext cx="1104" cy="990"/>
            </a:xfrm>
            <a:prstGeom prst="rect">
              <a:avLst/>
            </a:prstGeom>
            <a:noFill/>
            <a:ln w="9525">
              <a:noFill/>
              <a:miter lim="800000"/>
              <a:headEnd/>
              <a:tailEnd/>
            </a:ln>
          </p:spPr>
        </p:pic>
        <p:sp>
          <p:nvSpPr>
            <p:cNvPr id="22551" name="Rectangle 70"/>
            <p:cNvSpPr>
              <a:spLocks noChangeArrowheads="1"/>
            </p:cNvSpPr>
            <p:nvPr/>
          </p:nvSpPr>
          <p:spPr bwMode="auto">
            <a:xfrm>
              <a:off x="4992" y="3792"/>
              <a:ext cx="192" cy="144"/>
            </a:xfrm>
            <a:prstGeom prst="rect">
              <a:avLst/>
            </a:prstGeom>
            <a:solidFill>
              <a:schemeClr val="bg1"/>
            </a:solidFill>
            <a:ln w="9525">
              <a:noFill/>
              <a:miter lim="800000"/>
              <a:headEnd/>
              <a:tailEnd/>
            </a:ln>
          </p:spPr>
          <p:txBody>
            <a:bodyPr wrap="none" anchor="ctr"/>
            <a:lstStyle/>
            <a:p>
              <a:endParaRPr lang="en-GB"/>
            </a:p>
          </p:txBody>
        </p:sp>
        <p:sp>
          <p:nvSpPr>
            <p:cNvPr id="22552" name="Rectangle 72"/>
            <p:cNvSpPr>
              <a:spLocks noChangeArrowheads="1"/>
            </p:cNvSpPr>
            <p:nvPr/>
          </p:nvSpPr>
          <p:spPr bwMode="auto">
            <a:xfrm>
              <a:off x="4512" y="3200"/>
              <a:ext cx="336" cy="192"/>
            </a:xfrm>
            <a:prstGeom prst="rect">
              <a:avLst/>
            </a:prstGeom>
            <a:solidFill>
              <a:schemeClr val="bg1"/>
            </a:solidFill>
            <a:ln w="9525">
              <a:noFill/>
              <a:miter lim="800000"/>
              <a:headEnd/>
              <a:tailEnd/>
            </a:ln>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0-#ppt_w/2"/>
                                          </p:val>
                                        </p:tav>
                                        <p:tav tm="100000">
                                          <p:val>
                                            <p:strVal val="#ppt_x"/>
                                          </p:val>
                                        </p:tav>
                                      </p:tavLst>
                                    </p:anim>
                                    <p:anim calcmode="lin" valueType="num">
                                      <p:cBhvr additive="base">
                                        <p:cTn id="8" dur="500" fill="hold"/>
                                        <p:tgtEl>
                                          <p:spTgt spid="696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9648"/>
                                        </p:tgtEl>
                                        <p:attrNameLst>
                                          <p:attrName>style.visibility</p:attrName>
                                        </p:attrNameLst>
                                      </p:cBhvr>
                                      <p:to>
                                        <p:strVal val="visible"/>
                                      </p:to>
                                    </p:set>
                                    <p:anim calcmode="lin" valueType="num">
                                      <p:cBhvr additive="base">
                                        <p:cTn id="17" dur="500" fill="hold"/>
                                        <p:tgtEl>
                                          <p:spTgt spid="69648"/>
                                        </p:tgtEl>
                                        <p:attrNameLst>
                                          <p:attrName>ppt_x</p:attrName>
                                        </p:attrNameLst>
                                      </p:cBhvr>
                                      <p:tavLst>
                                        <p:tav tm="0">
                                          <p:val>
                                            <p:strVal val="0-#ppt_w/2"/>
                                          </p:val>
                                        </p:tav>
                                        <p:tav tm="100000">
                                          <p:val>
                                            <p:strVal val="#ppt_x"/>
                                          </p:val>
                                        </p:tav>
                                      </p:tavLst>
                                    </p:anim>
                                    <p:anim calcmode="lin" valueType="num">
                                      <p:cBhvr additive="base">
                                        <p:cTn id="18" dur="500" fill="hold"/>
                                        <p:tgtEl>
                                          <p:spTgt spid="6964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9649"/>
                                        </p:tgtEl>
                                        <p:attrNameLst>
                                          <p:attrName>style.visibility</p:attrName>
                                        </p:attrNameLst>
                                      </p:cBhvr>
                                      <p:to>
                                        <p:strVal val="visible"/>
                                      </p:to>
                                    </p:set>
                                    <p:anim calcmode="lin" valueType="num">
                                      <p:cBhvr additive="base">
                                        <p:cTn id="23" dur="500" fill="hold"/>
                                        <p:tgtEl>
                                          <p:spTgt spid="69649"/>
                                        </p:tgtEl>
                                        <p:attrNameLst>
                                          <p:attrName>ppt_x</p:attrName>
                                        </p:attrNameLst>
                                      </p:cBhvr>
                                      <p:tavLst>
                                        <p:tav tm="0">
                                          <p:val>
                                            <p:strVal val="0-#ppt_w/2"/>
                                          </p:val>
                                        </p:tav>
                                        <p:tav tm="100000">
                                          <p:val>
                                            <p:strVal val="#ppt_x"/>
                                          </p:val>
                                        </p:tav>
                                      </p:tavLst>
                                    </p:anim>
                                    <p:anim calcmode="lin" valueType="num">
                                      <p:cBhvr additive="base">
                                        <p:cTn id="24" dur="500" fill="hold"/>
                                        <p:tgtEl>
                                          <p:spTgt spid="6964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9650"/>
                                        </p:tgtEl>
                                        <p:attrNameLst>
                                          <p:attrName>style.visibility</p:attrName>
                                        </p:attrNameLst>
                                      </p:cBhvr>
                                      <p:to>
                                        <p:strVal val="visible"/>
                                      </p:to>
                                    </p:set>
                                    <p:anim calcmode="lin" valueType="num">
                                      <p:cBhvr additive="base">
                                        <p:cTn id="29" dur="500" fill="hold"/>
                                        <p:tgtEl>
                                          <p:spTgt spid="69650"/>
                                        </p:tgtEl>
                                        <p:attrNameLst>
                                          <p:attrName>ppt_x</p:attrName>
                                        </p:attrNameLst>
                                      </p:cBhvr>
                                      <p:tavLst>
                                        <p:tav tm="0">
                                          <p:val>
                                            <p:strVal val="0-#ppt_w/2"/>
                                          </p:val>
                                        </p:tav>
                                        <p:tav tm="100000">
                                          <p:val>
                                            <p:strVal val="#ppt_x"/>
                                          </p:val>
                                        </p:tav>
                                      </p:tavLst>
                                    </p:anim>
                                    <p:anim calcmode="lin" valueType="num">
                                      <p:cBhvr additive="base">
                                        <p:cTn id="30" dur="500" fill="hold"/>
                                        <p:tgtEl>
                                          <p:spTgt spid="6965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9685"/>
                                        </p:tgtEl>
                                        <p:attrNameLst>
                                          <p:attrName>style.visibility</p:attrName>
                                        </p:attrNameLst>
                                      </p:cBhvr>
                                      <p:to>
                                        <p:strVal val="visible"/>
                                      </p:to>
                                    </p:set>
                                  </p:childTnLst>
                                  <p:subTnLst>
                                    <p:set>
                                      <p:cBhvr override="childStyle">
                                        <p:cTn dur="1" fill="hold" display="0" masterRel="nextClick" afterEffect="1"/>
                                        <p:tgtEl>
                                          <p:spTgt spid="6968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9684"/>
                                        </p:tgtEl>
                                        <p:attrNameLst>
                                          <p:attrName>style.visibility</p:attrName>
                                        </p:attrNameLst>
                                      </p:cBhvr>
                                      <p:to>
                                        <p:strVal val="visible"/>
                                      </p:to>
                                    </p:set>
                                  </p:childTnLst>
                                  <p:subTnLst>
                                    <p:set>
                                      <p:cBhvr override="childStyle">
                                        <p:cTn dur="1" fill="hold" display="0" masterRel="nextClick" afterEffect="1"/>
                                        <p:tgtEl>
                                          <p:spTgt spid="6968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9682"/>
                                        </p:tgtEl>
                                        <p:attrNameLst>
                                          <p:attrName>style.visibility</p:attrName>
                                        </p:attrNameLst>
                                      </p:cBhvr>
                                      <p:to>
                                        <p:strVal val="visible"/>
                                      </p:to>
                                    </p:set>
                                  </p:childTnLst>
                                  <p:subTnLst>
                                    <p:set>
                                      <p:cBhvr override="childStyle">
                                        <p:cTn dur="1" fill="hold" display="0" masterRel="nextClick" afterEffect="1"/>
                                        <p:tgtEl>
                                          <p:spTgt spid="6968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9683"/>
                                        </p:tgtEl>
                                        <p:attrNameLst>
                                          <p:attrName>style.visibility</p:attrName>
                                        </p:attrNameLst>
                                      </p:cBhvr>
                                      <p:to>
                                        <p:strVal val="visible"/>
                                      </p:to>
                                    </p:set>
                                  </p:childTnLst>
                                  <p:subTnLst>
                                    <p:set>
                                      <p:cBhvr override="childStyle">
                                        <p:cTn dur="1" fill="hold" display="0" masterRel="nextClick" afterEffect="1"/>
                                        <p:tgtEl>
                                          <p:spTgt spid="69683"/>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69686"/>
                                        </p:tgtEl>
                                        <p:attrNameLst>
                                          <p:attrName>style.visibility</p:attrName>
                                        </p:attrNameLst>
                                      </p:cBhvr>
                                      <p:to>
                                        <p:strVal val="visible"/>
                                      </p:to>
                                    </p:set>
                                    <p:anim calcmode="lin" valueType="num">
                                      <p:cBhvr additive="base">
                                        <p:cTn id="59" dur="500" fill="hold"/>
                                        <p:tgtEl>
                                          <p:spTgt spid="69686"/>
                                        </p:tgtEl>
                                        <p:attrNameLst>
                                          <p:attrName>ppt_x</p:attrName>
                                        </p:attrNameLst>
                                      </p:cBhvr>
                                      <p:tavLst>
                                        <p:tav tm="0">
                                          <p:val>
                                            <p:strVal val="0-#ppt_w/2"/>
                                          </p:val>
                                        </p:tav>
                                        <p:tav tm="100000">
                                          <p:val>
                                            <p:strVal val="#ppt_x"/>
                                          </p:val>
                                        </p:tav>
                                      </p:tavLst>
                                    </p:anim>
                                    <p:anim calcmode="lin" valueType="num">
                                      <p:cBhvr additive="base">
                                        <p:cTn id="60" dur="500" fill="hold"/>
                                        <p:tgtEl>
                                          <p:spTgt spid="69686"/>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69687"/>
                                        </p:tgtEl>
                                        <p:attrNameLst>
                                          <p:attrName>style.visibility</p:attrName>
                                        </p:attrNameLst>
                                      </p:cBhvr>
                                      <p:to>
                                        <p:strVal val="visible"/>
                                      </p:to>
                                    </p:set>
                                    <p:anim calcmode="lin" valueType="num">
                                      <p:cBhvr additive="base">
                                        <p:cTn id="65" dur="500" fill="hold"/>
                                        <p:tgtEl>
                                          <p:spTgt spid="69687"/>
                                        </p:tgtEl>
                                        <p:attrNameLst>
                                          <p:attrName>ppt_x</p:attrName>
                                        </p:attrNameLst>
                                      </p:cBhvr>
                                      <p:tavLst>
                                        <p:tav tm="0">
                                          <p:val>
                                            <p:strVal val="0-#ppt_w/2"/>
                                          </p:val>
                                        </p:tav>
                                        <p:tav tm="100000">
                                          <p:val>
                                            <p:strVal val="#ppt_x"/>
                                          </p:val>
                                        </p:tav>
                                      </p:tavLst>
                                    </p:anim>
                                    <p:anim calcmode="lin" valueType="num">
                                      <p:cBhvr additive="base">
                                        <p:cTn id="66" dur="500" fill="hold"/>
                                        <p:tgtEl>
                                          <p:spTgt spid="69687"/>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69689"/>
                                        </p:tgtEl>
                                        <p:attrNameLst>
                                          <p:attrName>style.visibility</p:attrName>
                                        </p:attrNameLst>
                                      </p:cBhvr>
                                      <p:to>
                                        <p:strVal val="visible"/>
                                      </p:to>
                                    </p:set>
                                    <p:anim calcmode="lin" valueType="num">
                                      <p:cBhvr additive="base">
                                        <p:cTn id="71" dur="500" fill="hold"/>
                                        <p:tgtEl>
                                          <p:spTgt spid="69689"/>
                                        </p:tgtEl>
                                        <p:attrNameLst>
                                          <p:attrName>ppt_x</p:attrName>
                                        </p:attrNameLst>
                                      </p:cBhvr>
                                      <p:tavLst>
                                        <p:tav tm="0">
                                          <p:val>
                                            <p:strVal val="0-#ppt_w/2"/>
                                          </p:val>
                                        </p:tav>
                                        <p:tav tm="100000">
                                          <p:val>
                                            <p:strVal val="#ppt_x"/>
                                          </p:val>
                                        </p:tav>
                                      </p:tavLst>
                                    </p:anim>
                                    <p:anim calcmode="lin" valueType="num">
                                      <p:cBhvr additive="base">
                                        <p:cTn id="72" dur="500" fill="hold"/>
                                        <p:tgtEl>
                                          <p:spTgt spid="6968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69690"/>
                                        </p:tgtEl>
                                        <p:attrNameLst>
                                          <p:attrName>style.visibility</p:attrName>
                                        </p:attrNameLst>
                                      </p:cBhvr>
                                      <p:to>
                                        <p:strVal val="visible"/>
                                      </p:to>
                                    </p:set>
                                  </p:childTnLst>
                                  <p:subTnLst>
                                    <p:set>
                                      <p:cBhvr override="childStyle">
                                        <p:cTn dur="1" fill="hold" display="0" masterRel="nextClick" afterEffect="1"/>
                                        <p:tgtEl>
                                          <p:spTgt spid="69690"/>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1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fltVal val="0"/>
                                          </p:val>
                                        </p:tav>
                                        <p:tav tm="100000">
                                          <p:val>
                                            <p:strVal val="#ppt_w"/>
                                          </p:val>
                                        </p:tav>
                                      </p:tavLst>
                                    </p:anim>
                                    <p:anim calcmode="lin" valueType="num">
                                      <p:cBhvr>
                                        <p:cTn id="86" dur="500" fill="hold"/>
                                        <p:tgtEl>
                                          <p:spTgt spid="16"/>
                                        </p:tgtEl>
                                        <p:attrNameLst>
                                          <p:attrName>ppt_h</p:attrName>
                                        </p:attrNameLst>
                                      </p:cBhvr>
                                      <p:tavLst>
                                        <p:tav tm="0">
                                          <p:val>
                                            <p:fltVal val="0"/>
                                          </p:val>
                                        </p:tav>
                                        <p:tav tm="100000">
                                          <p:val>
                                            <p:strVal val="#ppt_h"/>
                                          </p:val>
                                        </p:tav>
                                      </p:tavLst>
                                    </p:anim>
                                  </p:childTnLst>
                                </p:cTn>
                              </p:par>
                            </p:childTnLst>
                          </p:cTn>
                        </p:par>
                        <p:par>
                          <p:cTn id="87" fill="hold">
                            <p:stCondLst>
                              <p:cond delay="500"/>
                            </p:stCondLst>
                            <p:childTnLst>
                              <p:par>
                                <p:cTn id="88" presetID="55" presetClass="entr" presetSubtype="0"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1000" fill="hold"/>
                                        <p:tgtEl>
                                          <p:spTgt spid="18"/>
                                        </p:tgtEl>
                                        <p:attrNameLst>
                                          <p:attrName>ppt_w</p:attrName>
                                        </p:attrNameLst>
                                      </p:cBhvr>
                                      <p:tavLst>
                                        <p:tav tm="0">
                                          <p:val>
                                            <p:strVal val="#ppt_w*0.70"/>
                                          </p:val>
                                        </p:tav>
                                        <p:tav tm="100000">
                                          <p:val>
                                            <p:strVal val="#ppt_w"/>
                                          </p:val>
                                        </p:tav>
                                      </p:tavLst>
                                    </p:anim>
                                    <p:anim calcmode="lin" valueType="num">
                                      <p:cBhvr>
                                        <p:cTn id="91" dur="1000" fill="hold"/>
                                        <p:tgtEl>
                                          <p:spTgt spid="18"/>
                                        </p:tgtEl>
                                        <p:attrNameLst>
                                          <p:attrName>ppt_h</p:attrName>
                                        </p:attrNameLst>
                                      </p:cBhvr>
                                      <p:tavLst>
                                        <p:tav tm="0">
                                          <p:val>
                                            <p:strVal val="#ppt_h"/>
                                          </p:val>
                                        </p:tav>
                                        <p:tav tm="100000">
                                          <p:val>
                                            <p:strVal val="#ppt_h"/>
                                          </p:val>
                                        </p:tav>
                                      </p:tavLst>
                                    </p:anim>
                                    <p:animEffect transition="in" filter="fade">
                                      <p:cBhvr>
                                        <p:cTn id="9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utoUpdateAnimBg="0"/>
      <p:bldP spid="69648" grpId="0" autoUpdateAnimBg="0"/>
      <p:bldP spid="69649" grpId="0" autoUpdateAnimBg="0"/>
      <p:bldP spid="69650" grpId="0" autoUpdateAnimBg="0"/>
      <p:bldP spid="69682" grpId="0" animBg="1"/>
      <p:bldP spid="69683" grpId="0" animBg="1"/>
      <p:bldP spid="69684" grpId="0" animBg="1"/>
      <p:bldP spid="69685" grpId="0" animBg="1"/>
      <p:bldP spid="69686" grpId="0" autoUpdateAnimBg="0"/>
      <p:bldP spid="69687" grpId="0" autoUpdateAnimBg="0"/>
      <p:bldP spid="69689" grpId="0" autoUpdateAnimBg="0"/>
      <p:bldP spid="6969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381000"/>
            <a:ext cx="7772400" cy="990600"/>
          </a:xfrm>
          <a:ln/>
        </p:spPr>
        <p:style>
          <a:lnRef idx="2">
            <a:schemeClr val="accent3">
              <a:shade val="50000"/>
            </a:schemeClr>
          </a:lnRef>
          <a:fillRef idx="1">
            <a:schemeClr val="accent3"/>
          </a:fillRef>
          <a:effectRef idx="0">
            <a:schemeClr val="accent3"/>
          </a:effectRef>
          <a:fontRef idx="minor">
            <a:schemeClr val="lt1"/>
          </a:fontRef>
        </p:style>
        <p:txBody>
          <a:bodyPr lIns="90487" tIns="44450" rIns="90487" bIns="44450" anchor="ctr">
            <a:normAutofit fontScale="90000"/>
          </a:bodyPr>
          <a:lstStyle/>
          <a:p>
            <a:r>
              <a:rPr lang="en-US" altLang="en-US" sz="4000" dirty="0">
                <a:solidFill>
                  <a:srgbClr val="FFFF00"/>
                </a:solidFill>
                <a:effectLst>
                  <a:outerShdw blurRad="38100" dist="38100" dir="2700000" algn="tl">
                    <a:srgbClr val="000000">
                      <a:alpha val="43137"/>
                    </a:srgbClr>
                  </a:outerShdw>
                </a:effectLst>
                <a:latin typeface="Arial Rounded MT Bold" pitchFamily="34" charset="0"/>
              </a:rPr>
              <a:t>Example</a:t>
            </a:r>
            <a:r>
              <a:rPr lang="en-US" altLang="en-US" dirty="0">
                <a:solidFill>
                  <a:srgbClr val="FFFF00"/>
                </a:solidFill>
                <a:effectLst>
                  <a:outerShdw blurRad="38100" dist="38100" dir="2700000" algn="tl">
                    <a:srgbClr val="000000">
                      <a:alpha val="43137"/>
                    </a:srgbClr>
                  </a:outerShdw>
                </a:effectLst>
                <a:latin typeface="Arial Rounded MT Bold" pitchFamily="34" charset="0"/>
              </a:rPr>
              <a:t> -- Carbon Dioxide CO</a:t>
            </a:r>
            <a:r>
              <a:rPr lang="en-US" altLang="en-US" baseline="-25000" dirty="0">
                <a:solidFill>
                  <a:srgbClr val="FFFF00"/>
                </a:solidFill>
                <a:effectLst>
                  <a:outerShdw blurRad="38100" dist="38100" dir="2700000" algn="tl">
                    <a:srgbClr val="000000">
                      <a:alpha val="43137"/>
                    </a:srgbClr>
                  </a:outerShdw>
                </a:effectLst>
                <a:latin typeface="Arial Rounded MT Bold" pitchFamily="34" charset="0"/>
              </a:rPr>
              <a:t>2</a:t>
            </a:r>
          </a:p>
        </p:txBody>
      </p:sp>
      <p:sp>
        <p:nvSpPr>
          <p:cNvPr id="96259" name="Rectangle 3"/>
          <p:cNvSpPr>
            <a:spLocks noGrp="1" noChangeArrowheads="1"/>
          </p:cNvSpPr>
          <p:nvPr>
            <p:ph type="body" sz="half" idx="1"/>
          </p:nvPr>
        </p:nvSpPr>
        <p:spPr>
          <a:xfrm>
            <a:off x="420688" y="1676400"/>
            <a:ext cx="7599362" cy="4114800"/>
          </a:xfrm>
          <a:noFill/>
          <a:ln/>
        </p:spPr>
        <p:txBody>
          <a:bodyPr lIns="90487" tIns="44450" rIns="90487" bIns="44450"/>
          <a:lstStyle/>
          <a:p>
            <a:pPr>
              <a:buFontTx/>
              <a:buNone/>
            </a:pPr>
            <a:r>
              <a:rPr lang="en-US" altLang="en-US" sz="2400" dirty="0">
                <a:effectLst>
                  <a:outerShdw blurRad="38100" dist="38100" dir="2700000" algn="tl">
                    <a:srgbClr val="808080"/>
                  </a:outerShdw>
                </a:effectLst>
                <a:latin typeface="Helvetica" pitchFamily="34" charset="0"/>
              </a:rPr>
              <a:t>1.  Central atom  =  </a:t>
            </a:r>
          </a:p>
          <a:p>
            <a:pPr>
              <a:buFontTx/>
              <a:buNone/>
            </a:pPr>
            <a:r>
              <a:rPr lang="en-US" altLang="en-US" sz="2400" dirty="0">
                <a:effectLst>
                  <a:outerShdw blurRad="38100" dist="38100" dir="2700000" algn="tl">
                    <a:srgbClr val="808080"/>
                  </a:outerShdw>
                </a:effectLst>
                <a:latin typeface="Helvetica" pitchFamily="34" charset="0"/>
              </a:rPr>
              <a:t>2.  Valence electrons  =</a:t>
            </a:r>
          </a:p>
          <a:p>
            <a:pPr>
              <a:buFontTx/>
              <a:buNone/>
            </a:pPr>
            <a:r>
              <a:rPr lang="en-US" altLang="en-US" sz="2400" dirty="0">
                <a:effectLst>
                  <a:outerShdw blurRad="38100" dist="38100" dir="2700000" algn="tl">
                    <a:srgbClr val="808080"/>
                  </a:outerShdw>
                </a:effectLst>
                <a:latin typeface="Helvetica" pitchFamily="34" charset="0"/>
              </a:rPr>
              <a:t>3.  Form bonds.</a:t>
            </a:r>
            <a:endParaRPr lang="en-US" altLang="en-US" sz="2400" dirty="0">
              <a:solidFill>
                <a:srgbClr val="FCFEB9"/>
              </a:solidFill>
              <a:effectLst>
                <a:outerShdw blurRad="38100" dist="38100" dir="2700000" algn="tl">
                  <a:srgbClr val="FFFFFF"/>
                </a:outerShdw>
              </a:effectLst>
              <a:latin typeface="Helvetica" pitchFamily="34" charset="0"/>
            </a:endParaRPr>
          </a:p>
        </p:txBody>
      </p:sp>
      <p:pic>
        <p:nvPicPr>
          <p:cNvPr id="96260" name="Picture 4"/>
          <p:cNvPicPr>
            <a:picLocks noChangeArrowheads="1"/>
          </p:cNvPicPr>
          <p:nvPr/>
        </p:nvPicPr>
        <p:blipFill>
          <a:blip r:embed="rId2"/>
          <a:srcRect/>
          <a:stretch>
            <a:fillRect/>
          </a:stretch>
        </p:blipFill>
        <p:spPr bwMode="auto">
          <a:xfrm>
            <a:off x="912813" y="3200400"/>
            <a:ext cx="2286000" cy="635000"/>
          </a:xfrm>
          <a:prstGeom prst="rect">
            <a:avLst/>
          </a:prstGeom>
          <a:solidFill>
            <a:srgbClr val="FCFEB9"/>
          </a:solidFill>
          <a:ln w="50800">
            <a:noFill/>
            <a:miter lim="800000"/>
            <a:headEnd/>
            <a:tailEnd/>
          </a:ln>
          <a:effectLst/>
        </p:spPr>
      </p:pic>
      <p:sp>
        <p:nvSpPr>
          <p:cNvPr id="96261" name="Rectangle 5"/>
          <p:cNvSpPr>
            <a:spLocks noChangeArrowheads="1"/>
          </p:cNvSpPr>
          <p:nvPr/>
        </p:nvSpPr>
        <p:spPr bwMode="auto">
          <a:xfrm>
            <a:off x="420688" y="3886200"/>
            <a:ext cx="6527800" cy="519113"/>
          </a:xfrm>
          <a:prstGeom prst="rect">
            <a:avLst/>
          </a:prstGeom>
          <a:noFill/>
          <a:ln w="50800">
            <a:noFill/>
            <a:miter lim="800000"/>
            <a:headEnd/>
            <a:tailEnd/>
          </a:ln>
          <a:effectLst/>
        </p:spPr>
        <p:txBody>
          <a:bodyPr>
            <a:spAutoFit/>
          </a:bodyPr>
          <a:lstStyle/>
          <a:p>
            <a:pPr eaLnBrk="0" hangingPunct="0"/>
            <a:r>
              <a:rPr lang="en-US" altLang="en-US" sz="2800">
                <a:latin typeface="Helvetica" pitchFamily="34" charset="0"/>
              </a:rPr>
              <a:t>4.</a:t>
            </a:r>
            <a:r>
              <a:rPr lang="en-US" altLang="en-US" sz="2800" b="1">
                <a:effectLst>
                  <a:outerShdw blurRad="38100" dist="38100" dir="2700000" algn="tl">
                    <a:srgbClr val="808080"/>
                  </a:outerShdw>
                </a:effectLst>
                <a:latin typeface="Helvetica" pitchFamily="34" charset="0"/>
              </a:rPr>
              <a:t>  </a:t>
            </a:r>
            <a:r>
              <a:rPr lang="en-US" altLang="en-US">
                <a:latin typeface="Helvetica" pitchFamily="34" charset="0"/>
              </a:rPr>
              <a:t>Place lone pairs on outer atoms.</a:t>
            </a:r>
          </a:p>
        </p:txBody>
      </p:sp>
      <p:sp>
        <p:nvSpPr>
          <p:cNvPr id="96262" name="Rectangle 6"/>
          <p:cNvSpPr>
            <a:spLocks noChangeArrowheads="1"/>
          </p:cNvSpPr>
          <p:nvPr/>
        </p:nvSpPr>
        <p:spPr bwMode="auto">
          <a:xfrm>
            <a:off x="3352800" y="3276600"/>
            <a:ext cx="5353050" cy="51911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spAutoFit/>
          </a:bodyPr>
          <a:lstStyle/>
          <a:p>
            <a:pPr eaLnBrk="0" hangingPunct="0"/>
            <a:r>
              <a:rPr lang="en-US" altLang="en-US" sz="2800" dirty="0">
                <a:solidFill>
                  <a:srgbClr val="FFFF00"/>
                </a:solidFill>
                <a:effectLst>
                  <a:outerShdw blurRad="38100" dist="38100" dir="2700000" algn="tl">
                    <a:srgbClr val="FFFFFF"/>
                  </a:outerShdw>
                </a:effectLst>
                <a:latin typeface="Arial" charset="0"/>
              </a:rPr>
              <a:t>This leaves 12 electrons (6 pair).</a:t>
            </a:r>
          </a:p>
        </p:txBody>
      </p:sp>
      <p:pic>
        <p:nvPicPr>
          <p:cNvPr id="96263" name="Picture 7" descr="carbon dioxide"/>
          <p:cNvPicPr>
            <a:picLocks noGrp="1" noChangeAspect="1" noChangeArrowheads="1"/>
          </p:cNvPicPr>
          <p:nvPr>
            <p:ph sz="half" idx="2"/>
          </p:nvPr>
        </p:nvPicPr>
        <p:blipFill>
          <a:blip r:embed="rId3"/>
          <a:srcRect/>
          <a:stretch>
            <a:fillRect/>
          </a:stretch>
        </p:blipFill>
        <p:spPr>
          <a:xfrm>
            <a:off x="2286000" y="4419600"/>
            <a:ext cx="3235325" cy="1095375"/>
          </a:xfrm>
          <a:noFill/>
          <a:ln/>
        </p:spPr>
      </p:pic>
      <p:sp>
        <p:nvSpPr>
          <p:cNvPr id="96264" name="Rectangle 8"/>
          <p:cNvSpPr>
            <a:spLocks noChangeArrowheads="1"/>
          </p:cNvSpPr>
          <p:nvPr/>
        </p:nvSpPr>
        <p:spPr bwMode="auto">
          <a:xfrm>
            <a:off x="490538" y="5715000"/>
            <a:ext cx="8302625" cy="822325"/>
          </a:xfrm>
          <a:prstGeom prst="rect">
            <a:avLst/>
          </a:prstGeom>
          <a:noFill/>
          <a:ln w="50800">
            <a:noFill/>
            <a:miter lim="800000"/>
            <a:headEnd/>
            <a:tailEnd/>
          </a:ln>
          <a:effectLst/>
        </p:spPr>
        <p:txBody>
          <a:bodyPr>
            <a:spAutoFit/>
          </a:bodyPr>
          <a:lstStyle/>
          <a:p>
            <a:pPr marL="457200" indent="-457200" eaLnBrk="0" hangingPunct="0">
              <a:buFontTx/>
              <a:buAutoNum type="arabicPeriod" startAt="5"/>
            </a:pPr>
            <a:r>
              <a:rPr lang="en-US" altLang="en-US">
                <a:latin typeface="Arial" charset="0"/>
              </a:rPr>
              <a:t>Check to see that all atoms have 8 electrons around it  </a:t>
            </a:r>
          </a:p>
          <a:p>
            <a:pPr marL="457200" indent="-457200" eaLnBrk="0" hangingPunct="0"/>
            <a:r>
              <a:rPr lang="en-US" altLang="en-US">
                <a:latin typeface="Arial" charset="0"/>
              </a:rPr>
              <a:t>      except for H, which can have 2.</a:t>
            </a:r>
          </a:p>
        </p:txBody>
      </p:sp>
      <p:sp>
        <p:nvSpPr>
          <p:cNvPr id="96265" name="Text Box 9"/>
          <p:cNvSpPr txBox="1">
            <a:spLocks noChangeArrowheads="1"/>
          </p:cNvSpPr>
          <p:nvPr/>
        </p:nvSpPr>
        <p:spPr bwMode="auto">
          <a:xfrm>
            <a:off x="4114800" y="1905000"/>
            <a:ext cx="4648200" cy="11874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eaLnBrk="0" hangingPunct="0">
              <a:spcBef>
                <a:spcPct val="50000"/>
              </a:spcBef>
            </a:pPr>
            <a:r>
              <a:rPr lang="en-US" b="1" dirty="0">
                <a:solidFill>
                  <a:srgbClr val="FAFD00"/>
                </a:solidFill>
                <a:latin typeface="Arial" charset="0"/>
              </a:rPr>
              <a:t>C  4 e</a:t>
            </a:r>
            <a:r>
              <a:rPr lang="en-US" b="1" baseline="30000" dirty="0">
                <a:solidFill>
                  <a:srgbClr val="FAFD00"/>
                </a:solidFill>
                <a:latin typeface="Arial" charset="0"/>
              </a:rPr>
              <a:t>-</a:t>
            </a:r>
            <a:r>
              <a:rPr lang="en-US" b="1" dirty="0">
                <a:solidFill>
                  <a:srgbClr val="FAFD00"/>
                </a:solidFill>
                <a:latin typeface="Arial" charset="0"/>
              </a:rPr>
              <a:t/>
            </a:r>
            <a:br>
              <a:rPr lang="en-US" b="1" dirty="0">
                <a:solidFill>
                  <a:srgbClr val="FAFD00"/>
                </a:solidFill>
                <a:latin typeface="Arial" charset="0"/>
              </a:rPr>
            </a:br>
            <a:r>
              <a:rPr lang="en-US" b="1" dirty="0">
                <a:solidFill>
                  <a:srgbClr val="FAFD00"/>
                </a:solidFill>
                <a:latin typeface="Arial" charset="0"/>
              </a:rPr>
              <a:t>O  6 e</a:t>
            </a:r>
            <a:r>
              <a:rPr lang="en-US" b="1" baseline="30000" dirty="0">
                <a:solidFill>
                  <a:srgbClr val="FAFD00"/>
                </a:solidFill>
                <a:latin typeface="Arial" charset="0"/>
              </a:rPr>
              <a:t>-  </a:t>
            </a:r>
            <a:r>
              <a:rPr lang="en-US" b="1" dirty="0">
                <a:solidFill>
                  <a:srgbClr val="FAFD00"/>
                </a:solidFill>
                <a:latin typeface="Arial" charset="0"/>
              </a:rPr>
              <a:t> x    2 O’s = 12 e</a:t>
            </a:r>
            <a:r>
              <a:rPr lang="en-US" b="1" baseline="30000" dirty="0">
                <a:solidFill>
                  <a:srgbClr val="FAFD00"/>
                </a:solidFill>
                <a:latin typeface="Arial" charset="0"/>
              </a:rPr>
              <a:t>-</a:t>
            </a:r>
            <a:r>
              <a:rPr lang="en-US" b="1" dirty="0">
                <a:solidFill>
                  <a:srgbClr val="FAFD00"/>
                </a:solidFill>
                <a:latin typeface="Arial" charset="0"/>
              </a:rPr>
              <a:t/>
            </a:r>
            <a:br>
              <a:rPr lang="en-US" b="1" dirty="0">
                <a:solidFill>
                  <a:srgbClr val="FAFD00"/>
                </a:solidFill>
                <a:latin typeface="Arial" charset="0"/>
              </a:rPr>
            </a:br>
            <a:r>
              <a:rPr lang="en-US" b="1" dirty="0">
                <a:solidFill>
                  <a:srgbClr val="FAFD00"/>
                </a:solidFill>
                <a:latin typeface="Arial" charset="0"/>
              </a:rPr>
              <a:t>    Total: 16 valence electrons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dissolve">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dissolve">
                                      <p:cBhvr>
                                        <p:cTn id="12" dur="500"/>
                                        <p:tgtEl>
                                          <p:spTgt spid="96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265"/>
                                        </p:tgtEl>
                                        <p:attrNameLst>
                                          <p:attrName>style.visibility</p:attrName>
                                        </p:attrNameLst>
                                      </p:cBhvr>
                                      <p:to>
                                        <p:strVal val="visible"/>
                                      </p:to>
                                    </p:set>
                                    <p:animEffect transition="in" filter="dissolve">
                                      <p:cBhvr>
                                        <p:cTn id="17" dur="500"/>
                                        <p:tgtEl>
                                          <p:spTgt spid="9626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259">
                                            <p:txEl>
                                              <p:pRg st="2" end="2"/>
                                            </p:txEl>
                                          </p:spTgt>
                                        </p:tgtEl>
                                        <p:attrNameLst>
                                          <p:attrName>style.visibility</p:attrName>
                                        </p:attrNameLst>
                                      </p:cBhvr>
                                      <p:to>
                                        <p:strVal val="visible"/>
                                      </p:to>
                                    </p:set>
                                    <p:animEffect transition="in" filter="dissolve">
                                      <p:cBhvr>
                                        <p:cTn id="22" dur="500"/>
                                        <p:tgtEl>
                                          <p:spTgt spid="962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6260"/>
                                        </p:tgtEl>
                                        <p:attrNameLst>
                                          <p:attrName>style.visibility</p:attrName>
                                        </p:attrNameLst>
                                      </p:cBhvr>
                                      <p:to>
                                        <p:strVal val="visible"/>
                                      </p:to>
                                    </p:set>
                                    <p:animEffect transition="in" filter="dissolve">
                                      <p:cBhvr>
                                        <p:cTn id="27" dur="500"/>
                                        <p:tgtEl>
                                          <p:spTgt spid="9626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6262"/>
                                        </p:tgtEl>
                                        <p:attrNameLst>
                                          <p:attrName>style.visibility</p:attrName>
                                        </p:attrNameLst>
                                      </p:cBhvr>
                                      <p:to>
                                        <p:strVal val="visible"/>
                                      </p:to>
                                    </p:set>
                                    <p:animEffect transition="in" filter="dissolve">
                                      <p:cBhvr>
                                        <p:cTn id="30" dur="500"/>
                                        <p:tgtEl>
                                          <p:spTgt spid="9626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6261"/>
                                        </p:tgtEl>
                                        <p:attrNameLst>
                                          <p:attrName>style.visibility</p:attrName>
                                        </p:attrNameLst>
                                      </p:cBhvr>
                                      <p:to>
                                        <p:strVal val="visible"/>
                                      </p:to>
                                    </p:set>
                                    <p:animEffect transition="in" filter="dissolve">
                                      <p:cBhvr>
                                        <p:cTn id="35" dur="500"/>
                                        <p:tgtEl>
                                          <p:spTgt spid="9626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96263"/>
                                        </p:tgtEl>
                                        <p:attrNameLst>
                                          <p:attrName>style.visibility</p:attrName>
                                        </p:attrNameLst>
                                      </p:cBhvr>
                                      <p:to>
                                        <p:strVal val="visible"/>
                                      </p:to>
                                    </p:set>
                                    <p:animEffect transition="in" filter="dissolve">
                                      <p:cBhvr>
                                        <p:cTn id="40" dur="500"/>
                                        <p:tgtEl>
                                          <p:spTgt spid="9626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96264"/>
                                        </p:tgtEl>
                                        <p:attrNameLst>
                                          <p:attrName>style.visibility</p:attrName>
                                        </p:attrNameLst>
                                      </p:cBhvr>
                                      <p:to>
                                        <p:strVal val="visible"/>
                                      </p:to>
                                    </p:set>
                                    <p:animEffect transition="in" filter="dissolve">
                                      <p:cBhvr>
                                        <p:cTn id="45" dur="500"/>
                                        <p:tgtEl>
                                          <p:spTgt spid="96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P spid="96261" grpId="0" autoUpdateAnimBg="0"/>
      <p:bldP spid="96262" grpId="0" animBg="1" autoUpdateAnimBg="0"/>
      <p:bldP spid="96264" grpId="0"/>
      <p:bldP spid="9626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381000"/>
            <a:ext cx="7143750" cy="914400"/>
          </a:xfrm>
          <a:ln/>
        </p:spPr>
        <p:style>
          <a:lnRef idx="2">
            <a:schemeClr val="accent2">
              <a:shade val="50000"/>
            </a:schemeClr>
          </a:lnRef>
          <a:fillRef idx="1">
            <a:schemeClr val="accent2"/>
          </a:fillRef>
          <a:effectRef idx="0">
            <a:schemeClr val="accent2"/>
          </a:effectRef>
          <a:fontRef idx="minor">
            <a:schemeClr val="lt1"/>
          </a:fontRef>
        </p:style>
        <p:txBody>
          <a:bodyPr lIns="90487" tIns="44450" rIns="90487" bIns="44450" anchor="ctr"/>
          <a:lstStyle/>
          <a:p>
            <a:r>
              <a:rPr lang="en-US" altLang="en-US" sz="4000">
                <a:solidFill>
                  <a:srgbClr val="FFFF00"/>
                </a:solidFill>
                <a:latin typeface="Arial Rounded MT Bold" pitchFamily="34" charset="0"/>
              </a:rPr>
              <a:t>Carbon Dioxide, CO</a:t>
            </a:r>
            <a:r>
              <a:rPr lang="en-US" altLang="en-US" sz="4000" baseline="-25000">
                <a:solidFill>
                  <a:srgbClr val="FFFF00"/>
                </a:solidFill>
                <a:latin typeface="Arial Rounded MT Bold" pitchFamily="34" charset="0"/>
              </a:rPr>
              <a:t>2</a:t>
            </a:r>
          </a:p>
        </p:txBody>
      </p:sp>
      <p:pic>
        <p:nvPicPr>
          <p:cNvPr id="97283" name="Picture 3"/>
          <p:cNvPicPr>
            <a:picLocks noChangeArrowheads="1"/>
          </p:cNvPicPr>
          <p:nvPr/>
        </p:nvPicPr>
        <p:blipFill>
          <a:blip r:embed="rId2"/>
          <a:srcRect/>
          <a:stretch>
            <a:fillRect/>
          </a:stretch>
        </p:blipFill>
        <p:spPr bwMode="auto">
          <a:xfrm>
            <a:off x="701675" y="5410200"/>
            <a:ext cx="2730500" cy="1104900"/>
          </a:xfrm>
          <a:prstGeom prst="rect">
            <a:avLst/>
          </a:prstGeom>
          <a:solidFill>
            <a:srgbClr val="FCFEB9"/>
          </a:solidFill>
          <a:ln w="50800">
            <a:noFill/>
            <a:miter lim="800000"/>
            <a:headEnd/>
            <a:tailEnd/>
          </a:ln>
          <a:effectLst>
            <a:outerShdw dist="71842" dir="2700000" algn="ctr" rotWithShape="0">
              <a:schemeClr val="bg2"/>
            </a:outerShdw>
          </a:effectLst>
        </p:spPr>
      </p:pic>
      <p:pic>
        <p:nvPicPr>
          <p:cNvPr id="97284" name="Picture 4"/>
          <p:cNvPicPr>
            <a:picLocks noChangeArrowheads="1"/>
          </p:cNvPicPr>
          <p:nvPr/>
        </p:nvPicPr>
        <p:blipFill>
          <a:blip r:embed="rId3"/>
          <a:srcRect/>
          <a:stretch>
            <a:fillRect/>
          </a:stretch>
        </p:blipFill>
        <p:spPr bwMode="auto">
          <a:xfrm>
            <a:off x="4994275" y="5486400"/>
            <a:ext cx="3416300" cy="1136650"/>
          </a:xfrm>
          <a:prstGeom prst="rect">
            <a:avLst/>
          </a:prstGeom>
          <a:solidFill>
            <a:srgbClr val="FCFEB9"/>
          </a:solidFill>
          <a:ln w="50800">
            <a:noFill/>
            <a:miter lim="800000"/>
            <a:headEnd/>
            <a:tailEnd/>
          </a:ln>
          <a:effectLst>
            <a:outerShdw dist="89803" dir="2700000" algn="ctr" rotWithShape="0">
              <a:schemeClr val="bg2"/>
            </a:outerShdw>
          </a:effectLst>
        </p:spPr>
      </p:pic>
      <p:sp>
        <p:nvSpPr>
          <p:cNvPr id="97285" name="Line 5"/>
          <p:cNvSpPr>
            <a:spLocks noChangeShapeType="1"/>
          </p:cNvSpPr>
          <p:nvPr/>
        </p:nvSpPr>
        <p:spPr bwMode="auto">
          <a:xfrm>
            <a:off x="3797300" y="6096000"/>
            <a:ext cx="712788"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97286" name="Rectangle 6"/>
          <p:cNvSpPr>
            <a:spLocks noChangeArrowheads="1"/>
          </p:cNvSpPr>
          <p:nvPr/>
        </p:nvSpPr>
        <p:spPr bwMode="auto">
          <a:xfrm>
            <a:off x="533400" y="3352800"/>
            <a:ext cx="8002588" cy="1917700"/>
          </a:xfrm>
          <a:prstGeom prst="rect">
            <a:avLst/>
          </a:prstGeom>
          <a:noFill/>
          <a:ln w="50800">
            <a:noFill/>
            <a:miter lim="800000"/>
            <a:headEnd/>
            <a:tailEnd/>
          </a:ln>
          <a:effectLst/>
        </p:spPr>
        <p:txBody>
          <a:bodyPr>
            <a:spAutoFit/>
          </a:bodyPr>
          <a:lstStyle/>
          <a:p>
            <a:pPr eaLnBrk="0" hangingPunct="0"/>
            <a:r>
              <a:rPr lang="en-US" altLang="en-US" b="1" dirty="0">
                <a:latin typeface="Arial" charset="0"/>
              </a:rPr>
              <a:t>There are too many electrons in our drawing.  We must form DOUBLE BONDS between C and O.  Instead of sharing only 1 pair, a double bond shares 2 pairs.  So one pair is taken away from each oxygen atom and replaced with another bond.</a:t>
            </a:r>
          </a:p>
        </p:txBody>
      </p:sp>
      <p:pic>
        <p:nvPicPr>
          <p:cNvPr id="97287" name="Picture 7" descr="carbon dioxide"/>
          <p:cNvPicPr>
            <a:picLocks noGrp="1" noChangeAspect="1" noChangeArrowheads="1"/>
          </p:cNvPicPr>
          <p:nvPr>
            <p:ph idx="1"/>
          </p:nvPr>
        </p:nvPicPr>
        <p:blipFill>
          <a:blip r:embed="rId4"/>
          <a:srcRect/>
          <a:stretch>
            <a:fillRect/>
          </a:stretch>
        </p:blipFill>
        <p:spPr>
          <a:xfrm>
            <a:off x="4994275" y="1447800"/>
            <a:ext cx="3940175" cy="1333500"/>
          </a:xfrm>
          <a:noFill/>
          <a:ln/>
        </p:spPr>
      </p:pic>
      <p:sp>
        <p:nvSpPr>
          <p:cNvPr id="97288" name="Text Box 8"/>
          <p:cNvSpPr txBox="1">
            <a:spLocks noChangeArrowheads="1"/>
          </p:cNvSpPr>
          <p:nvPr/>
        </p:nvSpPr>
        <p:spPr bwMode="auto">
          <a:xfrm>
            <a:off x="228600" y="1295400"/>
            <a:ext cx="5505450" cy="201453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eaLnBrk="0" hangingPunct="0">
              <a:spcBef>
                <a:spcPct val="50000"/>
              </a:spcBef>
            </a:pPr>
            <a:r>
              <a:rPr lang="en-US" sz="2800" b="1" dirty="0">
                <a:solidFill>
                  <a:srgbClr val="FAFD00"/>
                </a:solidFill>
                <a:latin typeface="Arial" charset="0"/>
              </a:rPr>
              <a:t>C  4 e-</a:t>
            </a:r>
            <a:br>
              <a:rPr lang="en-US" sz="2800" b="1" dirty="0">
                <a:solidFill>
                  <a:srgbClr val="FAFD00"/>
                </a:solidFill>
                <a:latin typeface="Arial" charset="0"/>
              </a:rPr>
            </a:br>
            <a:r>
              <a:rPr lang="en-US" sz="2800" b="1" dirty="0">
                <a:solidFill>
                  <a:srgbClr val="FAFD00"/>
                </a:solidFill>
                <a:latin typeface="Arial" charset="0"/>
              </a:rPr>
              <a:t>O  6 e- X 2 O’s = 12 e-</a:t>
            </a:r>
            <a:br>
              <a:rPr lang="en-US" sz="2800" b="1" dirty="0">
                <a:solidFill>
                  <a:srgbClr val="FAFD00"/>
                </a:solidFill>
                <a:latin typeface="Arial" charset="0"/>
              </a:rPr>
            </a:br>
            <a:r>
              <a:rPr lang="en-US" sz="2800" b="1" dirty="0">
                <a:solidFill>
                  <a:srgbClr val="FAFD00"/>
                </a:solidFill>
                <a:latin typeface="Arial" charset="0"/>
              </a:rPr>
              <a:t>Total: 16 valence electrons</a:t>
            </a:r>
          </a:p>
          <a:p>
            <a:pPr eaLnBrk="0" hangingPunct="0">
              <a:spcBef>
                <a:spcPct val="50000"/>
              </a:spcBef>
            </a:pPr>
            <a:r>
              <a:rPr lang="en-US" sz="2800" b="1" dirty="0">
                <a:solidFill>
                  <a:schemeClr val="hlink"/>
                </a:solidFill>
                <a:latin typeface="Arial" charset="0"/>
              </a:rPr>
              <a:t>How many are in the drawing?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dissolve">
                                      <p:cBhvr>
                                        <p:cTn id="7" dur="500"/>
                                        <p:tgtEl>
                                          <p:spTgt spid="97286"/>
                                        </p:tgtEl>
                                      </p:cBhvr>
                                    </p:animEffect>
                                  </p:childTnLst>
                                </p:cTn>
                              </p:par>
                              <p:par>
                                <p:cTn id="8" presetID="9" presetClass="entr" presetSubtype="0" fill="hold" nodeType="withEffect">
                                  <p:stCondLst>
                                    <p:cond delay="0"/>
                                  </p:stCondLst>
                                  <p:childTnLst>
                                    <p:set>
                                      <p:cBhvr>
                                        <p:cTn id="9" dur="1" fill="hold">
                                          <p:stCondLst>
                                            <p:cond delay="0"/>
                                          </p:stCondLst>
                                        </p:cTn>
                                        <p:tgtEl>
                                          <p:spTgt spid="97283"/>
                                        </p:tgtEl>
                                        <p:attrNameLst>
                                          <p:attrName>style.visibility</p:attrName>
                                        </p:attrNameLst>
                                      </p:cBhvr>
                                      <p:to>
                                        <p:strVal val="visible"/>
                                      </p:to>
                                    </p:set>
                                    <p:animEffect transition="in" filter="dissolve">
                                      <p:cBhvr>
                                        <p:cTn id="10" dur="500"/>
                                        <p:tgtEl>
                                          <p:spTgt spid="9728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7285"/>
                                        </p:tgtEl>
                                        <p:attrNameLst>
                                          <p:attrName>style.visibility</p:attrName>
                                        </p:attrNameLst>
                                      </p:cBhvr>
                                      <p:to>
                                        <p:strVal val="visible"/>
                                      </p:to>
                                    </p:set>
                                    <p:animEffect transition="in" filter="dissolve">
                                      <p:cBhvr>
                                        <p:cTn id="13" dur="500"/>
                                        <p:tgtEl>
                                          <p:spTgt spid="9728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7284"/>
                                        </p:tgtEl>
                                        <p:attrNameLst>
                                          <p:attrName>style.visibility</p:attrName>
                                        </p:attrNameLst>
                                      </p:cBhvr>
                                      <p:to>
                                        <p:strVal val="visible"/>
                                      </p:to>
                                    </p:set>
                                    <p:animEffect transition="in" filter="dissolve">
                                      <p:cBhvr>
                                        <p:cTn id="18" dur="5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2957355A-58DC-47D0-B7CA-5480F0DDFA68}" type="slidenum">
              <a:rPr lang="en-US"/>
              <a:pPr/>
              <a:t>45</a:t>
            </a:fld>
            <a:endParaRPr lang="en-US"/>
          </a:p>
        </p:txBody>
      </p:sp>
      <p:sp>
        <p:nvSpPr>
          <p:cNvPr id="15362" name="Rectangle 2"/>
          <p:cNvSpPr>
            <a:spLocks noGrp="1" noChangeArrowheads="1"/>
          </p:cNvSpPr>
          <p:nvPr>
            <p:ph type="title"/>
          </p:nvPr>
        </p:nvSpPr>
        <p:spPr>
          <a:xfrm>
            <a:off x="304800" y="228600"/>
            <a:ext cx="8229600" cy="808038"/>
          </a:xfrm>
        </p:spPr>
        <p:style>
          <a:lnRef idx="3">
            <a:schemeClr val="lt1"/>
          </a:lnRef>
          <a:fillRef idx="1">
            <a:schemeClr val="accent4"/>
          </a:fillRef>
          <a:effectRef idx="1">
            <a:schemeClr val="accent4"/>
          </a:effectRef>
          <a:fontRef idx="minor">
            <a:schemeClr val="lt1"/>
          </a:fontRef>
        </p:style>
        <p:txBody>
          <a:bodyPr/>
          <a:lstStyle/>
          <a:p>
            <a:r>
              <a:rPr lang="en-US" dirty="0">
                <a:latin typeface="Highlight LET" pitchFamily="2" charset="0"/>
              </a:rPr>
              <a:t>Formal Charge</a:t>
            </a:r>
          </a:p>
        </p:txBody>
      </p:sp>
      <p:sp>
        <p:nvSpPr>
          <p:cNvPr id="15363" name="Text Box 3"/>
          <p:cNvSpPr txBox="1">
            <a:spLocks noChangeArrowheads="1"/>
          </p:cNvSpPr>
          <p:nvPr/>
        </p:nvSpPr>
        <p:spPr bwMode="auto">
          <a:xfrm>
            <a:off x="533400" y="1066800"/>
            <a:ext cx="8001000" cy="378565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spcBef>
                <a:spcPct val="50000"/>
              </a:spcBef>
            </a:pPr>
            <a:r>
              <a:rPr lang="en-US" sz="2400" dirty="0">
                <a:latin typeface="Adobe Gothic Std B" pitchFamily="34" charset="-128"/>
                <a:ea typeface="Adobe Gothic Std B" pitchFamily="34" charset="-128"/>
              </a:rPr>
              <a:t>The </a:t>
            </a:r>
            <a:r>
              <a:rPr lang="en-US" sz="2400" dirty="0">
                <a:solidFill>
                  <a:srgbClr val="FF0000"/>
                </a:solidFill>
                <a:latin typeface="Adobe Gothic Std B" pitchFamily="34" charset="-128"/>
                <a:ea typeface="Adobe Gothic Std B" pitchFamily="34" charset="-128"/>
              </a:rPr>
              <a:t>formal charge</a:t>
            </a:r>
            <a:r>
              <a:rPr lang="en-US" sz="2400" dirty="0">
                <a:latin typeface="Adobe Gothic Std B" pitchFamily="34" charset="-128"/>
                <a:ea typeface="Adobe Gothic Std B" pitchFamily="34" charset="-128"/>
              </a:rPr>
              <a:t> on any atom in a Lewis structure is a number assigned to it according to the number of valence electrons of the atom and the number of electrons around it.</a:t>
            </a:r>
          </a:p>
          <a:p>
            <a:pPr>
              <a:spcBef>
                <a:spcPct val="50000"/>
              </a:spcBef>
            </a:pPr>
            <a:r>
              <a:rPr lang="en-US" sz="2400" dirty="0">
                <a:latin typeface="Adobe Gothic Std B" pitchFamily="34" charset="-128"/>
                <a:ea typeface="Adobe Gothic Std B" pitchFamily="34" charset="-128"/>
              </a:rPr>
              <a:t>The </a:t>
            </a:r>
            <a:r>
              <a:rPr lang="en-US" sz="2400" i="1" dirty="0">
                <a:solidFill>
                  <a:srgbClr val="FF0000"/>
                </a:solidFill>
                <a:latin typeface="Adobe Gothic Std B" pitchFamily="34" charset="-128"/>
                <a:ea typeface="Adobe Gothic Std B" pitchFamily="34" charset="-128"/>
              </a:rPr>
              <a:t>formal charge</a:t>
            </a:r>
            <a:r>
              <a:rPr lang="en-US" sz="2400" dirty="0">
                <a:latin typeface="Adobe Gothic Std B" pitchFamily="34" charset="-128"/>
                <a:ea typeface="Adobe Gothic Std B" pitchFamily="34" charset="-128"/>
              </a:rPr>
              <a:t> of an atom is equal to the number of valence electrons, </a:t>
            </a:r>
            <a:r>
              <a:rPr lang="en-US" sz="2400" i="1" dirty="0" err="1">
                <a:latin typeface="Adobe Gothic Std B" pitchFamily="34" charset="-128"/>
                <a:ea typeface="Adobe Gothic Std B" pitchFamily="34" charset="-128"/>
              </a:rPr>
              <a:t>N</a:t>
            </a:r>
            <a:r>
              <a:rPr lang="en-US" sz="2400" baseline="-30000" dirty="0" err="1">
                <a:latin typeface="Adobe Gothic Std B" pitchFamily="34" charset="-128"/>
                <a:ea typeface="Adobe Gothic Std B" pitchFamily="34" charset="-128"/>
              </a:rPr>
              <a:t>v.e</a:t>
            </a:r>
            <a:r>
              <a:rPr lang="en-US" sz="2400" baseline="-30000" dirty="0">
                <a:latin typeface="Adobe Gothic Std B" pitchFamily="34" charset="-128"/>
                <a:ea typeface="Adobe Gothic Std B" pitchFamily="34" charset="-128"/>
              </a:rPr>
              <a:t>.</a:t>
            </a:r>
            <a:r>
              <a:rPr lang="en-US" sz="2400" dirty="0">
                <a:latin typeface="Adobe Gothic Std B" pitchFamily="34" charset="-128"/>
                <a:ea typeface="Adobe Gothic Std B" pitchFamily="34" charset="-128"/>
              </a:rPr>
              <a:t> subtract the number of unshared electrons, </a:t>
            </a:r>
            <a:r>
              <a:rPr lang="en-US" sz="2400" dirty="0" err="1">
                <a:latin typeface="Adobe Gothic Std B" pitchFamily="34" charset="-128"/>
                <a:ea typeface="Adobe Gothic Std B" pitchFamily="34" charset="-128"/>
              </a:rPr>
              <a:t>N</a:t>
            </a:r>
            <a:r>
              <a:rPr lang="en-US" sz="2400" baseline="-30000" dirty="0" err="1">
                <a:latin typeface="Adobe Gothic Std B" pitchFamily="34" charset="-128"/>
                <a:ea typeface="Adobe Gothic Std B" pitchFamily="34" charset="-128"/>
              </a:rPr>
              <a:t>us.e</a:t>
            </a:r>
            <a:r>
              <a:rPr lang="en-US" sz="2400" baseline="-30000" dirty="0">
                <a:latin typeface="Adobe Gothic Std B" pitchFamily="34" charset="-128"/>
                <a:ea typeface="Adobe Gothic Std B" pitchFamily="34" charset="-128"/>
              </a:rPr>
              <a:t>.</a:t>
            </a:r>
            <a:r>
              <a:rPr lang="en-US" sz="2400" dirty="0">
                <a:latin typeface="Adobe Gothic Std B" pitchFamily="34" charset="-128"/>
                <a:ea typeface="Adobe Gothic Std B" pitchFamily="34" charset="-128"/>
              </a:rPr>
              <a:t> and subtract half of the bonding electrons, ½ </a:t>
            </a:r>
            <a:r>
              <a:rPr lang="en-US" sz="2400" i="1" dirty="0" err="1">
                <a:latin typeface="Adobe Gothic Std B" pitchFamily="34" charset="-128"/>
                <a:ea typeface="Adobe Gothic Std B" pitchFamily="34" charset="-128"/>
              </a:rPr>
              <a:t>N</a:t>
            </a:r>
            <a:r>
              <a:rPr lang="en-US" sz="2400" baseline="-30000" dirty="0" err="1">
                <a:latin typeface="Adobe Gothic Std B" pitchFamily="34" charset="-128"/>
                <a:ea typeface="Adobe Gothic Std B" pitchFamily="34" charset="-128"/>
              </a:rPr>
              <a:t>b.e</a:t>
            </a:r>
            <a:r>
              <a:rPr lang="en-US" sz="2400" baseline="-30000" dirty="0">
                <a:latin typeface="Adobe Gothic Std B" pitchFamily="34" charset="-128"/>
                <a:ea typeface="Adobe Gothic Std B" pitchFamily="34" charset="-128"/>
              </a:rPr>
              <a:t>.</a:t>
            </a:r>
            <a:r>
              <a:rPr lang="en-US" sz="2400" dirty="0">
                <a:latin typeface="Adobe Gothic Std B" pitchFamily="34" charset="-128"/>
                <a:ea typeface="Adobe Gothic Std B" pitchFamily="34" charset="-128"/>
              </a:rPr>
              <a:t>. </a:t>
            </a:r>
          </a:p>
          <a:p>
            <a:pPr>
              <a:spcBef>
                <a:spcPct val="50000"/>
              </a:spcBef>
            </a:pPr>
            <a:r>
              <a:rPr lang="en-US" sz="2400" i="1" dirty="0">
                <a:solidFill>
                  <a:srgbClr val="FF0000"/>
                </a:solidFill>
                <a:latin typeface="Adobe Gothic Std B" pitchFamily="34" charset="-128"/>
                <a:ea typeface="Adobe Gothic Std B" pitchFamily="34" charset="-128"/>
              </a:rPr>
              <a:t>Formal charge</a:t>
            </a:r>
            <a:r>
              <a:rPr lang="en-US" sz="2400" i="1" dirty="0">
                <a:latin typeface="Adobe Gothic Std B" pitchFamily="34" charset="-128"/>
                <a:ea typeface="Adobe Gothic Std B" pitchFamily="34" charset="-128"/>
              </a:rPr>
              <a:t> = </a:t>
            </a:r>
            <a:r>
              <a:rPr lang="en-US" sz="2400" i="1" dirty="0" err="1">
                <a:latin typeface="Adobe Gothic Std B" pitchFamily="34" charset="-128"/>
                <a:ea typeface="Adobe Gothic Std B" pitchFamily="34" charset="-128"/>
              </a:rPr>
              <a:t>N</a:t>
            </a:r>
            <a:r>
              <a:rPr lang="en-US" sz="2400" i="1" baseline="-30000" dirty="0" err="1">
                <a:latin typeface="Adobe Gothic Std B" pitchFamily="34" charset="-128"/>
                <a:ea typeface="Adobe Gothic Std B" pitchFamily="34" charset="-128"/>
              </a:rPr>
              <a:t>v.e</a:t>
            </a:r>
            <a:r>
              <a:rPr lang="en-US" sz="2400" i="1" baseline="-30000" dirty="0">
                <a:latin typeface="Adobe Gothic Std B" pitchFamily="34" charset="-128"/>
                <a:ea typeface="Adobe Gothic Std B" pitchFamily="34" charset="-128"/>
              </a:rPr>
              <a:t>.</a:t>
            </a:r>
            <a:r>
              <a:rPr lang="en-US" sz="2400" i="1" dirty="0">
                <a:latin typeface="Adobe Gothic Std B" pitchFamily="34" charset="-128"/>
                <a:ea typeface="Adobe Gothic Std B" pitchFamily="34" charset="-128"/>
              </a:rPr>
              <a:t> - </a:t>
            </a:r>
            <a:r>
              <a:rPr lang="en-US" sz="2400" i="1" dirty="0" err="1">
                <a:latin typeface="Adobe Gothic Std B" pitchFamily="34" charset="-128"/>
                <a:ea typeface="Adobe Gothic Std B" pitchFamily="34" charset="-128"/>
              </a:rPr>
              <a:t>N</a:t>
            </a:r>
            <a:r>
              <a:rPr lang="en-US" sz="2400" i="1" baseline="-30000" dirty="0" err="1">
                <a:latin typeface="Adobe Gothic Std B" pitchFamily="34" charset="-128"/>
                <a:ea typeface="Adobe Gothic Std B" pitchFamily="34" charset="-128"/>
              </a:rPr>
              <a:t>us.e</a:t>
            </a:r>
            <a:r>
              <a:rPr lang="en-US" sz="2400" i="1" baseline="-30000" dirty="0">
                <a:latin typeface="Adobe Gothic Std B" pitchFamily="34" charset="-128"/>
                <a:ea typeface="Adobe Gothic Std B" pitchFamily="34" charset="-128"/>
              </a:rPr>
              <a:t>.</a:t>
            </a:r>
            <a:r>
              <a:rPr lang="en-US" sz="2400" i="1" dirty="0">
                <a:latin typeface="Adobe Gothic Std B" pitchFamily="34" charset="-128"/>
                <a:ea typeface="Adobe Gothic Std B" pitchFamily="34" charset="-128"/>
              </a:rPr>
              <a:t> - ½ </a:t>
            </a:r>
            <a:r>
              <a:rPr lang="en-US" sz="2400" i="1" dirty="0" err="1">
                <a:latin typeface="Adobe Gothic Std B" pitchFamily="34" charset="-128"/>
                <a:ea typeface="Adobe Gothic Std B" pitchFamily="34" charset="-128"/>
              </a:rPr>
              <a:t>N</a:t>
            </a:r>
            <a:r>
              <a:rPr lang="en-US" sz="2400" i="1" baseline="-30000" dirty="0" err="1">
                <a:latin typeface="Adobe Gothic Std B" pitchFamily="34" charset="-128"/>
                <a:ea typeface="Adobe Gothic Std B" pitchFamily="34" charset="-128"/>
              </a:rPr>
              <a:t>b.e</a:t>
            </a:r>
            <a:r>
              <a:rPr lang="en-US" sz="2400" i="1" baseline="-30000" dirty="0">
                <a:latin typeface="Adobe Gothic Std B" pitchFamily="34" charset="-128"/>
                <a:ea typeface="Adobe Gothic Std B" pitchFamily="34" charset="-128"/>
              </a:rPr>
              <a:t>.</a:t>
            </a:r>
            <a:r>
              <a:rPr lang="en-US" sz="2400" dirty="0">
                <a:latin typeface="Adobe Gothic Std B" pitchFamily="34" charset="-128"/>
                <a:ea typeface="Adobe Gothic Std B" pitchFamily="34" charset="-128"/>
              </a:rPr>
              <a:t> </a:t>
            </a:r>
          </a:p>
        </p:txBody>
      </p:sp>
      <p:sp>
        <p:nvSpPr>
          <p:cNvPr id="15364" name="Text Box 4"/>
          <p:cNvSpPr txBox="1">
            <a:spLocks noChangeArrowheads="1"/>
          </p:cNvSpPr>
          <p:nvPr/>
        </p:nvSpPr>
        <p:spPr bwMode="auto">
          <a:xfrm>
            <a:off x="304800" y="4876800"/>
            <a:ext cx="8686800" cy="1615827"/>
          </a:xfrm>
          <a:prstGeom prst="rect">
            <a:avLst/>
          </a:prstGeom>
          <a:ln>
            <a:headEnd/>
            <a:tailEnd/>
          </a:ln>
        </p:spPr>
        <p:style>
          <a:lnRef idx="2">
            <a:schemeClr val="accent1"/>
          </a:lnRef>
          <a:fillRef idx="1001">
            <a:schemeClr val="lt2"/>
          </a:fillRef>
          <a:effectRef idx="0">
            <a:schemeClr val="accent1"/>
          </a:effectRef>
          <a:fontRef idx="minor">
            <a:schemeClr val="dk1"/>
          </a:fontRef>
        </p:style>
        <p:txBody>
          <a:bodyPr wrap="square">
            <a:spAutoFit/>
          </a:bodyPr>
          <a:lstStyle/>
          <a:p>
            <a:pPr>
              <a:spcBef>
                <a:spcPct val="50000"/>
              </a:spcBef>
            </a:pPr>
            <a:r>
              <a:rPr lang="en-US" dirty="0">
                <a:latin typeface="Georgia" pitchFamily="18" charset="0"/>
              </a:rPr>
              <a:t>Stability rules</a:t>
            </a:r>
            <a:r>
              <a:rPr lang="en-US" dirty="0" smtClean="0">
                <a:latin typeface="Georgia" pitchFamily="18" charset="0"/>
              </a:rPr>
              <a:t>:</a:t>
            </a:r>
          </a:p>
          <a:p>
            <a:pPr>
              <a:spcBef>
                <a:spcPct val="50000"/>
              </a:spcBef>
              <a:buFont typeface="Arial" pitchFamily="34" charset="0"/>
              <a:buChar char="•"/>
            </a:pPr>
            <a:r>
              <a:rPr lang="en-US" dirty="0" smtClean="0">
                <a:latin typeface="Georgia" pitchFamily="18" charset="0"/>
              </a:rPr>
              <a:t>Formulas </a:t>
            </a:r>
            <a:r>
              <a:rPr lang="en-US" dirty="0">
                <a:latin typeface="Georgia" pitchFamily="18" charset="0"/>
              </a:rPr>
              <a:t>with the lowest magnitude of formal charges are more </a:t>
            </a:r>
            <a:r>
              <a:rPr lang="en-US" dirty="0" smtClean="0">
                <a:latin typeface="Georgia" pitchFamily="18" charset="0"/>
              </a:rPr>
              <a:t>stable.</a:t>
            </a:r>
          </a:p>
          <a:p>
            <a:pPr>
              <a:spcBef>
                <a:spcPct val="50000"/>
              </a:spcBef>
              <a:buFont typeface="Arial" pitchFamily="34" charset="0"/>
              <a:buChar char="•"/>
            </a:pPr>
            <a:r>
              <a:rPr lang="en-US" dirty="0" smtClean="0">
                <a:latin typeface="Georgia" pitchFamily="18" charset="0"/>
              </a:rPr>
              <a:t>More electronegative </a:t>
            </a:r>
            <a:r>
              <a:rPr lang="en-US" dirty="0">
                <a:latin typeface="Georgia" pitchFamily="18" charset="0"/>
              </a:rPr>
              <a:t>atoms should have negative formal </a:t>
            </a:r>
            <a:r>
              <a:rPr lang="en-US" dirty="0" smtClean="0">
                <a:latin typeface="Georgia" pitchFamily="18" charset="0"/>
              </a:rPr>
              <a:t>charges.</a:t>
            </a:r>
          </a:p>
          <a:p>
            <a:pPr>
              <a:spcBef>
                <a:spcPct val="50000"/>
              </a:spcBef>
              <a:buFont typeface="Arial" pitchFamily="34" charset="0"/>
              <a:buChar char="•"/>
            </a:pPr>
            <a:r>
              <a:rPr lang="en-US" dirty="0" smtClean="0">
                <a:latin typeface="Georgia" pitchFamily="18" charset="0"/>
              </a:rPr>
              <a:t>Adjacent </a:t>
            </a:r>
            <a:r>
              <a:rPr lang="en-US" dirty="0">
                <a:latin typeface="Georgia" pitchFamily="18" charset="0"/>
              </a:rPr>
              <a:t>atoms should have opposite formal charges.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3"/>
          <p:cNvSpPr>
            <a:spLocks noGrp="1"/>
          </p:cNvSpPr>
          <p:nvPr>
            <p:ph type="sldNum" sz="quarter" idx="12"/>
          </p:nvPr>
        </p:nvSpPr>
        <p:spPr/>
        <p:txBody>
          <a:bodyPr/>
          <a:lstStyle/>
          <a:p>
            <a:pPr>
              <a:defRPr/>
            </a:pPr>
            <a:fld id="{B435FCD5-155D-472C-A75A-BFFE48F15921}" type="slidenum">
              <a:rPr lang="en-US"/>
              <a:pPr>
                <a:defRPr/>
              </a:pPr>
              <a:t>46</a:t>
            </a:fld>
            <a:endParaRPr lang="en-US"/>
          </a:p>
        </p:txBody>
      </p:sp>
      <p:grpSp>
        <p:nvGrpSpPr>
          <p:cNvPr id="2" name="Group 34"/>
          <p:cNvGrpSpPr>
            <a:grpSpLocks/>
          </p:cNvGrpSpPr>
          <p:nvPr/>
        </p:nvGrpSpPr>
        <p:grpSpPr bwMode="auto">
          <a:xfrm>
            <a:off x="509588" y="762000"/>
            <a:ext cx="2462212" cy="457200"/>
            <a:chOff x="2104" y="192"/>
            <a:chExt cx="1551" cy="288"/>
          </a:xfrm>
        </p:grpSpPr>
        <p:sp>
          <p:nvSpPr>
            <p:cNvPr id="24631" name="Text Box 3"/>
            <p:cNvSpPr txBox="1">
              <a:spLocks noChangeArrowheads="1"/>
            </p:cNvSpPr>
            <p:nvPr/>
          </p:nvSpPr>
          <p:spPr bwMode="auto">
            <a:xfrm>
              <a:off x="2104" y="192"/>
              <a:ext cx="255" cy="288"/>
            </a:xfrm>
            <a:prstGeom prst="rect">
              <a:avLst/>
            </a:prstGeom>
            <a:noFill/>
            <a:ln w="9525">
              <a:noFill/>
              <a:miter lim="800000"/>
              <a:headEnd/>
              <a:tailEnd/>
            </a:ln>
          </p:spPr>
          <p:txBody>
            <a:bodyPr wrap="none">
              <a:spAutoFit/>
            </a:bodyPr>
            <a:lstStyle/>
            <a:p>
              <a:pPr algn="l"/>
              <a:r>
                <a:rPr lang="en-US"/>
                <a:t>H</a:t>
              </a:r>
            </a:p>
          </p:txBody>
        </p:sp>
        <p:sp>
          <p:nvSpPr>
            <p:cNvPr id="24632" name="Text Box 4"/>
            <p:cNvSpPr txBox="1">
              <a:spLocks noChangeArrowheads="1"/>
            </p:cNvSpPr>
            <p:nvPr/>
          </p:nvSpPr>
          <p:spPr bwMode="auto">
            <a:xfrm>
              <a:off x="2532" y="192"/>
              <a:ext cx="255" cy="288"/>
            </a:xfrm>
            <a:prstGeom prst="rect">
              <a:avLst/>
            </a:prstGeom>
            <a:noFill/>
            <a:ln w="9525">
              <a:noFill/>
              <a:miter lim="800000"/>
              <a:headEnd/>
              <a:tailEnd/>
            </a:ln>
          </p:spPr>
          <p:txBody>
            <a:bodyPr wrap="none">
              <a:spAutoFit/>
            </a:bodyPr>
            <a:lstStyle/>
            <a:p>
              <a:pPr algn="l"/>
              <a:r>
                <a:rPr lang="en-US"/>
                <a:t>C</a:t>
              </a:r>
            </a:p>
          </p:txBody>
        </p:sp>
        <p:sp>
          <p:nvSpPr>
            <p:cNvPr id="24633" name="Text Box 5"/>
            <p:cNvSpPr txBox="1">
              <a:spLocks noChangeArrowheads="1"/>
            </p:cNvSpPr>
            <p:nvPr/>
          </p:nvSpPr>
          <p:spPr bwMode="auto">
            <a:xfrm>
              <a:off x="2961" y="192"/>
              <a:ext cx="265" cy="288"/>
            </a:xfrm>
            <a:prstGeom prst="rect">
              <a:avLst/>
            </a:prstGeom>
            <a:noFill/>
            <a:ln w="9525">
              <a:noFill/>
              <a:miter lim="800000"/>
              <a:headEnd/>
              <a:tailEnd/>
            </a:ln>
          </p:spPr>
          <p:txBody>
            <a:bodyPr wrap="none">
              <a:spAutoFit/>
            </a:bodyPr>
            <a:lstStyle/>
            <a:p>
              <a:pPr algn="l"/>
              <a:r>
                <a:rPr lang="en-US"/>
                <a:t>O</a:t>
              </a:r>
            </a:p>
          </p:txBody>
        </p:sp>
        <p:sp>
          <p:nvSpPr>
            <p:cNvPr id="24634" name="Text Box 6"/>
            <p:cNvSpPr txBox="1">
              <a:spLocks noChangeArrowheads="1"/>
            </p:cNvSpPr>
            <p:nvPr/>
          </p:nvSpPr>
          <p:spPr bwMode="auto">
            <a:xfrm>
              <a:off x="3400" y="192"/>
              <a:ext cx="255" cy="288"/>
            </a:xfrm>
            <a:prstGeom prst="rect">
              <a:avLst/>
            </a:prstGeom>
            <a:noFill/>
            <a:ln w="9525">
              <a:noFill/>
              <a:miter lim="800000"/>
              <a:headEnd/>
              <a:tailEnd/>
            </a:ln>
          </p:spPr>
          <p:txBody>
            <a:bodyPr wrap="none">
              <a:spAutoFit/>
            </a:bodyPr>
            <a:lstStyle/>
            <a:p>
              <a:pPr algn="l"/>
              <a:r>
                <a:rPr lang="en-US"/>
                <a:t>H</a:t>
              </a:r>
            </a:p>
          </p:txBody>
        </p:sp>
        <p:sp>
          <p:nvSpPr>
            <p:cNvPr id="24635" name="Line 7"/>
            <p:cNvSpPr>
              <a:spLocks noChangeShapeType="1"/>
            </p:cNvSpPr>
            <p:nvPr/>
          </p:nvSpPr>
          <p:spPr bwMode="auto">
            <a:xfrm>
              <a:off x="2312" y="336"/>
              <a:ext cx="240" cy="0"/>
            </a:xfrm>
            <a:prstGeom prst="line">
              <a:avLst/>
            </a:prstGeom>
            <a:noFill/>
            <a:ln w="28575">
              <a:solidFill>
                <a:schemeClr val="tx1"/>
              </a:solidFill>
              <a:round/>
              <a:headEnd/>
              <a:tailEnd/>
            </a:ln>
          </p:spPr>
          <p:txBody>
            <a:bodyPr/>
            <a:lstStyle/>
            <a:p>
              <a:endParaRPr lang="en-US"/>
            </a:p>
          </p:txBody>
        </p:sp>
        <p:sp>
          <p:nvSpPr>
            <p:cNvPr id="24636" name="Line 9"/>
            <p:cNvSpPr>
              <a:spLocks noChangeShapeType="1"/>
            </p:cNvSpPr>
            <p:nvPr/>
          </p:nvSpPr>
          <p:spPr bwMode="auto">
            <a:xfrm>
              <a:off x="3192" y="336"/>
              <a:ext cx="240" cy="0"/>
            </a:xfrm>
            <a:prstGeom prst="line">
              <a:avLst/>
            </a:prstGeom>
            <a:noFill/>
            <a:ln w="28575">
              <a:solidFill>
                <a:schemeClr val="tx1"/>
              </a:solidFill>
              <a:round/>
              <a:headEnd/>
              <a:tailEnd/>
            </a:ln>
          </p:spPr>
          <p:txBody>
            <a:bodyPr/>
            <a:lstStyle/>
            <a:p>
              <a:endParaRPr lang="en-US"/>
            </a:p>
          </p:txBody>
        </p:sp>
        <p:grpSp>
          <p:nvGrpSpPr>
            <p:cNvPr id="3" name="Group 21"/>
            <p:cNvGrpSpPr>
              <a:grpSpLocks/>
            </p:cNvGrpSpPr>
            <p:nvPr/>
          </p:nvGrpSpPr>
          <p:grpSpPr bwMode="auto">
            <a:xfrm rot="5400000">
              <a:off x="2632" y="144"/>
              <a:ext cx="48" cy="144"/>
              <a:chOff x="1440" y="2400"/>
              <a:chExt cx="48" cy="144"/>
            </a:xfrm>
          </p:grpSpPr>
          <p:sp>
            <p:nvSpPr>
              <p:cNvPr id="24644" name="Oval 22"/>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4645" name="Oval 23"/>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4" name="Group 27"/>
            <p:cNvGrpSpPr>
              <a:grpSpLocks/>
            </p:cNvGrpSpPr>
            <p:nvPr/>
          </p:nvGrpSpPr>
          <p:grpSpPr bwMode="auto">
            <a:xfrm rot="5400000">
              <a:off x="3064" y="144"/>
              <a:ext cx="48" cy="144"/>
              <a:chOff x="1440" y="2400"/>
              <a:chExt cx="48" cy="144"/>
            </a:xfrm>
          </p:grpSpPr>
          <p:sp>
            <p:nvSpPr>
              <p:cNvPr id="24642" name="Oval 28"/>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4643" name="Oval 29"/>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nvGrpSpPr>
            <p:cNvPr id="5" name="Group 33"/>
            <p:cNvGrpSpPr>
              <a:grpSpLocks/>
            </p:cNvGrpSpPr>
            <p:nvPr/>
          </p:nvGrpSpPr>
          <p:grpSpPr bwMode="auto">
            <a:xfrm>
              <a:off x="2752" y="312"/>
              <a:ext cx="240" cy="48"/>
              <a:chOff x="2752" y="336"/>
              <a:chExt cx="240" cy="48"/>
            </a:xfrm>
          </p:grpSpPr>
          <p:sp>
            <p:nvSpPr>
              <p:cNvPr id="24640" name="Line 8"/>
              <p:cNvSpPr>
                <a:spLocks noChangeShapeType="1"/>
              </p:cNvSpPr>
              <p:nvPr/>
            </p:nvSpPr>
            <p:spPr bwMode="auto">
              <a:xfrm>
                <a:off x="2752" y="336"/>
                <a:ext cx="240" cy="0"/>
              </a:xfrm>
              <a:prstGeom prst="line">
                <a:avLst/>
              </a:prstGeom>
              <a:noFill/>
              <a:ln w="28575">
                <a:solidFill>
                  <a:schemeClr val="tx1"/>
                </a:solidFill>
                <a:round/>
                <a:headEnd/>
                <a:tailEnd/>
              </a:ln>
            </p:spPr>
            <p:txBody>
              <a:bodyPr/>
              <a:lstStyle/>
              <a:p>
                <a:endParaRPr lang="en-US"/>
              </a:p>
            </p:txBody>
          </p:sp>
          <p:sp>
            <p:nvSpPr>
              <p:cNvPr id="24641" name="Line 32"/>
              <p:cNvSpPr>
                <a:spLocks noChangeShapeType="1"/>
              </p:cNvSpPr>
              <p:nvPr/>
            </p:nvSpPr>
            <p:spPr bwMode="auto">
              <a:xfrm>
                <a:off x="2752" y="384"/>
                <a:ext cx="240" cy="0"/>
              </a:xfrm>
              <a:prstGeom prst="line">
                <a:avLst/>
              </a:prstGeom>
              <a:noFill/>
              <a:ln w="28575">
                <a:solidFill>
                  <a:schemeClr val="tx1"/>
                </a:solidFill>
                <a:round/>
                <a:headEnd/>
                <a:tailEnd/>
              </a:ln>
            </p:spPr>
            <p:txBody>
              <a:bodyPr/>
              <a:lstStyle/>
              <a:p>
                <a:endParaRPr lang="en-US"/>
              </a:p>
            </p:txBody>
          </p:sp>
        </p:grpSp>
      </p:grpSp>
      <p:grpSp>
        <p:nvGrpSpPr>
          <p:cNvPr id="6" name="Group 49"/>
          <p:cNvGrpSpPr>
            <a:grpSpLocks/>
          </p:cNvGrpSpPr>
          <p:nvPr/>
        </p:nvGrpSpPr>
        <p:grpSpPr bwMode="auto">
          <a:xfrm>
            <a:off x="3695700" y="392113"/>
            <a:ext cx="1485900" cy="1350962"/>
            <a:chOff x="2328" y="247"/>
            <a:chExt cx="936" cy="851"/>
          </a:xfrm>
        </p:grpSpPr>
        <p:sp>
          <p:nvSpPr>
            <p:cNvPr id="24625" name="Text Box 35"/>
            <p:cNvSpPr txBox="1">
              <a:spLocks noChangeArrowheads="1"/>
            </p:cNvSpPr>
            <p:nvPr/>
          </p:nvSpPr>
          <p:spPr bwMode="auto">
            <a:xfrm>
              <a:off x="2574" y="247"/>
              <a:ext cx="666" cy="250"/>
            </a:xfrm>
            <a:prstGeom prst="rect">
              <a:avLst/>
            </a:prstGeom>
            <a:noFill/>
            <a:ln w="9525">
              <a:noFill/>
              <a:miter lim="800000"/>
              <a:headEnd/>
              <a:tailEnd/>
            </a:ln>
          </p:spPr>
          <p:txBody>
            <a:bodyPr wrap="none">
              <a:spAutoFit/>
            </a:bodyPr>
            <a:lstStyle/>
            <a:p>
              <a:pPr algn="l"/>
              <a:r>
                <a:rPr lang="en-US" sz="2000"/>
                <a:t>C – 4 e</a:t>
              </a:r>
              <a:r>
                <a:rPr lang="en-US" sz="2000" baseline="30000"/>
                <a:t>-</a:t>
              </a:r>
              <a:endParaRPr lang="en-US" sz="2000"/>
            </a:p>
          </p:txBody>
        </p:sp>
        <p:sp>
          <p:nvSpPr>
            <p:cNvPr id="24626" name="Text Box 36"/>
            <p:cNvSpPr txBox="1">
              <a:spLocks noChangeArrowheads="1"/>
            </p:cNvSpPr>
            <p:nvPr/>
          </p:nvSpPr>
          <p:spPr bwMode="auto">
            <a:xfrm>
              <a:off x="2576" y="439"/>
              <a:ext cx="674" cy="250"/>
            </a:xfrm>
            <a:prstGeom prst="rect">
              <a:avLst/>
            </a:prstGeom>
            <a:noFill/>
            <a:ln w="9525">
              <a:noFill/>
              <a:miter lim="800000"/>
              <a:headEnd/>
              <a:tailEnd/>
            </a:ln>
          </p:spPr>
          <p:txBody>
            <a:bodyPr wrap="none">
              <a:spAutoFit/>
            </a:bodyPr>
            <a:lstStyle/>
            <a:p>
              <a:pPr algn="l"/>
              <a:r>
                <a:rPr lang="en-US" sz="2000"/>
                <a:t>O – 6 e</a:t>
              </a:r>
              <a:r>
                <a:rPr lang="en-US" sz="2000" baseline="30000"/>
                <a:t>-</a:t>
              </a:r>
              <a:endParaRPr lang="en-US" sz="2000"/>
            </a:p>
          </p:txBody>
        </p:sp>
        <p:grpSp>
          <p:nvGrpSpPr>
            <p:cNvPr id="7" name="Group 41"/>
            <p:cNvGrpSpPr>
              <a:grpSpLocks/>
            </p:cNvGrpSpPr>
            <p:nvPr/>
          </p:nvGrpSpPr>
          <p:grpSpPr bwMode="auto">
            <a:xfrm>
              <a:off x="2328" y="646"/>
              <a:ext cx="936" cy="250"/>
              <a:chOff x="2000" y="646"/>
              <a:chExt cx="936" cy="250"/>
            </a:xfrm>
          </p:grpSpPr>
          <p:sp>
            <p:nvSpPr>
              <p:cNvPr id="24629" name="Text Box 37"/>
              <p:cNvSpPr txBox="1">
                <a:spLocks noChangeArrowheads="1"/>
              </p:cNvSpPr>
              <p:nvPr/>
            </p:nvSpPr>
            <p:spPr bwMode="auto">
              <a:xfrm>
                <a:off x="2012" y="646"/>
                <a:ext cx="924" cy="250"/>
              </a:xfrm>
              <a:prstGeom prst="rect">
                <a:avLst/>
              </a:prstGeom>
              <a:noFill/>
              <a:ln w="9525">
                <a:noFill/>
                <a:miter lim="800000"/>
                <a:headEnd/>
                <a:tailEnd/>
              </a:ln>
            </p:spPr>
            <p:txBody>
              <a:bodyPr wrap="none">
                <a:spAutoFit/>
              </a:bodyPr>
              <a:lstStyle/>
              <a:p>
                <a:pPr algn="l"/>
                <a:r>
                  <a:rPr lang="en-US" sz="2000"/>
                  <a:t>2H – 2x1 e</a:t>
                </a:r>
                <a:r>
                  <a:rPr lang="en-US" sz="2000" baseline="30000"/>
                  <a:t>-</a:t>
                </a:r>
                <a:endParaRPr lang="en-US" sz="2000"/>
              </a:p>
            </p:txBody>
          </p:sp>
          <p:sp>
            <p:nvSpPr>
              <p:cNvPr id="24630" name="Line 39"/>
              <p:cNvSpPr>
                <a:spLocks noChangeShapeType="1"/>
              </p:cNvSpPr>
              <p:nvPr/>
            </p:nvSpPr>
            <p:spPr bwMode="auto">
              <a:xfrm>
                <a:off x="2000" y="880"/>
                <a:ext cx="912" cy="0"/>
              </a:xfrm>
              <a:prstGeom prst="line">
                <a:avLst/>
              </a:prstGeom>
              <a:noFill/>
              <a:ln w="28575">
                <a:solidFill>
                  <a:schemeClr val="tx1"/>
                </a:solidFill>
                <a:round/>
                <a:headEnd/>
                <a:tailEnd/>
              </a:ln>
            </p:spPr>
            <p:txBody>
              <a:bodyPr/>
              <a:lstStyle/>
              <a:p>
                <a:endParaRPr lang="en-US"/>
              </a:p>
            </p:txBody>
          </p:sp>
        </p:grpSp>
        <p:sp>
          <p:nvSpPr>
            <p:cNvPr id="24628" name="Text Box 40"/>
            <p:cNvSpPr txBox="1">
              <a:spLocks noChangeArrowheads="1"/>
            </p:cNvSpPr>
            <p:nvPr/>
          </p:nvSpPr>
          <p:spPr bwMode="auto">
            <a:xfrm>
              <a:off x="2750" y="848"/>
              <a:ext cx="506" cy="250"/>
            </a:xfrm>
            <a:prstGeom prst="rect">
              <a:avLst/>
            </a:prstGeom>
            <a:noFill/>
            <a:ln w="9525">
              <a:noFill/>
              <a:miter lim="800000"/>
              <a:headEnd/>
              <a:tailEnd/>
            </a:ln>
          </p:spPr>
          <p:txBody>
            <a:bodyPr wrap="none">
              <a:spAutoFit/>
            </a:bodyPr>
            <a:lstStyle/>
            <a:p>
              <a:pPr algn="l"/>
              <a:r>
                <a:rPr lang="en-US" sz="2000">
                  <a:solidFill>
                    <a:srgbClr val="FF0000"/>
                  </a:solidFill>
                </a:rPr>
                <a:t>12  e</a:t>
              </a:r>
              <a:r>
                <a:rPr lang="en-US" sz="2000" baseline="30000">
                  <a:solidFill>
                    <a:srgbClr val="FF0000"/>
                  </a:solidFill>
                </a:rPr>
                <a:t>-</a:t>
              </a:r>
              <a:endParaRPr lang="en-US" sz="2000">
                <a:solidFill>
                  <a:srgbClr val="FF0000"/>
                </a:solidFill>
              </a:endParaRPr>
            </a:p>
          </p:txBody>
        </p:sp>
      </p:grpSp>
      <p:grpSp>
        <p:nvGrpSpPr>
          <p:cNvPr id="8" name="Group 42"/>
          <p:cNvGrpSpPr>
            <a:grpSpLocks/>
          </p:cNvGrpSpPr>
          <p:nvPr/>
        </p:nvGrpSpPr>
        <p:grpSpPr bwMode="auto">
          <a:xfrm>
            <a:off x="5638800" y="406400"/>
            <a:ext cx="3124200" cy="1346200"/>
            <a:chOff x="2400" y="3024"/>
            <a:chExt cx="1968" cy="848"/>
          </a:xfrm>
        </p:grpSpPr>
        <p:sp>
          <p:nvSpPr>
            <p:cNvPr id="24619" name="Text Box 43"/>
            <p:cNvSpPr txBox="1">
              <a:spLocks noChangeArrowheads="1"/>
            </p:cNvSpPr>
            <p:nvPr/>
          </p:nvSpPr>
          <p:spPr bwMode="auto">
            <a:xfrm>
              <a:off x="2400" y="3024"/>
              <a:ext cx="1920" cy="250"/>
            </a:xfrm>
            <a:prstGeom prst="rect">
              <a:avLst/>
            </a:prstGeom>
            <a:noFill/>
            <a:ln w="9525">
              <a:noFill/>
              <a:miter lim="800000"/>
              <a:headEnd/>
              <a:tailEnd/>
            </a:ln>
          </p:spPr>
          <p:txBody>
            <a:bodyPr>
              <a:spAutoFit/>
            </a:bodyPr>
            <a:lstStyle/>
            <a:p>
              <a:pPr algn="l">
                <a:spcBef>
                  <a:spcPct val="50000"/>
                </a:spcBef>
              </a:pPr>
              <a:r>
                <a:rPr lang="en-US" sz="2000"/>
                <a:t>2 single bonds (2x2) =   4</a:t>
              </a:r>
            </a:p>
          </p:txBody>
        </p:sp>
        <p:sp>
          <p:nvSpPr>
            <p:cNvPr id="24620" name="Text Box 44"/>
            <p:cNvSpPr txBox="1">
              <a:spLocks noChangeArrowheads="1"/>
            </p:cNvSpPr>
            <p:nvPr/>
          </p:nvSpPr>
          <p:spPr bwMode="auto">
            <a:xfrm>
              <a:off x="2832" y="3224"/>
              <a:ext cx="1536" cy="250"/>
            </a:xfrm>
            <a:prstGeom prst="rect">
              <a:avLst/>
            </a:prstGeom>
            <a:noFill/>
            <a:ln w="9525">
              <a:noFill/>
              <a:miter lim="800000"/>
              <a:headEnd/>
              <a:tailEnd/>
            </a:ln>
          </p:spPr>
          <p:txBody>
            <a:bodyPr>
              <a:spAutoFit/>
            </a:bodyPr>
            <a:lstStyle/>
            <a:p>
              <a:pPr algn="l">
                <a:spcBef>
                  <a:spcPct val="50000"/>
                </a:spcBef>
              </a:pPr>
              <a:r>
                <a:rPr lang="en-US" sz="2000"/>
                <a:t>1 double bond =   4</a:t>
              </a:r>
            </a:p>
          </p:txBody>
        </p:sp>
        <p:grpSp>
          <p:nvGrpSpPr>
            <p:cNvPr id="9" name="Group 45"/>
            <p:cNvGrpSpPr>
              <a:grpSpLocks/>
            </p:cNvGrpSpPr>
            <p:nvPr/>
          </p:nvGrpSpPr>
          <p:grpSpPr bwMode="auto">
            <a:xfrm>
              <a:off x="2448" y="3423"/>
              <a:ext cx="1869" cy="250"/>
              <a:chOff x="2448" y="3398"/>
              <a:chExt cx="1869" cy="250"/>
            </a:xfrm>
          </p:grpSpPr>
          <p:sp>
            <p:nvSpPr>
              <p:cNvPr id="24623" name="Text Box 46"/>
              <p:cNvSpPr txBox="1">
                <a:spLocks noChangeArrowheads="1"/>
              </p:cNvSpPr>
              <p:nvPr/>
            </p:nvSpPr>
            <p:spPr bwMode="auto">
              <a:xfrm>
                <a:off x="2608" y="3398"/>
                <a:ext cx="1709" cy="250"/>
              </a:xfrm>
              <a:prstGeom prst="rect">
                <a:avLst/>
              </a:prstGeom>
              <a:noFill/>
              <a:ln w="9525">
                <a:noFill/>
                <a:miter lim="800000"/>
                <a:headEnd/>
                <a:tailEnd/>
              </a:ln>
            </p:spPr>
            <p:txBody>
              <a:bodyPr wrap="none">
                <a:spAutoFit/>
              </a:bodyPr>
              <a:lstStyle/>
              <a:p>
                <a:pPr algn="l"/>
                <a:r>
                  <a:rPr lang="en-US" sz="2000"/>
                  <a:t>2 lone pairs (2x2) =   4</a:t>
                </a:r>
              </a:p>
            </p:txBody>
          </p:sp>
          <p:sp>
            <p:nvSpPr>
              <p:cNvPr id="24624" name="Line 47"/>
              <p:cNvSpPr>
                <a:spLocks noChangeShapeType="1"/>
              </p:cNvSpPr>
              <p:nvPr/>
            </p:nvSpPr>
            <p:spPr bwMode="auto">
              <a:xfrm>
                <a:off x="2448" y="3616"/>
                <a:ext cx="1824" cy="0"/>
              </a:xfrm>
              <a:prstGeom prst="line">
                <a:avLst/>
              </a:prstGeom>
              <a:noFill/>
              <a:ln w="28575">
                <a:solidFill>
                  <a:schemeClr val="tx1"/>
                </a:solidFill>
                <a:round/>
                <a:headEnd/>
                <a:tailEnd/>
              </a:ln>
            </p:spPr>
            <p:txBody>
              <a:bodyPr/>
              <a:lstStyle/>
              <a:p>
                <a:endParaRPr lang="en-US"/>
              </a:p>
            </p:txBody>
          </p:sp>
        </p:grpSp>
        <p:sp>
          <p:nvSpPr>
            <p:cNvPr id="24622" name="Text Box 48"/>
            <p:cNvSpPr txBox="1">
              <a:spLocks noChangeArrowheads="1"/>
            </p:cNvSpPr>
            <p:nvPr/>
          </p:nvSpPr>
          <p:spPr bwMode="auto">
            <a:xfrm>
              <a:off x="3489" y="3622"/>
              <a:ext cx="831" cy="250"/>
            </a:xfrm>
            <a:prstGeom prst="rect">
              <a:avLst/>
            </a:prstGeom>
            <a:noFill/>
            <a:ln w="9525">
              <a:noFill/>
              <a:miter lim="800000"/>
              <a:headEnd/>
              <a:tailEnd/>
            </a:ln>
          </p:spPr>
          <p:txBody>
            <a:bodyPr wrap="none">
              <a:spAutoFit/>
            </a:bodyPr>
            <a:lstStyle/>
            <a:p>
              <a:r>
                <a:rPr lang="en-US" sz="2000">
                  <a:solidFill>
                    <a:srgbClr val="FF0000"/>
                  </a:solidFill>
                </a:rPr>
                <a:t>Total = 12</a:t>
              </a:r>
            </a:p>
          </p:txBody>
        </p:sp>
      </p:grpSp>
      <p:sp>
        <p:nvSpPr>
          <p:cNvPr id="70725" name="Text Box 69"/>
          <p:cNvSpPr txBox="1">
            <a:spLocks noChangeArrowheads="1"/>
          </p:cNvSpPr>
          <p:nvPr/>
        </p:nvSpPr>
        <p:spPr bwMode="auto">
          <a:xfrm>
            <a:off x="838200" y="4098925"/>
            <a:ext cx="1828800" cy="701675"/>
          </a:xfrm>
          <a:prstGeom prst="rect">
            <a:avLst/>
          </a:prstGeom>
          <a:noFill/>
          <a:ln w="9525">
            <a:noFill/>
            <a:miter lim="800000"/>
            <a:headEnd/>
            <a:tailEnd/>
          </a:ln>
        </p:spPr>
        <p:txBody>
          <a:bodyPr>
            <a:spAutoFit/>
          </a:bodyPr>
          <a:lstStyle/>
          <a:p>
            <a:pPr>
              <a:spcBef>
                <a:spcPct val="50000"/>
              </a:spcBef>
            </a:pPr>
            <a:r>
              <a:rPr lang="en-US" sz="2000"/>
              <a:t>formal charge on C</a:t>
            </a:r>
          </a:p>
        </p:txBody>
      </p:sp>
      <p:sp>
        <p:nvSpPr>
          <p:cNvPr id="70726" name="Text Box 70"/>
          <p:cNvSpPr txBox="1">
            <a:spLocks noChangeArrowheads="1"/>
          </p:cNvSpPr>
          <p:nvPr/>
        </p:nvSpPr>
        <p:spPr bwMode="auto">
          <a:xfrm>
            <a:off x="2651125" y="4221163"/>
            <a:ext cx="801688" cy="457200"/>
          </a:xfrm>
          <a:prstGeom prst="rect">
            <a:avLst/>
          </a:prstGeom>
          <a:noFill/>
          <a:ln w="9525">
            <a:noFill/>
            <a:miter lim="800000"/>
            <a:headEnd/>
            <a:tailEnd/>
          </a:ln>
        </p:spPr>
        <p:txBody>
          <a:bodyPr wrap="none">
            <a:spAutoFit/>
          </a:bodyPr>
          <a:lstStyle/>
          <a:p>
            <a:pPr algn="l"/>
            <a:r>
              <a:rPr lang="en-US"/>
              <a:t>= 4 -</a:t>
            </a:r>
          </a:p>
        </p:txBody>
      </p:sp>
      <p:sp>
        <p:nvSpPr>
          <p:cNvPr id="70727" name="Text Box 71"/>
          <p:cNvSpPr txBox="1">
            <a:spLocks noChangeArrowheads="1"/>
          </p:cNvSpPr>
          <p:nvPr/>
        </p:nvSpPr>
        <p:spPr bwMode="auto">
          <a:xfrm>
            <a:off x="3292475" y="4221163"/>
            <a:ext cx="623888" cy="457200"/>
          </a:xfrm>
          <a:prstGeom prst="rect">
            <a:avLst/>
          </a:prstGeom>
          <a:noFill/>
          <a:ln w="9525">
            <a:noFill/>
            <a:miter lim="800000"/>
            <a:headEnd/>
            <a:tailEnd/>
          </a:ln>
        </p:spPr>
        <p:txBody>
          <a:bodyPr wrap="none">
            <a:spAutoFit/>
          </a:bodyPr>
          <a:lstStyle/>
          <a:p>
            <a:pPr algn="l"/>
            <a:r>
              <a:rPr lang="en-US"/>
              <a:t>2</a:t>
            </a:r>
            <a:r>
              <a:rPr lang="en-US">
                <a:solidFill>
                  <a:srgbClr val="FF0000"/>
                </a:solidFill>
              </a:rPr>
              <a:t> </a:t>
            </a:r>
            <a:r>
              <a:rPr lang="en-US"/>
              <a:t>-</a:t>
            </a:r>
            <a:r>
              <a:rPr lang="en-US">
                <a:solidFill>
                  <a:srgbClr val="FF0000"/>
                </a:solidFill>
              </a:rPr>
              <a:t> </a:t>
            </a:r>
          </a:p>
        </p:txBody>
      </p:sp>
      <p:sp>
        <p:nvSpPr>
          <p:cNvPr id="70728" name="Text Box 72"/>
          <p:cNvSpPr txBox="1">
            <a:spLocks noChangeArrowheads="1"/>
          </p:cNvSpPr>
          <p:nvPr/>
        </p:nvSpPr>
        <p:spPr bwMode="auto">
          <a:xfrm>
            <a:off x="3662363" y="4221163"/>
            <a:ext cx="1546225" cy="457200"/>
          </a:xfrm>
          <a:prstGeom prst="rect">
            <a:avLst/>
          </a:prstGeom>
          <a:noFill/>
          <a:ln w="9525">
            <a:noFill/>
            <a:miter lim="800000"/>
            <a:headEnd/>
            <a:tailEnd/>
          </a:ln>
        </p:spPr>
        <p:txBody>
          <a:bodyPr wrap="none">
            <a:spAutoFit/>
          </a:bodyPr>
          <a:lstStyle/>
          <a:p>
            <a:pPr algn="l"/>
            <a:r>
              <a:rPr lang="en-US">
                <a:cs typeface="Arial" charset="0"/>
              </a:rPr>
              <a:t>½ x 6 = -1</a:t>
            </a:r>
            <a:endParaRPr lang="en-US"/>
          </a:p>
        </p:txBody>
      </p:sp>
      <p:sp>
        <p:nvSpPr>
          <p:cNvPr id="70729" name="Text Box 73"/>
          <p:cNvSpPr txBox="1">
            <a:spLocks noChangeArrowheads="1"/>
          </p:cNvSpPr>
          <p:nvPr/>
        </p:nvSpPr>
        <p:spPr bwMode="auto">
          <a:xfrm>
            <a:off x="838200" y="4937125"/>
            <a:ext cx="1828800" cy="701675"/>
          </a:xfrm>
          <a:prstGeom prst="rect">
            <a:avLst/>
          </a:prstGeom>
          <a:noFill/>
          <a:ln w="9525">
            <a:noFill/>
            <a:miter lim="800000"/>
            <a:headEnd/>
            <a:tailEnd/>
          </a:ln>
        </p:spPr>
        <p:txBody>
          <a:bodyPr>
            <a:spAutoFit/>
          </a:bodyPr>
          <a:lstStyle/>
          <a:p>
            <a:pPr>
              <a:spcBef>
                <a:spcPct val="50000"/>
              </a:spcBef>
            </a:pPr>
            <a:r>
              <a:rPr lang="en-US" sz="2000"/>
              <a:t>formal charge on O</a:t>
            </a:r>
          </a:p>
        </p:txBody>
      </p:sp>
      <p:sp>
        <p:nvSpPr>
          <p:cNvPr id="70730" name="Text Box 74"/>
          <p:cNvSpPr txBox="1">
            <a:spLocks noChangeArrowheads="1"/>
          </p:cNvSpPr>
          <p:nvPr/>
        </p:nvSpPr>
        <p:spPr bwMode="auto">
          <a:xfrm>
            <a:off x="2651125" y="5059363"/>
            <a:ext cx="801688" cy="457200"/>
          </a:xfrm>
          <a:prstGeom prst="rect">
            <a:avLst/>
          </a:prstGeom>
          <a:noFill/>
          <a:ln w="9525">
            <a:noFill/>
            <a:miter lim="800000"/>
            <a:headEnd/>
            <a:tailEnd/>
          </a:ln>
        </p:spPr>
        <p:txBody>
          <a:bodyPr wrap="none">
            <a:spAutoFit/>
          </a:bodyPr>
          <a:lstStyle/>
          <a:p>
            <a:pPr algn="l"/>
            <a:r>
              <a:rPr lang="en-US"/>
              <a:t>= 6 -</a:t>
            </a:r>
          </a:p>
        </p:txBody>
      </p:sp>
      <p:sp>
        <p:nvSpPr>
          <p:cNvPr id="70731" name="Text Box 75"/>
          <p:cNvSpPr txBox="1">
            <a:spLocks noChangeArrowheads="1"/>
          </p:cNvSpPr>
          <p:nvPr/>
        </p:nvSpPr>
        <p:spPr bwMode="auto">
          <a:xfrm>
            <a:off x="3292475" y="5059363"/>
            <a:ext cx="623888" cy="457200"/>
          </a:xfrm>
          <a:prstGeom prst="rect">
            <a:avLst/>
          </a:prstGeom>
          <a:noFill/>
          <a:ln w="9525">
            <a:noFill/>
            <a:miter lim="800000"/>
            <a:headEnd/>
            <a:tailEnd/>
          </a:ln>
        </p:spPr>
        <p:txBody>
          <a:bodyPr wrap="none">
            <a:spAutoFit/>
          </a:bodyPr>
          <a:lstStyle/>
          <a:p>
            <a:pPr algn="l"/>
            <a:r>
              <a:rPr lang="en-US"/>
              <a:t>2</a:t>
            </a:r>
            <a:r>
              <a:rPr lang="en-US">
                <a:solidFill>
                  <a:srgbClr val="FF0000"/>
                </a:solidFill>
              </a:rPr>
              <a:t> </a:t>
            </a:r>
            <a:r>
              <a:rPr lang="en-US"/>
              <a:t>-</a:t>
            </a:r>
            <a:r>
              <a:rPr lang="en-US">
                <a:solidFill>
                  <a:srgbClr val="FF0000"/>
                </a:solidFill>
              </a:rPr>
              <a:t> </a:t>
            </a:r>
          </a:p>
        </p:txBody>
      </p:sp>
      <p:sp>
        <p:nvSpPr>
          <p:cNvPr id="70732" name="Text Box 76"/>
          <p:cNvSpPr txBox="1">
            <a:spLocks noChangeArrowheads="1"/>
          </p:cNvSpPr>
          <p:nvPr/>
        </p:nvSpPr>
        <p:spPr bwMode="auto">
          <a:xfrm>
            <a:off x="3662363" y="5059363"/>
            <a:ext cx="1622425" cy="457200"/>
          </a:xfrm>
          <a:prstGeom prst="rect">
            <a:avLst/>
          </a:prstGeom>
          <a:noFill/>
          <a:ln w="9525">
            <a:noFill/>
            <a:miter lim="800000"/>
            <a:headEnd/>
            <a:tailEnd/>
          </a:ln>
        </p:spPr>
        <p:txBody>
          <a:bodyPr wrap="none">
            <a:spAutoFit/>
          </a:bodyPr>
          <a:lstStyle/>
          <a:p>
            <a:pPr algn="l"/>
            <a:r>
              <a:rPr lang="en-US">
                <a:cs typeface="Arial" charset="0"/>
              </a:rPr>
              <a:t>½ x 6 = +1</a:t>
            </a:r>
            <a:endParaRPr lang="en-US"/>
          </a:p>
        </p:txBody>
      </p:sp>
      <p:grpSp>
        <p:nvGrpSpPr>
          <p:cNvPr id="10" name="Group 95"/>
          <p:cNvGrpSpPr>
            <a:grpSpLocks/>
          </p:cNvGrpSpPr>
          <p:nvPr/>
        </p:nvGrpSpPr>
        <p:grpSpPr bwMode="auto">
          <a:xfrm>
            <a:off x="285750" y="2209800"/>
            <a:ext cx="8693150" cy="1311275"/>
            <a:chOff x="180" y="1392"/>
            <a:chExt cx="5476" cy="826"/>
          </a:xfrm>
        </p:grpSpPr>
        <p:grpSp>
          <p:nvGrpSpPr>
            <p:cNvPr id="11" name="Group 77"/>
            <p:cNvGrpSpPr>
              <a:grpSpLocks/>
            </p:cNvGrpSpPr>
            <p:nvPr/>
          </p:nvGrpSpPr>
          <p:grpSpPr bwMode="auto">
            <a:xfrm>
              <a:off x="180" y="1392"/>
              <a:ext cx="1380" cy="826"/>
              <a:chOff x="180" y="2688"/>
              <a:chExt cx="1380" cy="826"/>
            </a:xfrm>
          </p:grpSpPr>
          <p:sp>
            <p:nvSpPr>
              <p:cNvPr id="24617" name="Text Box 78"/>
              <p:cNvSpPr txBox="1">
                <a:spLocks noChangeArrowheads="1"/>
              </p:cNvSpPr>
              <p:nvPr/>
            </p:nvSpPr>
            <p:spPr bwMode="auto">
              <a:xfrm>
                <a:off x="180" y="2688"/>
                <a:ext cx="1152" cy="826"/>
              </a:xfrm>
              <a:prstGeom prst="rect">
                <a:avLst/>
              </a:prstGeom>
              <a:noFill/>
              <a:ln w="9525">
                <a:noFill/>
                <a:miter lim="800000"/>
                <a:headEnd/>
                <a:tailEnd/>
              </a:ln>
            </p:spPr>
            <p:txBody>
              <a:bodyPr>
                <a:spAutoFit/>
              </a:bodyPr>
              <a:lstStyle/>
              <a:p>
                <a:pPr algn="l">
                  <a:spcBef>
                    <a:spcPct val="50000"/>
                  </a:spcBef>
                </a:pPr>
                <a:r>
                  <a:rPr lang="en-US" sz="2000"/>
                  <a:t>formal charge on an atom in a Lewis structure</a:t>
                </a:r>
              </a:p>
            </p:txBody>
          </p:sp>
          <p:sp>
            <p:nvSpPr>
              <p:cNvPr id="24618" name="Text Box 79"/>
              <p:cNvSpPr txBox="1">
                <a:spLocks noChangeArrowheads="1"/>
              </p:cNvSpPr>
              <p:nvPr/>
            </p:nvSpPr>
            <p:spPr bwMode="auto">
              <a:xfrm>
                <a:off x="1332" y="2957"/>
                <a:ext cx="228" cy="288"/>
              </a:xfrm>
              <a:prstGeom prst="rect">
                <a:avLst/>
              </a:prstGeom>
              <a:noFill/>
              <a:ln w="9525">
                <a:noFill/>
                <a:miter lim="800000"/>
                <a:headEnd/>
                <a:tailEnd/>
              </a:ln>
            </p:spPr>
            <p:txBody>
              <a:bodyPr wrap="none">
                <a:spAutoFit/>
              </a:bodyPr>
              <a:lstStyle/>
              <a:p>
                <a:pPr algn="l"/>
                <a:r>
                  <a:rPr lang="en-US"/>
                  <a:t>=</a:t>
                </a:r>
              </a:p>
            </p:txBody>
          </p:sp>
        </p:grpSp>
        <p:grpSp>
          <p:nvGrpSpPr>
            <p:cNvPr id="12" name="Group 80"/>
            <p:cNvGrpSpPr>
              <a:grpSpLocks/>
            </p:cNvGrpSpPr>
            <p:nvPr/>
          </p:nvGrpSpPr>
          <p:grpSpPr bwMode="auto">
            <a:xfrm>
              <a:off x="4164" y="1488"/>
              <a:ext cx="1492" cy="634"/>
              <a:chOff x="4164" y="2784"/>
              <a:chExt cx="1492" cy="634"/>
            </a:xfrm>
          </p:grpSpPr>
          <p:grpSp>
            <p:nvGrpSpPr>
              <p:cNvPr id="13" name="Group 81"/>
              <p:cNvGrpSpPr>
                <a:grpSpLocks/>
              </p:cNvGrpSpPr>
              <p:nvPr/>
            </p:nvGrpSpPr>
            <p:grpSpPr bwMode="auto">
              <a:xfrm>
                <a:off x="4164" y="2813"/>
                <a:ext cx="223" cy="576"/>
                <a:chOff x="4128" y="2832"/>
                <a:chExt cx="223" cy="576"/>
              </a:xfrm>
            </p:grpSpPr>
            <p:sp>
              <p:nvSpPr>
                <p:cNvPr id="24614" name="Text Box 82"/>
                <p:cNvSpPr txBox="1">
                  <a:spLocks noChangeArrowheads="1"/>
                </p:cNvSpPr>
                <p:nvPr/>
              </p:nvSpPr>
              <p:spPr bwMode="auto">
                <a:xfrm>
                  <a:off x="4128" y="2832"/>
                  <a:ext cx="223" cy="288"/>
                </a:xfrm>
                <a:prstGeom prst="rect">
                  <a:avLst/>
                </a:prstGeom>
                <a:noFill/>
                <a:ln w="9525">
                  <a:noFill/>
                  <a:miter lim="800000"/>
                  <a:headEnd/>
                  <a:tailEnd/>
                </a:ln>
              </p:spPr>
              <p:txBody>
                <a:bodyPr wrap="none">
                  <a:spAutoFit/>
                </a:bodyPr>
                <a:lstStyle/>
                <a:p>
                  <a:pPr algn="l"/>
                  <a:r>
                    <a:rPr lang="en-US"/>
                    <a:t>1</a:t>
                  </a:r>
                </a:p>
              </p:txBody>
            </p:sp>
            <p:sp>
              <p:nvSpPr>
                <p:cNvPr id="24615" name="Text Box 83"/>
                <p:cNvSpPr txBox="1">
                  <a:spLocks noChangeArrowheads="1"/>
                </p:cNvSpPr>
                <p:nvPr/>
              </p:nvSpPr>
              <p:spPr bwMode="auto">
                <a:xfrm>
                  <a:off x="4128" y="3120"/>
                  <a:ext cx="223" cy="288"/>
                </a:xfrm>
                <a:prstGeom prst="rect">
                  <a:avLst/>
                </a:prstGeom>
                <a:noFill/>
                <a:ln w="9525">
                  <a:noFill/>
                  <a:miter lim="800000"/>
                  <a:headEnd/>
                  <a:tailEnd/>
                </a:ln>
              </p:spPr>
              <p:txBody>
                <a:bodyPr wrap="none">
                  <a:spAutoFit/>
                </a:bodyPr>
                <a:lstStyle/>
                <a:p>
                  <a:pPr algn="l"/>
                  <a:r>
                    <a:rPr lang="en-US"/>
                    <a:t>2</a:t>
                  </a:r>
                </a:p>
              </p:txBody>
            </p:sp>
            <p:sp>
              <p:nvSpPr>
                <p:cNvPr id="24616" name="Line 84"/>
                <p:cNvSpPr>
                  <a:spLocks noChangeShapeType="1"/>
                </p:cNvSpPr>
                <p:nvPr/>
              </p:nvSpPr>
              <p:spPr bwMode="auto">
                <a:xfrm>
                  <a:off x="4143" y="3120"/>
                  <a:ext cx="192" cy="0"/>
                </a:xfrm>
                <a:prstGeom prst="line">
                  <a:avLst/>
                </a:prstGeom>
                <a:noFill/>
                <a:ln w="28575">
                  <a:solidFill>
                    <a:schemeClr val="tx1"/>
                  </a:solidFill>
                  <a:round/>
                  <a:headEnd/>
                  <a:tailEnd/>
                </a:ln>
              </p:spPr>
              <p:txBody>
                <a:bodyPr/>
                <a:lstStyle/>
                <a:p>
                  <a:endParaRPr lang="en-US"/>
                </a:p>
              </p:txBody>
            </p:sp>
          </p:grpSp>
          <p:grpSp>
            <p:nvGrpSpPr>
              <p:cNvPr id="14" name="Group 85"/>
              <p:cNvGrpSpPr>
                <a:grpSpLocks/>
              </p:cNvGrpSpPr>
              <p:nvPr/>
            </p:nvGrpSpPr>
            <p:grpSpPr bwMode="auto">
              <a:xfrm>
                <a:off x="4332" y="2784"/>
                <a:ext cx="1324" cy="634"/>
                <a:chOff x="4296" y="2804"/>
                <a:chExt cx="1324" cy="634"/>
              </a:xfrm>
            </p:grpSpPr>
            <p:sp>
              <p:nvSpPr>
                <p:cNvPr id="24611" name="Text Box 86"/>
                <p:cNvSpPr txBox="1">
                  <a:spLocks noChangeArrowheads="1"/>
                </p:cNvSpPr>
                <p:nvPr/>
              </p:nvSpPr>
              <p:spPr bwMode="auto">
                <a:xfrm>
                  <a:off x="4464" y="2804"/>
                  <a:ext cx="1152" cy="634"/>
                </a:xfrm>
                <a:prstGeom prst="rect">
                  <a:avLst/>
                </a:prstGeom>
                <a:noFill/>
                <a:ln w="9525">
                  <a:noFill/>
                  <a:miter lim="800000"/>
                  <a:headEnd/>
                  <a:tailEnd/>
                </a:ln>
              </p:spPr>
              <p:txBody>
                <a:bodyPr>
                  <a:spAutoFit/>
                </a:bodyPr>
                <a:lstStyle/>
                <a:p>
                  <a:pPr algn="l">
                    <a:spcBef>
                      <a:spcPct val="50000"/>
                    </a:spcBef>
                  </a:pPr>
                  <a:r>
                    <a:rPr lang="en-US" sz="2000"/>
                    <a:t>total number of bonding electrons</a:t>
                  </a:r>
                </a:p>
              </p:txBody>
            </p:sp>
            <p:sp>
              <p:nvSpPr>
                <p:cNvPr id="24612" name="Text Box 87"/>
                <p:cNvSpPr txBox="1">
                  <a:spLocks noChangeArrowheads="1"/>
                </p:cNvSpPr>
                <p:nvPr/>
              </p:nvSpPr>
              <p:spPr bwMode="auto">
                <a:xfrm>
                  <a:off x="4296" y="2804"/>
                  <a:ext cx="276" cy="634"/>
                </a:xfrm>
                <a:prstGeom prst="rect">
                  <a:avLst/>
                </a:prstGeom>
                <a:noFill/>
                <a:ln w="9525">
                  <a:noFill/>
                  <a:miter lim="800000"/>
                  <a:headEnd/>
                  <a:tailEnd/>
                </a:ln>
              </p:spPr>
              <p:txBody>
                <a:bodyPr wrap="none">
                  <a:spAutoFit/>
                </a:bodyPr>
                <a:lstStyle/>
                <a:p>
                  <a:pPr algn="l"/>
                  <a:r>
                    <a:rPr lang="en-US" sz="6000"/>
                    <a:t>(</a:t>
                  </a:r>
                </a:p>
              </p:txBody>
            </p:sp>
            <p:sp>
              <p:nvSpPr>
                <p:cNvPr id="24613" name="Text Box 88"/>
                <p:cNvSpPr txBox="1">
                  <a:spLocks noChangeArrowheads="1"/>
                </p:cNvSpPr>
                <p:nvPr/>
              </p:nvSpPr>
              <p:spPr bwMode="auto">
                <a:xfrm>
                  <a:off x="5344" y="2804"/>
                  <a:ext cx="276" cy="634"/>
                </a:xfrm>
                <a:prstGeom prst="rect">
                  <a:avLst/>
                </a:prstGeom>
                <a:noFill/>
                <a:ln w="9525">
                  <a:noFill/>
                  <a:miter lim="800000"/>
                  <a:headEnd/>
                  <a:tailEnd/>
                </a:ln>
              </p:spPr>
              <p:txBody>
                <a:bodyPr wrap="none">
                  <a:spAutoFit/>
                </a:bodyPr>
                <a:lstStyle/>
                <a:p>
                  <a:pPr algn="l"/>
                  <a:r>
                    <a:rPr lang="en-US" sz="6000"/>
                    <a:t>)</a:t>
                  </a:r>
                </a:p>
              </p:txBody>
            </p:sp>
          </p:grpSp>
        </p:grpSp>
        <p:grpSp>
          <p:nvGrpSpPr>
            <p:cNvPr id="15" name="Group 89"/>
            <p:cNvGrpSpPr>
              <a:grpSpLocks/>
            </p:cNvGrpSpPr>
            <p:nvPr/>
          </p:nvGrpSpPr>
          <p:grpSpPr bwMode="auto">
            <a:xfrm>
              <a:off x="1620" y="1392"/>
              <a:ext cx="1161" cy="826"/>
              <a:chOff x="1620" y="2688"/>
              <a:chExt cx="1161" cy="826"/>
            </a:xfrm>
          </p:grpSpPr>
          <p:sp>
            <p:nvSpPr>
              <p:cNvPr id="24607" name="Text Box 90"/>
              <p:cNvSpPr txBox="1">
                <a:spLocks noChangeArrowheads="1"/>
              </p:cNvSpPr>
              <p:nvPr/>
            </p:nvSpPr>
            <p:spPr bwMode="auto">
              <a:xfrm>
                <a:off x="1620" y="2688"/>
                <a:ext cx="1152" cy="826"/>
              </a:xfrm>
              <a:prstGeom prst="rect">
                <a:avLst/>
              </a:prstGeom>
              <a:noFill/>
              <a:ln w="9525">
                <a:noFill/>
                <a:miter lim="800000"/>
                <a:headEnd/>
                <a:tailEnd/>
              </a:ln>
            </p:spPr>
            <p:txBody>
              <a:bodyPr>
                <a:spAutoFit/>
              </a:bodyPr>
              <a:lstStyle/>
              <a:p>
                <a:pPr algn="l">
                  <a:spcBef>
                    <a:spcPct val="50000"/>
                  </a:spcBef>
                </a:pPr>
                <a:r>
                  <a:rPr lang="en-US" sz="2000"/>
                  <a:t>total number of valence electrons in the free atom</a:t>
                </a:r>
              </a:p>
            </p:txBody>
          </p:sp>
          <p:sp>
            <p:nvSpPr>
              <p:cNvPr id="24608" name="Text Box 91"/>
              <p:cNvSpPr txBox="1">
                <a:spLocks noChangeArrowheads="1"/>
              </p:cNvSpPr>
              <p:nvPr/>
            </p:nvSpPr>
            <p:spPr bwMode="auto">
              <a:xfrm>
                <a:off x="2580" y="2918"/>
                <a:ext cx="201" cy="365"/>
              </a:xfrm>
              <a:prstGeom prst="rect">
                <a:avLst/>
              </a:prstGeom>
              <a:noFill/>
              <a:ln w="9525">
                <a:noFill/>
                <a:miter lim="800000"/>
                <a:headEnd/>
                <a:tailEnd/>
              </a:ln>
            </p:spPr>
            <p:txBody>
              <a:bodyPr wrap="none">
                <a:spAutoFit/>
              </a:bodyPr>
              <a:lstStyle/>
              <a:p>
                <a:pPr algn="l"/>
                <a:r>
                  <a:rPr lang="en-US" sz="3200"/>
                  <a:t>-</a:t>
                </a:r>
              </a:p>
            </p:txBody>
          </p:sp>
        </p:grpSp>
        <p:grpSp>
          <p:nvGrpSpPr>
            <p:cNvPr id="16" name="Group 92"/>
            <p:cNvGrpSpPr>
              <a:grpSpLocks/>
            </p:cNvGrpSpPr>
            <p:nvPr/>
          </p:nvGrpSpPr>
          <p:grpSpPr bwMode="auto">
            <a:xfrm>
              <a:off x="2820" y="1488"/>
              <a:ext cx="1312" cy="634"/>
              <a:chOff x="2820" y="2784"/>
              <a:chExt cx="1312" cy="634"/>
            </a:xfrm>
          </p:grpSpPr>
          <p:sp>
            <p:nvSpPr>
              <p:cNvPr id="24605" name="Text Box 93"/>
              <p:cNvSpPr txBox="1">
                <a:spLocks noChangeArrowheads="1"/>
              </p:cNvSpPr>
              <p:nvPr/>
            </p:nvSpPr>
            <p:spPr bwMode="auto">
              <a:xfrm>
                <a:off x="2820" y="2784"/>
                <a:ext cx="1152" cy="634"/>
              </a:xfrm>
              <a:prstGeom prst="rect">
                <a:avLst/>
              </a:prstGeom>
              <a:noFill/>
              <a:ln w="9525">
                <a:noFill/>
                <a:miter lim="800000"/>
                <a:headEnd/>
                <a:tailEnd/>
              </a:ln>
            </p:spPr>
            <p:txBody>
              <a:bodyPr>
                <a:spAutoFit/>
              </a:bodyPr>
              <a:lstStyle/>
              <a:p>
                <a:pPr algn="l">
                  <a:spcBef>
                    <a:spcPct val="50000"/>
                  </a:spcBef>
                </a:pPr>
                <a:r>
                  <a:rPr lang="en-US" sz="2000"/>
                  <a:t>total number of nonbonding electrons</a:t>
                </a:r>
              </a:p>
            </p:txBody>
          </p:sp>
          <p:sp>
            <p:nvSpPr>
              <p:cNvPr id="24606" name="Text Box 94"/>
              <p:cNvSpPr txBox="1">
                <a:spLocks noChangeArrowheads="1"/>
              </p:cNvSpPr>
              <p:nvPr/>
            </p:nvSpPr>
            <p:spPr bwMode="auto">
              <a:xfrm>
                <a:off x="3931" y="2918"/>
                <a:ext cx="201" cy="365"/>
              </a:xfrm>
              <a:prstGeom prst="rect">
                <a:avLst/>
              </a:prstGeom>
              <a:noFill/>
              <a:ln w="9525">
                <a:noFill/>
                <a:miter lim="800000"/>
                <a:headEnd/>
                <a:tailEnd/>
              </a:ln>
            </p:spPr>
            <p:txBody>
              <a:bodyPr wrap="none">
                <a:spAutoFit/>
              </a:bodyPr>
              <a:lstStyle/>
              <a:p>
                <a:pPr algn="l"/>
                <a:r>
                  <a:rPr lang="en-US" sz="3200"/>
                  <a:t>-</a:t>
                </a:r>
              </a:p>
            </p:txBody>
          </p:sp>
        </p:grpSp>
      </p:grpSp>
      <p:sp>
        <p:nvSpPr>
          <p:cNvPr id="70752" name="Text Box 96"/>
          <p:cNvSpPr txBox="1">
            <a:spLocks noChangeArrowheads="1"/>
          </p:cNvSpPr>
          <p:nvPr/>
        </p:nvSpPr>
        <p:spPr bwMode="auto">
          <a:xfrm>
            <a:off x="1127125" y="268288"/>
            <a:ext cx="455613" cy="457200"/>
          </a:xfrm>
          <a:prstGeom prst="rect">
            <a:avLst/>
          </a:prstGeom>
          <a:noFill/>
          <a:ln w="9525">
            <a:noFill/>
            <a:miter lim="800000"/>
            <a:headEnd/>
            <a:tailEnd/>
          </a:ln>
        </p:spPr>
        <p:txBody>
          <a:bodyPr wrap="none">
            <a:spAutoFit/>
          </a:bodyPr>
          <a:lstStyle/>
          <a:p>
            <a:pPr algn="l"/>
            <a:r>
              <a:rPr lang="en-US"/>
              <a:t>-1</a:t>
            </a:r>
          </a:p>
        </p:txBody>
      </p:sp>
      <p:sp>
        <p:nvSpPr>
          <p:cNvPr id="70753" name="Text Box 97"/>
          <p:cNvSpPr txBox="1">
            <a:spLocks noChangeArrowheads="1"/>
          </p:cNvSpPr>
          <p:nvPr/>
        </p:nvSpPr>
        <p:spPr bwMode="auto">
          <a:xfrm>
            <a:off x="1812925" y="268288"/>
            <a:ext cx="531813" cy="457200"/>
          </a:xfrm>
          <a:prstGeom prst="rect">
            <a:avLst/>
          </a:prstGeom>
          <a:noFill/>
          <a:ln w="9525">
            <a:noFill/>
            <a:miter lim="800000"/>
            <a:headEnd/>
            <a:tailEnd/>
          </a:ln>
        </p:spPr>
        <p:txBody>
          <a:bodyPr wrap="none">
            <a:spAutoFit/>
          </a:bodyPr>
          <a:lstStyle/>
          <a:p>
            <a:pPr algn="l"/>
            <a:r>
              <a:rPr lang="en-US"/>
              <a:t>+1</a:t>
            </a:r>
          </a:p>
        </p:txBody>
      </p:sp>
      <p:sp>
        <p:nvSpPr>
          <p:cNvPr id="70759" name="Oval 103"/>
          <p:cNvSpPr>
            <a:spLocks noChangeArrowheads="1"/>
          </p:cNvSpPr>
          <p:nvPr/>
        </p:nvSpPr>
        <p:spPr bwMode="auto">
          <a:xfrm>
            <a:off x="1143000" y="685800"/>
            <a:ext cx="457200" cy="228600"/>
          </a:xfrm>
          <a:prstGeom prst="ellipse">
            <a:avLst/>
          </a:prstGeom>
          <a:noFill/>
          <a:ln w="28575">
            <a:solidFill>
              <a:srgbClr val="FF0000"/>
            </a:solidFill>
            <a:round/>
            <a:headEnd/>
            <a:tailEnd/>
          </a:ln>
        </p:spPr>
        <p:txBody>
          <a:bodyPr wrap="none" anchor="ctr"/>
          <a:lstStyle/>
          <a:p>
            <a:endParaRPr lang="en-GB"/>
          </a:p>
        </p:txBody>
      </p:sp>
      <p:grpSp>
        <p:nvGrpSpPr>
          <p:cNvPr id="17" name="Group 106"/>
          <p:cNvGrpSpPr>
            <a:grpSpLocks/>
          </p:cNvGrpSpPr>
          <p:nvPr/>
        </p:nvGrpSpPr>
        <p:grpSpPr bwMode="auto">
          <a:xfrm>
            <a:off x="800100" y="838200"/>
            <a:ext cx="1143000" cy="304800"/>
            <a:chOff x="504" y="528"/>
            <a:chExt cx="720" cy="192"/>
          </a:xfrm>
        </p:grpSpPr>
        <p:sp>
          <p:nvSpPr>
            <p:cNvPr id="24599" name="Oval 104"/>
            <p:cNvSpPr>
              <a:spLocks noChangeArrowheads="1"/>
            </p:cNvSpPr>
            <p:nvPr/>
          </p:nvSpPr>
          <p:spPr bwMode="auto">
            <a:xfrm>
              <a:off x="504" y="528"/>
              <a:ext cx="288" cy="192"/>
            </a:xfrm>
            <a:prstGeom prst="ellipse">
              <a:avLst/>
            </a:prstGeom>
            <a:noFill/>
            <a:ln w="28575">
              <a:solidFill>
                <a:srgbClr val="FF0000"/>
              </a:solidFill>
              <a:round/>
              <a:headEnd/>
              <a:tailEnd/>
            </a:ln>
          </p:spPr>
          <p:txBody>
            <a:bodyPr wrap="none" anchor="ctr"/>
            <a:lstStyle/>
            <a:p>
              <a:endParaRPr lang="en-GB"/>
            </a:p>
          </p:txBody>
        </p:sp>
        <p:sp>
          <p:nvSpPr>
            <p:cNvPr id="24600" name="Oval 105"/>
            <p:cNvSpPr>
              <a:spLocks noChangeArrowheads="1"/>
            </p:cNvSpPr>
            <p:nvPr/>
          </p:nvSpPr>
          <p:spPr bwMode="auto">
            <a:xfrm>
              <a:off x="936" y="528"/>
              <a:ext cx="288" cy="192"/>
            </a:xfrm>
            <a:prstGeom prst="ellipse">
              <a:avLst/>
            </a:prstGeom>
            <a:noFill/>
            <a:ln w="28575">
              <a:solidFill>
                <a:srgbClr val="FF0000"/>
              </a:solidFill>
              <a:round/>
              <a:headEnd/>
              <a:tailEnd/>
            </a:ln>
          </p:spPr>
          <p:txBody>
            <a:bodyPr wrap="none" anchor="ctr"/>
            <a:lstStyle/>
            <a:p>
              <a:endParaRPr lang="en-GB"/>
            </a:p>
          </p:txBody>
        </p:sp>
      </p:grpSp>
      <p:sp>
        <p:nvSpPr>
          <p:cNvPr id="70763" name="Oval 107"/>
          <p:cNvSpPr>
            <a:spLocks noChangeArrowheads="1"/>
          </p:cNvSpPr>
          <p:nvPr/>
        </p:nvSpPr>
        <p:spPr bwMode="auto">
          <a:xfrm>
            <a:off x="1828800" y="685800"/>
            <a:ext cx="457200" cy="228600"/>
          </a:xfrm>
          <a:prstGeom prst="ellipse">
            <a:avLst/>
          </a:prstGeom>
          <a:noFill/>
          <a:ln w="28575">
            <a:solidFill>
              <a:srgbClr val="FF0000"/>
            </a:solidFill>
            <a:round/>
            <a:headEnd/>
            <a:tailEnd/>
          </a:ln>
        </p:spPr>
        <p:txBody>
          <a:bodyPr wrap="none" anchor="ctr"/>
          <a:lstStyle/>
          <a:p>
            <a:endParaRPr lang="en-GB"/>
          </a:p>
        </p:txBody>
      </p:sp>
      <p:grpSp>
        <p:nvGrpSpPr>
          <p:cNvPr id="18" name="Group 108"/>
          <p:cNvGrpSpPr>
            <a:grpSpLocks/>
          </p:cNvGrpSpPr>
          <p:nvPr/>
        </p:nvGrpSpPr>
        <p:grpSpPr bwMode="auto">
          <a:xfrm>
            <a:off x="1485900" y="838200"/>
            <a:ext cx="1143000" cy="304800"/>
            <a:chOff x="504" y="528"/>
            <a:chExt cx="720" cy="192"/>
          </a:xfrm>
        </p:grpSpPr>
        <p:sp>
          <p:nvSpPr>
            <p:cNvPr id="24597" name="Oval 109"/>
            <p:cNvSpPr>
              <a:spLocks noChangeArrowheads="1"/>
            </p:cNvSpPr>
            <p:nvPr/>
          </p:nvSpPr>
          <p:spPr bwMode="auto">
            <a:xfrm>
              <a:off x="504" y="528"/>
              <a:ext cx="288" cy="192"/>
            </a:xfrm>
            <a:prstGeom prst="ellipse">
              <a:avLst/>
            </a:prstGeom>
            <a:noFill/>
            <a:ln w="28575">
              <a:solidFill>
                <a:srgbClr val="FF0000"/>
              </a:solidFill>
              <a:round/>
              <a:headEnd/>
              <a:tailEnd/>
            </a:ln>
          </p:spPr>
          <p:txBody>
            <a:bodyPr wrap="none" anchor="ctr"/>
            <a:lstStyle/>
            <a:p>
              <a:endParaRPr lang="en-GB"/>
            </a:p>
          </p:txBody>
        </p:sp>
        <p:sp>
          <p:nvSpPr>
            <p:cNvPr id="24598" name="Oval 110"/>
            <p:cNvSpPr>
              <a:spLocks noChangeArrowheads="1"/>
            </p:cNvSpPr>
            <p:nvPr/>
          </p:nvSpPr>
          <p:spPr bwMode="auto">
            <a:xfrm>
              <a:off x="936" y="528"/>
              <a:ext cx="288" cy="192"/>
            </a:xfrm>
            <a:prstGeom prst="ellipse">
              <a:avLst/>
            </a:prstGeom>
            <a:noFill/>
            <a:ln w="28575">
              <a:solidFill>
                <a:srgbClr val="FF0000"/>
              </a:solidFill>
              <a:round/>
              <a:headEnd/>
              <a:tailEnd/>
            </a:ln>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725"/>
                                        </p:tgtEl>
                                        <p:attrNameLst>
                                          <p:attrName>style.visibility</p:attrName>
                                        </p:attrNameLst>
                                      </p:cBhvr>
                                      <p:to>
                                        <p:strVal val="visible"/>
                                      </p:to>
                                    </p:set>
                                    <p:anim calcmode="lin" valueType="num">
                                      <p:cBhvr additive="base">
                                        <p:cTn id="25" dur="500" fill="hold"/>
                                        <p:tgtEl>
                                          <p:spTgt spid="70725"/>
                                        </p:tgtEl>
                                        <p:attrNameLst>
                                          <p:attrName>ppt_x</p:attrName>
                                        </p:attrNameLst>
                                      </p:cBhvr>
                                      <p:tavLst>
                                        <p:tav tm="0">
                                          <p:val>
                                            <p:strVal val="0-#ppt_w/2"/>
                                          </p:val>
                                        </p:tav>
                                        <p:tav tm="100000">
                                          <p:val>
                                            <p:strVal val="#ppt_x"/>
                                          </p:val>
                                        </p:tav>
                                      </p:tavLst>
                                    </p:anim>
                                    <p:anim calcmode="lin" valueType="num">
                                      <p:cBhvr additive="base">
                                        <p:cTn id="26" dur="500" fill="hold"/>
                                        <p:tgtEl>
                                          <p:spTgt spid="707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0726"/>
                                        </p:tgtEl>
                                        <p:attrNameLst>
                                          <p:attrName>style.visibility</p:attrName>
                                        </p:attrNameLst>
                                      </p:cBhvr>
                                      <p:to>
                                        <p:strVal val="visible"/>
                                      </p:to>
                                    </p:set>
                                    <p:anim calcmode="lin" valueType="num">
                                      <p:cBhvr additive="base">
                                        <p:cTn id="31" dur="500" fill="hold"/>
                                        <p:tgtEl>
                                          <p:spTgt spid="70726"/>
                                        </p:tgtEl>
                                        <p:attrNameLst>
                                          <p:attrName>ppt_x</p:attrName>
                                        </p:attrNameLst>
                                      </p:cBhvr>
                                      <p:tavLst>
                                        <p:tav tm="0">
                                          <p:val>
                                            <p:strVal val="1+#ppt_w/2"/>
                                          </p:val>
                                        </p:tav>
                                        <p:tav tm="100000">
                                          <p:val>
                                            <p:strVal val="#ppt_x"/>
                                          </p:val>
                                        </p:tav>
                                      </p:tavLst>
                                    </p:anim>
                                    <p:anim calcmode="lin" valueType="num">
                                      <p:cBhvr additive="base">
                                        <p:cTn id="32" dur="500" fill="hold"/>
                                        <p:tgtEl>
                                          <p:spTgt spid="707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0727"/>
                                        </p:tgtEl>
                                        <p:attrNameLst>
                                          <p:attrName>style.visibility</p:attrName>
                                        </p:attrNameLst>
                                      </p:cBhvr>
                                      <p:to>
                                        <p:strVal val="visible"/>
                                      </p:to>
                                    </p:set>
                                    <p:anim calcmode="lin" valueType="num">
                                      <p:cBhvr additive="base">
                                        <p:cTn id="37" dur="500" fill="hold"/>
                                        <p:tgtEl>
                                          <p:spTgt spid="70727"/>
                                        </p:tgtEl>
                                        <p:attrNameLst>
                                          <p:attrName>ppt_x</p:attrName>
                                        </p:attrNameLst>
                                      </p:cBhvr>
                                      <p:tavLst>
                                        <p:tav tm="0">
                                          <p:val>
                                            <p:strVal val="1+#ppt_w/2"/>
                                          </p:val>
                                        </p:tav>
                                        <p:tav tm="100000">
                                          <p:val>
                                            <p:strVal val="#ppt_x"/>
                                          </p:val>
                                        </p:tav>
                                      </p:tavLst>
                                    </p:anim>
                                    <p:anim calcmode="lin" valueType="num">
                                      <p:cBhvr additive="base">
                                        <p:cTn id="38" dur="500" fill="hold"/>
                                        <p:tgtEl>
                                          <p:spTgt spid="707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0759"/>
                                        </p:tgtEl>
                                        <p:attrNameLst>
                                          <p:attrName>style.visibility</p:attrName>
                                        </p:attrNameLst>
                                      </p:cBhvr>
                                      <p:to>
                                        <p:strVal val="visible"/>
                                      </p:to>
                                    </p:set>
                                  </p:childTnLst>
                                  <p:subTnLst>
                                    <p:set>
                                      <p:cBhvr override="childStyle">
                                        <p:cTn dur="1" fill="hold" display="0" masterRel="nextClick" afterEffect="1"/>
                                        <p:tgtEl>
                                          <p:spTgt spid="7075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0728"/>
                                        </p:tgtEl>
                                        <p:attrNameLst>
                                          <p:attrName>style.visibility</p:attrName>
                                        </p:attrNameLst>
                                      </p:cBhvr>
                                      <p:to>
                                        <p:strVal val="visible"/>
                                      </p:to>
                                    </p:set>
                                    <p:anim calcmode="lin" valueType="num">
                                      <p:cBhvr additive="base">
                                        <p:cTn id="47" dur="500" fill="hold"/>
                                        <p:tgtEl>
                                          <p:spTgt spid="70728"/>
                                        </p:tgtEl>
                                        <p:attrNameLst>
                                          <p:attrName>ppt_x</p:attrName>
                                        </p:attrNameLst>
                                      </p:cBhvr>
                                      <p:tavLst>
                                        <p:tav tm="0">
                                          <p:val>
                                            <p:strVal val="1+#ppt_w/2"/>
                                          </p:val>
                                        </p:tav>
                                        <p:tav tm="100000">
                                          <p:val>
                                            <p:strVal val="#ppt_x"/>
                                          </p:val>
                                        </p:tav>
                                      </p:tavLst>
                                    </p:anim>
                                    <p:anim calcmode="lin" valueType="num">
                                      <p:cBhvr additive="base">
                                        <p:cTn id="48" dur="500" fill="hold"/>
                                        <p:tgtEl>
                                          <p:spTgt spid="7072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707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0729"/>
                                        </p:tgtEl>
                                        <p:attrNameLst>
                                          <p:attrName>style.visibility</p:attrName>
                                        </p:attrNameLst>
                                      </p:cBhvr>
                                      <p:to>
                                        <p:strVal val="visible"/>
                                      </p:to>
                                    </p:set>
                                    <p:anim calcmode="lin" valueType="num">
                                      <p:cBhvr additive="base">
                                        <p:cTn id="61" dur="500" fill="hold"/>
                                        <p:tgtEl>
                                          <p:spTgt spid="70729"/>
                                        </p:tgtEl>
                                        <p:attrNameLst>
                                          <p:attrName>ppt_x</p:attrName>
                                        </p:attrNameLst>
                                      </p:cBhvr>
                                      <p:tavLst>
                                        <p:tav tm="0">
                                          <p:val>
                                            <p:strVal val="0-#ppt_w/2"/>
                                          </p:val>
                                        </p:tav>
                                        <p:tav tm="100000">
                                          <p:val>
                                            <p:strVal val="#ppt_x"/>
                                          </p:val>
                                        </p:tav>
                                      </p:tavLst>
                                    </p:anim>
                                    <p:anim calcmode="lin" valueType="num">
                                      <p:cBhvr additive="base">
                                        <p:cTn id="62" dur="500" fill="hold"/>
                                        <p:tgtEl>
                                          <p:spTgt spid="7072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0730"/>
                                        </p:tgtEl>
                                        <p:attrNameLst>
                                          <p:attrName>style.visibility</p:attrName>
                                        </p:attrNameLst>
                                      </p:cBhvr>
                                      <p:to>
                                        <p:strVal val="visible"/>
                                      </p:to>
                                    </p:set>
                                    <p:anim calcmode="lin" valueType="num">
                                      <p:cBhvr additive="base">
                                        <p:cTn id="67" dur="500" fill="hold"/>
                                        <p:tgtEl>
                                          <p:spTgt spid="70730"/>
                                        </p:tgtEl>
                                        <p:attrNameLst>
                                          <p:attrName>ppt_x</p:attrName>
                                        </p:attrNameLst>
                                      </p:cBhvr>
                                      <p:tavLst>
                                        <p:tav tm="0">
                                          <p:val>
                                            <p:strVal val="1+#ppt_w/2"/>
                                          </p:val>
                                        </p:tav>
                                        <p:tav tm="100000">
                                          <p:val>
                                            <p:strVal val="#ppt_x"/>
                                          </p:val>
                                        </p:tav>
                                      </p:tavLst>
                                    </p:anim>
                                    <p:anim calcmode="lin" valueType="num">
                                      <p:cBhvr additive="base">
                                        <p:cTn id="68" dur="500" fill="hold"/>
                                        <p:tgtEl>
                                          <p:spTgt spid="7073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0731"/>
                                        </p:tgtEl>
                                        <p:attrNameLst>
                                          <p:attrName>style.visibility</p:attrName>
                                        </p:attrNameLst>
                                      </p:cBhvr>
                                      <p:to>
                                        <p:strVal val="visible"/>
                                      </p:to>
                                    </p:set>
                                    <p:anim calcmode="lin" valueType="num">
                                      <p:cBhvr additive="base">
                                        <p:cTn id="73" dur="500" fill="hold"/>
                                        <p:tgtEl>
                                          <p:spTgt spid="70731"/>
                                        </p:tgtEl>
                                        <p:attrNameLst>
                                          <p:attrName>ppt_x</p:attrName>
                                        </p:attrNameLst>
                                      </p:cBhvr>
                                      <p:tavLst>
                                        <p:tav tm="0">
                                          <p:val>
                                            <p:strVal val="1+#ppt_w/2"/>
                                          </p:val>
                                        </p:tav>
                                        <p:tav tm="100000">
                                          <p:val>
                                            <p:strVal val="#ppt_x"/>
                                          </p:val>
                                        </p:tav>
                                      </p:tavLst>
                                    </p:anim>
                                    <p:anim calcmode="lin" valueType="num">
                                      <p:cBhvr additive="base">
                                        <p:cTn id="74" dur="500" fill="hold"/>
                                        <p:tgtEl>
                                          <p:spTgt spid="7073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70763"/>
                                        </p:tgtEl>
                                        <p:attrNameLst>
                                          <p:attrName>style.visibility</p:attrName>
                                        </p:attrNameLst>
                                      </p:cBhvr>
                                      <p:to>
                                        <p:strVal val="visible"/>
                                      </p:to>
                                    </p:set>
                                  </p:childTnLst>
                                  <p:subTnLst>
                                    <p:set>
                                      <p:cBhvr override="childStyle">
                                        <p:cTn dur="1" fill="hold" display="0" masterRel="nextClick" afterEffect="1"/>
                                        <p:tgtEl>
                                          <p:spTgt spid="70763"/>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70732"/>
                                        </p:tgtEl>
                                        <p:attrNameLst>
                                          <p:attrName>style.visibility</p:attrName>
                                        </p:attrNameLst>
                                      </p:cBhvr>
                                      <p:to>
                                        <p:strVal val="visible"/>
                                      </p:to>
                                    </p:set>
                                    <p:anim calcmode="lin" valueType="num">
                                      <p:cBhvr additive="base">
                                        <p:cTn id="83" dur="500" fill="hold"/>
                                        <p:tgtEl>
                                          <p:spTgt spid="70732"/>
                                        </p:tgtEl>
                                        <p:attrNameLst>
                                          <p:attrName>ppt_x</p:attrName>
                                        </p:attrNameLst>
                                      </p:cBhvr>
                                      <p:tavLst>
                                        <p:tav tm="0">
                                          <p:val>
                                            <p:strVal val="1+#ppt_w/2"/>
                                          </p:val>
                                        </p:tav>
                                        <p:tav tm="100000">
                                          <p:val>
                                            <p:strVal val="#ppt_x"/>
                                          </p:val>
                                        </p:tav>
                                      </p:tavLst>
                                    </p:anim>
                                    <p:anim calcmode="lin" valueType="num">
                                      <p:cBhvr additive="base">
                                        <p:cTn id="84" dur="500" fill="hold"/>
                                        <p:tgtEl>
                                          <p:spTgt spid="70732"/>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499"/>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499"/>
                                          </p:stCondLst>
                                        </p:cTn>
                                        <p:tgtEl>
                                          <p:spTgt spid="70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5" grpId="0" autoUpdateAnimBg="0"/>
      <p:bldP spid="70726" grpId="0" autoUpdateAnimBg="0"/>
      <p:bldP spid="70727" grpId="0" autoUpdateAnimBg="0"/>
      <p:bldP spid="70728" grpId="0" autoUpdateAnimBg="0"/>
      <p:bldP spid="70729" grpId="0" autoUpdateAnimBg="0"/>
      <p:bldP spid="70730" grpId="0" autoUpdateAnimBg="0"/>
      <p:bldP spid="70731" grpId="0" autoUpdateAnimBg="0"/>
      <p:bldP spid="70732" grpId="0" autoUpdateAnimBg="0"/>
      <p:bldP spid="70752" grpId="0" autoUpdateAnimBg="0"/>
      <p:bldP spid="70753" grpId="0" autoUpdateAnimBg="0"/>
      <p:bldP spid="70759" grpId="0" animBg="1"/>
      <p:bldP spid="7076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3"/>
          <p:cNvSpPr>
            <a:spLocks noGrp="1"/>
          </p:cNvSpPr>
          <p:nvPr>
            <p:ph type="sldNum" sz="quarter" idx="12"/>
          </p:nvPr>
        </p:nvSpPr>
        <p:spPr/>
        <p:txBody>
          <a:bodyPr/>
          <a:lstStyle/>
          <a:p>
            <a:pPr>
              <a:defRPr/>
            </a:pPr>
            <a:fld id="{FB04F137-9969-4DA4-9411-E14F3D4F5E83}" type="slidenum">
              <a:rPr lang="en-US"/>
              <a:pPr>
                <a:defRPr/>
              </a:pPr>
              <a:t>47</a:t>
            </a:fld>
            <a:endParaRPr lang="en-US"/>
          </a:p>
        </p:txBody>
      </p:sp>
      <p:grpSp>
        <p:nvGrpSpPr>
          <p:cNvPr id="2" name="Group 12"/>
          <p:cNvGrpSpPr>
            <a:grpSpLocks/>
          </p:cNvGrpSpPr>
          <p:nvPr/>
        </p:nvGrpSpPr>
        <p:grpSpPr bwMode="auto">
          <a:xfrm>
            <a:off x="3695700" y="392113"/>
            <a:ext cx="1485900" cy="1350962"/>
            <a:chOff x="2328" y="247"/>
            <a:chExt cx="936" cy="851"/>
          </a:xfrm>
        </p:grpSpPr>
        <p:sp>
          <p:nvSpPr>
            <p:cNvPr id="25667" name="Text Box 13"/>
            <p:cNvSpPr txBox="1">
              <a:spLocks noChangeArrowheads="1"/>
            </p:cNvSpPr>
            <p:nvPr/>
          </p:nvSpPr>
          <p:spPr bwMode="auto">
            <a:xfrm>
              <a:off x="2574" y="247"/>
              <a:ext cx="666" cy="250"/>
            </a:xfrm>
            <a:prstGeom prst="rect">
              <a:avLst/>
            </a:prstGeom>
            <a:noFill/>
            <a:ln w="9525">
              <a:noFill/>
              <a:miter lim="800000"/>
              <a:headEnd/>
              <a:tailEnd/>
            </a:ln>
          </p:spPr>
          <p:txBody>
            <a:bodyPr wrap="none">
              <a:spAutoFit/>
            </a:bodyPr>
            <a:lstStyle/>
            <a:p>
              <a:pPr algn="l"/>
              <a:r>
                <a:rPr lang="en-US" sz="2000"/>
                <a:t>C – 4 e</a:t>
              </a:r>
              <a:r>
                <a:rPr lang="en-US" sz="2000" baseline="30000"/>
                <a:t>-</a:t>
              </a:r>
              <a:endParaRPr lang="en-US" sz="2000"/>
            </a:p>
          </p:txBody>
        </p:sp>
        <p:sp>
          <p:nvSpPr>
            <p:cNvPr id="25668" name="Text Box 14"/>
            <p:cNvSpPr txBox="1">
              <a:spLocks noChangeArrowheads="1"/>
            </p:cNvSpPr>
            <p:nvPr/>
          </p:nvSpPr>
          <p:spPr bwMode="auto">
            <a:xfrm>
              <a:off x="2576" y="439"/>
              <a:ext cx="674" cy="250"/>
            </a:xfrm>
            <a:prstGeom prst="rect">
              <a:avLst/>
            </a:prstGeom>
            <a:noFill/>
            <a:ln w="9525">
              <a:noFill/>
              <a:miter lim="800000"/>
              <a:headEnd/>
              <a:tailEnd/>
            </a:ln>
          </p:spPr>
          <p:txBody>
            <a:bodyPr wrap="none">
              <a:spAutoFit/>
            </a:bodyPr>
            <a:lstStyle/>
            <a:p>
              <a:pPr algn="l"/>
              <a:r>
                <a:rPr lang="en-US" sz="2000"/>
                <a:t>O – 6 e</a:t>
              </a:r>
              <a:r>
                <a:rPr lang="en-US" sz="2000" baseline="30000"/>
                <a:t>-</a:t>
              </a:r>
              <a:endParaRPr lang="en-US" sz="2000"/>
            </a:p>
          </p:txBody>
        </p:sp>
        <p:grpSp>
          <p:nvGrpSpPr>
            <p:cNvPr id="3" name="Group 15"/>
            <p:cNvGrpSpPr>
              <a:grpSpLocks/>
            </p:cNvGrpSpPr>
            <p:nvPr/>
          </p:nvGrpSpPr>
          <p:grpSpPr bwMode="auto">
            <a:xfrm>
              <a:off x="2328" y="646"/>
              <a:ext cx="936" cy="250"/>
              <a:chOff x="2000" y="646"/>
              <a:chExt cx="936" cy="250"/>
            </a:xfrm>
          </p:grpSpPr>
          <p:sp>
            <p:nvSpPr>
              <p:cNvPr id="25671" name="Text Box 16"/>
              <p:cNvSpPr txBox="1">
                <a:spLocks noChangeArrowheads="1"/>
              </p:cNvSpPr>
              <p:nvPr/>
            </p:nvSpPr>
            <p:spPr bwMode="auto">
              <a:xfrm>
                <a:off x="2012" y="646"/>
                <a:ext cx="924" cy="250"/>
              </a:xfrm>
              <a:prstGeom prst="rect">
                <a:avLst/>
              </a:prstGeom>
              <a:noFill/>
              <a:ln w="9525">
                <a:noFill/>
                <a:miter lim="800000"/>
                <a:headEnd/>
                <a:tailEnd/>
              </a:ln>
            </p:spPr>
            <p:txBody>
              <a:bodyPr wrap="none">
                <a:spAutoFit/>
              </a:bodyPr>
              <a:lstStyle/>
              <a:p>
                <a:pPr algn="l"/>
                <a:r>
                  <a:rPr lang="en-US" sz="2000"/>
                  <a:t>2H – 2x1 e</a:t>
                </a:r>
                <a:r>
                  <a:rPr lang="en-US" sz="2000" baseline="30000"/>
                  <a:t>-</a:t>
                </a:r>
                <a:endParaRPr lang="en-US" sz="2000"/>
              </a:p>
            </p:txBody>
          </p:sp>
          <p:sp>
            <p:nvSpPr>
              <p:cNvPr id="25672" name="Line 17"/>
              <p:cNvSpPr>
                <a:spLocks noChangeShapeType="1"/>
              </p:cNvSpPr>
              <p:nvPr/>
            </p:nvSpPr>
            <p:spPr bwMode="auto">
              <a:xfrm>
                <a:off x="2000" y="880"/>
                <a:ext cx="912" cy="0"/>
              </a:xfrm>
              <a:prstGeom prst="line">
                <a:avLst/>
              </a:prstGeom>
              <a:noFill/>
              <a:ln w="28575">
                <a:solidFill>
                  <a:schemeClr val="tx1"/>
                </a:solidFill>
                <a:round/>
                <a:headEnd/>
                <a:tailEnd/>
              </a:ln>
            </p:spPr>
            <p:txBody>
              <a:bodyPr/>
              <a:lstStyle/>
              <a:p>
                <a:endParaRPr lang="en-US"/>
              </a:p>
            </p:txBody>
          </p:sp>
        </p:grpSp>
        <p:sp>
          <p:nvSpPr>
            <p:cNvPr id="25670" name="Text Box 18"/>
            <p:cNvSpPr txBox="1">
              <a:spLocks noChangeArrowheads="1"/>
            </p:cNvSpPr>
            <p:nvPr/>
          </p:nvSpPr>
          <p:spPr bwMode="auto">
            <a:xfrm>
              <a:off x="2750" y="848"/>
              <a:ext cx="506" cy="250"/>
            </a:xfrm>
            <a:prstGeom prst="rect">
              <a:avLst/>
            </a:prstGeom>
            <a:noFill/>
            <a:ln w="9525">
              <a:noFill/>
              <a:miter lim="800000"/>
              <a:headEnd/>
              <a:tailEnd/>
            </a:ln>
          </p:spPr>
          <p:txBody>
            <a:bodyPr wrap="none">
              <a:spAutoFit/>
            </a:bodyPr>
            <a:lstStyle/>
            <a:p>
              <a:pPr algn="l"/>
              <a:r>
                <a:rPr lang="en-US" sz="2000">
                  <a:solidFill>
                    <a:srgbClr val="FF0000"/>
                  </a:solidFill>
                </a:rPr>
                <a:t>12  e</a:t>
              </a:r>
              <a:r>
                <a:rPr lang="en-US" sz="2000" baseline="30000">
                  <a:solidFill>
                    <a:srgbClr val="FF0000"/>
                  </a:solidFill>
                </a:rPr>
                <a:t>-</a:t>
              </a:r>
              <a:endParaRPr lang="en-US" sz="2000">
                <a:solidFill>
                  <a:srgbClr val="FF0000"/>
                </a:solidFill>
              </a:endParaRPr>
            </a:p>
          </p:txBody>
        </p:sp>
      </p:grpSp>
      <p:grpSp>
        <p:nvGrpSpPr>
          <p:cNvPr id="4" name="Group 19"/>
          <p:cNvGrpSpPr>
            <a:grpSpLocks/>
          </p:cNvGrpSpPr>
          <p:nvPr/>
        </p:nvGrpSpPr>
        <p:grpSpPr bwMode="auto">
          <a:xfrm>
            <a:off x="5638800" y="406400"/>
            <a:ext cx="3124200" cy="1346200"/>
            <a:chOff x="2400" y="3024"/>
            <a:chExt cx="1968" cy="848"/>
          </a:xfrm>
        </p:grpSpPr>
        <p:sp>
          <p:nvSpPr>
            <p:cNvPr id="25661" name="Text Box 20"/>
            <p:cNvSpPr txBox="1">
              <a:spLocks noChangeArrowheads="1"/>
            </p:cNvSpPr>
            <p:nvPr/>
          </p:nvSpPr>
          <p:spPr bwMode="auto">
            <a:xfrm>
              <a:off x="2400" y="3024"/>
              <a:ext cx="1920" cy="250"/>
            </a:xfrm>
            <a:prstGeom prst="rect">
              <a:avLst/>
            </a:prstGeom>
            <a:noFill/>
            <a:ln w="9525">
              <a:noFill/>
              <a:miter lim="800000"/>
              <a:headEnd/>
              <a:tailEnd/>
            </a:ln>
          </p:spPr>
          <p:txBody>
            <a:bodyPr>
              <a:spAutoFit/>
            </a:bodyPr>
            <a:lstStyle/>
            <a:p>
              <a:pPr algn="l">
                <a:spcBef>
                  <a:spcPct val="50000"/>
                </a:spcBef>
              </a:pPr>
              <a:r>
                <a:rPr lang="en-US" sz="2000"/>
                <a:t>2 single bonds (2x2) =   4</a:t>
              </a:r>
            </a:p>
          </p:txBody>
        </p:sp>
        <p:sp>
          <p:nvSpPr>
            <p:cNvPr id="25662" name="Text Box 21"/>
            <p:cNvSpPr txBox="1">
              <a:spLocks noChangeArrowheads="1"/>
            </p:cNvSpPr>
            <p:nvPr/>
          </p:nvSpPr>
          <p:spPr bwMode="auto">
            <a:xfrm>
              <a:off x="2832" y="3224"/>
              <a:ext cx="1536" cy="250"/>
            </a:xfrm>
            <a:prstGeom prst="rect">
              <a:avLst/>
            </a:prstGeom>
            <a:noFill/>
            <a:ln w="9525">
              <a:noFill/>
              <a:miter lim="800000"/>
              <a:headEnd/>
              <a:tailEnd/>
            </a:ln>
          </p:spPr>
          <p:txBody>
            <a:bodyPr>
              <a:spAutoFit/>
            </a:bodyPr>
            <a:lstStyle/>
            <a:p>
              <a:pPr algn="l">
                <a:spcBef>
                  <a:spcPct val="50000"/>
                </a:spcBef>
              </a:pPr>
              <a:r>
                <a:rPr lang="en-US" sz="2000"/>
                <a:t>1 double bond =   4</a:t>
              </a:r>
            </a:p>
          </p:txBody>
        </p:sp>
        <p:grpSp>
          <p:nvGrpSpPr>
            <p:cNvPr id="5" name="Group 22"/>
            <p:cNvGrpSpPr>
              <a:grpSpLocks/>
            </p:cNvGrpSpPr>
            <p:nvPr/>
          </p:nvGrpSpPr>
          <p:grpSpPr bwMode="auto">
            <a:xfrm>
              <a:off x="2448" y="3423"/>
              <a:ext cx="1869" cy="250"/>
              <a:chOff x="2448" y="3398"/>
              <a:chExt cx="1869" cy="250"/>
            </a:xfrm>
          </p:grpSpPr>
          <p:sp>
            <p:nvSpPr>
              <p:cNvPr id="25665" name="Text Box 23"/>
              <p:cNvSpPr txBox="1">
                <a:spLocks noChangeArrowheads="1"/>
              </p:cNvSpPr>
              <p:nvPr/>
            </p:nvSpPr>
            <p:spPr bwMode="auto">
              <a:xfrm>
                <a:off x="2608" y="3398"/>
                <a:ext cx="1709" cy="250"/>
              </a:xfrm>
              <a:prstGeom prst="rect">
                <a:avLst/>
              </a:prstGeom>
              <a:noFill/>
              <a:ln w="9525">
                <a:noFill/>
                <a:miter lim="800000"/>
                <a:headEnd/>
                <a:tailEnd/>
              </a:ln>
            </p:spPr>
            <p:txBody>
              <a:bodyPr wrap="none">
                <a:spAutoFit/>
              </a:bodyPr>
              <a:lstStyle/>
              <a:p>
                <a:pPr algn="l"/>
                <a:r>
                  <a:rPr lang="en-US" sz="2000"/>
                  <a:t>2 lone pairs (2x2) =   4</a:t>
                </a:r>
              </a:p>
            </p:txBody>
          </p:sp>
          <p:sp>
            <p:nvSpPr>
              <p:cNvPr id="25666" name="Line 24"/>
              <p:cNvSpPr>
                <a:spLocks noChangeShapeType="1"/>
              </p:cNvSpPr>
              <p:nvPr/>
            </p:nvSpPr>
            <p:spPr bwMode="auto">
              <a:xfrm>
                <a:off x="2448" y="3616"/>
                <a:ext cx="1824" cy="0"/>
              </a:xfrm>
              <a:prstGeom prst="line">
                <a:avLst/>
              </a:prstGeom>
              <a:noFill/>
              <a:ln w="28575">
                <a:solidFill>
                  <a:schemeClr val="tx1"/>
                </a:solidFill>
                <a:round/>
                <a:headEnd/>
                <a:tailEnd/>
              </a:ln>
            </p:spPr>
            <p:txBody>
              <a:bodyPr/>
              <a:lstStyle/>
              <a:p>
                <a:endParaRPr lang="en-US"/>
              </a:p>
            </p:txBody>
          </p:sp>
        </p:grpSp>
        <p:sp>
          <p:nvSpPr>
            <p:cNvPr id="25664" name="Text Box 25"/>
            <p:cNvSpPr txBox="1">
              <a:spLocks noChangeArrowheads="1"/>
            </p:cNvSpPr>
            <p:nvPr/>
          </p:nvSpPr>
          <p:spPr bwMode="auto">
            <a:xfrm>
              <a:off x="3489" y="3622"/>
              <a:ext cx="831" cy="250"/>
            </a:xfrm>
            <a:prstGeom prst="rect">
              <a:avLst/>
            </a:prstGeom>
            <a:noFill/>
            <a:ln w="9525">
              <a:noFill/>
              <a:miter lim="800000"/>
              <a:headEnd/>
              <a:tailEnd/>
            </a:ln>
          </p:spPr>
          <p:txBody>
            <a:bodyPr wrap="none">
              <a:spAutoFit/>
            </a:bodyPr>
            <a:lstStyle/>
            <a:p>
              <a:r>
                <a:rPr lang="en-US" sz="2000">
                  <a:solidFill>
                    <a:srgbClr val="FF0000"/>
                  </a:solidFill>
                </a:rPr>
                <a:t>Total = 12</a:t>
              </a:r>
            </a:p>
          </p:txBody>
        </p:sp>
      </p:grpSp>
      <p:grpSp>
        <p:nvGrpSpPr>
          <p:cNvPr id="6" name="Group 39"/>
          <p:cNvGrpSpPr>
            <a:grpSpLocks/>
          </p:cNvGrpSpPr>
          <p:nvPr/>
        </p:nvGrpSpPr>
        <p:grpSpPr bwMode="auto">
          <a:xfrm>
            <a:off x="787400" y="444500"/>
            <a:ext cx="1782763" cy="1003300"/>
            <a:chOff x="496" y="280"/>
            <a:chExt cx="1123" cy="632"/>
          </a:xfrm>
        </p:grpSpPr>
        <p:grpSp>
          <p:nvGrpSpPr>
            <p:cNvPr id="7" name="Group 2"/>
            <p:cNvGrpSpPr>
              <a:grpSpLocks/>
            </p:cNvGrpSpPr>
            <p:nvPr/>
          </p:nvGrpSpPr>
          <p:grpSpPr bwMode="auto">
            <a:xfrm rot="-5400000">
              <a:off x="1464" y="408"/>
              <a:ext cx="48" cy="144"/>
              <a:chOff x="1440" y="2400"/>
              <a:chExt cx="48" cy="144"/>
            </a:xfrm>
          </p:grpSpPr>
          <p:sp>
            <p:nvSpPr>
              <p:cNvPr id="25659" name="Oval 3"/>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5660" name="Oval 4"/>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sp>
          <p:nvSpPr>
            <p:cNvPr id="25648" name="Text Box 27"/>
            <p:cNvSpPr txBox="1">
              <a:spLocks noChangeArrowheads="1"/>
            </p:cNvSpPr>
            <p:nvPr/>
          </p:nvSpPr>
          <p:spPr bwMode="auto">
            <a:xfrm>
              <a:off x="497" y="280"/>
              <a:ext cx="255" cy="288"/>
            </a:xfrm>
            <a:prstGeom prst="rect">
              <a:avLst/>
            </a:prstGeom>
            <a:noFill/>
            <a:ln w="9525">
              <a:noFill/>
              <a:miter lim="800000"/>
              <a:headEnd/>
              <a:tailEnd/>
            </a:ln>
          </p:spPr>
          <p:txBody>
            <a:bodyPr wrap="none">
              <a:spAutoFit/>
            </a:bodyPr>
            <a:lstStyle/>
            <a:p>
              <a:pPr algn="l"/>
              <a:r>
                <a:rPr lang="en-US"/>
                <a:t>H</a:t>
              </a:r>
            </a:p>
          </p:txBody>
        </p:sp>
        <p:sp>
          <p:nvSpPr>
            <p:cNvPr id="25649" name="Text Box 28"/>
            <p:cNvSpPr txBox="1">
              <a:spLocks noChangeArrowheads="1"/>
            </p:cNvSpPr>
            <p:nvPr/>
          </p:nvSpPr>
          <p:spPr bwMode="auto">
            <a:xfrm>
              <a:off x="925" y="456"/>
              <a:ext cx="255" cy="288"/>
            </a:xfrm>
            <a:prstGeom prst="rect">
              <a:avLst/>
            </a:prstGeom>
            <a:noFill/>
            <a:ln w="9525">
              <a:noFill/>
              <a:miter lim="800000"/>
              <a:headEnd/>
              <a:tailEnd/>
            </a:ln>
          </p:spPr>
          <p:txBody>
            <a:bodyPr wrap="none">
              <a:spAutoFit/>
            </a:bodyPr>
            <a:lstStyle/>
            <a:p>
              <a:pPr algn="l"/>
              <a:r>
                <a:rPr lang="en-US"/>
                <a:t>C</a:t>
              </a:r>
            </a:p>
          </p:txBody>
        </p:sp>
        <p:sp>
          <p:nvSpPr>
            <p:cNvPr id="25650" name="Text Box 29"/>
            <p:cNvSpPr txBox="1">
              <a:spLocks noChangeArrowheads="1"/>
            </p:cNvSpPr>
            <p:nvPr/>
          </p:nvSpPr>
          <p:spPr bwMode="auto">
            <a:xfrm>
              <a:off x="1354" y="456"/>
              <a:ext cx="265" cy="288"/>
            </a:xfrm>
            <a:prstGeom prst="rect">
              <a:avLst/>
            </a:prstGeom>
            <a:noFill/>
            <a:ln w="9525">
              <a:noFill/>
              <a:miter lim="800000"/>
              <a:headEnd/>
              <a:tailEnd/>
            </a:ln>
          </p:spPr>
          <p:txBody>
            <a:bodyPr wrap="none">
              <a:spAutoFit/>
            </a:bodyPr>
            <a:lstStyle/>
            <a:p>
              <a:pPr algn="l"/>
              <a:r>
                <a:rPr lang="en-US"/>
                <a:t>O</a:t>
              </a:r>
            </a:p>
          </p:txBody>
        </p:sp>
        <p:sp>
          <p:nvSpPr>
            <p:cNvPr id="25651" name="Text Box 30"/>
            <p:cNvSpPr txBox="1">
              <a:spLocks noChangeArrowheads="1"/>
            </p:cNvSpPr>
            <p:nvPr/>
          </p:nvSpPr>
          <p:spPr bwMode="auto">
            <a:xfrm>
              <a:off x="496" y="624"/>
              <a:ext cx="255" cy="288"/>
            </a:xfrm>
            <a:prstGeom prst="rect">
              <a:avLst/>
            </a:prstGeom>
            <a:noFill/>
            <a:ln w="9525">
              <a:noFill/>
              <a:miter lim="800000"/>
              <a:headEnd/>
              <a:tailEnd/>
            </a:ln>
          </p:spPr>
          <p:txBody>
            <a:bodyPr wrap="none">
              <a:spAutoFit/>
            </a:bodyPr>
            <a:lstStyle/>
            <a:p>
              <a:pPr algn="l"/>
              <a:r>
                <a:rPr lang="en-US"/>
                <a:t>H</a:t>
              </a:r>
            </a:p>
          </p:txBody>
        </p:sp>
        <p:sp>
          <p:nvSpPr>
            <p:cNvPr id="25652" name="Line 31"/>
            <p:cNvSpPr>
              <a:spLocks noChangeShapeType="1"/>
            </p:cNvSpPr>
            <p:nvPr/>
          </p:nvSpPr>
          <p:spPr bwMode="auto">
            <a:xfrm>
              <a:off x="1145" y="584"/>
              <a:ext cx="240" cy="0"/>
            </a:xfrm>
            <a:prstGeom prst="line">
              <a:avLst/>
            </a:prstGeom>
            <a:noFill/>
            <a:ln w="28575">
              <a:solidFill>
                <a:schemeClr val="tx1"/>
              </a:solidFill>
              <a:round/>
              <a:headEnd/>
              <a:tailEnd/>
            </a:ln>
          </p:spPr>
          <p:txBody>
            <a:bodyPr/>
            <a:lstStyle/>
            <a:p>
              <a:endParaRPr lang="en-US"/>
            </a:p>
          </p:txBody>
        </p:sp>
        <p:sp>
          <p:nvSpPr>
            <p:cNvPr id="25653" name="Line 32"/>
            <p:cNvSpPr>
              <a:spLocks noChangeShapeType="1"/>
            </p:cNvSpPr>
            <p:nvPr/>
          </p:nvSpPr>
          <p:spPr bwMode="auto">
            <a:xfrm>
              <a:off x="712" y="456"/>
              <a:ext cx="240" cy="96"/>
            </a:xfrm>
            <a:prstGeom prst="line">
              <a:avLst/>
            </a:prstGeom>
            <a:noFill/>
            <a:ln w="28575">
              <a:solidFill>
                <a:schemeClr val="tx1"/>
              </a:solidFill>
              <a:round/>
              <a:headEnd/>
              <a:tailEnd/>
            </a:ln>
          </p:spPr>
          <p:txBody>
            <a:bodyPr/>
            <a:lstStyle/>
            <a:p>
              <a:endParaRPr lang="en-US"/>
            </a:p>
          </p:txBody>
        </p:sp>
        <p:sp>
          <p:nvSpPr>
            <p:cNvPr id="25654" name="Line 33"/>
            <p:cNvSpPr>
              <a:spLocks noChangeShapeType="1"/>
            </p:cNvSpPr>
            <p:nvPr/>
          </p:nvSpPr>
          <p:spPr bwMode="auto">
            <a:xfrm flipV="1">
              <a:off x="712" y="656"/>
              <a:ext cx="240" cy="96"/>
            </a:xfrm>
            <a:prstGeom prst="line">
              <a:avLst/>
            </a:prstGeom>
            <a:noFill/>
            <a:ln w="28575">
              <a:solidFill>
                <a:schemeClr val="tx1"/>
              </a:solidFill>
              <a:round/>
              <a:headEnd/>
              <a:tailEnd/>
            </a:ln>
          </p:spPr>
          <p:txBody>
            <a:bodyPr/>
            <a:lstStyle/>
            <a:p>
              <a:endParaRPr lang="en-US"/>
            </a:p>
          </p:txBody>
        </p:sp>
        <p:sp>
          <p:nvSpPr>
            <p:cNvPr id="25655" name="Line 34"/>
            <p:cNvSpPr>
              <a:spLocks noChangeShapeType="1"/>
            </p:cNvSpPr>
            <p:nvPr/>
          </p:nvSpPr>
          <p:spPr bwMode="auto">
            <a:xfrm>
              <a:off x="1144" y="624"/>
              <a:ext cx="240" cy="0"/>
            </a:xfrm>
            <a:prstGeom prst="line">
              <a:avLst/>
            </a:prstGeom>
            <a:noFill/>
            <a:ln w="28575">
              <a:solidFill>
                <a:schemeClr val="tx1"/>
              </a:solidFill>
              <a:round/>
              <a:headEnd/>
              <a:tailEnd/>
            </a:ln>
          </p:spPr>
          <p:txBody>
            <a:bodyPr/>
            <a:lstStyle/>
            <a:p>
              <a:endParaRPr lang="en-US"/>
            </a:p>
          </p:txBody>
        </p:sp>
        <p:grpSp>
          <p:nvGrpSpPr>
            <p:cNvPr id="8" name="Group 36"/>
            <p:cNvGrpSpPr>
              <a:grpSpLocks/>
            </p:cNvGrpSpPr>
            <p:nvPr/>
          </p:nvGrpSpPr>
          <p:grpSpPr bwMode="auto">
            <a:xfrm rot="-5400000">
              <a:off x="1464" y="648"/>
              <a:ext cx="48" cy="144"/>
              <a:chOff x="1440" y="2400"/>
              <a:chExt cx="48" cy="144"/>
            </a:xfrm>
          </p:grpSpPr>
          <p:sp>
            <p:nvSpPr>
              <p:cNvPr id="25657" name="Oval 37"/>
              <p:cNvSpPr>
                <a:spLocks noChangeArrowheads="1"/>
              </p:cNvSpPr>
              <p:nvPr/>
            </p:nvSpPr>
            <p:spPr bwMode="auto">
              <a:xfrm>
                <a:off x="1440" y="2400"/>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25658" name="Oval 38"/>
              <p:cNvSpPr>
                <a:spLocks noChangeArrowheads="1"/>
              </p:cNvSpPr>
              <p:nvPr/>
            </p:nvSpPr>
            <p:spPr bwMode="auto">
              <a:xfrm>
                <a:off x="1440" y="2496"/>
                <a:ext cx="48" cy="48"/>
              </a:xfrm>
              <a:prstGeom prst="ellipse">
                <a:avLst/>
              </a:prstGeom>
              <a:solidFill>
                <a:schemeClr val="tx1"/>
              </a:solidFill>
              <a:ln w="9525">
                <a:solidFill>
                  <a:schemeClr val="tx1"/>
                </a:solidFill>
                <a:round/>
                <a:headEnd/>
                <a:tailEnd/>
              </a:ln>
            </p:spPr>
            <p:txBody>
              <a:bodyPr wrap="none" anchor="ctr"/>
              <a:lstStyle/>
              <a:p>
                <a:endParaRPr lang="en-GB"/>
              </a:p>
            </p:txBody>
          </p:sp>
        </p:grpSp>
      </p:grpSp>
      <p:sp>
        <p:nvSpPr>
          <p:cNvPr id="71720" name="Text Box 40"/>
          <p:cNvSpPr txBox="1">
            <a:spLocks noChangeArrowheads="1"/>
          </p:cNvSpPr>
          <p:nvPr/>
        </p:nvSpPr>
        <p:spPr bwMode="auto">
          <a:xfrm>
            <a:off x="838200" y="4098925"/>
            <a:ext cx="1828800" cy="701675"/>
          </a:xfrm>
          <a:prstGeom prst="rect">
            <a:avLst/>
          </a:prstGeom>
          <a:noFill/>
          <a:ln w="9525">
            <a:noFill/>
            <a:miter lim="800000"/>
            <a:headEnd/>
            <a:tailEnd/>
          </a:ln>
        </p:spPr>
        <p:txBody>
          <a:bodyPr>
            <a:spAutoFit/>
          </a:bodyPr>
          <a:lstStyle/>
          <a:p>
            <a:pPr>
              <a:spcBef>
                <a:spcPct val="50000"/>
              </a:spcBef>
            </a:pPr>
            <a:r>
              <a:rPr lang="en-US" sz="2000"/>
              <a:t>formal charge on C</a:t>
            </a:r>
          </a:p>
        </p:txBody>
      </p:sp>
      <p:sp>
        <p:nvSpPr>
          <p:cNvPr id="71721" name="Text Box 41"/>
          <p:cNvSpPr txBox="1">
            <a:spLocks noChangeArrowheads="1"/>
          </p:cNvSpPr>
          <p:nvPr/>
        </p:nvSpPr>
        <p:spPr bwMode="auto">
          <a:xfrm>
            <a:off x="2651125" y="4221163"/>
            <a:ext cx="801688" cy="457200"/>
          </a:xfrm>
          <a:prstGeom prst="rect">
            <a:avLst/>
          </a:prstGeom>
          <a:noFill/>
          <a:ln w="9525">
            <a:noFill/>
            <a:miter lim="800000"/>
            <a:headEnd/>
            <a:tailEnd/>
          </a:ln>
        </p:spPr>
        <p:txBody>
          <a:bodyPr wrap="none">
            <a:spAutoFit/>
          </a:bodyPr>
          <a:lstStyle/>
          <a:p>
            <a:pPr algn="l"/>
            <a:r>
              <a:rPr lang="en-US"/>
              <a:t>= 4 -</a:t>
            </a:r>
          </a:p>
        </p:txBody>
      </p:sp>
      <p:sp>
        <p:nvSpPr>
          <p:cNvPr id="71722" name="Text Box 42"/>
          <p:cNvSpPr txBox="1">
            <a:spLocks noChangeArrowheads="1"/>
          </p:cNvSpPr>
          <p:nvPr/>
        </p:nvSpPr>
        <p:spPr bwMode="auto">
          <a:xfrm>
            <a:off x="3305175" y="4221163"/>
            <a:ext cx="623888" cy="457200"/>
          </a:xfrm>
          <a:prstGeom prst="rect">
            <a:avLst/>
          </a:prstGeom>
          <a:noFill/>
          <a:ln w="9525">
            <a:noFill/>
            <a:miter lim="800000"/>
            <a:headEnd/>
            <a:tailEnd/>
          </a:ln>
        </p:spPr>
        <p:txBody>
          <a:bodyPr wrap="none">
            <a:spAutoFit/>
          </a:bodyPr>
          <a:lstStyle/>
          <a:p>
            <a:pPr algn="l"/>
            <a:r>
              <a:rPr lang="en-US"/>
              <a:t>0</a:t>
            </a:r>
            <a:r>
              <a:rPr lang="en-US">
                <a:solidFill>
                  <a:srgbClr val="FF0000"/>
                </a:solidFill>
              </a:rPr>
              <a:t> </a:t>
            </a:r>
            <a:r>
              <a:rPr lang="en-US"/>
              <a:t>-</a:t>
            </a:r>
            <a:r>
              <a:rPr lang="en-US">
                <a:solidFill>
                  <a:srgbClr val="FF0000"/>
                </a:solidFill>
              </a:rPr>
              <a:t> </a:t>
            </a:r>
          </a:p>
        </p:txBody>
      </p:sp>
      <p:sp>
        <p:nvSpPr>
          <p:cNvPr id="71723" name="Text Box 43"/>
          <p:cNvSpPr txBox="1">
            <a:spLocks noChangeArrowheads="1"/>
          </p:cNvSpPr>
          <p:nvPr/>
        </p:nvSpPr>
        <p:spPr bwMode="auto">
          <a:xfrm>
            <a:off x="3675063" y="4221163"/>
            <a:ext cx="1444625" cy="457200"/>
          </a:xfrm>
          <a:prstGeom prst="rect">
            <a:avLst/>
          </a:prstGeom>
          <a:noFill/>
          <a:ln w="9525">
            <a:noFill/>
            <a:miter lim="800000"/>
            <a:headEnd/>
            <a:tailEnd/>
          </a:ln>
        </p:spPr>
        <p:txBody>
          <a:bodyPr wrap="none">
            <a:spAutoFit/>
          </a:bodyPr>
          <a:lstStyle/>
          <a:p>
            <a:pPr algn="l"/>
            <a:r>
              <a:rPr lang="en-US">
                <a:cs typeface="Arial" charset="0"/>
              </a:rPr>
              <a:t>½ x 8 = 0</a:t>
            </a:r>
            <a:endParaRPr lang="en-US"/>
          </a:p>
        </p:txBody>
      </p:sp>
      <p:sp>
        <p:nvSpPr>
          <p:cNvPr id="71724" name="Text Box 44"/>
          <p:cNvSpPr txBox="1">
            <a:spLocks noChangeArrowheads="1"/>
          </p:cNvSpPr>
          <p:nvPr/>
        </p:nvSpPr>
        <p:spPr bwMode="auto">
          <a:xfrm>
            <a:off x="838200" y="4937125"/>
            <a:ext cx="1828800" cy="701675"/>
          </a:xfrm>
          <a:prstGeom prst="rect">
            <a:avLst/>
          </a:prstGeom>
          <a:noFill/>
          <a:ln w="9525">
            <a:noFill/>
            <a:miter lim="800000"/>
            <a:headEnd/>
            <a:tailEnd/>
          </a:ln>
        </p:spPr>
        <p:txBody>
          <a:bodyPr>
            <a:spAutoFit/>
          </a:bodyPr>
          <a:lstStyle/>
          <a:p>
            <a:pPr>
              <a:spcBef>
                <a:spcPct val="50000"/>
              </a:spcBef>
            </a:pPr>
            <a:r>
              <a:rPr lang="en-US" sz="2000"/>
              <a:t>formal charge on O</a:t>
            </a:r>
          </a:p>
        </p:txBody>
      </p:sp>
      <p:sp>
        <p:nvSpPr>
          <p:cNvPr id="71725" name="Text Box 45"/>
          <p:cNvSpPr txBox="1">
            <a:spLocks noChangeArrowheads="1"/>
          </p:cNvSpPr>
          <p:nvPr/>
        </p:nvSpPr>
        <p:spPr bwMode="auto">
          <a:xfrm>
            <a:off x="2651125" y="5059363"/>
            <a:ext cx="801688" cy="457200"/>
          </a:xfrm>
          <a:prstGeom prst="rect">
            <a:avLst/>
          </a:prstGeom>
          <a:noFill/>
          <a:ln w="9525">
            <a:noFill/>
            <a:miter lim="800000"/>
            <a:headEnd/>
            <a:tailEnd/>
          </a:ln>
        </p:spPr>
        <p:txBody>
          <a:bodyPr wrap="none">
            <a:spAutoFit/>
          </a:bodyPr>
          <a:lstStyle/>
          <a:p>
            <a:pPr algn="l"/>
            <a:r>
              <a:rPr lang="en-US"/>
              <a:t>= 6 -</a:t>
            </a:r>
          </a:p>
        </p:txBody>
      </p:sp>
      <p:sp>
        <p:nvSpPr>
          <p:cNvPr id="71726" name="Text Box 46"/>
          <p:cNvSpPr txBox="1">
            <a:spLocks noChangeArrowheads="1"/>
          </p:cNvSpPr>
          <p:nvPr/>
        </p:nvSpPr>
        <p:spPr bwMode="auto">
          <a:xfrm>
            <a:off x="3292475" y="5059363"/>
            <a:ext cx="623888" cy="457200"/>
          </a:xfrm>
          <a:prstGeom prst="rect">
            <a:avLst/>
          </a:prstGeom>
          <a:noFill/>
          <a:ln w="9525">
            <a:noFill/>
            <a:miter lim="800000"/>
            <a:headEnd/>
            <a:tailEnd/>
          </a:ln>
        </p:spPr>
        <p:txBody>
          <a:bodyPr wrap="none">
            <a:spAutoFit/>
          </a:bodyPr>
          <a:lstStyle/>
          <a:p>
            <a:pPr algn="l"/>
            <a:r>
              <a:rPr lang="en-US"/>
              <a:t>4</a:t>
            </a:r>
            <a:r>
              <a:rPr lang="en-US">
                <a:solidFill>
                  <a:srgbClr val="FF0000"/>
                </a:solidFill>
              </a:rPr>
              <a:t> </a:t>
            </a:r>
            <a:r>
              <a:rPr lang="en-US"/>
              <a:t>-</a:t>
            </a:r>
            <a:r>
              <a:rPr lang="en-US">
                <a:solidFill>
                  <a:srgbClr val="FF0000"/>
                </a:solidFill>
              </a:rPr>
              <a:t> </a:t>
            </a:r>
          </a:p>
        </p:txBody>
      </p:sp>
      <p:sp>
        <p:nvSpPr>
          <p:cNvPr id="71727" name="Text Box 47"/>
          <p:cNvSpPr txBox="1">
            <a:spLocks noChangeArrowheads="1"/>
          </p:cNvSpPr>
          <p:nvPr/>
        </p:nvSpPr>
        <p:spPr bwMode="auto">
          <a:xfrm>
            <a:off x="3662363" y="5059363"/>
            <a:ext cx="1444625" cy="457200"/>
          </a:xfrm>
          <a:prstGeom prst="rect">
            <a:avLst/>
          </a:prstGeom>
          <a:noFill/>
          <a:ln w="9525">
            <a:noFill/>
            <a:miter lim="800000"/>
            <a:headEnd/>
            <a:tailEnd/>
          </a:ln>
        </p:spPr>
        <p:txBody>
          <a:bodyPr wrap="none">
            <a:spAutoFit/>
          </a:bodyPr>
          <a:lstStyle/>
          <a:p>
            <a:pPr algn="l"/>
            <a:r>
              <a:rPr lang="en-US">
                <a:cs typeface="Arial" charset="0"/>
              </a:rPr>
              <a:t>½ x 4 = 0</a:t>
            </a:r>
            <a:endParaRPr lang="en-US"/>
          </a:p>
        </p:txBody>
      </p:sp>
      <p:grpSp>
        <p:nvGrpSpPr>
          <p:cNvPr id="9" name="Group 48"/>
          <p:cNvGrpSpPr>
            <a:grpSpLocks/>
          </p:cNvGrpSpPr>
          <p:nvPr/>
        </p:nvGrpSpPr>
        <p:grpSpPr bwMode="auto">
          <a:xfrm>
            <a:off x="285750" y="2209800"/>
            <a:ext cx="8693150" cy="1311275"/>
            <a:chOff x="180" y="1392"/>
            <a:chExt cx="5476" cy="826"/>
          </a:xfrm>
        </p:grpSpPr>
        <p:grpSp>
          <p:nvGrpSpPr>
            <p:cNvPr id="10" name="Group 49"/>
            <p:cNvGrpSpPr>
              <a:grpSpLocks/>
            </p:cNvGrpSpPr>
            <p:nvPr/>
          </p:nvGrpSpPr>
          <p:grpSpPr bwMode="auto">
            <a:xfrm>
              <a:off x="180" y="1392"/>
              <a:ext cx="1380" cy="826"/>
              <a:chOff x="180" y="2688"/>
              <a:chExt cx="1380" cy="826"/>
            </a:xfrm>
          </p:grpSpPr>
          <p:sp>
            <p:nvSpPr>
              <p:cNvPr id="25645" name="Text Box 50"/>
              <p:cNvSpPr txBox="1">
                <a:spLocks noChangeArrowheads="1"/>
              </p:cNvSpPr>
              <p:nvPr/>
            </p:nvSpPr>
            <p:spPr bwMode="auto">
              <a:xfrm>
                <a:off x="180" y="2688"/>
                <a:ext cx="1152" cy="826"/>
              </a:xfrm>
              <a:prstGeom prst="rect">
                <a:avLst/>
              </a:prstGeom>
              <a:noFill/>
              <a:ln w="9525">
                <a:noFill/>
                <a:miter lim="800000"/>
                <a:headEnd/>
                <a:tailEnd/>
              </a:ln>
            </p:spPr>
            <p:txBody>
              <a:bodyPr>
                <a:spAutoFit/>
              </a:bodyPr>
              <a:lstStyle/>
              <a:p>
                <a:pPr algn="l">
                  <a:spcBef>
                    <a:spcPct val="50000"/>
                  </a:spcBef>
                </a:pPr>
                <a:r>
                  <a:rPr lang="en-US" sz="2000"/>
                  <a:t>formal charge on an atom in a Lewis structure</a:t>
                </a:r>
              </a:p>
            </p:txBody>
          </p:sp>
          <p:sp>
            <p:nvSpPr>
              <p:cNvPr id="25646" name="Text Box 51"/>
              <p:cNvSpPr txBox="1">
                <a:spLocks noChangeArrowheads="1"/>
              </p:cNvSpPr>
              <p:nvPr/>
            </p:nvSpPr>
            <p:spPr bwMode="auto">
              <a:xfrm>
                <a:off x="1332" y="2957"/>
                <a:ext cx="228" cy="288"/>
              </a:xfrm>
              <a:prstGeom prst="rect">
                <a:avLst/>
              </a:prstGeom>
              <a:noFill/>
              <a:ln w="9525">
                <a:noFill/>
                <a:miter lim="800000"/>
                <a:headEnd/>
                <a:tailEnd/>
              </a:ln>
            </p:spPr>
            <p:txBody>
              <a:bodyPr wrap="none">
                <a:spAutoFit/>
              </a:bodyPr>
              <a:lstStyle/>
              <a:p>
                <a:pPr algn="l"/>
                <a:r>
                  <a:rPr lang="en-US"/>
                  <a:t>=</a:t>
                </a:r>
              </a:p>
            </p:txBody>
          </p:sp>
        </p:grpSp>
        <p:grpSp>
          <p:nvGrpSpPr>
            <p:cNvPr id="11" name="Group 52"/>
            <p:cNvGrpSpPr>
              <a:grpSpLocks/>
            </p:cNvGrpSpPr>
            <p:nvPr/>
          </p:nvGrpSpPr>
          <p:grpSpPr bwMode="auto">
            <a:xfrm>
              <a:off x="4164" y="1488"/>
              <a:ext cx="1492" cy="634"/>
              <a:chOff x="4164" y="2784"/>
              <a:chExt cx="1492" cy="634"/>
            </a:xfrm>
          </p:grpSpPr>
          <p:grpSp>
            <p:nvGrpSpPr>
              <p:cNvPr id="12" name="Group 53"/>
              <p:cNvGrpSpPr>
                <a:grpSpLocks/>
              </p:cNvGrpSpPr>
              <p:nvPr/>
            </p:nvGrpSpPr>
            <p:grpSpPr bwMode="auto">
              <a:xfrm>
                <a:off x="4164" y="2813"/>
                <a:ext cx="223" cy="576"/>
                <a:chOff x="4128" y="2832"/>
                <a:chExt cx="223" cy="576"/>
              </a:xfrm>
            </p:grpSpPr>
            <p:sp>
              <p:nvSpPr>
                <p:cNvPr id="25642" name="Text Box 54"/>
                <p:cNvSpPr txBox="1">
                  <a:spLocks noChangeArrowheads="1"/>
                </p:cNvSpPr>
                <p:nvPr/>
              </p:nvSpPr>
              <p:spPr bwMode="auto">
                <a:xfrm>
                  <a:off x="4128" y="2832"/>
                  <a:ext cx="223" cy="288"/>
                </a:xfrm>
                <a:prstGeom prst="rect">
                  <a:avLst/>
                </a:prstGeom>
                <a:noFill/>
                <a:ln w="9525">
                  <a:noFill/>
                  <a:miter lim="800000"/>
                  <a:headEnd/>
                  <a:tailEnd/>
                </a:ln>
              </p:spPr>
              <p:txBody>
                <a:bodyPr wrap="none">
                  <a:spAutoFit/>
                </a:bodyPr>
                <a:lstStyle/>
                <a:p>
                  <a:pPr algn="l"/>
                  <a:r>
                    <a:rPr lang="en-US"/>
                    <a:t>1</a:t>
                  </a:r>
                </a:p>
              </p:txBody>
            </p:sp>
            <p:sp>
              <p:nvSpPr>
                <p:cNvPr id="25643" name="Text Box 55"/>
                <p:cNvSpPr txBox="1">
                  <a:spLocks noChangeArrowheads="1"/>
                </p:cNvSpPr>
                <p:nvPr/>
              </p:nvSpPr>
              <p:spPr bwMode="auto">
                <a:xfrm>
                  <a:off x="4128" y="3120"/>
                  <a:ext cx="223" cy="288"/>
                </a:xfrm>
                <a:prstGeom prst="rect">
                  <a:avLst/>
                </a:prstGeom>
                <a:noFill/>
                <a:ln w="9525">
                  <a:noFill/>
                  <a:miter lim="800000"/>
                  <a:headEnd/>
                  <a:tailEnd/>
                </a:ln>
              </p:spPr>
              <p:txBody>
                <a:bodyPr wrap="none">
                  <a:spAutoFit/>
                </a:bodyPr>
                <a:lstStyle/>
                <a:p>
                  <a:pPr algn="l"/>
                  <a:r>
                    <a:rPr lang="en-US"/>
                    <a:t>2</a:t>
                  </a:r>
                </a:p>
              </p:txBody>
            </p:sp>
            <p:sp>
              <p:nvSpPr>
                <p:cNvPr id="25644" name="Line 56"/>
                <p:cNvSpPr>
                  <a:spLocks noChangeShapeType="1"/>
                </p:cNvSpPr>
                <p:nvPr/>
              </p:nvSpPr>
              <p:spPr bwMode="auto">
                <a:xfrm>
                  <a:off x="4143" y="3120"/>
                  <a:ext cx="192" cy="0"/>
                </a:xfrm>
                <a:prstGeom prst="line">
                  <a:avLst/>
                </a:prstGeom>
                <a:noFill/>
                <a:ln w="28575">
                  <a:solidFill>
                    <a:schemeClr val="tx1"/>
                  </a:solidFill>
                  <a:round/>
                  <a:headEnd/>
                  <a:tailEnd/>
                </a:ln>
              </p:spPr>
              <p:txBody>
                <a:bodyPr/>
                <a:lstStyle/>
                <a:p>
                  <a:endParaRPr lang="en-US"/>
                </a:p>
              </p:txBody>
            </p:sp>
          </p:grpSp>
          <p:grpSp>
            <p:nvGrpSpPr>
              <p:cNvPr id="13" name="Group 57"/>
              <p:cNvGrpSpPr>
                <a:grpSpLocks/>
              </p:cNvGrpSpPr>
              <p:nvPr/>
            </p:nvGrpSpPr>
            <p:grpSpPr bwMode="auto">
              <a:xfrm>
                <a:off x="4332" y="2784"/>
                <a:ext cx="1324" cy="634"/>
                <a:chOff x="4296" y="2804"/>
                <a:chExt cx="1324" cy="634"/>
              </a:xfrm>
            </p:grpSpPr>
            <p:sp>
              <p:nvSpPr>
                <p:cNvPr id="25639" name="Text Box 58"/>
                <p:cNvSpPr txBox="1">
                  <a:spLocks noChangeArrowheads="1"/>
                </p:cNvSpPr>
                <p:nvPr/>
              </p:nvSpPr>
              <p:spPr bwMode="auto">
                <a:xfrm>
                  <a:off x="4464" y="2804"/>
                  <a:ext cx="1152" cy="634"/>
                </a:xfrm>
                <a:prstGeom prst="rect">
                  <a:avLst/>
                </a:prstGeom>
                <a:noFill/>
                <a:ln w="9525">
                  <a:noFill/>
                  <a:miter lim="800000"/>
                  <a:headEnd/>
                  <a:tailEnd/>
                </a:ln>
              </p:spPr>
              <p:txBody>
                <a:bodyPr>
                  <a:spAutoFit/>
                </a:bodyPr>
                <a:lstStyle/>
                <a:p>
                  <a:pPr algn="l">
                    <a:spcBef>
                      <a:spcPct val="50000"/>
                    </a:spcBef>
                  </a:pPr>
                  <a:r>
                    <a:rPr lang="en-US" sz="2000"/>
                    <a:t>total number of bonding electrons</a:t>
                  </a:r>
                </a:p>
              </p:txBody>
            </p:sp>
            <p:sp>
              <p:nvSpPr>
                <p:cNvPr id="25640" name="Text Box 59"/>
                <p:cNvSpPr txBox="1">
                  <a:spLocks noChangeArrowheads="1"/>
                </p:cNvSpPr>
                <p:nvPr/>
              </p:nvSpPr>
              <p:spPr bwMode="auto">
                <a:xfrm>
                  <a:off x="4296" y="2804"/>
                  <a:ext cx="276" cy="634"/>
                </a:xfrm>
                <a:prstGeom prst="rect">
                  <a:avLst/>
                </a:prstGeom>
                <a:noFill/>
                <a:ln w="9525">
                  <a:noFill/>
                  <a:miter lim="800000"/>
                  <a:headEnd/>
                  <a:tailEnd/>
                </a:ln>
              </p:spPr>
              <p:txBody>
                <a:bodyPr wrap="none">
                  <a:spAutoFit/>
                </a:bodyPr>
                <a:lstStyle/>
                <a:p>
                  <a:pPr algn="l"/>
                  <a:r>
                    <a:rPr lang="en-US" sz="6000"/>
                    <a:t>(</a:t>
                  </a:r>
                </a:p>
              </p:txBody>
            </p:sp>
            <p:sp>
              <p:nvSpPr>
                <p:cNvPr id="25641" name="Text Box 60"/>
                <p:cNvSpPr txBox="1">
                  <a:spLocks noChangeArrowheads="1"/>
                </p:cNvSpPr>
                <p:nvPr/>
              </p:nvSpPr>
              <p:spPr bwMode="auto">
                <a:xfrm>
                  <a:off x="5344" y="2804"/>
                  <a:ext cx="276" cy="634"/>
                </a:xfrm>
                <a:prstGeom prst="rect">
                  <a:avLst/>
                </a:prstGeom>
                <a:noFill/>
                <a:ln w="9525">
                  <a:noFill/>
                  <a:miter lim="800000"/>
                  <a:headEnd/>
                  <a:tailEnd/>
                </a:ln>
              </p:spPr>
              <p:txBody>
                <a:bodyPr wrap="none">
                  <a:spAutoFit/>
                </a:bodyPr>
                <a:lstStyle/>
                <a:p>
                  <a:pPr algn="l"/>
                  <a:r>
                    <a:rPr lang="en-US" sz="6000"/>
                    <a:t>)</a:t>
                  </a:r>
                </a:p>
              </p:txBody>
            </p:sp>
          </p:grpSp>
        </p:grpSp>
        <p:grpSp>
          <p:nvGrpSpPr>
            <p:cNvPr id="14" name="Group 61"/>
            <p:cNvGrpSpPr>
              <a:grpSpLocks/>
            </p:cNvGrpSpPr>
            <p:nvPr/>
          </p:nvGrpSpPr>
          <p:grpSpPr bwMode="auto">
            <a:xfrm>
              <a:off x="1620" y="1392"/>
              <a:ext cx="1161" cy="826"/>
              <a:chOff x="1620" y="2688"/>
              <a:chExt cx="1161" cy="826"/>
            </a:xfrm>
          </p:grpSpPr>
          <p:sp>
            <p:nvSpPr>
              <p:cNvPr id="25635" name="Text Box 62"/>
              <p:cNvSpPr txBox="1">
                <a:spLocks noChangeArrowheads="1"/>
              </p:cNvSpPr>
              <p:nvPr/>
            </p:nvSpPr>
            <p:spPr bwMode="auto">
              <a:xfrm>
                <a:off x="1620" y="2688"/>
                <a:ext cx="1152" cy="826"/>
              </a:xfrm>
              <a:prstGeom prst="rect">
                <a:avLst/>
              </a:prstGeom>
              <a:noFill/>
              <a:ln w="9525">
                <a:noFill/>
                <a:miter lim="800000"/>
                <a:headEnd/>
                <a:tailEnd/>
              </a:ln>
            </p:spPr>
            <p:txBody>
              <a:bodyPr>
                <a:spAutoFit/>
              </a:bodyPr>
              <a:lstStyle/>
              <a:p>
                <a:pPr algn="l">
                  <a:spcBef>
                    <a:spcPct val="50000"/>
                  </a:spcBef>
                </a:pPr>
                <a:r>
                  <a:rPr lang="en-US" sz="2000"/>
                  <a:t>total number of valence electrons in the free atom</a:t>
                </a:r>
              </a:p>
            </p:txBody>
          </p:sp>
          <p:sp>
            <p:nvSpPr>
              <p:cNvPr id="25636" name="Text Box 63"/>
              <p:cNvSpPr txBox="1">
                <a:spLocks noChangeArrowheads="1"/>
              </p:cNvSpPr>
              <p:nvPr/>
            </p:nvSpPr>
            <p:spPr bwMode="auto">
              <a:xfrm>
                <a:off x="2580" y="2918"/>
                <a:ext cx="201" cy="365"/>
              </a:xfrm>
              <a:prstGeom prst="rect">
                <a:avLst/>
              </a:prstGeom>
              <a:noFill/>
              <a:ln w="9525">
                <a:noFill/>
                <a:miter lim="800000"/>
                <a:headEnd/>
                <a:tailEnd/>
              </a:ln>
            </p:spPr>
            <p:txBody>
              <a:bodyPr wrap="none">
                <a:spAutoFit/>
              </a:bodyPr>
              <a:lstStyle/>
              <a:p>
                <a:pPr algn="l"/>
                <a:r>
                  <a:rPr lang="en-US" sz="3200"/>
                  <a:t>-</a:t>
                </a:r>
              </a:p>
            </p:txBody>
          </p:sp>
        </p:grpSp>
        <p:grpSp>
          <p:nvGrpSpPr>
            <p:cNvPr id="15" name="Group 64"/>
            <p:cNvGrpSpPr>
              <a:grpSpLocks/>
            </p:cNvGrpSpPr>
            <p:nvPr/>
          </p:nvGrpSpPr>
          <p:grpSpPr bwMode="auto">
            <a:xfrm>
              <a:off x="2820" y="1488"/>
              <a:ext cx="1312" cy="634"/>
              <a:chOff x="2820" y="2784"/>
              <a:chExt cx="1312" cy="634"/>
            </a:xfrm>
          </p:grpSpPr>
          <p:sp>
            <p:nvSpPr>
              <p:cNvPr id="25633" name="Text Box 65"/>
              <p:cNvSpPr txBox="1">
                <a:spLocks noChangeArrowheads="1"/>
              </p:cNvSpPr>
              <p:nvPr/>
            </p:nvSpPr>
            <p:spPr bwMode="auto">
              <a:xfrm>
                <a:off x="2820" y="2784"/>
                <a:ext cx="1152" cy="634"/>
              </a:xfrm>
              <a:prstGeom prst="rect">
                <a:avLst/>
              </a:prstGeom>
              <a:noFill/>
              <a:ln w="9525">
                <a:noFill/>
                <a:miter lim="800000"/>
                <a:headEnd/>
                <a:tailEnd/>
              </a:ln>
            </p:spPr>
            <p:txBody>
              <a:bodyPr>
                <a:spAutoFit/>
              </a:bodyPr>
              <a:lstStyle/>
              <a:p>
                <a:pPr algn="l">
                  <a:spcBef>
                    <a:spcPct val="50000"/>
                  </a:spcBef>
                </a:pPr>
                <a:r>
                  <a:rPr lang="en-US" sz="2000"/>
                  <a:t>total number of nonbonding electrons</a:t>
                </a:r>
              </a:p>
            </p:txBody>
          </p:sp>
          <p:sp>
            <p:nvSpPr>
              <p:cNvPr id="25634" name="Text Box 66"/>
              <p:cNvSpPr txBox="1">
                <a:spLocks noChangeArrowheads="1"/>
              </p:cNvSpPr>
              <p:nvPr/>
            </p:nvSpPr>
            <p:spPr bwMode="auto">
              <a:xfrm>
                <a:off x="3931" y="2918"/>
                <a:ext cx="201" cy="365"/>
              </a:xfrm>
              <a:prstGeom prst="rect">
                <a:avLst/>
              </a:prstGeom>
              <a:noFill/>
              <a:ln w="9525">
                <a:noFill/>
                <a:miter lim="800000"/>
                <a:headEnd/>
                <a:tailEnd/>
              </a:ln>
            </p:spPr>
            <p:txBody>
              <a:bodyPr wrap="none">
                <a:spAutoFit/>
              </a:bodyPr>
              <a:lstStyle/>
              <a:p>
                <a:pPr algn="l"/>
                <a:r>
                  <a:rPr lang="en-US" sz="3200"/>
                  <a:t>-</a:t>
                </a:r>
              </a:p>
            </p:txBody>
          </p:sp>
        </p:grpSp>
      </p:grpSp>
      <p:sp>
        <p:nvSpPr>
          <p:cNvPr id="71747" name="Oval 67"/>
          <p:cNvSpPr>
            <a:spLocks noChangeArrowheads="1"/>
          </p:cNvSpPr>
          <p:nvPr/>
        </p:nvSpPr>
        <p:spPr bwMode="auto">
          <a:xfrm>
            <a:off x="1447800" y="762000"/>
            <a:ext cx="457200" cy="381000"/>
          </a:xfrm>
          <a:prstGeom prst="ellipse">
            <a:avLst/>
          </a:prstGeom>
          <a:noFill/>
          <a:ln w="28575">
            <a:solidFill>
              <a:srgbClr val="FF0000"/>
            </a:solidFill>
            <a:round/>
            <a:headEnd/>
            <a:tailEnd/>
          </a:ln>
        </p:spPr>
        <p:txBody>
          <a:bodyPr wrap="none" anchor="ctr"/>
          <a:lstStyle/>
          <a:p>
            <a:endParaRPr lang="en-GB"/>
          </a:p>
        </p:txBody>
      </p:sp>
      <p:grpSp>
        <p:nvGrpSpPr>
          <p:cNvPr id="16" name="Group 71"/>
          <p:cNvGrpSpPr>
            <a:grpSpLocks/>
          </p:cNvGrpSpPr>
          <p:nvPr/>
        </p:nvGrpSpPr>
        <p:grpSpPr bwMode="auto">
          <a:xfrm>
            <a:off x="1066800" y="533400"/>
            <a:ext cx="1206500" cy="838200"/>
            <a:chOff x="672" y="336"/>
            <a:chExt cx="760" cy="528"/>
          </a:xfrm>
        </p:grpSpPr>
        <p:sp>
          <p:nvSpPr>
            <p:cNvPr id="25626" name="Oval 68"/>
            <p:cNvSpPr>
              <a:spLocks noChangeArrowheads="1"/>
            </p:cNvSpPr>
            <p:nvPr/>
          </p:nvSpPr>
          <p:spPr bwMode="auto">
            <a:xfrm>
              <a:off x="672" y="336"/>
              <a:ext cx="336" cy="288"/>
            </a:xfrm>
            <a:prstGeom prst="ellipse">
              <a:avLst/>
            </a:prstGeom>
            <a:noFill/>
            <a:ln w="28575">
              <a:solidFill>
                <a:srgbClr val="FF0000"/>
              </a:solidFill>
              <a:round/>
              <a:headEnd/>
              <a:tailEnd/>
            </a:ln>
          </p:spPr>
          <p:txBody>
            <a:bodyPr wrap="none" anchor="ctr"/>
            <a:lstStyle/>
            <a:p>
              <a:endParaRPr lang="en-GB"/>
            </a:p>
          </p:txBody>
        </p:sp>
        <p:sp>
          <p:nvSpPr>
            <p:cNvPr id="25627" name="Oval 69"/>
            <p:cNvSpPr>
              <a:spLocks noChangeArrowheads="1"/>
            </p:cNvSpPr>
            <p:nvPr/>
          </p:nvSpPr>
          <p:spPr bwMode="auto">
            <a:xfrm>
              <a:off x="672" y="576"/>
              <a:ext cx="336" cy="288"/>
            </a:xfrm>
            <a:prstGeom prst="ellipse">
              <a:avLst/>
            </a:prstGeom>
            <a:noFill/>
            <a:ln w="28575">
              <a:solidFill>
                <a:srgbClr val="FF0000"/>
              </a:solidFill>
              <a:round/>
              <a:headEnd/>
              <a:tailEnd/>
            </a:ln>
          </p:spPr>
          <p:txBody>
            <a:bodyPr wrap="none" anchor="ctr"/>
            <a:lstStyle/>
            <a:p>
              <a:endParaRPr lang="en-GB"/>
            </a:p>
          </p:txBody>
        </p:sp>
        <p:sp>
          <p:nvSpPr>
            <p:cNvPr id="25628" name="Oval 70"/>
            <p:cNvSpPr>
              <a:spLocks noChangeArrowheads="1"/>
            </p:cNvSpPr>
            <p:nvPr/>
          </p:nvSpPr>
          <p:spPr bwMode="auto">
            <a:xfrm>
              <a:off x="1096" y="456"/>
              <a:ext cx="336" cy="288"/>
            </a:xfrm>
            <a:prstGeom prst="ellipse">
              <a:avLst/>
            </a:prstGeom>
            <a:noFill/>
            <a:ln w="28575">
              <a:solidFill>
                <a:srgbClr val="FF0000"/>
              </a:solidFill>
              <a:round/>
              <a:headEnd/>
              <a:tailEnd/>
            </a:ln>
          </p:spPr>
          <p:txBody>
            <a:bodyPr wrap="none" anchor="ctr"/>
            <a:lstStyle/>
            <a:p>
              <a:endParaRPr lang="en-GB"/>
            </a:p>
          </p:txBody>
        </p:sp>
      </p:grpSp>
      <p:grpSp>
        <p:nvGrpSpPr>
          <p:cNvPr id="17" name="Group 74"/>
          <p:cNvGrpSpPr>
            <a:grpSpLocks/>
          </p:cNvGrpSpPr>
          <p:nvPr/>
        </p:nvGrpSpPr>
        <p:grpSpPr bwMode="auto">
          <a:xfrm>
            <a:off x="2133600" y="685800"/>
            <a:ext cx="457200" cy="533400"/>
            <a:chOff x="1344" y="432"/>
            <a:chExt cx="288" cy="336"/>
          </a:xfrm>
        </p:grpSpPr>
        <p:sp>
          <p:nvSpPr>
            <p:cNvPr id="25624" name="Oval 72"/>
            <p:cNvSpPr>
              <a:spLocks noChangeArrowheads="1"/>
            </p:cNvSpPr>
            <p:nvPr/>
          </p:nvSpPr>
          <p:spPr bwMode="auto">
            <a:xfrm>
              <a:off x="1344" y="432"/>
              <a:ext cx="288" cy="96"/>
            </a:xfrm>
            <a:prstGeom prst="ellipse">
              <a:avLst/>
            </a:prstGeom>
            <a:noFill/>
            <a:ln w="28575">
              <a:solidFill>
                <a:srgbClr val="FF0000"/>
              </a:solidFill>
              <a:round/>
              <a:headEnd/>
              <a:tailEnd/>
            </a:ln>
          </p:spPr>
          <p:txBody>
            <a:bodyPr wrap="none" anchor="ctr"/>
            <a:lstStyle/>
            <a:p>
              <a:endParaRPr lang="en-GB"/>
            </a:p>
          </p:txBody>
        </p:sp>
        <p:sp>
          <p:nvSpPr>
            <p:cNvPr id="25625" name="Oval 73"/>
            <p:cNvSpPr>
              <a:spLocks noChangeArrowheads="1"/>
            </p:cNvSpPr>
            <p:nvPr/>
          </p:nvSpPr>
          <p:spPr bwMode="auto">
            <a:xfrm>
              <a:off x="1344" y="672"/>
              <a:ext cx="288" cy="96"/>
            </a:xfrm>
            <a:prstGeom prst="ellipse">
              <a:avLst/>
            </a:prstGeom>
            <a:noFill/>
            <a:ln w="28575">
              <a:solidFill>
                <a:srgbClr val="FF0000"/>
              </a:solidFill>
              <a:round/>
              <a:headEnd/>
              <a:tailEnd/>
            </a:ln>
          </p:spPr>
          <p:txBody>
            <a:bodyPr wrap="none" anchor="ctr"/>
            <a:lstStyle/>
            <a:p>
              <a:endParaRPr lang="en-GB"/>
            </a:p>
          </p:txBody>
        </p:sp>
      </p:grpSp>
      <p:sp>
        <p:nvSpPr>
          <p:cNvPr id="71755" name="Oval 75"/>
          <p:cNvSpPr>
            <a:spLocks noChangeArrowheads="1"/>
          </p:cNvSpPr>
          <p:nvPr/>
        </p:nvSpPr>
        <p:spPr bwMode="auto">
          <a:xfrm>
            <a:off x="1727200" y="762000"/>
            <a:ext cx="533400" cy="381000"/>
          </a:xfrm>
          <a:prstGeom prst="ellipse">
            <a:avLst/>
          </a:prstGeom>
          <a:noFill/>
          <a:ln w="28575">
            <a:solidFill>
              <a:srgbClr val="FF0000"/>
            </a:solidFill>
            <a:round/>
            <a:headEnd/>
            <a:tailEnd/>
          </a:ln>
        </p:spPr>
        <p:txBody>
          <a:bodyPr wrap="none" anchor="ctr"/>
          <a:lstStyle/>
          <a:p>
            <a:endParaRPr lang="en-GB"/>
          </a:p>
        </p:txBody>
      </p:sp>
      <p:sp>
        <p:nvSpPr>
          <p:cNvPr id="71756" name="Text Box 76"/>
          <p:cNvSpPr txBox="1">
            <a:spLocks noChangeArrowheads="1"/>
          </p:cNvSpPr>
          <p:nvPr/>
        </p:nvSpPr>
        <p:spPr bwMode="auto">
          <a:xfrm>
            <a:off x="1524000" y="304800"/>
            <a:ext cx="354013" cy="457200"/>
          </a:xfrm>
          <a:prstGeom prst="rect">
            <a:avLst/>
          </a:prstGeom>
          <a:noFill/>
          <a:ln w="9525">
            <a:noFill/>
            <a:miter lim="800000"/>
            <a:headEnd/>
            <a:tailEnd/>
          </a:ln>
        </p:spPr>
        <p:txBody>
          <a:bodyPr wrap="none">
            <a:spAutoFit/>
          </a:bodyPr>
          <a:lstStyle/>
          <a:p>
            <a:pPr algn="l"/>
            <a:r>
              <a:rPr lang="en-US"/>
              <a:t>0</a:t>
            </a:r>
          </a:p>
        </p:txBody>
      </p:sp>
      <p:sp>
        <p:nvSpPr>
          <p:cNvPr id="71757" name="Text Box 77"/>
          <p:cNvSpPr txBox="1">
            <a:spLocks noChangeArrowheads="1"/>
          </p:cNvSpPr>
          <p:nvPr/>
        </p:nvSpPr>
        <p:spPr bwMode="auto">
          <a:xfrm>
            <a:off x="2185988" y="304800"/>
            <a:ext cx="354012" cy="457200"/>
          </a:xfrm>
          <a:prstGeom prst="rect">
            <a:avLst/>
          </a:prstGeom>
          <a:noFill/>
          <a:ln w="9525">
            <a:noFill/>
            <a:miter lim="800000"/>
            <a:headEnd/>
            <a:tailEnd/>
          </a:ln>
        </p:spPr>
        <p:txBody>
          <a:bodyPr wrap="none">
            <a:spAutoFit/>
          </a:bodyPr>
          <a:lstStyle/>
          <a:p>
            <a:pPr algn="l"/>
            <a:r>
              <a:rPr lang="en-US"/>
              <a:t>0</a:t>
            </a:r>
          </a:p>
        </p:txBody>
      </p:sp>
      <p:grpSp>
        <p:nvGrpSpPr>
          <p:cNvPr id="18" name="Group 79"/>
          <p:cNvGrpSpPr>
            <a:grpSpLocks/>
          </p:cNvGrpSpPr>
          <p:nvPr/>
        </p:nvGrpSpPr>
        <p:grpSpPr bwMode="auto">
          <a:xfrm>
            <a:off x="5791200" y="3733800"/>
            <a:ext cx="2514600" cy="2438400"/>
            <a:chOff x="3648" y="2352"/>
            <a:chExt cx="1584" cy="1536"/>
          </a:xfrm>
        </p:grpSpPr>
        <p:pic>
          <p:nvPicPr>
            <p:cNvPr id="25622" name="Picture 80" descr="09_tap348"/>
            <p:cNvPicPr>
              <a:picLocks noChangeAspect="1" noChangeArrowheads="1"/>
            </p:cNvPicPr>
            <p:nvPr/>
          </p:nvPicPr>
          <p:blipFill>
            <a:blip r:embed="rId2"/>
            <a:srcRect l="13437" t="2499" r="13437"/>
            <a:stretch>
              <a:fillRect/>
            </a:stretch>
          </p:blipFill>
          <p:spPr bwMode="auto">
            <a:xfrm>
              <a:off x="3696" y="2352"/>
              <a:ext cx="1536" cy="1536"/>
            </a:xfrm>
            <a:prstGeom prst="rect">
              <a:avLst/>
            </a:prstGeom>
            <a:noFill/>
            <a:ln w="9525">
              <a:noFill/>
              <a:miter lim="800000"/>
              <a:headEnd/>
              <a:tailEnd/>
            </a:ln>
          </p:spPr>
        </p:pic>
        <p:sp>
          <p:nvSpPr>
            <p:cNvPr id="25623" name="Rectangle 81"/>
            <p:cNvSpPr>
              <a:spLocks noChangeArrowheads="1"/>
            </p:cNvSpPr>
            <p:nvPr/>
          </p:nvSpPr>
          <p:spPr bwMode="auto">
            <a:xfrm>
              <a:off x="3648" y="2832"/>
              <a:ext cx="480" cy="288"/>
            </a:xfrm>
            <a:prstGeom prst="rect">
              <a:avLst/>
            </a:prstGeom>
            <a:solidFill>
              <a:schemeClr val="bg1"/>
            </a:solidFill>
            <a:ln w="9525">
              <a:noFill/>
              <a:miter lim="800000"/>
              <a:headEnd/>
              <a:tailEnd/>
            </a:ln>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20"/>
                                        </p:tgtEl>
                                        <p:attrNameLst>
                                          <p:attrName>style.visibility</p:attrName>
                                        </p:attrNameLst>
                                      </p:cBhvr>
                                      <p:to>
                                        <p:strVal val="visible"/>
                                      </p:to>
                                    </p:set>
                                    <p:anim calcmode="lin" valueType="num">
                                      <p:cBhvr additive="base">
                                        <p:cTn id="25" dur="500" fill="hold"/>
                                        <p:tgtEl>
                                          <p:spTgt spid="71720"/>
                                        </p:tgtEl>
                                        <p:attrNameLst>
                                          <p:attrName>ppt_x</p:attrName>
                                        </p:attrNameLst>
                                      </p:cBhvr>
                                      <p:tavLst>
                                        <p:tav tm="0">
                                          <p:val>
                                            <p:strVal val="0-#ppt_w/2"/>
                                          </p:val>
                                        </p:tav>
                                        <p:tav tm="100000">
                                          <p:val>
                                            <p:strVal val="#ppt_x"/>
                                          </p:val>
                                        </p:tav>
                                      </p:tavLst>
                                    </p:anim>
                                    <p:anim calcmode="lin" valueType="num">
                                      <p:cBhvr additive="base">
                                        <p:cTn id="26" dur="500" fill="hold"/>
                                        <p:tgtEl>
                                          <p:spTgt spid="717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1721"/>
                                        </p:tgtEl>
                                        <p:attrNameLst>
                                          <p:attrName>style.visibility</p:attrName>
                                        </p:attrNameLst>
                                      </p:cBhvr>
                                      <p:to>
                                        <p:strVal val="visible"/>
                                      </p:to>
                                    </p:set>
                                    <p:anim calcmode="lin" valueType="num">
                                      <p:cBhvr additive="base">
                                        <p:cTn id="31" dur="500" fill="hold"/>
                                        <p:tgtEl>
                                          <p:spTgt spid="71721"/>
                                        </p:tgtEl>
                                        <p:attrNameLst>
                                          <p:attrName>ppt_x</p:attrName>
                                        </p:attrNameLst>
                                      </p:cBhvr>
                                      <p:tavLst>
                                        <p:tav tm="0">
                                          <p:val>
                                            <p:strVal val="1+#ppt_w/2"/>
                                          </p:val>
                                        </p:tav>
                                        <p:tav tm="100000">
                                          <p:val>
                                            <p:strVal val="#ppt_x"/>
                                          </p:val>
                                        </p:tav>
                                      </p:tavLst>
                                    </p:anim>
                                    <p:anim calcmode="lin" valueType="num">
                                      <p:cBhvr additive="base">
                                        <p:cTn id="32" dur="500" fill="hold"/>
                                        <p:tgtEl>
                                          <p:spTgt spid="717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1722"/>
                                        </p:tgtEl>
                                        <p:attrNameLst>
                                          <p:attrName>style.visibility</p:attrName>
                                        </p:attrNameLst>
                                      </p:cBhvr>
                                      <p:to>
                                        <p:strVal val="visible"/>
                                      </p:to>
                                    </p:set>
                                    <p:anim calcmode="lin" valueType="num">
                                      <p:cBhvr additive="base">
                                        <p:cTn id="37" dur="500" fill="hold"/>
                                        <p:tgtEl>
                                          <p:spTgt spid="71722"/>
                                        </p:tgtEl>
                                        <p:attrNameLst>
                                          <p:attrName>ppt_x</p:attrName>
                                        </p:attrNameLst>
                                      </p:cBhvr>
                                      <p:tavLst>
                                        <p:tav tm="0">
                                          <p:val>
                                            <p:strVal val="1+#ppt_w/2"/>
                                          </p:val>
                                        </p:tav>
                                        <p:tav tm="100000">
                                          <p:val>
                                            <p:strVal val="#ppt_x"/>
                                          </p:val>
                                        </p:tav>
                                      </p:tavLst>
                                    </p:anim>
                                    <p:anim calcmode="lin" valueType="num">
                                      <p:cBhvr additive="base">
                                        <p:cTn id="38" dur="500" fill="hold"/>
                                        <p:tgtEl>
                                          <p:spTgt spid="717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1747"/>
                                        </p:tgtEl>
                                        <p:attrNameLst>
                                          <p:attrName>style.visibility</p:attrName>
                                        </p:attrNameLst>
                                      </p:cBhvr>
                                      <p:to>
                                        <p:strVal val="visible"/>
                                      </p:to>
                                    </p:set>
                                  </p:childTnLst>
                                  <p:subTnLst>
                                    <p:set>
                                      <p:cBhvr override="childStyle">
                                        <p:cTn dur="1" fill="hold" display="0" masterRel="nextClick" afterEffect="1"/>
                                        <p:tgtEl>
                                          <p:spTgt spid="7174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1723"/>
                                        </p:tgtEl>
                                        <p:attrNameLst>
                                          <p:attrName>style.visibility</p:attrName>
                                        </p:attrNameLst>
                                      </p:cBhvr>
                                      <p:to>
                                        <p:strVal val="visible"/>
                                      </p:to>
                                    </p:set>
                                    <p:anim calcmode="lin" valueType="num">
                                      <p:cBhvr additive="base">
                                        <p:cTn id="47" dur="500" fill="hold"/>
                                        <p:tgtEl>
                                          <p:spTgt spid="71723"/>
                                        </p:tgtEl>
                                        <p:attrNameLst>
                                          <p:attrName>ppt_x</p:attrName>
                                        </p:attrNameLst>
                                      </p:cBhvr>
                                      <p:tavLst>
                                        <p:tav tm="0">
                                          <p:val>
                                            <p:strVal val="1+#ppt_w/2"/>
                                          </p:val>
                                        </p:tav>
                                        <p:tav tm="100000">
                                          <p:val>
                                            <p:strVal val="#ppt_x"/>
                                          </p:val>
                                        </p:tav>
                                      </p:tavLst>
                                    </p:anim>
                                    <p:anim calcmode="lin" valueType="num">
                                      <p:cBhvr additive="base">
                                        <p:cTn id="48" dur="500" fill="hold"/>
                                        <p:tgtEl>
                                          <p:spTgt spid="7172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717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1724"/>
                                        </p:tgtEl>
                                        <p:attrNameLst>
                                          <p:attrName>style.visibility</p:attrName>
                                        </p:attrNameLst>
                                      </p:cBhvr>
                                      <p:to>
                                        <p:strVal val="visible"/>
                                      </p:to>
                                    </p:set>
                                    <p:anim calcmode="lin" valueType="num">
                                      <p:cBhvr additive="base">
                                        <p:cTn id="61" dur="500" fill="hold"/>
                                        <p:tgtEl>
                                          <p:spTgt spid="71724"/>
                                        </p:tgtEl>
                                        <p:attrNameLst>
                                          <p:attrName>ppt_x</p:attrName>
                                        </p:attrNameLst>
                                      </p:cBhvr>
                                      <p:tavLst>
                                        <p:tav tm="0">
                                          <p:val>
                                            <p:strVal val="0-#ppt_w/2"/>
                                          </p:val>
                                        </p:tav>
                                        <p:tav tm="100000">
                                          <p:val>
                                            <p:strVal val="#ppt_x"/>
                                          </p:val>
                                        </p:tav>
                                      </p:tavLst>
                                    </p:anim>
                                    <p:anim calcmode="lin" valueType="num">
                                      <p:cBhvr additive="base">
                                        <p:cTn id="62" dur="500" fill="hold"/>
                                        <p:tgtEl>
                                          <p:spTgt spid="7172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1725"/>
                                        </p:tgtEl>
                                        <p:attrNameLst>
                                          <p:attrName>style.visibility</p:attrName>
                                        </p:attrNameLst>
                                      </p:cBhvr>
                                      <p:to>
                                        <p:strVal val="visible"/>
                                      </p:to>
                                    </p:set>
                                    <p:anim calcmode="lin" valueType="num">
                                      <p:cBhvr additive="base">
                                        <p:cTn id="67" dur="500" fill="hold"/>
                                        <p:tgtEl>
                                          <p:spTgt spid="71725"/>
                                        </p:tgtEl>
                                        <p:attrNameLst>
                                          <p:attrName>ppt_x</p:attrName>
                                        </p:attrNameLst>
                                      </p:cBhvr>
                                      <p:tavLst>
                                        <p:tav tm="0">
                                          <p:val>
                                            <p:strVal val="1+#ppt_w/2"/>
                                          </p:val>
                                        </p:tav>
                                        <p:tav tm="100000">
                                          <p:val>
                                            <p:strVal val="#ppt_x"/>
                                          </p:val>
                                        </p:tav>
                                      </p:tavLst>
                                    </p:anim>
                                    <p:anim calcmode="lin" valueType="num">
                                      <p:cBhvr additive="base">
                                        <p:cTn id="68" dur="500" fill="hold"/>
                                        <p:tgtEl>
                                          <p:spTgt spid="7172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1726"/>
                                        </p:tgtEl>
                                        <p:attrNameLst>
                                          <p:attrName>style.visibility</p:attrName>
                                        </p:attrNameLst>
                                      </p:cBhvr>
                                      <p:to>
                                        <p:strVal val="visible"/>
                                      </p:to>
                                    </p:set>
                                    <p:anim calcmode="lin" valueType="num">
                                      <p:cBhvr additive="base">
                                        <p:cTn id="73" dur="500" fill="hold"/>
                                        <p:tgtEl>
                                          <p:spTgt spid="71726"/>
                                        </p:tgtEl>
                                        <p:attrNameLst>
                                          <p:attrName>ppt_x</p:attrName>
                                        </p:attrNameLst>
                                      </p:cBhvr>
                                      <p:tavLst>
                                        <p:tav tm="0">
                                          <p:val>
                                            <p:strVal val="1+#ppt_w/2"/>
                                          </p:val>
                                        </p:tav>
                                        <p:tav tm="100000">
                                          <p:val>
                                            <p:strVal val="#ppt_x"/>
                                          </p:val>
                                        </p:tav>
                                      </p:tavLst>
                                    </p:anim>
                                    <p:anim calcmode="lin" valueType="num">
                                      <p:cBhvr additive="base">
                                        <p:cTn id="74" dur="500" fill="hold"/>
                                        <p:tgtEl>
                                          <p:spTgt spid="7172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499"/>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71727"/>
                                        </p:tgtEl>
                                        <p:attrNameLst>
                                          <p:attrName>style.visibility</p:attrName>
                                        </p:attrNameLst>
                                      </p:cBhvr>
                                      <p:to>
                                        <p:strVal val="visible"/>
                                      </p:to>
                                    </p:set>
                                    <p:anim calcmode="lin" valueType="num">
                                      <p:cBhvr additive="base">
                                        <p:cTn id="83" dur="500" fill="hold"/>
                                        <p:tgtEl>
                                          <p:spTgt spid="71727"/>
                                        </p:tgtEl>
                                        <p:attrNameLst>
                                          <p:attrName>ppt_x</p:attrName>
                                        </p:attrNameLst>
                                      </p:cBhvr>
                                      <p:tavLst>
                                        <p:tav tm="0">
                                          <p:val>
                                            <p:strVal val="1+#ppt_w/2"/>
                                          </p:val>
                                        </p:tav>
                                        <p:tav tm="100000">
                                          <p:val>
                                            <p:strVal val="#ppt_x"/>
                                          </p:val>
                                        </p:tav>
                                      </p:tavLst>
                                    </p:anim>
                                    <p:anim calcmode="lin" valueType="num">
                                      <p:cBhvr additive="base">
                                        <p:cTn id="84" dur="500" fill="hold"/>
                                        <p:tgtEl>
                                          <p:spTgt spid="71727"/>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71755"/>
                                        </p:tgtEl>
                                        <p:attrNameLst>
                                          <p:attrName>style.visibility</p:attrName>
                                        </p:attrNameLst>
                                      </p:cBhvr>
                                      <p:to>
                                        <p:strVal val="visible"/>
                                      </p:to>
                                    </p:set>
                                  </p:childTnLst>
                                  <p:subTnLst>
                                    <p:set>
                                      <p:cBhvr override="childStyle">
                                        <p:cTn dur="1" fill="hold" display="0" masterRel="nextClick" afterEffect="1"/>
                                        <p:tgtEl>
                                          <p:spTgt spid="71755"/>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499"/>
                                          </p:stCondLst>
                                        </p:cTn>
                                        <p:tgtEl>
                                          <p:spTgt spid="7175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55" presetClass="entr" presetSubtype="0" fill="hold"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strVal val="#ppt_w*0.70"/>
                                          </p:val>
                                        </p:tav>
                                        <p:tav tm="100000">
                                          <p:val>
                                            <p:strVal val="#ppt_w"/>
                                          </p:val>
                                        </p:tav>
                                      </p:tavLst>
                                    </p:anim>
                                    <p:anim calcmode="lin" valueType="num">
                                      <p:cBhvr>
                                        <p:cTn id="98" dur="1000" fill="hold"/>
                                        <p:tgtEl>
                                          <p:spTgt spid="18"/>
                                        </p:tgtEl>
                                        <p:attrNameLst>
                                          <p:attrName>ppt_h</p:attrName>
                                        </p:attrNameLst>
                                      </p:cBhvr>
                                      <p:tavLst>
                                        <p:tav tm="0">
                                          <p:val>
                                            <p:strVal val="#ppt_h"/>
                                          </p:val>
                                        </p:tav>
                                        <p:tav tm="100000">
                                          <p:val>
                                            <p:strVal val="#ppt_h"/>
                                          </p:val>
                                        </p:tav>
                                      </p:tavLst>
                                    </p:anim>
                                    <p:animEffect transition="in" filter="fade">
                                      <p:cBhvr>
                                        <p:cTn id="9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0" grpId="0" autoUpdateAnimBg="0"/>
      <p:bldP spid="71721" grpId="0" autoUpdateAnimBg="0"/>
      <p:bldP spid="71722" grpId="0" autoUpdateAnimBg="0"/>
      <p:bldP spid="71723" grpId="0" autoUpdateAnimBg="0"/>
      <p:bldP spid="71724" grpId="0" autoUpdateAnimBg="0"/>
      <p:bldP spid="71725" grpId="0" autoUpdateAnimBg="0"/>
      <p:bldP spid="71726" grpId="0" autoUpdateAnimBg="0"/>
      <p:bldP spid="71727" grpId="0" autoUpdateAnimBg="0"/>
      <p:bldP spid="71747" grpId="0" animBg="1"/>
      <p:bldP spid="71755" grpId="0" animBg="1"/>
      <p:bldP spid="71756" grpId="0" autoUpdateAnimBg="0"/>
      <p:bldP spid="7175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p:txBody>
          <a:bodyPr/>
          <a:lstStyle/>
          <a:p>
            <a:r>
              <a:rPr lang="en-US"/>
              <a:t>Basic Chemical Bonding</a:t>
            </a:r>
          </a:p>
        </p:txBody>
      </p:sp>
      <p:sp>
        <p:nvSpPr>
          <p:cNvPr id="9" name="Slide Number Placeholder 4"/>
          <p:cNvSpPr>
            <a:spLocks noGrp="1"/>
          </p:cNvSpPr>
          <p:nvPr>
            <p:ph type="sldNum" sz="quarter" idx="12"/>
          </p:nvPr>
        </p:nvSpPr>
        <p:spPr/>
        <p:txBody>
          <a:bodyPr/>
          <a:lstStyle/>
          <a:p>
            <a:fld id="{5CCE93A1-FF70-4B5A-8A53-6EB5C9872737}" type="slidenum">
              <a:rPr lang="en-US"/>
              <a:pPr/>
              <a:t>48</a:t>
            </a:fld>
            <a:endParaRPr lang="en-US"/>
          </a:p>
        </p:txBody>
      </p:sp>
      <p:sp>
        <p:nvSpPr>
          <p:cNvPr id="16386" name="Rectangle 2"/>
          <p:cNvSpPr>
            <a:spLocks noGrp="1" noChangeArrowheads="1"/>
          </p:cNvSpPr>
          <p:nvPr>
            <p:ph type="title"/>
          </p:nvPr>
        </p:nvSpPr>
        <p:spPr>
          <a:xfrm>
            <a:off x="533400" y="228600"/>
            <a:ext cx="8229600" cy="808038"/>
          </a:xfrm>
        </p:spPr>
        <p:txBody>
          <a:bodyPr/>
          <a:lstStyle/>
          <a:p>
            <a:r>
              <a:rPr lang="en-US" dirty="0"/>
              <a:t>Find </a:t>
            </a:r>
            <a:r>
              <a:rPr lang="en-US" dirty="0">
                <a:solidFill>
                  <a:schemeClr val="tx1"/>
                </a:solidFill>
              </a:rPr>
              <a:t>F</a:t>
            </a:r>
            <a:r>
              <a:rPr lang="en-US" dirty="0"/>
              <a:t>ormal </a:t>
            </a:r>
            <a:r>
              <a:rPr lang="en-US" dirty="0">
                <a:solidFill>
                  <a:schemeClr val="tx1"/>
                </a:solidFill>
              </a:rPr>
              <a:t>C</a:t>
            </a:r>
            <a:r>
              <a:rPr lang="en-US" dirty="0"/>
              <a:t>harge</a:t>
            </a:r>
          </a:p>
        </p:txBody>
      </p:sp>
      <p:pic>
        <p:nvPicPr>
          <p:cNvPr id="16388" name="Picture 4" descr="http://www.scientia.org/cadonline/Chemistry/bonding/gifs/image20.gif"/>
          <p:cNvPicPr>
            <a:picLocks noChangeAspect="1" noChangeArrowheads="1"/>
          </p:cNvPicPr>
          <p:nvPr/>
        </p:nvPicPr>
        <p:blipFill>
          <a:blip r:embed="rId2"/>
          <a:srcRect/>
          <a:stretch>
            <a:fillRect/>
          </a:stretch>
        </p:blipFill>
        <p:spPr bwMode="auto">
          <a:xfrm>
            <a:off x="304799" y="1037974"/>
            <a:ext cx="2133601" cy="1992563"/>
          </a:xfrm>
          <a:prstGeom prst="rect">
            <a:avLst/>
          </a:prstGeom>
          <a:noFill/>
        </p:spPr>
      </p:pic>
      <p:pic>
        <p:nvPicPr>
          <p:cNvPr id="16390" name="Picture 6" descr="http://www.scientia.org/cadonline/Chemistry/bonding/gifs/image23.gif"/>
          <p:cNvPicPr>
            <a:picLocks noChangeAspect="1" noChangeArrowheads="1"/>
          </p:cNvPicPr>
          <p:nvPr/>
        </p:nvPicPr>
        <p:blipFill>
          <a:blip r:embed="rId3"/>
          <a:srcRect/>
          <a:stretch>
            <a:fillRect/>
          </a:stretch>
        </p:blipFill>
        <p:spPr bwMode="auto">
          <a:xfrm>
            <a:off x="4038600" y="4618038"/>
            <a:ext cx="2514600" cy="1935162"/>
          </a:xfrm>
          <a:prstGeom prst="rect">
            <a:avLst/>
          </a:prstGeom>
          <a:noFill/>
        </p:spPr>
      </p:pic>
      <p:sp>
        <p:nvSpPr>
          <p:cNvPr id="16394" name="Text Box 10"/>
          <p:cNvSpPr txBox="1">
            <a:spLocks noChangeArrowheads="1"/>
          </p:cNvSpPr>
          <p:nvPr/>
        </p:nvSpPr>
        <p:spPr bwMode="auto">
          <a:xfrm>
            <a:off x="1600200" y="3352800"/>
            <a:ext cx="1447800" cy="1552575"/>
          </a:xfrm>
          <a:prstGeom prst="rect">
            <a:avLst/>
          </a:prstGeom>
          <a:solidFill>
            <a:srgbClr val="FFFF99"/>
          </a:solidFill>
          <a:ln w="9525">
            <a:noFill/>
            <a:miter lim="800000"/>
            <a:headEnd/>
            <a:tailEnd/>
          </a:ln>
          <a:effectLst/>
        </p:spPr>
        <p:txBody>
          <a:bodyPr>
            <a:spAutoFit/>
          </a:bodyPr>
          <a:lstStyle/>
          <a:p>
            <a:pPr>
              <a:spcBef>
                <a:spcPct val="50000"/>
              </a:spcBef>
            </a:pPr>
            <a:r>
              <a:rPr lang="en-US"/>
              <a:t>SO</a:t>
            </a:r>
            <a:r>
              <a:rPr lang="en-US" baseline="-25000"/>
              <a:t>4</a:t>
            </a:r>
            <a:r>
              <a:rPr lang="en-US" baseline="30000"/>
              <a:t>2– </a:t>
            </a:r>
            <a:br>
              <a:rPr lang="en-US" baseline="30000"/>
            </a:br>
            <a:r>
              <a:rPr lang="en-US"/>
              <a:t>Find FC in these structures</a:t>
            </a:r>
          </a:p>
        </p:txBody>
      </p:sp>
      <p:sp>
        <p:nvSpPr>
          <p:cNvPr id="16395" name="Text Box 11"/>
          <p:cNvSpPr txBox="1">
            <a:spLocks noChangeArrowheads="1"/>
          </p:cNvSpPr>
          <p:nvPr/>
        </p:nvSpPr>
        <p:spPr bwMode="auto">
          <a:xfrm>
            <a:off x="3200400" y="3886200"/>
            <a:ext cx="2362200" cy="457200"/>
          </a:xfrm>
          <a:prstGeom prst="rect">
            <a:avLst/>
          </a:prstGeom>
          <a:solidFill>
            <a:srgbClr val="FFFF99"/>
          </a:solidFill>
          <a:ln w="9525">
            <a:noFill/>
            <a:miter lim="800000"/>
            <a:headEnd/>
            <a:tailEnd/>
          </a:ln>
          <a:effectLst/>
        </p:spPr>
        <p:txBody>
          <a:bodyPr>
            <a:spAutoFit/>
          </a:bodyPr>
          <a:lstStyle/>
          <a:p>
            <a:pPr>
              <a:spcBef>
                <a:spcPct val="50000"/>
              </a:spcBef>
            </a:pPr>
            <a:r>
              <a:rPr lang="en-US"/>
              <a:t>Confirm these FCs</a:t>
            </a:r>
          </a:p>
        </p:txBody>
      </p:sp>
      <p:pic>
        <p:nvPicPr>
          <p:cNvPr id="16397" name="Picture 13" descr="http://www.chemistry.ohio-state.edu/~woodward/ch121/Image26.gif"/>
          <p:cNvPicPr>
            <a:picLocks noChangeAspect="1" noChangeArrowheads="1"/>
          </p:cNvPicPr>
          <p:nvPr/>
        </p:nvPicPr>
        <p:blipFill>
          <a:blip r:embed="rId4"/>
          <a:srcRect/>
          <a:stretch>
            <a:fillRect/>
          </a:stretch>
        </p:blipFill>
        <p:spPr bwMode="auto">
          <a:xfrm>
            <a:off x="2514600" y="1143000"/>
            <a:ext cx="6324600" cy="3255963"/>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3"/>
          <p:cNvSpPr>
            <a:spLocks noGrp="1"/>
          </p:cNvSpPr>
          <p:nvPr>
            <p:ph type="ftr" sz="quarter" idx="11"/>
          </p:nvPr>
        </p:nvSpPr>
        <p:spPr/>
        <p:txBody>
          <a:bodyPr/>
          <a:lstStyle/>
          <a:p>
            <a:r>
              <a:rPr lang="en-US"/>
              <a:t>Basic Chemical Bonding</a:t>
            </a:r>
          </a:p>
        </p:txBody>
      </p:sp>
      <p:sp>
        <p:nvSpPr>
          <p:cNvPr id="21" name="Slide Number Placeholder 4"/>
          <p:cNvSpPr>
            <a:spLocks noGrp="1"/>
          </p:cNvSpPr>
          <p:nvPr>
            <p:ph type="sldNum" sz="quarter" idx="12"/>
          </p:nvPr>
        </p:nvSpPr>
        <p:spPr/>
        <p:txBody>
          <a:bodyPr/>
          <a:lstStyle/>
          <a:p>
            <a:fld id="{080678D9-9195-44EC-86AF-071861C3886C}" type="slidenum">
              <a:rPr lang="en-US"/>
              <a:pPr/>
              <a:t>49</a:t>
            </a:fld>
            <a:endParaRPr lang="en-US"/>
          </a:p>
        </p:txBody>
      </p:sp>
      <p:sp>
        <p:nvSpPr>
          <p:cNvPr id="14338" name="Rectangle 2"/>
          <p:cNvSpPr>
            <a:spLocks noGrp="1" noChangeArrowheads="1"/>
          </p:cNvSpPr>
          <p:nvPr>
            <p:ph type="title"/>
          </p:nvPr>
        </p:nvSpPr>
        <p:spPr/>
        <p:txBody>
          <a:bodyPr/>
          <a:lstStyle/>
          <a:p>
            <a:r>
              <a:rPr lang="en-US"/>
              <a:t>Resonance </a:t>
            </a:r>
          </a:p>
        </p:txBody>
      </p:sp>
      <p:sp>
        <p:nvSpPr>
          <p:cNvPr id="14339" name="Text Box 3"/>
          <p:cNvSpPr txBox="1">
            <a:spLocks noChangeArrowheads="1"/>
          </p:cNvSpPr>
          <p:nvPr/>
        </p:nvSpPr>
        <p:spPr bwMode="auto">
          <a:xfrm>
            <a:off x="533400" y="1143000"/>
            <a:ext cx="8001000" cy="393954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tabLst>
                <a:tab pos="1035050" algn="ctr"/>
                <a:tab pos="3365500" algn="ctr"/>
                <a:tab pos="5715000" algn="ctr"/>
              </a:tabLst>
            </a:pPr>
            <a:r>
              <a:rPr lang="en-US" dirty="0">
                <a:latin typeface="Hobo Std" pitchFamily="34" charset="0"/>
              </a:rPr>
              <a:t>When several structures with different electron distributions among the bonds are possible, all structures contribute to the electronic structure of the molecule. These structures are called </a:t>
            </a:r>
            <a:r>
              <a:rPr lang="en-US" dirty="0">
                <a:solidFill>
                  <a:srgbClr val="FF0000"/>
                </a:solidFill>
                <a:latin typeface="Hobo Std" pitchFamily="34" charset="0"/>
              </a:rPr>
              <a:t>resonance structures</a:t>
            </a:r>
            <a:r>
              <a:rPr lang="en-US" dirty="0">
                <a:latin typeface="Hobo Std" pitchFamily="34" charset="0"/>
              </a:rPr>
              <a:t>.</a:t>
            </a:r>
          </a:p>
          <a:p>
            <a:pPr>
              <a:spcBef>
                <a:spcPct val="50000"/>
              </a:spcBef>
              <a:tabLst>
                <a:tab pos="1035050" algn="ctr"/>
                <a:tab pos="3365500" algn="ctr"/>
                <a:tab pos="5715000" algn="ctr"/>
              </a:tabLst>
            </a:pPr>
            <a:r>
              <a:rPr lang="en-US" dirty="0">
                <a:latin typeface="Hobo Std" pitchFamily="34" charset="0"/>
              </a:rPr>
              <a:t>When two or more plausible Lewis structures can be written but the “correct” structure cannot be written is called </a:t>
            </a:r>
            <a:r>
              <a:rPr lang="en-US" dirty="0">
                <a:solidFill>
                  <a:srgbClr val="FF0000"/>
                </a:solidFill>
                <a:latin typeface="Hobo Std" pitchFamily="34" charset="0"/>
              </a:rPr>
              <a:t>resonance</a:t>
            </a:r>
            <a:r>
              <a:rPr lang="en-US" dirty="0">
                <a:latin typeface="Hobo Std" pitchFamily="34" charset="0"/>
              </a:rPr>
              <a:t>. For example:</a:t>
            </a:r>
          </a:p>
          <a:p>
            <a:pPr>
              <a:spcBef>
                <a:spcPct val="50000"/>
              </a:spcBef>
              <a:tabLst>
                <a:tab pos="1035050" algn="ctr"/>
                <a:tab pos="3365500" algn="ctr"/>
                <a:tab pos="5715000" algn="ctr"/>
              </a:tabLst>
            </a:pPr>
            <a:r>
              <a:rPr lang="en-US" dirty="0">
                <a:latin typeface="Hobo Std" pitchFamily="34" charset="0"/>
              </a:rPr>
              <a:t>	</a:t>
            </a:r>
            <a:r>
              <a:rPr lang="en-US" sz="2800" b="1" dirty="0">
                <a:latin typeface="Hobo Std" pitchFamily="34" charset="0"/>
              </a:rPr>
              <a:t>. .	. .	. . </a:t>
            </a:r>
            <a:r>
              <a:rPr lang="en-US" dirty="0">
                <a:latin typeface="Hobo Std" pitchFamily="34" charset="0"/>
              </a:rPr>
              <a:t/>
            </a:r>
            <a:br>
              <a:rPr lang="en-US" dirty="0">
                <a:latin typeface="Hobo Std" pitchFamily="34" charset="0"/>
              </a:rPr>
            </a:br>
            <a:r>
              <a:rPr lang="en-US" dirty="0">
                <a:latin typeface="Hobo Std" pitchFamily="34" charset="0"/>
              </a:rPr>
              <a:t>	O	</a:t>
            </a:r>
            <a:r>
              <a:rPr lang="en-US" dirty="0" err="1">
                <a:latin typeface="Hobo Std" pitchFamily="34" charset="0"/>
              </a:rPr>
              <a:t>O</a:t>
            </a:r>
            <a:r>
              <a:rPr lang="en-US" dirty="0">
                <a:latin typeface="Hobo Std" pitchFamily="34" charset="0"/>
              </a:rPr>
              <a:t>	</a:t>
            </a:r>
            <a:r>
              <a:rPr lang="en-US" dirty="0" err="1">
                <a:latin typeface="Hobo Std" pitchFamily="34" charset="0"/>
              </a:rPr>
              <a:t>O</a:t>
            </a:r>
            <a:r>
              <a:rPr lang="en-US" dirty="0">
                <a:latin typeface="Hobo Std" pitchFamily="34" charset="0"/>
              </a:rPr>
              <a:t/>
            </a:r>
            <a:br>
              <a:rPr lang="en-US" dirty="0">
                <a:latin typeface="Hobo Std" pitchFamily="34" charset="0"/>
              </a:rPr>
            </a:br>
            <a:r>
              <a:rPr lang="en-US" dirty="0">
                <a:latin typeface="Hobo Std" pitchFamily="34" charset="0"/>
              </a:rPr>
              <a:t>	 </a:t>
            </a:r>
            <a:r>
              <a:rPr lang="en-US" sz="2800" b="1" dirty="0">
                <a:latin typeface="Hobo Std" pitchFamily="34" charset="0"/>
              </a:rPr>
              <a:t>:</a:t>
            </a:r>
            <a:r>
              <a:rPr lang="en-US" dirty="0">
                <a:latin typeface="Hobo Std" pitchFamily="34" charset="0"/>
              </a:rPr>
              <a:t>O</a:t>
            </a:r>
            <a:r>
              <a:rPr lang="en-US" sz="2800" b="1" dirty="0">
                <a:latin typeface="Hobo Std" pitchFamily="34" charset="0"/>
              </a:rPr>
              <a:t>:</a:t>
            </a:r>
            <a:r>
              <a:rPr lang="en-US" dirty="0">
                <a:latin typeface="Hobo Std" pitchFamily="34" charset="0"/>
              </a:rPr>
              <a:t>       </a:t>
            </a:r>
            <a:r>
              <a:rPr lang="en-US" sz="2800" b="1" dirty="0">
                <a:latin typeface="Hobo Std" pitchFamily="34" charset="0"/>
              </a:rPr>
              <a:t>:</a:t>
            </a:r>
            <a:r>
              <a:rPr lang="en-US" dirty="0">
                <a:latin typeface="Hobo Std" pitchFamily="34" charset="0"/>
              </a:rPr>
              <a:t>O </a:t>
            </a:r>
            <a:r>
              <a:rPr lang="en-US" sz="2800" b="1" dirty="0">
                <a:latin typeface="Hobo Std" pitchFamily="34" charset="0"/>
              </a:rPr>
              <a:t>:</a:t>
            </a:r>
            <a:r>
              <a:rPr lang="en-US" dirty="0">
                <a:latin typeface="Hobo Std" pitchFamily="34" charset="0"/>
              </a:rPr>
              <a:t> 	 </a:t>
            </a:r>
            <a:r>
              <a:rPr lang="en-US" sz="2800" b="1" dirty="0">
                <a:latin typeface="Hobo Std" pitchFamily="34" charset="0"/>
              </a:rPr>
              <a:t>:</a:t>
            </a:r>
            <a:r>
              <a:rPr lang="en-US" dirty="0">
                <a:latin typeface="Hobo Std" pitchFamily="34" charset="0"/>
              </a:rPr>
              <a:t>O</a:t>
            </a:r>
            <a:r>
              <a:rPr lang="en-US" sz="2800" b="1" dirty="0">
                <a:latin typeface="Hobo Std" pitchFamily="34" charset="0"/>
              </a:rPr>
              <a:t>:      </a:t>
            </a:r>
            <a:r>
              <a:rPr lang="en-US" dirty="0">
                <a:latin typeface="Hobo Std" pitchFamily="34" charset="0"/>
              </a:rPr>
              <a:t> </a:t>
            </a:r>
            <a:r>
              <a:rPr lang="en-US" sz="2800" b="1" dirty="0">
                <a:latin typeface="Hobo Std" pitchFamily="34" charset="0"/>
              </a:rPr>
              <a:t>:</a:t>
            </a:r>
            <a:r>
              <a:rPr lang="en-US" dirty="0">
                <a:latin typeface="Hobo Std" pitchFamily="34" charset="0"/>
              </a:rPr>
              <a:t>O</a:t>
            </a:r>
            <a:r>
              <a:rPr lang="en-US" sz="2800" b="1" dirty="0">
                <a:latin typeface="Hobo Std" pitchFamily="34" charset="0"/>
              </a:rPr>
              <a:t>:</a:t>
            </a:r>
            <a:r>
              <a:rPr lang="en-US" dirty="0">
                <a:latin typeface="Hobo Std" pitchFamily="34" charset="0"/>
              </a:rPr>
              <a:t> 	 </a:t>
            </a:r>
            <a:r>
              <a:rPr lang="en-US" sz="2800" b="1" dirty="0">
                <a:latin typeface="Hobo Std" pitchFamily="34" charset="0"/>
              </a:rPr>
              <a:t>:</a:t>
            </a:r>
            <a:r>
              <a:rPr lang="en-US" dirty="0">
                <a:latin typeface="Hobo Std" pitchFamily="34" charset="0"/>
              </a:rPr>
              <a:t>O</a:t>
            </a:r>
            <a:r>
              <a:rPr lang="en-US" sz="2800" b="1" dirty="0">
                <a:latin typeface="Hobo Std" pitchFamily="34" charset="0"/>
              </a:rPr>
              <a:t>:</a:t>
            </a:r>
            <a:r>
              <a:rPr lang="en-US" dirty="0">
                <a:latin typeface="Hobo Std" pitchFamily="34" charset="0"/>
              </a:rPr>
              <a:t>         </a:t>
            </a:r>
            <a:r>
              <a:rPr lang="en-US" sz="2800" b="1" dirty="0">
                <a:latin typeface="Hobo Std" pitchFamily="34" charset="0"/>
              </a:rPr>
              <a:t>:</a:t>
            </a:r>
            <a:r>
              <a:rPr lang="en-US" dirty="0">
                <a:latin typeface="Hobo Std" pitchFamily="34" charset="0"/>
              </a:rPr>
              <a:t>O </a:t>
            </a:r>
            <a:r>
              <a:rPr lang="en-US" sz="2800" b="1" dirty="0">
                <a:latin typeface="Hobo Std" pitchFamily="34" charset="0"/>
              </a:rPr>
              <a:t>:</a:t>
            </a:r>
            <a:br>
              <a:rPr lang="en-US" sz="2800" b="1" dirty="0">
                <a:latin typeface="Hobo Std" pitchFamily="34" charset="0"/>
              </a:rPr>
            </a:br>
            <a:endParaRPr lang="en-US" dirty="0">
              <a:latin typeface="Hobo Std" pitchFamily="34" charset="0"/>
            </a:endParaRPr>
          </a:p>
          <a:p>
            <a:pPr>
              <a:spcBef>
                <a:spcPct val="50000"/>
              </a:spcBef>
              <a:tabLst>
                <a:tab pos="1035050" algn="ctr"/>
                <a:tab pos="3365500" algn="ctr"/>
                <a:tab pos="5715000" algn="ctr"/>
              </a:tabLst>
            </a:pPr>
            <a:r>
              <a:rPr lang="en-US" dirty="0">
                <a:latin typeface="Hobo Std" pitchFamily="34" charset="0"/>
              </a:rPr>
              <a:t>Please complete the dot structure and find the formal charge for the above structures. </a:t>
            </a:r>
          </a:p>
        </p:txBody>
      </p:sp>
      <p:sp>
        <p:nvSpPr>
          <p:cNvPr id="14340" name="Line 4"/>
          <p:cNvSpPr>
            <a:spLocks noChangeShapeType="1"/>
          </p:cNvSpPr>
          <p:nvPr/>
        </p:nvSpPr>
        <p:spPr bwMode="auto">
          <a:xfrm>
            <a:off x="2590800" y="3657600"/>
            <a:ext cx="4572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4342" name="Line 6"/>
          <p:cNvSpPr>
            <a:spLocks noChangeShapeType="1"/>
          </p:cNvSpPr>
          <p:nvPr/>
        </p:nvSpPr>
        <p:spPr bwMode="auto">
          <a:xfrm flipH="1">
            <a:off x="1371600" y="3581400"/>
            <a:ext cx="152400" cy="152400"/>
          </a:xfrm>
          <a:prstGeom prst="line">
            <a:avLst/>
          </a:prstGeom>
          <a:noFill/>
          <a:ln w="28575">
            <a:solidFill>
              <a:schemeClr val="tx1"/>
            </a:solidFill>
            <a:round/>
            <a:headEnd/>
            <a:tailEnd/>
          </a:ln>
          <a:effectLst/>
        </p:spPr>
        <p:txBody>
          <a:bodyPr/>
          <a:lstStyle/>
          <a:p>
            <a:endParaRPr lang="en-US"/>
          </a:p>
        </p:txBody>
      </p:sp>
      <p:sp>
        <p:nvSpPr>
          <p:cNvPr id="14343" name="Line 7"/>
          <p:cNvSpPr>
            <a:spLocks noChangeShapeType="1"/>
          </p:cNvSpPr>
          <p:nvPr/>
        </p:nvSpPr>
        <p:spPr bwMode="auto">
          <a:xfrm>
            <a:off x="1752600" y="3581400"/>
            <a:ext cx="228600" cy="152400"/>
          </a:xfrm>
          <a:prstGeom prst="line">
            <a:avLst/>
          </a:prstGeom>
          <a:noFill/>
          <a:ln w="28575">
            <a:solidFill>
              <a:schemeClr val="tx1"/>
            </a:solidFill>
            <a:round/>
            <a:headEnd/>
            <a:tailEnd/>
          </a:ln>
          <a:effectLst/>
        </p:spPr>
        <p:txBody>
          <a:bodyPr/>
          <a:lstStyle/>
          <a:p>
            <a:endParaRPr lang="en-US"/>
          </a:p>
        </p:txBody>
      </p:sp>
      <p:sp>
        <p:nvSpPr>
          <p:cNvPr id="14344" name="Line 8"/>
          <p:cNvSpPr>
            <a:spLocks noChangeShapeType="1"/>
          </p:cNvSpPr>
          <p:nvPr/>
        </p:nvSpPr>
        <p:spPr bwMode="auto">
          <a:xfrm>
            <a:off x="1676400" y="3581400"/>
            <a:ext cx="228600" cy="152400"/>
          </a:xfrm>
          <a:prstGeom prst="line">
            <a:avLst/>
          </a:prstGeom>
          <a:noFill/>
          <a:ln w="28575">
            <a:solidFill>
              <a:schemeClr val="tx1"/>
            </a:solidFill>
            <a:round/>
            <a:headEnd/>
            <a:tailEnd/>
          </a:ln>
          <a:effectLst/>
        </p:spPr>
        <p:txBody>
          <a:bodyPr/>
          <a:lstStyle/>
          <a:p>
            <a:endParaRPr lang="en-US"/>
          </a:p>
        </p:txBody>
      </p:sp>
      <p:sp>
        <p:nvSpPr>
          <p:cNvPr id="14345" name="Line 9"/>
          <p:cNvSpPr>
            <a:spLocks noChangeShapeType="1"/>
          </p:cNvSpPr>
          <p:nvPr/>
        </p:nvSpPr>
        <p:spPr bwMode="auto">
          <a:xfrm>
            <a:off x="4114800" y="3581400"/>
            <a:ext cx="228600" cy="152400"/>
          </a:xfrm>
          <a:prstGeom prst="line">
            <a:avLst/>
          </a:prstGeom>
          <a:noFill/>
          <a:ln w="28575">
            <a:solidFill>
              <a:schemeClr val="tx1"/>
            </a:solidFill>
            <a:round/>
            <a:headEnd/>
            <a:tailEnd/>
          </a:ln>
          <a:effectLst/>
        </p:spPr>
        <p:txBody>
          <a:bodyPr/>
          <a:lstStyle/>
          <a:p>
            <a:endParaRPr lang="en-US"/>
          </a:p>
        </p:txBody>
      </p:sp>
      <p:sp>
        <p:nvSpPr>
          <p:cNvPr id="14346" name="Line 10"/>
          <p:cNvSpPr>
            <a:spLocks noChangeShapeType="1"/>
          </p:cNvSpPr>
          <p:nvPr/>
        </p:nvSpPr>
        <p:spPr bwMode="auto">
          <a:xfrm flipH="1">
            <a:off x="3657600" y="3581400"/>
            <a:ext cx="152400" cy="152400"/>
          </a:xfrm>
          <a:prstGeom prst="line">
            <a:avLst/>
          </a:prstGeom>
          <a:noFill/>
          <a:ln w="28575">
            <a:solidFill>
              <a:schemeClr val="tx1"/>
            </a:solidFill>
            <a:round/>
            <a:headEnd/>
            <a:tailEnd/>
          </a:ln>
          <a:effectLst/>
        </p:spPr>
        <p:txBody>
          <a:bodyPr/>
          <a:lstStyle/>
          <a:p>
            <a:endParaRPr lang="en-US"/>
          </a:p>
        </p:txBody>
      </p:sp>
      <p:sp>
        <p:nvSpPr>
          <p:cNvPr id="14347" name="Line 11"/>
          <p:cNvSpPr>
            <a:spLocks noChangeShapeType="1"/>
          </p:cNvSpPr>
          <p:nvPr/>
        </p:nvSpPr>
        <p:spPr bwMode="auto">
          <a:xfrm flipH="1">
            <a:off x="3733800" y="3581400"/>
            <a:ext cx="152400" cy="152400"/>
          </a:xfrm>
          <a:prstGeom prst="line">
            <a:avLst/>
          </a:prstGeom>
          <a:noFill/>
          <a:ln w="28575">
            <a:solidFill>
              <a:schemeClr val="tx1"/>
            </a:solidFill>
            <a:round/>
            <a:headEnd/>
            <a:tailEnd/>
          </a:ln>
          <a:effectLst/>
        </p:spPr>
        <p:txBody>
          <a:bodyPr/>
          <a:lstStyle/>
          <a:p>
            <a:endParaRPr lang="en-US"/>
          </a:p>
        </p:txBody>
      </p:sp>
      <p:sp>
        <p:nvSpPr>
          <p:cNvPr id="14348" name="Line 12"/>
          <p:cNvSpPr>
            <a:spLocks noChangeShapeType="1"/>
          </p:cNvSpPr>
          <p:nvPr/>
        </p:nvSpPr>
        <p:spPr bwMode="auto">
          <a:xfrm flipH="1">
            <a:off x="6096000" y="3505200"/>
            <a:ext cx="152400" cy="152400"/>
          </a:xfrm>
          <a:prstGeom prst="line">
            <a:avLst/>
          </a:prstGeom>
          <a:noFill/>
          <a:ln w="28575">
            <a:solidFill>
              <a:schemeClr val="tx1"/>
            </a:solidFill>
            <a:round/>
            <a:headEnd/>
            <a:tailEnd/>
          </a:ln>
          <a:effectLst/>
        </p:spPr>
        <p:txBody>
          <a:bodyPr/>
          <a:lstStyle/>
          <a:p>
            <a:endParaRPr lang="en-US"/>
          </a:p>
        </p:txBody>
      </p:sp>
      <p:sp>
        <p:nvSpPr>
          <p:cNvPr id="14349" name="Line 13"/>
          <p:cNvSpPr>
            <a:spLocks noChangeShapeType="1"/>
          </p:cNvSpPr>
          <p:nvPr/>
        </p:nvSpPr>
        <p:spPr bwMode="auto">
          <a:xfrm>
            <a:off x="6477000" y="3505200"/>
            <a:ext cx="228600" cy="152400"/>
          </a:xfrm>
          <a:prstGeom prst="line">
            <a:avLst/>
          </a:prstGeom>
          <a:noFill/>
          <a:ln w="28575">
            <a:solidFill>
              <a:schemeClr val="tx1"/>
            </a:solidFill>
            <a:round/>
            <a:headEnd/>
            <a:tailEnd/>
          </a:ln>
          <a:effectLst/>
        </p:spPr>
        <p:txBody>
          <a:bodyPr/>
          <a:lstStyle/>
          <a:p>
            <a:endParaRPr lang="en-US"/>
          </a:p>
        </p:txBody>
      </p:sp>
      <p:sp>
        <p:nvSpPr>
          <p:cNvPr id="14350" name="Freeform 14"/>
          <p:cNvSpPr>
            <a:spLocks/>
          </p:cNvSpPr>
          <p:nvPr/>
        </p:nvSpPr>
        <p:spPr bwMode="auto">
          <a:xfrm>
            <a:off x="6096000" y="3581400"/>
            <a:ext cx="609600" cy="228600"/>
          </a:xfrm>
          <a:custGeom>
            <a:avLst/>
            <a:gdLst/>
            <a:ahLst/>
            <a:cxnLst>
              <a:cxn ang="0">
                <a:pos x="0" y="96"/>
              </a:cxn>
              <a:cxn ang="0">
                <a:pos x="96" y="48"/>
              </a:cxn>
              <a:cxn ang="0">
                <a:pos x="144" y="0"/>
              </a:cxn>
              <a:cxn ang="0">
                <a:pos x="240" y="48"/>
              </a:cxn>
              <a:cxn ang="0">
                <a:pos x="336" y="96"/>
              </a:cxn>
              <a:cxn ang="0">
                <a:pos x="384" y="144"/>
              </a:cxn>
              <a:cxn ang="0">
                <a:pos x="336" y="96"/>
              </a:cxn>
            </a:cxnLst>
            <a:rect l="0" t="0" r="r" b="b"/>
            <a:pathLst>
              <a:path w="384" h="144">
                <a:moveTo>
                  <a:pt x="0" y="96"/>
                </a:moveTo>
                <a:cubicBezTo>
                  <a:pt x="36" y="80"/>
                  <a:pt x="72" y="64"/>
                  <a:pt x="96" y="48"/>
                </a:cubicBezTo>
                <a:cubicBezTo>
                  <a:pt x="120" y="32"/>
                  <a:pt x="120" y="0"/>
                  <a:pt x="144" y="0"/>
                </a:cubicBezTo>
                <a:cubicBezTo>
                  <a:pt x="168" y="0"/>
                  <a:pt x="208" y="32"/>
                  <a:pt x="240" y="48"/>
                </a:cubicBezTo>
                <a:cubicBezTo>
                  <a:pt x="272" y="64"/>
                  <a:pt x="312" y="80"/>
                  <a:pt x="336" y="96"/>
                </a:cubicBezTo>
                <a:cubicBezTo>
                  <a:pt x="360" y="112"/>
                  <a:pt x="384" y="144"/>
                  <a:pt x="384" y="144"/>
                </a:cubicBezTo>
                <a:cubicBezTo>
                  <a:pt x="384" y="144"/>
                  <a:pt x="360" y="120"/>
                  <a:pt x="336" y="96"/>
                </a:cubicBezTo>
              </a:path>
            </a:pathLst>
          </a:custGeom>
          <a:noFill/>
          <a:ln w="28575" cap="flat" cmpd="sng">
            <a:solidFill>
              <a:schemeClr val="tx1"/>
            </a:solidFill>
            <a:prstDash val="sysDot"/>
            <a:round/>
            <a:headEnd/>
            <a:tailEnd/>
          </a:ln>
          <a:effectLst/>
        </p:spPr>
        <p:txBody>
          <a:bodyPr/>
          <a:lstStyle/>
          <a:p>
            <a:endParaRPr lang="en-US"/>
          </a:p>
        </p:txBody>
      </p:sp>
      <p:sp>
        <p:nvSpPr>
          <p:cNvPr id="14351" name="Line 15"/>
          <p:cNvSpPr>
            <a:spLocks noChangeShapeType="1"/>
          </p:cNvSpPr>
          <p:nvPr/>
        </p:nvSpPr>
        <p:spPr bwMode="auto">
          <a:xfrm>
            <a:off x="5029200" y="3657600"/>
            <a:ext cx="381000" cy="0"/>
          </a:xfrm>
          <a:prstGeom prst="line">
            <a:avLst/>
          </a:prstGeom>
          <a:noFill/>
          <a:ln w="28575">
            <a:solidFill>
              <a:schemeClr val="tx1"/>
            </a:solidFill>
            <a:round/>
            <a:headEnd/>
            <a:tailEnd/>
          </a:ln>
          <a:effectLst/>
        </p:spPr>
        <p:txBody>
          <a:bodyPr/>
          <a:lstStyle/>
          <a:p>
            <a:endParaRPr lang="en-US"/>
          </a:p>
        </p:txBody>
      </p:sp>
      <p:sp>
        <p:nvSpPr>
          <p:cNvPr id="14352" name="Line 16"/>
          <p:cNvSpPr>
            <a:spLocks noChangeShapeType="1"/>
          </p:cNvSpPr>
          <p:nvPr/>
        </p:nvSpPr>
        <p:spPr bwMode="auto">
          <a:xfrm>
            <a:off x="5029200" y="3581400"/>
            <a:ext cx="381000" cy="0"/>
          </a:xfrm>
          <a:prstGeom prst="line">
            <a:avLst/>
          </a:prstGeom>
          <a:noFill/>
          <a:ln w="28575">
            <a:solidFill>
              <a:schemeClr val="tx1"/>
            </a:solidFill>
            <a:round/>
            <a:headEnd/>
            <a:tailEnd/>
          </a:ln>
          <a:effectLst/>
        </p:spPr>
        <p:txBody>
          <a:bodyPr/>
          <a:lstStyle/>
          <a:p>
            <a:endParaRPr lang="en-US"/>
          </a:p>
        </p:txBody>
      </p:sp>
      <p:sp>
        <p:nvSpPr>
          <p:cNvPr id="14353" name="Oval 17"/>
          <p:cNvSpPr>
            <a:spLocks noChangeArrowheads="1"/>
          </p:cNvSpPr>
          <p:nvPr/>
        </p:nvSpPr>
        <p:spPr bwMode="auto">
          <a:xfrm>
            <a:off x="1219200" y="41148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4354" name="Oval 18"/>
          <p:cNvSpPr>
            <a:spLocks noChangeArrowheads="1"/>
          </p:cNvSpPr>
          <p:nvPr/>
        </p:nvSpPr>
        <p:spPr bwMode="auto">
          <a:xfrm>
            <a:off x="1295400" y="41148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4355" name="Oval 19"/>
          <p:cNvSpPr>
            <a:spLocks noChangeArrowheads="1"/>
          </p:cNvSpPr>
          <p:nvPr/>
        </p:nvSpPr>
        <p:spPr bwMode="auto">
          <a:xfrm>
            <a:off x="4419600" y="41148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4356" name="Oval 20"/>
          <p:cNvSpPr>
            <a:spLocks noChangeArrowheads="1"/>
          </p:cNvSpPr>
          <p:nvPr/>
        </p:nvSpPr>
        <p:spPr bwMode="auto">
          <a:xfrm>
            <a:off x="4572000" y="41148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04800"/>
            <a:ext cx="7620000" cy="609600"/>
          </a:xfrm>
        </p:spPr>
        <p:txBody>
          <a:bodyPr>
            <a:normAutofit fontScale="90000"/>
          </a:bodyPr>
          <a:lstStyle/>
          <a:p>
            <a:r>
              <a:rPr lang="en-US" sz="4000"/>
              <a:t>Structural and Chemical Formulas:</a:t>
            </a:r>
          </a:p>
        </p:txBody>
      </p:sp>
      <p:sp>
        <p:nvSpPr>
          <p:cNvPr id="14339" name="Rectangle 3"/>
          <p:cNvSpPr>
            <a:spLocks noGrp="1" noChangeArrowheads="1"/>
          </p:cNvSpPr>
          <p:nvPr>
            <p:ph type="body" idx="1"/>
          </p:nvPr>
        </p:nvSpPr>
        <p:spPr>
          <a:xfrm>
            <a:off x="609600" y="1066800"/>
            <a:ext cx="7772400" cy="4648200"/>
          </a:xfrm>
        </p:spPr>
        <p:txBody>
          <a:bodyPr/>
          <a:lstStyle/>
          <a:p>
            <a:pPr>
              <a:lnSpc>
                <a:spcPct val="90000"/>
              </a:lnSpc>
            </a:pPr>
            <a:r>
              <a:rPr lang="en-US" sz="2400">
                <a:solidFill>
                  <a:srgbClr val="FF0000"/>
                </a:solidFill>
                <a:latin typeface="Comic Sans MS" pitchFamily="66" charset="0"/>
                <a:cs typeface="Times New Roman" pitchFamily="18" charset="0"/>
              </a:rPr>
              <a:t>Chemical formulas </a:t>
            </a:r>
            <a:r>
              <a:rPr lang="en-US" sz="2400">
                <a:latin typeface="Comic Sans MS" pitchFamily="66" charset="0"/>
                <a:cs typeface="Times New Roman" pitchFamily="18" charset="0"/>
              </a:rPr>
              <a:t>show the number of and types of atoms in a molecule</a:t>
            </a:r>
            <a:endParaRPr lang="en-US" sz="2400">
              <a:solidFill>
                <a:srgbClr val="FF0000"/>
              </a:solidFill>
              <a:latin typeface="Comic Sans MS" pitchFamily="66" charset="0"/>
              <a:cs typeface="Times New Roman" pitchFamily="18" charset="0"/>
            </a:endParaRPr>
          </a:p>
          <a:p>
            <a:pPr>
              <a:lnSpc>
                <a:spcPct val="90000"/>
              </a:lnSpc>
            </a:pPr>
            <a:r>
              <a:rPr lang="en-US" sz="2400">
                <a:solidFill>
                  <a:srgbClr val="FF0000"/>
                </a:solidFill>
                <a:latin typeface="Comic Sans MS" pitchFamily="66" charset="0"/>
                <a:cs typeface="Times New Roman" pitchFamily="18" charset="0"/>
              </a:rPr>
              <a:t>Structural Formulas</a:t>
            </a:r>
            <a:r>
              <a:rPr lang="en-US" sz="2400">
                <a:latin typeface="Comic Sans MS" pitchFamily="66" charset="0"/>
                <a:cs typeface="Times New Roman" pitchFamily="18" charset="0"/>
              </a:rPr>
              <a:t> are used to graphically represent a chemical formula</a:t>
            </a:r>
            <a:endParaRPr lang="en-US" sz="2400">
              <a:cs typeface="Times New Roman" pitchFamily="18" charset="0"/>
            </a:endParaRPr>
          </a:p>
          <a:p>
            <a:pPr>
              <a:lnSpc>
                <a:spcPct val="90000"/>
              </a:lnSpc>
            </a:pPr>
            <a:r>
              <a:rPr lang="en-US" sz="2400">
                <a:latin typeface="Comic Sans MS" pitchFamily="66" charset="0"/>
                <a:cs typeface="Times New Roman" pitchFamily="18" charset="0"/>
              </a:rPr>
              <a:t>Useful in visualizing how chemicals react and form new ones.</a:t>
            </a:r>
            <a:endParaRPr lang="en-US" sz="2400">
              <a:cs typeface="Times New Roman" pitchFamily="18" charset="0"/>
            </a:endParaRPr>
          </a:p>
          <a:p>
            <a:pPr>
              <a:lnSpc>
                <a:spcPct val="90000"/>
              </a:lnSpc>
            </a:pPr>
            <a:r>
              <a:rPr lang="en-US" sz="2400">
                <a:latin typeface="Comic Sans MS" pitchFamily="66" charset="0"/>
                <a:cs typeface="Times New Roman" pitchFamily="18" charset="0"/>
              </a:rPr>
              <a:t>When drawing them use the following rules:</a:t>
            </a:r>
            <a:endParaRPr lang="en-US" sz="2400">
              <a:cs typeface="Times New Roman" pitchFamily="18" charset="0"/>
            </a:endParaRPr>
          </a:p>
          <a:p>
            <a:pPr>
              <a:lnSpc>
                <a:spcPct val="90000"/>
              </a:lnSpc>
            </a:pPr>
            <a:r>
              <a:rPr lang="en-US" sz="2400">
                <a:latin typeface="Comic Sans MS" pitchFamily="66" charset="0"/>
                <a:cs typeface="Times New Roman" pitchFamily="18" charset="0"/>
              </a:rPr>
              <a:t>The Periodic table abbreviation is used to represent the atoms.</a:t>
            </a:r>
            <a:endParaRPr lang="en-US" sz="2400">
              <a:cs typeface="Times New Roman" pitchFamily="18" charset="0"/>
            </a:endParaRPr>
          </a:p>
          <a:p>
            <a:pPr>
              <a:lnSpc>
                <a:spcPct val="90000"/>
              </a:lnSpc>
            </a:pPr>
            <a:r>
              <a:rPr lang="en-US" sz="2400">
                <a:latin typeface="Comic Sans MS" pitchFamily="66" charset="0"/>
                <a:cs typeface="Times New Roman" pitchFamily="18" charset="0"/>
              </a:rPr>
              <a:t>A single strait line </a:t>
            </a:r>
            <a:r>
              <a:rPr lang="en-US" sz="2400">
                <a:solidFill>
                  <a:srgbClr val="FF0000"/>
                </a:solidFill>
                <a:latin typeface="Comic Sans MS" pitchFamily="66" charset="0"/>
                <a:cs typeface="Times New Roman" pitchFamily="18" charset="0"/>
              </a:rPr>
              <a:t>(---)</a:t>
            </a:r>
            <a:r>
              <a:rPr lang="en-US" sz="2400">
                <a:latin typeface="Comic Sans MS" pitchFamily="66" charset="0"/>
                <a:cs typeface="Times New Roman" pitchFamily="18" charset="0"/>
              </a:rPr>
              <a:t> represents a single bond</a:t>
            </a:r>
            <a:endParaRPr lang="en-US" sz="2400">
              <a:cs typeface="Times New Roman" pitchFamily="18" charset="0"/>
            </a:endParaRPr>
          </a:p>
          <a:p>
            <a:pPr>
              <a:lnSpc>
                <a:spcPct val="90000"/>
              </a:lnSpc>
            </a:pPr>
            <a:r>
              <a:rPr lang="en-US" sz="2400">
                <a:latin typeface="Comic Sans MS" pitchFamily="66" charset="0"/>
                <a:cs typeface="Times New Roman" pitchFamily="18" charset="0"/>
              </a:rPr>
              <a:t>Two parallel strait lines </a:t>
            </a:r>
            <a:r>
              <a:rPr lang="en-US" sz="2400">
                <a:solidFill>
                  <a:srgbClr val="FF0000"/>
                </a:solidFill>
                <a:latin typeface="Comic Sans MS" pitchFamily="66" charset="0"/>
                <a:cs typeface="Times New Roman" pitchFamily="18" charset="0"/>
              </a:rPr>
              <a:t>(==)</a:t>
            </a:r>
            <a:r>
              <a:rPr lang="en-US" sz="2400">
                <a:latin typeface="Comic Sans MS" pitchFamily="66" charset="0"/>
                <a:cs typeface="Times New Roman" pitchFamily="18" charset="0"/>
              </a:rPr>
              <a:t> represent double bonds</a:t>
            </a:r>
            <a:endParaRPr lang="en-US" sz="2400">
              <a:cs typeface="Times New Roman" pitchFamily="18" charset="0"/>
            </a:endParaRPr>
          </a:p>
          <a:p>
            <a:pPr>
              <a:lnSpc>
                <a:spcPct val="90000"/>
              </a:lnSpc>
              <a:buFont typeface="Wingdings" pitchFamily="2" charset="2"/>
              <a:buNone/>
            </a:pPr>
            <a:endParaRPr lang="en-US" sz="240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Basic Chemical Bonding</a:t>
            </a:r>
          </a:p>
        </p:txBody>
      </p:sp>
      <p:sp>
        <p:nvSpPr>
          <p:cNvPr id="7" name="Slide Number Placeholder 4"/>
          <p:cNvSpPr>
            <a:spLocks noGrp="1"/>
          </p:cNvSpPr>
          <p:nvPr>
            <p:ph type="sldNum" sz="quarter" idx="12"/>
          </p:nvPr>
        </p:nvSpPr>
        <p:spPr/>
        <p:txBody>
          <a:bodyPr/>
          <a:lstStyle/>
          <a:p>
            <a:fld id="{27FDBF3A-289A-4735-82A7-E78BEF847895}" type="slidenum">
              <a:rPr lang="en-US"/>
              <a:pPr/>
              <a:t>50</a:t>
            </a:fld>
            <a:endParaRPr lang="en-US"/>
          </a:p>
        </p:txBody>
      </p:sp>
      <p:sp>
        <p:nvSpPr>
          <p:cNvPr id="18434" name="Rectangle 2"/>
          <p:cNvSpPr>
            <a:spLocks noGrp="1" noChangeArrowheads="1"/>
          </p:cNvSpPr>
          <p:nvPr>
            <p:ph type="title"/>
          </p:nvPr>
        </p:nvSpPr>
        <p:spPr/>
        <p:txBody>
          <a:bodyPr/>
          <a:lstStyle/>
          <a:p>
            <a:r>
              <a:rPr lang="en-US"/>
              <a:t>Draw Resonance Structures</a:t>
            </a:r>
          </a:p>
        </p:txBody>
      </p:sp>
      <p:sp>
        <p:nvSpPr>
          <p:cNvPr id="18435" name="Text Box 3"/>
          <p:cNvSpPr txBox="1">
            <a:spLocks noChangeArrowheads="1"/>
          </p:cNvSpPr>
          <p:nvPr/>
        </p:nvSpPr>
        <p:spPr bwMode="auto">
          <a:xfrm>
            <a:off x="838200" y="1295400"/>
            <a:ext cx="7620000" cy="3600986"/>
          </a:xfrm>
          <a:prstGeom prst="rect">
            <a:avLst/>
          </a:prstGeom>
          <a:noFill/>
          <a:ln w="9525">
            <a:noFill/>
            <a:miter lim="800000"/>
            <a:headEnd/>
            <a:tailEnd/>
          </a:ln>
          <a:effectLst/>
        </p:spPr>
        <p:txBody>
          <a:bodyPr>
            <a:spAutoFit/>
          </a:bodyPr>
          <a:lstStyle/>
          <a:p>
            <a:pPr>
              <a:spcBef>
                <a:spcPct val="50000"/>
              </a:spcBef>
              <a:tabLst>
                <a:tab pos="690563" algn="r"/>
                <a:tab pos="1146175" algn="l"/>
              </a:tabLst>
            </a:pPr>
            <a:r>
              <a:rPr lang="en-US" sz="2400" dirty="0">
                <a:latin typeface="Georgia" pitchFamily="18" charset="0"/>
              </a:rPr>
              <a:t>Draw resonance structures for these:</a:t>
            </a:r>
          </a:p>
          <a:p>
            <a:pPr>
              <a:spcBef>
                <a:spcPct val="50000"/>
              </a:spcBef>
              <a:tabLst>
                <a:tab pos="690563" algn="r"/>
                <a:tab pos="1146175" algn="l"/>
              </a:tabLst>
            </a:pPr>
            <a:r>
              <a:rPr lang="en-US" sz="2400" b="1" dirty="0">
                <a:latin typeface="Georgia" pitchFamily="18" charset="0"/>
              </a:rPr>
              <a:t>	CO</a:t>
            </a:r>
            <a:r>
              <a:rPr lang="en-US" sz="2400" b="1" baseline="-30000" dirty="0">
                <a:latin typeface="Georgia" pitchFamily="18" charset="0"/>
              </a:rPr>
              <a:t>2</a:t>
            </a:r>
            <a:r>
              <a:rPr lang="en-US" sz="2400" dirty="0">
                <a:latin typeface="Georgia" pitchFamily="18" charset="0"/>
              </a:rPr>
              <a:t> 	:O::C::O: (plus two more dots for each of O)</a:t>
            </a:r>
            <a:br>
              <a:rPr lang="en-US" sz="2400" dirty="0">
                <a:latin typeface="Georgia" pitchFamily="18" charset="0"/>
              </a:rPr>
            </a:br>
            <a:r>
              <a:rPr lang="en-US" sz="2400" dirty="0">
                <a:latin typeface="Georgia" pitchFamily="18" charset="0"/>
              </a:rPr>
              <a:t>	</a:t>
            </a:r>
            <a:r>
              <a:rPr lang="en-US" sz="2400" b="1" dirty="0">
                <a:latin typeface="Georgia" pitchFamily="18" charset="0"/>
              </a:rPr>
              <a:t>NO</a:t>
            </a:r>
            <a:r>
              <a:rPr lang="en-US" sz="2400" b="1" baseline="-30000" dirty="0">
                <a:latin typeface="Georgia" pitchFamily="18" charset="0"/>
              </a:rPr>
              <a:t>2</a:t>
            </a:r>
            <a:r>
              <a:rPr lang="en-US" sz="2400" dirty="0">
                <a:latin typeface="Georgia" pitchFamily="18" charset="0"/>
              </a:rPr>
              <a:t> 	</a:t>
            </a:r>
            <a:r>
              <a:rPr lang="en-US" sz="2400" baseline="30000" dirty="0">
                <a:latin typeface="Georgia" pitchFamily="18" charset="0"/>
              </a:rPr>
              <a:t>.</a:t>
            </a:r>
            <a:r>
              <a:rPr lang="en-US" sz="2400" dirty="0">
                <a:latin typeface="Georgia" pitchFamily="18" charset="0"/>
              </a:rPr>
              <a:t>NO</a:t>
            </a:r>
            <a:r>
              <a:rPr lang="en-US" sz="2400" baseline="-30000" dirty="0">
                <a:latin typeface="Georgia" pitchFamily="18" charset="0"/>
              </a:rPr>
              <a:t>2</a:t>
            </a:r>
            <a:r>
              <a:rPr lang="en-US" sz="2400" dirty="0">
                <a:latin typeface="Georgia" pitchFamily="18" charset="0"/>
              </a:rPr>
              <a:t> (bent molecule due to the odd electron)</a:t>
            </a:r>
            <a:br>
              <a:rPr lang="en-US" sz="2400" dirty="0">
                <a:latin typeface="Georgia" pitchFamily="18" charset="0"/>
              </a:rPr>
            </a:br>
            <a:r>
              <a:rPr lang="en-US" sz="2400" dirty="0">
                <a:latin typeface="Georgia" pitchFamily="18" charset="0"/>
              </a:rPr>
              <a:t>	</a:t>
            </a:r>
            <a:r>
              <a:rPr lang="en-US" sz="2400" b="1" dirty="0">
                <a:latin typeface="Georgia" pitchFamily="18" charset="0"/>
              </a:rPr>
              <a:t>NO</a:t>
            </a:r>
            <a:r>
              <a:rPr lang="en-US" sz="2400" b="1" baseline="-30000" dirty="0">
                <a:latin typeface="Georgia" pitchFamily="18" charset="0"/>
              </a:rPr>
              <a:t>2</a:t>
            </a:r>
            <a:r>
              <a:rPr lang="en-US" sz="2400" b="1" baseline="30000" dirty="0">
                <a:latin typeface="Georgia" pitchFamily="18" charset="0"/>
              </a:rPr>
              <a:t>-</a:t>
            </a:r>
            <a:r>
              <a:rPr lang="en-US" sz="2400" dirty="0">
                <a:latin typeface="Georgia" pitchFamily="18" charset="0"/>
              </a:rPr>
              <a:t> 	:NO</a:t>
            </a:r>
            <a:r>
              <a:rPr lang="en-US" sz="2400" baseline="-30000" dirty="0">
                <a:latin typeface="Georgia" pitchFamily="18" charset="0"/>
              </a:rPr>
              <a:t>2</a:t>
            </a:r>
            <a:r>
              <a:rPr lang="en-US" sz="2400" baseline="30000" dirty="0">
                <a:latin typeface="Georgia" pitchFamily="18" charset="0"/>
              </a:rPr>
              <a:t>-</a:t>
            </a:r>
            <a:r>
              <a:rPr lang="en-US" sz="2400" dirty="0">
                <a:latin typeface="Georgia" pitchFamily="18" charset="0"/>
              </a:rPr>
              <a:t> (same number of valence electron as O</a:t>
            </a:r>
            <a:r>
              <a:rPr lang="en-US" sz="2400" baseline="-25000" dirty="0">
                <a:latin typeface="Georgia" pitchFamily="18" charset="0"/>
              </a:rPr>
              <a:t>3</a:t>
            </a:r>
            <a:r>
              <a:rPr lang="en-US" sz="2400" dirty="0">
                <a:latin typeface="Georgia" pitchFamily="18" charset="0"/>
              </a:rPr>
              <a:t> &amp; SO</a:t>
            </a:r>
            <a:r>
              <a:rPr lang="en-US" sz="2400" baseline="-30000" dirty="0">
                <a:latin typeface="Georgia" pitchFamily="18" charset="0"/>
              </a:rPr>
              <a:t>2</a:t>
            </a:r>
            <a:r>
              <a:rPr lang="en-US" sz="2400" dirty="0">
                <a:latin typeface="Georgia" pitchFamily="18" charset="0"/>
              </a:rPr>
              <a:t>)</a:t>
            </a:r>
            <a:br>
              <a:rPr lang="en-US" sz="2400" dirty="0">
                <a:latin typeface="Georgia" pitchFamily="18" charset="0"/>
              </a:rPr>
            </a:br>
            <a:r>
              <a:rPr lang="en-US" sz="2400" dirty="0">
                <a:latin typeface="Georgia" pitchFamily="18" charset="0"/>
              </a:rPr>
              <a:t>	</a:t>
            </a:r>
            <a:r>
              <a:rPr lang="en-US" sz="2400" b="1" dirty="0">
                <a:latin typeface="Georgia" pitchFamily="18" charset="0"/>
              </a:rPr>
              <a:t>HCO</a:t>
            </a:r>
            <a:r>
              <a:rPr lang="en-US" sz="2400" b="1" baseline="-30000" dirty="0">
                <a:latin typeface="Georgia" pitchFamily="18" charset="0"/>
              </a:rPr>
              <a:t>2</a:t>
            </a:r>
            <a:r>
              <a:rPr lang="en-US" sz="2400" b="1" baseline="30000" dirty="0">
                <a:latin typeface="Georgia" pitchFamily="18" charset="0"/>
              </a:rPr>
              <a:t>-</a:t>
            </a:r>
            <a:r>
              <a:rPr lang="en-US" sz="2400" dirty="0">
                <a:latin typeface="Georgia" pitchFamily="18" charset="0"/>
              </a:rPr>
              <a:t> 	H-CO</a:t>
            </a:r>
            <a:r>
              <a:rPr lang="en-US" sz="2400" baseline="-30000" dirty="0">
                <a:latin typeface="Georgia" pitchFamily="18" charset="0"/>
              </a:rPr>
              <a:t>2</a:t>
            </a:r>
            <a:r>
              <a:rPr lang="en-US" sz="2400" baseline="30000" dirty="0">
                <a:latin typeface="Georgia" pitchFamily="18" charset="0"/>
              </a:rPr>
              <a:t>– </a:t>
            </a:r>
            <a:r>
              <a:rPr lang="en-US" sz="2400" dirty="0">
                <a:latin typeface="Georgia" pitchFamily="18" charset="0"/>
              </a:rPr>
              <a:t>( ditto)</a:t>
            </a:r>
            <a:br>
              <a:rPr lang="en-US" sz="2400" dirty="0">
                <a:latin typeface="Georgia" pitchFamily="18" charset="0"/>
              </a:rPr>
            </a:br>
            <a:r>
              <a:rPr lang="en-US" sz="2400" dirty="0">
                <a:latin typeface="Georgia" pitchFamily="18" charset="0"/>
              </a:rPr>
              <a:t>	</a:t>
            </a:r>
            <a:r>
              <a:rPr lang="en-US" sz="2400" b="1" dirty="0">
                <a:latin typeface="Georgia" pitchFamily="18" charset="0"/>
              </a:rPr>
              <a:t>O</a:t>
            </a:r>
            <a:r>
              <a:rPr lang="en-US" sz="2400" b="1" baseline="-30000" dirty="0">
                <a:latin typeface="Georgia" pitchFamily="18" charset="0"/>
              </a:rPr>
              <a:t>3</a:t>
            </a:r>
            <a:r>
              <a:rPr lang="en-US" sz="2400" dirty="0">
                <a:latin typeface="Georgia" pitchFamily="18" charset="0"/>
              </a:rPr>
              <a:t> 	ozone</a:t>
            </a:r>
            <a:br>
              <a:rPr lang="en-US" sz="2400" dirty="0">
                <a:latin typeface="Georgia" pitchFamily="18" charset="0"/>
              </a:rPr>
            </a:br>
            <a:r>
              <a:rPr lang="en-US" sz="2400" dirty="0">
                <a:latin typeface="Georgia" pitchFamily="18" charset="0"/>
              </a:rPr>
              <a:t>	</a:t>
            </a:r>
            <a:r>
              <a:rPr lang="en-US" sz="2400" b="1" dirty="0">
                <a:latin typeface="Georgia" pitchFamily="18" charset="0"/>
              </a:rPr>
              <a:t>SO</a:t>
            </a:r>
            <a:r>
              <a:rPr lang="en-US" sz="2400" b="1" baseline="-30000" dirty="0">
                <a:latin typeface="Georgia" pitchFamily="18" charset="0"/>
              </a:rPr>
              <a:t>3</a:t>
            </a:r>
            <a:r>
              <a:rPr lang="en-US" sz="2400" dirty="0">
                <a:latin typeface="Georgia" pitchFamily="18" charset="0"/>
              </a:rPr>
              <a:t> 	consider O-SO</a:t>
            </a:r>
            <a:r>
              <a:rPr lang="en-US" sz="2400" baseline="-30000" dirty="0">
                <a:latin typeface="Georgia" pitchFamily="18" charset="0"/>
              </a:rPr>
              <a:t>2</a:t>
            </a:r>
            <a:r>
              <a:rPr lang="en-US" sz="2400" dirty="0">
                <a:latin typeface="Georgia" pitchFamily="18" charset="0"/>
              </a:rPr>
              <a:t>, and the resonance structures</a:t>
            </a:r>
            <a:br>
              <a:rPr lang="en-US" sz="2400" dirty="0">
                <a:latin typeface="Georgia" pitchFamily="18" charset="0"/>
              </a:rPr>
            </a:br>
            <a:r>
              <a:rPr lang="en-US" sz="2400" dirty="0">
                <a:latin typeface="Georgia" pitchFamily="18" charset="0"/>
              </a:rPr>
              <a:t>	</a:t>
            </a:r>
            <a:r>
              <a:rPr lang="en-US" sz="2400" b="1" dirty="0">
                <a:latin typeface="Georgia" pitchFamily="18" charset="0"/>
              </a:rPr>
              <a:t>NO</a:t>
            </a:r>
            <a:r>
              <a:rPr lang="en-US" sz="2400" b="1" baseline="-30000" dirty="0">
                <a:latin typeface="Georgia" pitchFamily="18" charset="0"/>
              </a:rPr>
              <a:t>3</a:t>
            </a:r>
            <a:r>
              <a:rPr lang="en-US" sz="2400" baseline="30000" dirty="0">
                <a:latin typeface="Georgia" pitchFamily="18" charset="0"/>
              </a:rPr>
              <a:t>–</a:t>
            </a:r>
            <a:r>
              <a:rPr lang="en-US" sz="2400" dirty="0">
                <a:latin typeface="Georgia" pitchFamily="18" charset="0"/>
              </a:rPr>
              <a:t> 	flat same number of valence electron as CO</a:t>
            </a:r>
            <a:r>
              <a:rPr lang="en-US" sz="2400" baseline="-30000" dirty="0">
                <a:latin typeface="Georgia" pitchFamily="18" charset="0"/>
              </a:rPr>
              <a:t>3</a:t>
            </a:r>
            <a:r>
              <a:rPr lang="en-US" sz="2400" baseline="30000" dirty="0">
                <a:latin typeface="Georgia" pitchFamily="18" charset="0"/>
              </a:rPr>
              <a:t>2-</a:t>
            </a:r>
            <a:endParaRPr lang="en-US" sz="2400" dirty="0">
              <a:latin typeface="Georgia" pitchFamily="18" charset="0"/>
            </a:endParaRPr>
          </a:p>
        </p:txBody>
      </p:sp>
      <p:sp>
        <p:nvSpPr>
          <p:cNvPr id="18436" name="Text Box 4"/>
          <p:cNvSpPr txBox="1">
            <a:spLocks noChangeArrowheads="1"/>
          </p:cNvSpPr>
          <p:nvPr/>
        </p:nvSpPr>
        <p:spPr bwMode="auto">
          <a:xfrm>
            <a:off x="609600" y="5859463"/>
            <a:ext cx="7924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8437" name="Text Box 5"/>
          <p:cNvSpPr txBox="1">
            <a:spLocks noChangeArrowheads="1"/>
          </p:cNvSpPr>
          <p:nvPr/>
        </p:nvSpPr>
        <p:spPr bwMode="auto">
          <a:xfrm>
            <a:off x="533400" y="5257800"/>
            <a:ext cx="7010400" cy="1077218"/>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noFill/>
            <a:miter lim="800000"/>
            <a:headEnd/>
            <a:tailEnd/>
          </a:ln>
          <a:effectLst/>
        </p:spPr>
        <p:txBody>
          <a:bodyPr wrap="square">
            <a:spAutoFit/>
          </a:bodyPr>
          <a:lstStyle/>
          <a:p>
            <a:pPr algn="ctr">
              <a:spcBef>
                <a:spcPct val="50000"/>
              </a:spcBef>
            </a:pPr>
            <a:r>
              <a:rPr lang="en-US"/>
              <a:t/>
            </a:r>
            <a:br>
              <a:rPr lang="en-US"/>
            </a:br>
            <a:r>
              <a:rPr lang="en-US"/>
              <a:t>Draw all resonance structures of </a:t>
            </a:r>
            <a:r>
              <a:rPr lang="en-US" sz="2800"/>
              <a:t>all</a:t>
            </a:r>
            <a:r>
              <a:rPr lang="en-US"/>
              <a:t> these</a:t>
            </a:r>
            <a:br>
              <a:rPr lang="en-US"/>
            </a:b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5038E0FD-083C-496F-86F3-27E35C515E93}" type="slidenum">
              <a:rPr lang="en-US"/>
              <a:pPr/>
              <a:t>51</a:t>
            </a:fld>
            <a:endParaRPr lang="en-US"/>
          </a:p>
        </p:txBody>
      </p:sp>
      <p:sp>
        <p:nvSpPr>
          <p:cNvPr id="19458" name="Rectangle 2"/>
          <p:cNvSpPr>
            <a:spLocks noGrp="1" noChangeArrowheads="1"/>
          </p:cNvSpPr>
          <p:nvPr>
            <p:ph type="title"/>
          </p:nvPr>
        </p:nvSpPr>
        <p:spPr>
          <a:xfrm>
            <a:off x="457200" y="228600"/>
            <a:ext cx="8229600" cy="762000"/>
          </a:xfrm>
        </p:spPr>
        <p:style>
          <a:lnRef idx="3">
            <a:schemeClr val="lt1"/>
          </a:lnRef>
          <a:fillRef idx="1">
            <a:schemeClr val="accent2"/>
          </a:fillRef>
          <a:effectRef idx="1">
            <a:schemeClr val="accent2"/>
          </a:effectRef>
          <a:fontRef idx="minor">
            <a:schemeClr val="lt1"/>
          </a:fontRef>
        </p:style>
        <p:txBody>
          <a:bodyPr/>
          <a:lstStyle/>
          <a:p>
            <a:r>
              <a:rPr lang="en-US" sz="4000" dirty="0"/>
              <a:t>Bond Properties</a:t>
            </a:r>
          </a:p>
        </p:txBody>
      </p:sp>
      <p:sp>
        <p:nvSpPr>
          <p:cNvPr id="19459" name="Text Box 3"/>
          <p:cNvSpPr txBox="1">
            <a:spLocks noChangeArrowheads="1"/>
          </p:cNvSpPr>
          <p:nvPr/>
        </p:nvSpPr>
        <p:spPr bwMode="auto">
          <a:xfrm>
            <a:off x="609600" y="1066800"/>
            <a:ext cx="7391400" cy="1631216"/>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tabLst>
                <a:tab pos="1598613" algn="r"/>
                <a:tab pos="2001838" algn="l"/>
              </a:tabLst>
            </a:pPr>
            <a:r>
              <a:rPr lang="en-US" sz="2000" dirty="0">
                <a:latin typeface="Hobo Std" pitchFamily="34" charset="0"/>
              </a:rPr>
              <a:t>	</a:t>
            </a:r>
            <a:r>
              <a:rPr lang="en-US" sz="2000" dirty="0">
                <a:solidFill>
                  <a:srgbClr val="FF0000"/>
                </a:solidFill>
                <a:latin typeface="Hobo Std" pitchFamily="34" charset="0"/>
              </a:rPr>
              <a:t>Bond length</a:t>
            </a:r>
            <a:r>
              <a:rPr lang="en-US" sz="2000" dirty="0">
                <a:latin typeface="Hobo Std" pitchFamily="34" charset="0"/>
              </a:rPr>
              <a:t>	distance between the nuclei of bonded atoms</a:t>
            </a:r>
          </a:p>
          <a:p>
            <a:pPr>
              <a:spcBef>
                <a:spcPct val="50000"/>
              </a:spcBef>
              <a:tabLst>
                <a:tab pos="1598613" algn="r"/>
                <a:tab pos="2001838" algn="l"/>
              </a:tabLst>
            </a:pPr>
            <a:r>
              <a:rPr lang="en-US" sz="2000" dirty="0">
                <a:latin typeface="Hobo Std" pitchFamily="34" charset="0"/>
              </a:rPr>
              <a:t>	</a:t>
            </a:r>
            <a:r>
              <a:rPr lang="en-US" sz="2000" dirty="0">
                <a:solidFill>
                  <a:srgbClr val="FF0000"/>
                </a:solidFill>
                <a:latin typeface="Hobo Std" pitchFamily="34" charset="0"/>
              </a:rPr>
              <a:t>bond angle</a:t>
            </a:r>
            <a:r>
              <a:rPr lang="en-US" sz="2000" dirty="0">
                <a:latin typeface="Hobo Std" pitchFamily="34" charset="0"/>
              </a:rPr>
              <a:t>	angles for any two bonds around an atom</a:t>
            </a:r>
          </a:p>
          <a:p>
            <a:pPr>
              <a:spcBef>
                <a:spcPct val="50000"/>
              </a:spcBef>
              <a:tabLst>
                <a:tab pos="1598613" algn="r"/>
                <a:tab pos="2001838" algn="l"/>
              </a:tabLst>
            </a:pPr>
            <a:r>
              <a:rPr lang="en-US" sz="2000" dirty="0">
                <a:latin typeface="Hobo Std" pitchFamily="34" charset="0"/>
              </a:rPr>
              <a:t>	</a:t>
            </a:r>
            <a:r>
              <a:rPr lang="en-US" sz="2000" dirty="0">
                <a:solidFill>
                  <a:srgbClr val="FF0000"/>
                </a:solidFill>
                <a:latin typeface="Hobo Std" pitchFamily="34" charset="0"/>
              </a:rPr>
              <a:t>bond </a:t>
            </a:r>
            <a:r>
              <a:rPr lang="en-US" sz="2000" dirty="0" smtClean="0">
                <a:solidFill>
                  <a:srgbClr val="FF0000"/>
                </a:solidFill>
                <a:latin typeface="Hobo Std" pitchFamily="34" charset="0"/>
              </a:rPr>
              <a:t>energy/</a:t>
            </a:r>
            <a:r>
              <a:rPr lang="en-US" sz="2000" dirty="0">
                <a:latin typeface="Hobo Std" pitchFamily="34" charset="0"/>
              </a:rPr>
              <a:t>	energy required to break the bond </a:t>
            </a:r>
            <a:br>
              <a:rPr lang="en-US" sz="2000" dirty="0">
                <a:latin typeface="Hobo Std" pitchFamily="34" charset="0"/>
              </a:rPr>
            </a:br>
            <a:r>
              <a:rPr lang="en-US" sz="2000" dirty="0" err="1">
                <a:solidFill>
                  <a:srgbClr val="FF0000"/>
                </a:solidFill>
                <a:latin typeface="Hobo Std" pitchFamily="34" charset="0"/>
              </a:rPr>
              <a:t>bond</a:t>
            </a:r>
            <a:r>
              <a:rPr lang="en-US" sz="2000" dirty="0">
                <a:solidFill>
                  <a:srgbClr val="FF0000"/>
                </a:solidFill>
                <a:latin typeface="Hobo Std" pitchFamily="34" charset="0"/>
              </a:rPr>
              <a:t>-dissociation energy</a:t>
            </a:r>
          </a:p>
        </p:txBody>
      </p:sp>
      <p:sp>
        <p:nvSpPr>
          <p:cNvPr id="19461" name="Text Box 5"/>
          <p:cNvSpPr txBox="1">
            <a:spLocks noChangeArrowheads="1"/>
          </p:cNvSpPr>
          <p:nvPr/>
        </p:nvSpPr>
        <p:spPr bwMode="auto">
          <a:xfrm>
            <a:off x="3962400" y="3036888"/>
            <a:ext cx="4648200" cy="2830512"/>
          </a:xfrm>
          <a:prstGeom prst="rect">
            <a:avLst/>
          </a:prstGeom>
          <a:solidFill>
            <a:srgbClr val="CCFFCC"/>
          </a:solidFill>
          <a:ln w="9525">
            <a:noFill/>
            <a:miter lim="800000"/>
            <a:headEnd/>
            <a:tailEnd/>
          </a:ln>
          <a:effectLst/>
        </p:spPr>
        <p:txBody>
          <a:bodyPr>
            <a:spAutoFit/>
          </a:bodyPr>
          <a:lstStyle/>
          <a:p>
            <a:pPr defTabSz="1023938">
              <a:spcBef>
                <a:spcPct val="50000"/>
              </a:spcBef>
              <a:tabLst>
                <a:tab pos="1258888" algn="r"/>
                <a:tab pos="1549400" algn="l"/>
                <a:tab pos="3035300" algn="r"/>
                <a:tab pos="4229100" algn="r"/>
              </a:tabLst>
            </a:pPr>
            <a:r>
              <a:rPr lang="en-US" dirty="0"/>
              <a:t>			length	energy </a:t>
            </a:r>
            <a:br>
              <a:rPr lang="en-US" dirty="0"/>
            </a:br>
            <a:r>
              <a:rPr lang="en-US" dirty="0"/>
              <a:t> Compound 	 Bond 	(pm)	(kJ/mol)</a:t>
            </a:r>
          </a:p>
          <a:p>
            <a:pPr defTabSz="1023938">
              <a:spcBef>
                <a:spcPct val="50000"/>
              </a:spcBef>
              <a:tabLst>
                <a:tab pos="1258888" algn="r"/>
                <a:tab pos="1549400" algn="l"/>
                <a:tab pos="3035300" algn="r"/>
                <a:tab pos="4229100" algn="r"/>
              </a:tabLst>
            </a:pPr>
            <a:r>
              <a:rPr lang="en-US" dirty="0"/>
              <a:t>	H</a:t>
            </a:r>
            <a:r>
              <a:rPr lang="en-US" baseline="-25000" dirty="0"/>
              <a:t>2</a:t>
            </a:r>
            <a:r>
              <a:rPr lang="en-US" dirty="0"/>
              <a:t>	H – H 	74	436 	HF	F – H 	92 	565	H</a:t>
            </a:r>
            <a:r>
              <a:rPr lang="en-US" baseline="-25000" dirty="0"/>
              <a:t>2</a:t>
            </a:r>
            <a:r>
              <a:rPr lang="en-US" dirty="0"/>
              <a:t>O	O – H	96 	464</a:t>
            </a:r>
            <a:br>
              <a:rPr lang="en-US" dirty="0"/>
            </a:br>
            <a:r>
              <a:rPr lang="en-US" dirty="0"/>
              <a:t>	NH</a:t>
            </a:r>
            <a:r>
              <a:rPr lang="en-US" baseline="-25000" dirty="0"/>
              <a:t>3</a:t>
            </a:r>
            <a:r>
              <a:rPr lang="en-US" dirty="0"/>
              <a:t>	N – H 	101	389	CH</a:t>
            </a:r>
            <a:r>
              <a:rPr lang="en-US" baseline="-25000" dirty="0"/>
              <a:t>4</a:t>
            </a:r>
            <a:r>
              <a:rPr lang="en-US" dirty="0"/>
              <a:t>	C – H	109 	414</a:t>
            </a:r>
          </a:p>
        </p:txBody>
      </p:sp>
      <p:sp>
        <p:nvSpPr>
          <p:cNvPr id="19462" name="Text Box 6"/>
          <p:cNvSpPr txBox="1">
            <a:spLocks noChangeArrowheads="1"/>
          </p:cNvSpPr>
          <p:nvPr/>
        </p:nvSpPr>
        <p:spPr bwMode="auto">
          <a:xfrm>
            <a:off x="685800" y="3200400"/>
            <a:ext cx="2971800" cy="26479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spcBef>
                <a:spcPct val="50000"/>
              </a:spcBef>
            </a:pPr>
            <a:r>
              <a:rPr lang="en-US" dirty="0"/>
              <a:t>Bond	Length	Energy</a:t>
            </a:r>
          </a:p>
          <a:p>
            <a:pPr>
              <a:spcBef>
                <a:spcPct val="50000"/>
              </a:spcBef>
            </a:pPr>
            <a:r>
              <a:rPr lang="en-US" dirty="0"/>
              <a:t>C – C 	154	348</a:t>
            </a:r>
            <a:br>
              <a:rPr lang="en-US" dirty="0"/>
            </a:br>
            <a:r>
              <a:rPr lang="en-US" dirty="0"/>
              <a:t>C = C	134	614</a:t>
            </a:r>
            <a:br>
              <a:rPr lang="en-US" dirty="0"/>
            </a:br>
            <a:r>
              <a:rPr lang="en-US" dirty="0"/>
              <a:t>C </a:t>
            </a:r>
            <a:r>
              <a:rPr lang="en-US" dirty="0">
                <a:sym typeface="Symbol" pitchFamily="18" charset="2"/>
              </a:rPr>
              <a:t> C	120	839</a:t>
            </a:r>
          </a:p>
          <a:p>
            <a:pPr>
              <a:spcBef>
                <a:spcPct val="50000"/>
              </a:spcBef>
            </a:pPr>
            <a:r>
              <a:rPr lang="en-US" dirty="0">
                <a:sym typeface="Symbol" pitchFamily="18" charset="2"/>
              </a:rPr>
              <a:t>O – O 	148	145</a:t>
            </a:r>
            <a:br>
              <a:rPr lang="en-US" dirty="0">
                <a:sym typeface="Symbol" pitchFamily="18" charset="2"/>
              </a:rPr>
            </a:br>
            <a:r>
              <a:rPr lang="en-US" dirty="0">
                <a:sym typeface="Symbol" pitchFamily="18" charset="2"/>
              </a:rPr>
              <a:t>O = O	121	498</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sz="3200" b="1" dirty="0" smtClean="0">
                <a:solidFill>
                  <a:srgbClr val="FFFF00"/>
                </a:solidFill>
                <a:latin typeface="Cooper Black" pitchFamily="18" charset="0"/>
              </a:rPr>
              <a:t>V</a:t>
            </a:r>
            <a:r>
              <a:rPr lang="en-US" sz="3200" b="1" dirty="0" smtClean="0">
                <a:solidFill>
                  <a:srgbClr val="FFFFCC"/>
                </a:solidFill>
                <a:latin typeface="Cooper Black" pitchFamily="18" charset="0"/>
              </a:rPr>
              <a:t>alence</a:t>
            </a:r>
            <a:r>
              <a:rPr lang="en-US" sz="3200" b="1" dirty="0" smtClean="0">
                <a:latin typeface="Cooper Black" pitchFamily="18" charset="0"/>
              </a:rPr>
              <a:t> </a:t>
            </a:r>
            <a:r>
              <a:rPr lang="en-US" sz="3200" b="1" dirty="0" smtClean="0">
                <a:solidFill>
                  <a:srgbClr val="FFFF00"/>
                </a:solidFill>
                <a:latin typeface="Cooper Black" pitchFamily="18" charset="0"/>
              </a:rPr>
              <a:t>S</a:t>
            </a:r>
            <a:r>
              <a:rPr lang="en-US" sz="3200" b="1" dirty="0" smtClean="0">
                <a:solidFill>
                  <a:srgbClr val="FFFFCC"/>
                </a:solidFill>
                <a:latin typeface="Cooper Black" pitchFamily="18" charset="0"/>
              </a:rPr>
              <a:t>hell </a:t>
            </a:r>
            <a:r>
              <a:rPr lang="en-US" sz="3200" b="1" dirty="0" smtClean="0">
                <a:solidFill>
                  <a:srgbClr val="FFFF00"/>
                </a:solidFill>
                <a:latin typeface="Cooper Black" pitchFamily="18" charset="0"/>
              </a:rPr>
              <a:t>E</a:t>
            </a:r>
            <a:r>
              <a:rPr lang="en-US" sz="3200" b="1" dirty="0" smtClean="0">
                <a:solidFill>
                  <a:srgbClr val="FFFFCC"/>
                </a:solidFill>
                <a:latin typeface="Cooper Black" pitchFamily="18" charset="0"/>
              </a:rPr>
              <a:t>lectron</a:t>
            </a:r>
            <a:r>
              <a:rPr lang="en-US" sz="3200" b="1" dirty="0" smtClean="0">
                <a:latin typeface="Cooper Black" pitchFamily="18" charset="0"/>
              </a:rPr>
              <a:t> </a:t>
            </a:r>
            <a:r>
              <a:rPr lang="en-US" sz="3200" b="1" dirty="0" smtClean="0">
                <a:solidFill>
                  <a:srgbClr val="FFFF00"/>
                </a:solidFill>
                <a:latin typeface="Cooper Black" pitchFamily="18" charset="0"/>
              </a:rPr>
              <a:t>P</a:t>
            </a:r>
            <a:r>
              <a:rPr lang="en-US" sz="3200" b="1" dirty="0" smtClean="0">
                <a:solidFill>
                  <a:srgbClr val="FFFFCC"/>
                </a:solidFill>
                <a:latin typeface="Cooper Black" pitchFamily="18" charset="0"/>
              </a:rPr>
              <a:t>air </a:t>
            </a:r>
            <a:r>
              <a:rPr lang="en-US" sz="3200" b="1" dirty="0" smtClean="0">
                <a:solidFill>
                  <a:srgbClr val="FFFF00"/>
                </a:solidFill>
                <a:latin typeface="Cooper Black" pitchFamily="18" charset="0"/>
              </a:rPr>
              <a:t>R</a:t>
            </a:r>
            <a:r>
              <a:rPr lang="en-US" sz="3200" b="1" dirty="0" smtClean="0">
                <a:solidFill>
                  <a:srgbClr val="FFFFCC"/>
                </a:solidFill>
                <a:latin typeface="Cooper Black" pitchFamily="18" charset="0"/>
              </a:rPr>
              <a:t>epulsion </a:t>
            </a:r>
            <a:r>
              <a:rPr lang="en-US" sz="3200" b="1" u="sng" dirty="0" smtClean="0">
                <a:solidFill>
                  <a:schemeClr val="accent6">
                    <a:lumMod val="60000"/>
                    <a:lumOff val="40000"/>
                  </a:schemeClr>
                </a:solidFill>
                <a:latin typeface="Cooper Black" pitchFamily="18" charset="0"/>
              </a:rPr>
              <a:t>VSEPR</a:t>
            </a:r>
            <a:endParaRPr lang="en-US" sz="3200" b="1" u="sng" dirty="0">
              <a:solidFill>
                <a:schemeClr val="accent6">
                  <a:lumMod val="60000"/>
                  <a:lumOff val="40000"/>
                </a:schemeClr>
              </a:solidFill>
              <a:latin typeface="Cooper Black" pitchFamily="18" charset="0"/>
            </a:endParaRPr>
          </a:p>
        </p:txBody>
      </p:sp>
      <p:sp>
        <p:nvSpPr>
          <p:cNvPr id="3075" name="Rectangle 3"/>
          <p:cNvSpPr>
            <a:spLocks noGrp="1" noChangeArrowheads="1"/>
          </p:cNvSpPr>
          <p:nvPr>
            <p:ph type="body" idx="1"/>
          </p:nvPr>
        </p:nvSpPr>
        <p:spPr>
          <a:xfrm>
            <a:off x="152400" y="1600200"/>
            <a:ext cx="6400800" cy="50292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nSpc>
                <a:spcPct val="90000"/>
              </a:lnSpc>
              <a:buFontTx/>
              <a:buNone/>
            </a:pPr>
            <a:r>
              <a:rPr lang="en-US" sz="2800" dirty="0" smtClean="0"/>
              <a:t>The </a:t>
            </a:r>
            <a:r>
              <a:rPr lang="en-US" sz="2800" dirty="0"/>
              <a:t>familiar VSEPR (Valence Shell Electron Pair Repulsion) approach to molecular structure was developed by Ronald Gillespie. </a:t>
            </a:r>
            <a:endParaRPr lang="en-US" sz="2800" dirty="0" smtClean="0"/>
          </a:p>
          <a:p>
            <a:pPr>
              <a:lnSpc>
                <a:spcPct val="90000"/>
              </a:lnSpc>
              <a:buFontTx/>
              <a:buNone/>
            </a:pPr>
            <a:r>
              <a:rPr lang="en-US" sz="2800" dirty="0" smtClean="0">
                <a:solidFill>
                  <a:schemeClr val="tx2">
                    <a:lumMod val="50000"/>
                  </a:schemeClr>
                </a:solidFill>
              </a:rPr>
              <a:t>The </a:t>
            </a:r>
            <a:r>
              <a:rPr lang="en-US" sz="2800" dirty="0">
                <a:solidFill>
                  <a:schemeClr val="tx2">
                    <a:lumMod val="50000"/>
                  </a:schemeClr>
                </a:solidFill>
              </a:rPr>
              <a:t>basic idea is that lone pairs of electrons occupy space around a central atom in much the same way as do atoms that are bonded to the central atom. </a:t>
            </a:r>
            <a:endParaRPr lang="en-US" sz="2800" dirty="0" smtClean="0">
              <a:solidFill>
                <a:schemeClr val="tx2">
                  <a:lumMod val="50000"/>
                </a:schemeClr>
              </a:solidFill>
            </a:endParaRPr>
          </a:p>
          <a:p>
            <a:pPr>
              <a:lnSpc>
                <a:spcPct val="90000"/>
              </a:lnSpc>
              <a:buFontTx/>
              <a:buNone/>
            </a:pPr>
            <a:r>
              <a:rPr lang="en-US" sz="2800" dirty="0" smtClean="0">
                <a:solidFill>
                  <a:schemeClr val="accent6">
                    <a:lumMod val="50000"/>
                  </a:schemeClr>
                </a:solidFill>
              </a:rPr>
              <a:t>The </a:t>
            </a:r>
            <a:r>
              <a:rPr lang="en-US" sz="2800" dirty="0">
                <a:solidFill>
                  <a:schemeClr val="accent6">
                    <a:lumMod val="50000"/>
                  </a:schemeClr>
                </a:solidFill>
              </a:rPr>
              <a:t>lone pairs and bonded atoms then assume that geometry that minimizes electrostatic repulsion</a:t>
            </a:r>
          </a:p>
          <a:p>
            <a:pPr>
              <a:lnSpc>
                <a:spcPct val="90000"/>
              </a:lnSpc>
              <a:buFontTx/>
              <a:buNone/>
            </a:pPr>
            <a:r>
              <a:rPr lang="en-US" sz="2800" dirty="0">
                <a:solidFill>
                  <a:schemeClr val="accent6">
                    <a:lumMod val="50000"/>
                  </a:schemeClr>
                </a:solidFill>
              </a:rPr>
              <a:t>	between them.</a:t>
            </a:r>
          </a:p>
          <a:p>
            <a:pPr>
              <a:lnSpc>
                <a:spcPct val="90000"/>
              </a:lnSpc>
              <a:buFontTx/>
              <a:buNone/>
            </a:pPr>
            <a:r>
              <a:rPr lang="en-US" sz="1400" dirty="0"/>
              <a:t> </a:t>
            </a:r>
          </a:p>
        </p:txBody>
      </p:sp>
      <p:pic>
        <p:nvPicPr>
          <p:cNvPr id="3076" name="Picture 4"/>
          <p:cNvPicPr>
            <a:picLocks noChangeAspect="1" noChangeArrowheads="1"/>
          </p:cNvPicPr>
          <p:nvPr/>
        </p:nvPicPr>
        <p:blipFill>
          <a:blip r:embed="rId2"/>
          <a:srcRect/>
          <a:stretch>
            <a:fillRect/>
          </a:stretch>
        </p:blipFill>
        <p:spPr bwMode="auto">
          <a:xfrm>
            <a:off x="6553200" y="1676400"/>
            <a:ext cx="2420938" cy="2971800"/>
          </a:xfrm>
          <a:prstGeom prst="rect">
            <a:avLst/>
          </a:prstGeom>
          <a:noFill/>
        </p:spPr>
      </p:pic>
      <p:sp>
        <p:nvSpPr>
          <p:cNvPr id="3077" name="Rectangle 5"/>
          <p:cNvSpPr>
            <a:spLocks noChangeArrowheads="1"/>
          </p:cNvSpPr>
          <p:nvPr/>
        </p:nvSpPr>
        <p:spPr bwMode="auto">
          <a:xfrm>
            <a:off x="6781800" y="4953000"/>
            <a:ext cx="2038350" cy="366713"/>
          </a:xfrm>
          <a:prstGeom prst="rect">
            <a:avLst/>
          </a:prstGeom>
          <a:noFill/>
          <a:ln w="9525">
            <a:noFill/>
            <a:miter lim="800000"/>
            <a:headEnd/>
            <a:tailEnd/>
          </a:ln>
          <a:effectLst/>
        </p:spPr>
        <p:txBody>
          <a:bodyPr wrap="none">
            <a:spAutoFit/>
          </a:bodyPr>
          <a:lstStyle/>
          <a:p>
            <a:r>
              <a:rPr lang="en-US" b="1" i="1">
                <a:solidFill>
                  <a:srgbClr val="0000FF"/>
                </a:solidFill>
              </a:rPr>
              <a:t>Ronald Gillespie</a:t>
            </a:r>
            <a:r>
              <a:rPr lang="en-US" b="1">
                <a:solidFill>
                  <a:srgbClr val="0000FF"/>
                </a:solidFill>
              </a:rPr>
              <a: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533400"/>
            <a:ext cx="7772400" cy="9906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en-US" sz="4400" b="1" dirty="0">
                <a:solidFill>
                  <a:srgbClr val="FFFF00"/>
                </a:solidFill>
                <a:latin typeface="Arial Rounded MT Bold" pitchFamily="34" charset="0"/>
              </a:rPr>
              <a:t>V</a:t>
            </a:r>
            <a:r>
              <a:rPr lang="en-US" sz="4400" b="1" dirty="0">
                <a:solidFill>
                  <a:srgbClr val="FFFFCC"/>
                </a:solidFill>
                <a:latin typeface="Arial Rounded MT Bold" pitchFamily="34" charset="0"/>
              </a:rPr>
              <a:t>alence</a:t>
            </a:r>
            <a:r>
              <a:rPr lang="en-US" sz="4400" b="1" dirty="0">
                <a:latin typeface="Arial Rounded MT Bold" pitchFamily="34" charset="0"/>
              </a:rPr>
              <a:t> </a:t>
            </a:r>
            <a:r>
              <a:rPr lang="en-US" sz="4400" b="1" dirty="0">
                <a:solidFill>
                  <a:srgbClr val="FFFF00"/>
                </a:solidFill>
                <a:latin typeface="Arial Rounded MT Bold" pitchFamily="34" charset="0"/>
              </a:rPr>
              <a:t>S</a:t>
            </a:r>
            <a:r>
              <a:rPr lang="en-US" sz="4400" b="1" dirty="0">
                <a:solidFill>
                  <a:srgbClr val="FFFFCC"/>
                </a:solidFill>
                <a:latin typeface="Arial Rounded MT Bold" pitchFamily="34" charset="0"/>
              </a:rPr>
              <a:t>hell </a:t>
            </a:r>
            <a:r>
              <a:rPr lang="en-US" sz="4400" b="1" dirty="0">
                <a:solidFill>
                  <a:srgbClr val="FFFF00"/>
                </a:solidFill>
                <a:latin typeface="Arial Rounded MT Bold" pitchFamily="34" charset="0"/>
              </a:rPr>
              <a:t>E</a:t>
            </a:r>
            <a:r>
              <a:rPr lang="en-US" sz="4400" b="1" dirty="0">
                <a:solidFill>
                  <a:srgbClr val="FFFFCC"/>
                </a:solidFill>
                <a:latin typeface="Arial Rounded MT Bold" pitchFamily="34" charset="0"/>
              </a:rPr>
              <a:t>lectron</a:t>
            </a:r>
            <a:r>
              <a:rPr lang="en-US" sz="4400" b="1" dirty="0">
                <a:latin typeface="Arial Rounded MT Bold" pitchFamily="34" charset="0"/>
              </a:rPr>
              <a:t> </a:t>
            </a:r>
            <a:r>
              <a:rPr lang="en-US" sz="4400" b="1" dirty="0">
                <a:solidFill>
                  <a:srgbClr val="FFFF00"/>
                </a:solidFill>
                <a:latin typeface="Arial Rounded MT Bold" pitchFamily="34" charset="0"/>
              </a:rPr>
              <a:t>P</a:t>
            </a:r>
            <a:r>
              <a:rPr lang="en-US" sz="4400" b="1" dirty="0">
                <a:solidFill>
                  <a:srgbClr val="FFFFCC"/>
                </a:solidFill>
                <a:latin typeface="Arial Rounded MT Bold" pitchFamily="34" charset="0"/>
              </a:rPr>
              <a:t>air </a:t>
            </a:r>
            <a:r>
              <a:rPr lang="en-US" sz="4400" b="1" dirty="0">
                <a:solidFill>
                  <a:srgbClr val="FFFF00"/>
                </a:solidFill>
                <a:latin typeface="Arial Rounded MT Bold" pitchFamily="34" charset="0"/>
              </a:rPr>
              <a:t>R</a:t>
            </a:r>
            <a:r>
              <a:rPr lang="en-US" sz="4400" b="1" dirty="0">
                <a:solidFill>
                  <a:srgbClr val="FFFFCC"/>
                </a:solidFill>
                <a:latin typeface="Arial Rounded MT Bold" pitchFamily="34" charset="0"/>
              </a:rPr>
              <a:t>epulsion</a:t>
            </a:r>
          </a:p>
        </p:txBody>
      </p:sp>
      <p:sp>
        <p:nvSpPr>
          <p:cNvPr id="66563" name="Rectangle 3"/>
          <p:cNvSpPr>
            <a:spLocks noGrp="1" noChangeArrowheads="1"/>
          </p:cNvSpPr>
          <p:nvPr>
            <p:ph type="body" idx="1"/>
          </p:nvPr>
        </p:nvSpPr>
        <p:spPr>
          <a:xfrm>
            <a:off x="685800" y="1752600"/>
            <a:ext cx="7772400" cy="4572000"/>
          </a:xfrm>
        </p:spPr>
        <p:style>
          <a:lnRef idx="0">
            <a:schemeClr val="accent4"/>
          </a:lnRef>
          <a:fillRef idx="3">
            <a:schemeClr val="accent4"/>
          </a:fillRef>
          <a:effectRef idx="3">
            <a:schemeClr val="accent4"/>
          </a:effectRef>
          <a:fontRef idx="minor">
            <a:schemeClr val="lt1"/>
          </a:fontRef>
        </p:style>
        <p:txBody>
          <a:bodyPr/>
          <a:lstStyle/>
          <a:p>
            <a:r>
              <a:rPr lang="en-US" sz="2800" b="1" dirty="0">
                <a:latin typeface="Arial" charset="0"/>
              </a:rPr>
              <a:t>Valence Shell Electron Pair Repulsion (VSEPR) theory can be used to predict the  geometric shapes of molecules.</a:t>
            </a:r>
          </a:p>
          <a:p>
            <a:r>
              <a:rPr lang="en-US" sz="2800" b="1" dirty="0">
                <a:latin typeface="Arial" charset="0"/>
              </a:rPr>
              <a:t>VSEPR is revolves  around the principle that electrons repel each other.</a:t>
            </a:r>
          </a:p>
          <a:p>
            <a:r>
              <a:rPr lang="en-US" sz="2800" b="1" dirty="0">
                <a:latin typeface="Arial" charset="0"/>
              </a:rPr>
              <a:t>One can predict the shape of a molecule by finding a pattern where electron pairs are as far from each other as possible.</a:t>
            </a:r>
          </a:p>
          <a:p>
            <a:endParaRPr lang="en-US" sz="2800" b="1" dirty="0">
              <a:latin typeface="Arial" charset="0"/>
            </a:endParaRPr>
          </a:p>
        </p:txBody>
      </p:sp>
      <p:sp>
        <p:nvSpPr>
          <p:cNvPr id="66564" name="Text Box 4"/>
          <p:cNvSpPr txBox="1">
            <a:spLocks noChangeArrowheads="1"/>
          </p:cNvSpPr>
          <p:nvPr/>
        </p:nvSpPr>
        <p:spPr bwMode="auto">
          <a:xfrm>
            <a:off x="8839200" y="6445250"/>
            <a:ext cx="304800" cy="336550"/>
          </a:xfrm>
          <a:prstGeom prst="rect">
            <a:avLst/>
          </a:prstGeom>
          <a:noFill/>
          <a:ln w="9525">
            <a:noFill/>
            <a:miter lim="800000"/>
            <a:headEnd/>
            <a:tailEnd/>
          </a:ln>
          <a:effectLst/>
        </p:spPr>
        <p:txBody>
          <a:bodyPr wrap="none">
            <a:spAutoFit/>
          </a:bodyPr>
          <a:lstStyle/>
          <a:p>
            <a:fld id="{BA1A2ACA-720C-410C-BAC2-F57C82E5BB7F}" type="slidenum">
              <a:rPr lang="en-US" sz="1600">
                <a:solidFill>
                  <a:srgbClr val="FFFF00"/>
                </a:solidFill>
              </a:rPr>
              <a:pPr/>
              <a:t>53</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sz="4400" b="1" dirty="0">
                <a:solidFill>
                  <a:srgbClr val="FFFF00"/>
                </a:solidFill>
                <a:latin typeface="Arial Rounded MT Bold" pitchFamily="34" charset="0"/>
              </a:rPr>
              <a:t>The Shapes of Molecules</a:t>
            </a:r>
          </a:p>
        </p:txBody>
      </p:sp>
      <p:sp>
        <p:nvSpPr>
          <p:cNvPr id="67587" name="Rectangle 3"/>
          <p:cNvSpPr>
            <a:spLocks noGrp="1" noChangeArrowheads="1"/>
          </p:cNvSpPr>
          <p:nvPr>
            <p:ph type="body" idx="1"/>
          </p:nvPr>
        </p:nvSpPr>
        <p:spPr>
          <a:xfrm>
            <a:off x="685800" y="1752600"/>
            <a:ext cx="7772400" cy="2133600"/>
          </a:xfrm>
        </p:spPr>
        <p:txBody>
          <a:bodyPr/>
          <a:lstStyle/>
          <a:p>
            <a:r>
              <a:rPr lang="en-US" sz="2800" b="1" dirty="0">
                <a:latin typeface="Arial" charset="0"/>
                <a:cs typeface="Arial" charset="0"/>
              </a:rPr>
              <a:t>The shape of a molecule has an important bearing on its  reactivity and behavior.</a:t>
            </a:r>
          </a:p>
          <a:p>
            <a:r>
              <a:rPr lang="en-US" sz="2800" b="1" dirty="0">
                <a:latin typeface="Arial" charset="0"/>
                <a:cs typeface="Arial" charset="0"/>
              </a:rPr>
              <a:t>The shape of a molecule depends a number of  factors.  These include:</a:t>
            </a:r>
          </a:p>
        </p:txBody>
      </p:sp>
      <p:sp>
        <p:nvSpPr>
          <p:cNvPr id="67588" name="Text Box 4"/>
          <p:cNvSpPr txBox="1">
            <a:spLocks noChangeArrowheads="1"/>
          </p:cNvSpPr>
          <p:nvPr/>
        </p:nvSpPr>
        <p:spPr bwMode="auto">
          <a:xfrm>
            <a:off x="1828800" y="3886200"/>
            <a:ext cx="6188075" cy="222726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marL="457200" indent="-457200">
              <a:buFontTx/>
              <a:buAutoNum type="arabicPeriod"/>
            </a:pPr>
            <a:r>
              <a:rPr lang="en-US" sz="2800" b="1" dirty="0">
                <a:solidFill>
                  <a:srgbClr val="FFFF99"/>
                </a:solidFill>
                <a:latin typeface="Arial" charset="0"/>
              </a:rPr>
              <a:t>Atoms forming the bonds</a:t>
            </a:r>
          </a:p>
          <a:p>
            <a:pPr marL="457200" indent="-457200">
              <a:buFontTx/>
              <a:buAutoNum type="arabicPeriod"/>
            </a:pPr>
            <a:r>
              <a:rPr lang="en-US" sz="2800" b="1" dirty="0">
                <a:solidFill>
                  <a:srgbClr val="FFFF99"/>
                </a:solidFill>
                <a:latin typeface="Arial" charset="0"/>
              </a:rPr>
              <a:t>Bond distance </a:t>
            </a:r>
            <a:endParaRPr lang="en-US" sz="2800" b="1" dirty="0">
              <a:solidFill>
                <a:srgbClr val="FFFF99"/>
              </a:solidFill>
              <a:latin typeface="Times New Roman" pitchFamily="18" charset="0"/>
            </a:endParaRPr>
          </a:p>
          <a:p>
            <a:pPr marL="457200" indent="-457200">
              <a:buFontTx/>
              <a:buAutoNum type="arabicPeriod"/>
            </a:pPr>
            <a:r>
              <a:rPr lang="en-US" sz="2800" b="1" dirty="0">
                <a:solidFill>
                  <a:srgbClr val="FFFF99"/>
                </a:solidFill>
                <a:latin typeface="Arial" charset="0"/>
              </a:rPr>
              <a:t>Bond angles</a:t>
            </a:r>
            <a:endParaRPr lang="en-US" sz="2800" b="1" dirty="0">
              <a:solidFill>
                <a:srgbClr val="FFFF99"/>
              </a:solidFill>
              <a:latin typeface="Times New Roman" pitchFamily="18" charset="0"/>
            </a:endParaRPr>
          </a:p>
          <a:p>
            <a:pPr marL="457200" indent="-457200">
              <a:buFontTx/>
              <a:buAutoNum type="arabicPeriod"/>
            </a:pPr>
            <a:endParaRPr lang="en-US" sz="2800" b="1" dirty="0">
              <a:solidFill>
                <a:srgbClr val="FFFF99"/>
              </a:solidFill>
              <a:latin typeface="Times New Roman" pitchFamily="18" charset="0"/>
            </a:endParaRPr>
          </a:p>
          <a:p>
            <a:pPr marL="457200" indent="-457200"/>
            <a:endParaRPr lang="en-US" sz="2800" b="1" dirty="0">
              <a:latin typeface="Times New Roman" pitchFamily="18" charset="0"/>
            </a:endParaRPr>
          </a:p>
        </p:txBody>
      </p:sp>
      <p:sp>
        <p:nvSpPr>
          <p:cNvPr id="67589" name="Text Box 5"/>
          <p:cNvSpPr txBox="1">
            <a:spLocks noChangeArrowheads="1"/>
          </p:cNvSpPr>
          <p:nvPr/>
        </p:nvSpPr>
        <p:spPr bwMode="auto">
          <a:xfrm>
            <a:off x="8839200" y="6445250"/>
            <a:ext cx="304800" cy="336550"/>
          </a:xfrm>
          <a:prstGeom prst="rect">
            <a:avLst/>
          </a:prstGeom>
          <a:noFill/>
          <a:ln w="9525">
            <a:noFill/>
            <a:miter lim="800000"/>
            <a:headEnd/>
            <a:tailEnd/>
          </a:ln>
          <a:effectLst/>
        </p:spPr>
        <p:txBody>
          <a:bodyPr wrap="none">
            <a:spAutoFit/>
          </a:bodyPr>
          <a:lstStyle/>
          <a:p>
            <a:fld id="{E609279F-9561-4E6D-8E3D-2BB4038FF06E}" type="slidenum">
              <a:rPr lang="en-US" sz="1600">
                <a:solidFill>
                  <a:srgbClr val="FFFF00"/>
                </a:solidFill>
              </a:rPr>
              <a:pPr/>
              <a:t>54</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609600"/>
            <a:ext cx="8534400" cy="83820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n-US" b="1" dirty="0">
                <a:solidFill>
                  <a:srgbClr val="FFFF00"/>
                </a:solidFill>
                <a:latin typeface="Arial Rounded MT Bold" pitchFamily="34" charset="0"/>
              </a:rPr>
              <a:t>Bonding</a:t>
            </a:r>
            <a:r>
              <a:rPr lang="en-US" sz="4000" b="1" dirty="0">
                <a:solidFill>
                  <a:srgbClr val="FFFF00"/>
                </a:solidFill>
                <a:latin typeface="Arial Rounded MT Bold" pitchFamily="34" charset="0"/>
              </a:rPr>
              <a:t> Electrons and Lone Pairs</a:t>
            </a:r>
          </a:p>
        </p:txBody>
      </p:sp>
      <p:sp>
        <p:nvSpPr>
          <p:cNvPr id="68611" name="Rectangle 3"/>
          <p:cNvSpPr>
            <a:spLocks noGrp="1" noChangeArrowheads="1"/>
          </p:cNvSpPr>
          <p:nvPr>
            <p:ph type="body" idx="1"/>
          </p:nvPr>
        </p:nvSpPr>
        <p:spPr>
          <a:xfrm>
            <a:off x="304800" y="1524000"/>
            <a:ext cx="4800600" cy="4648200"/>
          </a:xfrm>
        </p:spPr>
        <p:style>
          <a:lnRef idx="1">
            <a:schemeClr val="accent2"/>
          </a:lnRef>
          <a:fillRef idx="3">
            <a:schemeClr val="accent2"/>
          </a:fillRef>
          <a:effectRef idx="2">
            <a:schemeClr val="accent2"/>
          </a:effectRef>
          <a:fontRef idx="minor">
            <a:schemeClr val="lt1"/>
          </a:fontRef>
        </p:style>
        <p:txBody>
          <a:bodyPr>
            <a:normAutofit lnSpcReduction="10000"/>
          </a:bodyPr>
          <a:lstStyle/>
          <a:p>
            <a:r>
              <a:rPr lang="en-US" sz="2400" b="1" dirty="0">
                <a:latin typeface="Arial" charset="0"/>
              </a:rPr>
              <a:t>In a molecule some of the valence electrons are shared between atoms to form covalent bonds.  These are called </a:t>
            </a:r>
            <a:r>
              <a:rPr lang="en-US" sz="2800" b="1" dirty="0">
                <a:solidFill>
                  <a:srgbClr val="FFFF99"/>
                </a:solidFill>
                <a:latin typeface="Arial" charset="0"/>
              </a:rPr>
              <a:t>bonding electrons.</a:t>
            </a:r>
          </a:p>
          <a:p>
            <a:pPr>
              <a:buFontTx/>
              <a:buNone/>
            </a:pPr>
            <a:endParaRPr lang="en-US" sz="1600" b="1" dirty="0">
              <a:solidFill>
                <a:srgbClr val="FFFF99"/>
              </a:solidFill>
              <a:latin typeface="Arial" charset="0"/>
            </a:endParaRPr>
          </a:p>
          <a:p>
            <a:r>
              <a:rPr lang="en-US" sz="2400" b="1" dirty="0">
                <a:latin typeface="Arial" charset="0"/>
              </a:rPr>
              <a:t>Other valence electrons may not be shared with other atoms.  These are called </a:t>
            </a:r>
            <a:r>
              <a:rPr lang="en-US" sz="2800" b="1" dirty="0">
                <a:solidFill>
                  <a:srgbClr val="FFFF99"/>
                </a:solidFill>
                <a:latin typeface="Arial" charset="0"/>
              </a:rPr>
              <a:t>non-bonding electrons</a:t>
            </a:r>
            <a:r>
              <a:rPr lang="en-US" sz="2400" b="1" dirty="0">
                <a:latin typeface="Arial" charset="0"/>
              </a:rPr>
              <a:t> or they are often referred to as </a:t>
            </a:r>
            <a:r>
              <a:rPr lang="en-US" sz="2800" b="1" dirty="0">
                <a:solidFill>
                  <a:srgbClr val="FFFF99"/>
                </a:solidFill>
                <a:latin typeface="Arial" charset="0"/>
              </a:rPr>
              <a:t>lone pairs.</a:t>
            </a:r>
          </a:p>
        </p:txBody>
      </p:sp>
      <p:sp>
        <p:nvSpPr>
          <p:cNvPr id="68612" name="Text Box 4"/>
          <p:cNvSpPr txBox="1">
            <a:spLocks noChangeArrowheads="1"/>
          </p:cNvSpPr>
          <p:nvPr/>
        </p:nvSpPr>
        <p:spPr bwMode="auto">
          <a:xfrm>
            <a:off x="8839200" y="6445250"/>
            <a:ext cx="304800" cy="336550"/>
          </a:xfrm>
          <a:prstGeom prst="rect">
            <a:avLst/>
          </a:prstGeom>
          <a:noFill/>
          <a:ln w="9525">
            <a:noFill/>
            <a:miter lim="800000"/>
            <a:headEnd/>
            <a:tailEnd/>
          </a:ln>
          <a:effectLst/>
        </p:spPr>
        <p:txBody>
          <a:bodyPr wrap="none">
            <a:spAutoFit/>
          </a:bodyPr>
          <a:lstStyle/>
          <a:p>
            <a:fld id="{3263B88F-225A-4267-9815-E822D9A6214A}" type="slidenum">
              <a:rPr lang="en-US" sz="1600">
                <a:solidFill>
                  <a:srgbClr val="FFFF00"/>
                </a:solidFill>
              </a:rPr>
              <a:pPr/>
              <a:t>55</a:t>
            </a:fld>
            <a:endParaRPr lang="en-US" sz="1600">
              <a:solidFill>
                <a:srgbClr val="FFFF00"/>
              </a:solidFill>
            </a:endParaRPr>
          </a:p>
        </p:txBody>
      </p:sp>
      <p:pic>
        <p:nvPicPr>
          <p:cNvPr id="68614" name="Picture 6"/>
          <p:cNvPicPr>
            <a:picLocks noChangeAspect="1" noChangeArrowheads="1"/>
          </p:cNvPicPr>
          <p:nvPr/>
        </p:nvPicPr>
        <p:blipFill>
          <a:blip r:embed="rId2"/>
          <a:srcRect/>
          <a:stretch>
            <a:fillRect/>
          </a:stretch>
        </p:blipFill>
        <p:spPr bwMode="auto">
          <a:xfrm>
            <a:off x="5257800" y="2057400"/>
            <a:ext cx="3429000" cy="3344863"/>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sz="4400" dirty="0">
                <a:solidFill>
                  <a:srgbClr val="FFFF00"/>
                </a:solidFill>
                <a:latin typeface="Arial Rounded MT Bold" pitchFamily="34" charset="0"/>
              </a:rPr>
              <a:t>VSEPR</a:t>
            </a:r>
          </a:p>
        </p:txBody>
      </p:sp>
      <p:sp>
        <p:nvSpPr>
          <p:cNvPr id="69635" name="Rectangle 3"/>
          <p:cNvSpPr>
            <a:spLocks noGrp="1" noChangeArrowheads="1"/>
          </p:cNvSpPr>
          <p:nvPr>
            <p:ph type="body" idx="1"/>
          </p:nvPr>
        </p:nvSpPr>
        <p:spPr>
          <a:xfrm>
            <a:off x="457200" y="1752600"/>
            <a:ext cx="5181600" cy="4191000"/>
          </a:xfrm>
        </p:spPr>
        <p:txBody>
          <a:bodyPr/>
          <a:lstStyle/>
          <a:p>
            <a:pPr marL="338138" indent="-338138">
              <a:lnSpc>
                <a:spcPct val="90000"/>
              </a:lnSpc>
            </a:pPr>
            <a:r>
              <a:rPr lang="en-US" sz="2400" b="1">
                <a:latin typeface="Arial" charset="0"/>
              </a:rPr>
              <a:t>In all covalent molecules electrons will tend to stay as far away from each other as possible</a:t>
            </a:r>
          </a:p>
          <a:p>
            <a:pPr marL="338138" indent="-338138">
              <a:lnSpc>
                <a:spcPct val="90000"/>
              </a:lnSpc>
            </a:pPr>
            <a:r>
              <a:rPr lang="en-US" sz="2400" b="1">
                <a:latin typeface="Arial" charset="0"/>
              </a:rPr>
              <a:t>The shape of a molecule therefore depends on:</a:t>
            </a:r>
          </a:p>
          <a:p>
            <a:pPr marL="801688" lvl="1" indent="-338138">
              <a:lnSpc>
                <a:spcPct val="90000"/>
              </a:lnSpc>
              <a:buFontTx/>
              <a:buAutoNum type="arabicPeriod"/>
            </a:pPr>
            <a:r>
              <a:rPr lang="en-US" sz="2400" b="1">
                <a:latin typeface="Arial" charset="0"/>
              </a:rPr>
              <a:t>the number of regions of electron density it has on its central atom, </a:t>
            </a:r>
          </a:p>
          <a:p>
            <a:pPr marL="801688" lvl="1" indent="-338138">
              <a:lnSpc>
                <a:spcPct val="90000"/>
              </a:lnSpc>
              <a:buFontTx/>
              <a:buAutoNum type="arabicPeriod"/>
            </a:pPr>
            <a:r>
              <a:rPr lang="en-US" sz="2400" b="1">
                <a:latin typeface="Arial" charset="0"/>
              </a:rPr>
              <a:t>whether these are bonding or non-bonding electrons.</a:t>
            </a:r>
          </a:p>
        </p:txBody>
      </p:sp>
      <p:sp>
        <p:nvSpPr>
          <p:cNvPr id="69637" name="Text Box 5"/>
          <p:cNvSpPr txBox="1">
            <a:spLocks noChangeArrowheads="1"/>
          </p:cNvSpPr>
          <p:nvPr/>
        </p:nvSpPr>
        <p:spPr bwMode="auto">
          <a:xfrm>
            <a:off x="8839200" y="6445250"/>
            <a:ext cx="304800" cy="336550"/>
          </a:xfrm>
          <a:prstGeom prst="rect">
            <a:avLst/>
          </a:prstGeom>
          <a:noFill/>
          <a:ln w="9525">
            <a:noFill/>
            <a:miter lim="800000"/>
            <a:headEnd/>
            <a:tailEnd/>
          </a:ln>
          <a:effectLst/>
        </p:spPr>
        <p:txBody>
          <a:bodyPr wrap="none">
            <a:spAutoFit/>
          </a:bodyPr>
          <a:lstStyle/>
          <a:p>
            <a:fld id="{D4EEA398-0F47-4244-B5BD-320631817C84}" type="slidenum">
              <a:rPr lang="en-US" sz="1600">
                <a:solidFill>
                  <a:srgbClr val="FFFF00"/>
                </a:solidFill>
              </a:rPr>
              <a:pPr/>
              <a:t>56</a:t>
            </a:fld>
            <a:endParaRPr lang="en-US" sz="1600">
              <a:solidFill>
                <a:srgbClr val="FFFF00"/>
              </a:solidFill>
            </a:endParaRPr>
          </a:p>
        </p:txBody>
      </p:sp>
      <p:pic>
        <p:nvPicPr>
          <p:cNvPr id="69638" name="Picture 6"/>
          <p:cNvPicPr>
            <a:picLocks noChangeAspect="1" noChangeArrowheads="1"/>
          </p:cNvPicPr>
          <p:nvPr/>
        </p:nvPicPr>
        <p:blipFill>
          <a:blip r:embed="rId2"/>
          <a:srcRect/>
          <a:stretch>
            <a:fillRect/>
          </a:stretch>
        </p:blipFill>
        <p:spPr bwMode="auto">
          <a:xfrm>
            <a:off x="5715000" y="1676400"/>
            <a:ext cx="3022600" cy="39624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1981200"/>
            <a:ext cx="7772400" cy="1752600"/>
          </a:xfrm>
        </p:spPr>
        <p:style>
          <a:lnRef idx="1">
            <a:schemeClr val="accent2"/>
          </a:lnRef>
          <a:fillRef idx="3">
            <a:schemeClr val="accent2"/>
          </a:fillRef>
          <a:effectRef idx="2">
            <a:schemeClr val="accent2"/>
          </a:effectRef>
          <a:fontRef idx="minor">
            <a:schemeClr val="lt1"/>
          </a:fontRef>
        </p:style>
        <p:txBody>
          <a:bodyPr/>
          <a:lstStyle/>
          <a:p>
            <a:r>
              <a:rPr lang="en-US" sz="4400" dirty="0">
                <a:solidFill>
                  <a:srgbClr val="FFFF00"/>
                </a:solidFill>
                <a:latin typeface="Arial Rounded MT Bold" pitchFamily="34" charset="0"/>
              </a:rPr>
              <a:t>VSEPR Predicting Shapes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sz="4000" dirty="0">
                <a:solidFill>
                  <a:srgbClr val="FFFF00"/>
                </a:solidFill>
                <a:latin typeface="Arial Rounded MT Bold" pitchFamily="34" charset="0"/>
              </a:rPr>
              <a:t>VSEPR:  Predicting the shape</a:t>
            </a:r>
          </a:p>
        </p:txBody>
      </p:sp>
      <p:sp>
        <p:nvSpPr>
          <p:cNvPr id="84995" name="Rectangle 3"/>
          <p:cNvSpPr>
            <a:spLocks noGrp="1" noChangeArrowheads="1"/>
          </p:cNvSpPr>
          <p:nvPr>
            <p:ph type="body" idx="1"/>
          </p:nvPr>
        </p:nvSpPr>
        <p:spPr>
          <a:xfrm>
            <a:off x="457200" y="1524000"/>
            <a:ext cx="8305800" cy="4953000"/>
          </a:xfrm>
        </p:spPr>
        <p:txBody>
          <a:bodyPr/>
          <a:lstStyle/>
          <a:p>
            <a:pPr marL="609600" indent="-609600">
              <a:buNone/>
            </a:pPr>
            <a:r>
              <a:rPr lang="en-US" dirty="0">
                <a:solidFill>
                  <a:schemeClr val="accent5">
                    <a:lumMod val="75000"/>
                  </a:schemeClr>
                </a:solidFill>
              </a:rPr>
              <a:t>Once the </a:t>
            </a:r>
            <a:r>
              <a:rPr lang="en-US" dirty="0" smtClean="0">
                <a:solidFill>
                  <a:schemeClr val="accent5">
                    <a:lumMod val="75000"/>
                  </a:schemeClr>
                </a:solidFill>
              </a:rPr>
              <a:t> Lewis dot </a:t>
            </a:r>
            <a:r>
              <a:rPr lang="en-US" dirty="0">
                <a:solidFill>
                  <a:schemeClr val="accent5">
                    <a:lumMod val="75000"/>
                  </a:schemeClr>
                </a:solidFill>
              </a:rPr>
              <a:t>structure has been established, the shape of the molecule will follow one of basic shapes depending on:</a:t>
            </a:r>
          </a:p>
          <a:p>
            <a:pPr marL="990600" lvl="1" indent="-533400">
              <a:buFontTx/>
              <a:buAutoNum type="arabicPeriod"/>
            </a:pPr>
            <a:r>
              <a:rPr lang="en-US" dirty="0">
                <a:solidFill>
                  <a:schemeClr val="accent5">
                    <a:lumMod val="75000"/>
                  </a:schemeClr>
                </a:solidFill>
              </a:rPr>
              <a:t>The number of regions of electron density around the central atom</a:t>
            </a:r>
          </a:p>
          <a:p>
            <a:pPr marL="990600" lvl="1" indent="-533400">
              <a:buFontTx/>
              <a:buAutoNum type="arabicPeriod"/>
            </a:pPr>
            <a:r>
              <a:rPr lang="en-US" dirty="0">
                <a:solidFill>
                  <a:schemeClr val="accent5">
                    <a:lumMod val="75000"/>
                  </a:schemeClr>
                </a:solidFill>
              </a:rPr>
              <a:t>The number of regions of electron density that are occupied by bonding electrons</a:t>
            </a:r>
          </a:p>
        </p:txBody>
      </p:sp>
      <p:sp>
        <p:nvSpPr>
          <p:cNvPr id="84996" name="Text Box 4"/>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3CFBA87F-C7D5-4699-9F0E-CFA2FAFA8FBA}" type="slidenum">
              <a:rPr lang="en-US" sz="1600">
                <a:solidFill>
                  <a:srgbClr val="FFFF00"/>
                </a:solidFill>
              </a:rPr>
              <a:pPr/>
              <a:t>58</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sz="4000" dirty="0">
                <a:solidFill>
                  <a:srgbClr val="FFFF00"/>
                </a:solidFill>
                <a:latin typeface="Arial Rounded MT Bold" pitchFamily="34" charset="0"/>
              </a:rPr>
              <a:t>VSEPR:  Predicting the shape</a:t>
            </a:r>
          </a:p>
        </p:txBody>
      </p:sp>
      <p:sp>
        <p:nvSpPr>
          <p:cNvPr id="86019" name="Rectangle 3"/>
          <p:cNvSpPr>
            <a:spLocks noGrp="1" noChangeArrowheads="1"/>
          </p:cNvSpPr>
          <p:nvPr>
            <p:ph type="body" idx="1"/>
          </p:nvPr>
        </p:nvSpPr>
        <p:spPr>
          <a:xfrm>
            <a:off x="457200" y="1752600"/>
            <a:ext cx="8305800" cy="4724400"/>
          </a:xfrm>
        </p:spPr>
        <p:style>
          <a:lnRef idx="0">
            <a:schemeClr val="accent3"/>
          </a:lnRef>
          <a:fillRef idx="3">
            <a:schemeClr val="accent3"/>
          </a:fillRef>
          <a:effectRef idx="3">
            <a:schemeClr val="accent3"/>
          </a:effectRef>
          <a:fontRef idx="minor">
            <a:schemeClr val="lt1"/>
          </a:fontRef>
        </p:style>
        <p:txBody>
          <a:bodyPr/>
          <a:lstStyle/>
          <a:p>
            <a:pPr marL="609600" indent="-609600"/>
            <a:r>
              <a:rPr lang="en-US" b="1" dirty="0"/>
              <a:t>The number of regions of electron density around the central atom determines the </a:t>
            </a:r>
            <a:r>
              <a:rPr lang="en-US" b="1" dirty="0">
                <a:solidFill>
                  <a:srgbClr val="FFFF99"/>
                </a:solidFill>
              </a:rPr>
              <a:t>electron skeleton</a:t>
            </a:r>
          </a:p>
          <a:p>
            <a:pPr marL="609600" indent="-609600"/>
            <a:r>
              <a:rPr lang="en-US" b="1" dirty="0"/>
              <a:t>The number of regions of electron density that are occupied by bonding electrons and hence other atoms determines the </a:t>
            </a:r>
            <a:r>
              <a:rPr lang="en-US" b="1" dirty="0">
                <a:solidFill>
                  <a:srgbClr val="FFFF99"/>
                </a:solidFill>
              </a:rPr>
              <a:t>actual shape</a:t>
            </a:r>
          </a:p>
        </p:txBody>
      </p:sp>
      <p:sp>
        <p:nvSpPr>
          <p:cNvPr id="86020" name="Text Box 4"/>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11D3FFA3-B5C1-44E7-BB41-81B8F99F1254}" type="slidenum">
              <a:rPr lang="en-US" sz="1600">
                <a:solidFill>
                  <a:srgbClr val="FFFF00"/>
                </a:solidFill>
              </a:rPr>
              <a:pPr/>
              <a:t>59</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81000"/>
            <a:ext cx="4648200" cy="685800"/>
          </a:xfrm>
        </p:spPr>
        <p:txBody>
          <a:bodyPr>
            <a:normAutofit fontScale="90000"/>
          </a:bodyPr>
          <a:lstStyle/>
          <a:p>
            <a:r>
              <a:rPr lang="en-US"/>
              <a:t>Example Formulas:</a:t>
            </a:r>
          </a:p>
        </p:txBody>
      </p:sp>
      <p:graphicFrame>
        <p:nvGraphicFramePr>
          <p:cNvPr id="15415" name="Group 55"/>
          <p:cNvGraphicFramePr>
            <a:graphicFrameLocks noGrp="1"/>
          </p:cNvGraphicFramePr>
          <p:nvPr/>
        </p:nvGraphicFramePr>
        <p:xfrm>
          <a:off x="533400" y="1066800"/>
          <a:ext cx="8077200" cy="4994277"/>
        </p:xfrm>
        <a:graphic>
          <a:graphicData uri="http://schemas.openxmlformats.org/drawingml/2006/table">
            <a:tbl>
              <a:tblPr/>
              <a:tblGrid>
                <a:gridCol w="2692400"/>
                <a:gridCol w="2692400"/>
                <a:gridCol w="2692400"/>
              </a:tblGrid>
              <a:tr h="6096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bg2"/>
                          </a:solidFill>
                          <a:effectLst/>
                          <a:latin typeface="Arial Narrow" pitchFamily="34" charset="0"/>
                        </a:rPr>
                        <a:t>Chemical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bg2"/>
                          </a:solidFill>
                          <a:effectLst/>
                          <a:latin typeface="Arial Narrow" pitchFamily="34" charset="0"/>
                        </a:rPr>
                        <a:t>Chemical Formula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bg2"/>
                          </a:solidFill>
                          <a:effectLst/>
                          <a:latin typeface="Arial Narrow" pitchFamily="34" charset="0"/>
                        </a:rPr>
                        <a:t>Structural Formula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9032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Comic Sans MS" pitchFamily="66" charset="0"/>
                          <a:cs typeface="Times New Roman" pitchFamily="18" charset="0"/>
                        </a:rPr>
                        <a:t>Water</a:t>
                      </a:r>
                      <a:r>
                        <a:rPr kumimoji="0" lang="en-US" sz="2800" b="0" i="0" u="none" strike="noStrike" cap="none" normalizeH="0" baseline="0" smtClean="0">
                          <a:ln>
                            <a:noFill/>
                          </a:ln>
                          <a:solidFill>
                            <a:schemeClr val="tx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Comic Sans MS" pitchFamily="66" charset="0"/>
                          <a:cs typeface="Times New Roman" pitchFamily="18" charset="0"/>
                        </a:rPr>
                        <a:t>H</a:t>
                      </a:r>
                      <a:r>
                        <a:rPr kumimoji="0" lang="en-US" sz="2800" b="0" i="0" u="none" strike="noStrike" cap="none" normalizeH="0" baseline="-30000" smtClean="0">
                          <a:ln>
                            <a:noFill/>
                          </a:ln>
                          <a:solidFill>
                            <a:schemeClr val="tx1"/>
                          </a:solidFill>
                          <a:effectLst/>
                          <a:latin typeface="Comic Sans MS" pitchFamily="66" charset="0"/>
                          <a:cs typeface="Times New Roman" pitchFamily="18" charset="0"/>
                        </a:rPr>
                        <a:t>2</a:t>
                      </a:r>
                      <a:r>
                        <a:rPr kumimoji="0" lang="en-US" sz="2800" b="0" i="0" u="none" strike="noStrike" cap="none" normalizeH="0" baseline="0" smtClean="0">
                          <a:ln>
                            <a:noFill/>
                          </a:ln>
                          <a:solidFill>
                            <a:schemeClr val="tx1"/>
                          </a:solidFill>
                          <a:effectLst/>
                          <a:latin typeface="Comic Sans MS" pitchFamily="66" charset="0"/>
                          <a:cs typeface="Times New Roman" pitchFamily="18" charset="0"/>
                        </a:rPr>
                        <a:t>O</a:t>
                      </a:r>
                      <a:r>
                        <a:rPr kumimoji="0" lang="en-US" sz="2800" b="0" i="0" u="none" strike="noStrike" cap="none" normalizeH="0" baseline="0" smtClean="0">
                          <a:ln>
                            <a:noFill/>
                          </a:ln>
                          <a:solidFill>
                            <a:schemeClr val="tx1"/>
                          </a:solidFill>
                          <a:effectLst/>
                          <a:latin typeface="Arial Narrow"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1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Comic Sans MS" pitchFamily="66" charset="0"/>
                          <a:cs typeface="Times New Roman" pitchFamily="18" charset="0"/>
                        </a:rPr>
                        <a:t>Carbon Dioxide</a:t>
                      </a:r>
                      <a:r>
                        <a:rPr kumimoji="0" lang="en-US" sz="2800" b="0" i="0" u="none" strike="noStrike" cap="none" normalizeH="0" baseline="0" smtClean="0">
                          <a:ln>
                            <a:noFill/>
                          </a:ln>
                          <a:solidFill>
                            <a:schemeClr val="tx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Comic Sans MS" pitchFamily="66" charset="0"/>
                          <a:cs typeface="Times New Roman" pitchFamily="18" charset="0"/>
                        </a:rPr>
                        <a:t>CO</a:t>
                      </a:r>
                      <a:r>
                        <a:rPr kumimoji="0" lang="en-US" sz="2800" b="0" i="0" u="none" strike="noStrike" cap="none" normalizeH="0" baseline="-30000" smtClean="0">
                          <a:ln>
                            <a:noFill/>
                          </a:ln>
                          <a:solidFill>
                            <a:schemeClr val="tx1"/>
                          </a:solidFill>
                          <a:effectLst/>
                          <a:latin typeface="Comic Sans MS" pitchFamily="66" charset="0"/>
                          <a:cs typeface="Times New Roman" pitchFamily="18" charset="0"/>
                        </a:rPr>
                        <a:t>2</a:t>
                      </a:r>
                      <a:r>
                        <a:rPr kumimoji="0" lang="en-US" sz="2800" b="0" i="0" u="none" strike="noStrike" cap="none" normalizeH="0" baseline="0" smtClean="0">
                          <a:ln>
                            <a:noFill/>
                          </a:ln>
                          <a:solidFill>
                            <a:schemeClr val="tx1"/>
                          </a:solidFill>
                          <a:effectLst/>
                          <a:latin typeface="Arial Narrow"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36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Comic Sans MS" pitchFamily="66" charset="0"/>
                          <a:cs typeface="Times New Roman" pitchFamily="18" charset="0"/>
                        </a:rPr>
                        <a:t>Methane</a:t>
                      </a:r>
                      <a:r>
                        <a:rPr kumimoji="0" lang="en-US" sz="2800" b="0" i="0" u="none" strike="noStrike" cap="none" normalizeH="0" baseline="0" smtClean="0">
                          <a:ln>
                            <a:noFill/>
                          </a:ln>
                          <a:solidFill>
                            <a:schemeClr val="tx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Comic Sans MS" pitchFamily="66" charset="0"/>
                          <a:cs typeface="Times New Roman" pitchFamily="18" charset="0"/>
                        </a:rPr>
                        <a:t>CH</a:t>
                      </a:r>
                      <a:r>
                        <a:rPr kumimoji="0" lang="en-US" sz="2800" b="0" i="0" u="none" strike="noStrike" cap="none" normalizeH="0" baseline="-30000" smtClean="0">
                          <a:ln>
                            <a:noFill/>
                          </a:ln>
                          <a:solidFill>
                            <a:schemeClr val="tx1"/>
                          </a:solidFill>
                          <a:effectLst/>
                          <a:latin typeface="Comic Sans MS" pitchFamily="66" charset="0"/>
                          <a:cs typeface="Times New Roman" pitchFamily="18" charset="0"/>
                        </a:rPr>
                        <a:t>4</a:t>
                      </a:r>
                      <a:r>
                        <a:rPr kumimoji="0" lang="en-US" sz="2800" b="0" i="0" u="none" strike="noStrike" cap="none" normalizeH="0" baseline="0" smtClean="0">
                          <a:ln>
                            <a:noFill/>
                          </a:ln>
                          <a:solidFill>
                            <a:schemeClr val="tx1"/>
                          </a:solidFill>
                          <a:effectLst/>
                          <a:latin typeface="Arial Narrow"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46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Comic Sans MS" pitchFamily="66" charset="0"/>
                          <a:cs typeface="Times New Roman" pitchFamily="18" charset="0"/>
                        </a:rPr>
                        <a:t>Glucose</a:t>
                      </a:r>
                      <a:r>
                        <a:rPr kumimoji="0" lang="en-US" sz="2800" b="0" i="0" u="none" strike="noStrike" cap="none" normalizeH="0" baseline="0" smtClean="0">
                          <a:ln>
                            <a:noFill/>
                          </a:ln>
                          <a:solidFill>
                            <a:schemeClr val="tx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Comic Sans MS" pitchFamily="66" charset="0"/>
                          <a:cs typeface="Times New Roman" pitchFamily="18" charset="0"/>
                        </a:rPr>
                        <a:t>C</a:t>
                      </a:r>
                      <a:r>
                        <a:rPr kumimoji="0" lang="en-US" sz="2800" b="0" i="0" u="none" strike="noStrike" cap="none" normalizeH="0" baseline="-30000" smtClean="0">
                          <a:ln>
                            <a:noFill/>
                          </a:ln>
                          <a:solidFill>
                            <a:schemeClr val="tx1"/>
                          </a:solidFill>
                          <a:effectLst/>
                          <a:latin typeface="Comic Sans MS" pitchFamily="66" charset="0"/>
                          <a:cs typeface="Times New Roman" pitchFamily="18" charset="0"/>
                        </a:rPr>
                        <a:t>6</a:t>
                      </a:r>
                      <a:r>
                        <a:rPr kumimoji="0" lang="en-US" sz="2800" b="0" i="0" u="none" strike="noStrike" cap="none" normalizeH="0" baseline="0" smtClean="0">
                          <a:ln>
                            <a:noFill/>
                          </a:ln>
                          <a:solidFill>
                            <a:schemeClr val="tx1"/>
                          </a:solidFill>
                          <a:effectLst/>
                          <a:latin typeface="Comic Sans MS" pitchFamily="66" charset="0"/>
                          <a:cs typeface="Times New Roman" pitchFamily="18" charset="0"/>
                        </a:rPr>
                        <a:t>H</a:t>
                      </a:r>
                      <a:r>
                        <a:rPr kumimoji="0" lang="en-US" sz="2800" b="0" i="0" u="none" strike="noStrike" cap="none" normalizeH="0" baseline="-30000" smtClean="0">
                          <a:ln>
                            <a:noFill/>
                          </a:ln>
                          <a:solidFill>
                            <a:schemeClr val="tx1"/>
                          </a:solidFill>
                          <a:effectLst/>
                          <a:latin typeface="Comic Sans MS" pitchFamily="66" charset="0"/>
                          <a:cs typeface="Times New Roman" pitchFamily="18" charset="0"/>
                        </a:rPr>
                        <a:t>12</a:t>
                      </a:r>
                      <a:r>
                        <a:rPr kumimoji="0" lang="en-US" sz="2800" b="0" i="0" u="none" strike="noStrike" cap="none" normalizeH="0" baseline="0" smtClean="0">
                          <a:ln>
                            <a:noFill/>
                          </a:ln>
                          <a:solidFill>
                            <a:schemeClr val="tx1"/>
                          </a:solidFill>
                          <a:effectLst/>
                          <a:latin typeface="Comic Sans MS" pitchFamily="66" charset="0"/>
                          <a:cs typeface="Times New Roman" pitchFamily="18" charset="0"/>
                        </a:rPr>
                        <a:t>O</a:t>
                      </a:r>
                      <a:r>
                        <a:rPr kumimoji="0" lang="en-US" sz="2800" b="0" i="0" u="none" strike="noStrike" cap="none" normalizeH="0" baseline="-30000" smtClean="0">
                          <a:ln>
                            <a:noFill/>
                          </a:ln>
                          <a:solidFill>
                            <a:schemeClr val="tx1"/>
                          </a:solidFill>
                          <a:effectLst/>
                          <a:latin typeface="Comic Sans MS" pitchFamily="66" charset="0"/>
                          <a:cs typeface="Times New Roman" pitchFamily="18" charset="0"/>
                        </a:rPr>
                        <a:t>6</a:t>
                      </a:r>
                      <a:r>
                        <a:rPr kumimoji="0" lang="en-US" sz="2800" b="0" i="0" u="none" strike="noStrike" cap="none" normalizeH="0" baseline="0" smtClean="0">
                          <a:ln>
                            <a:noFill/>
                          </a:ln>
                          <a:solidFill>
                            <a:schemeClr val="tx1"/>
                          </a:solidFill>
                          <a:effectLst/>
                          <a:latin typeface="Arial Narrow"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99" name="Rectangle 39"/>
          <p:cNvSpPr>
            <a:spLocks noChangeArrowheads="1" noTextEdit="1"/>
          </p:cNvSpPr>
          <p:nvPr/>
        </p:nvSpPr>
        <p:spPr bwMode="auto">
          <a:xfrm>
            <a:off x="4200525" y="3119438"/>
            <a:ext cx="0" cy="0"/>
          </a:xfrm>
          <a:prstGeom prst="rect">
            <a:avLst/>
          </a:prstGeom>
          <a:noFill/>
          <a:ln w="9525">
            <a:noFill/>
            <a:miter lim="800000"/>
            <a:headEnd/>
            <a:tailEnd/>
          </a:ln>
          <a:effectLst/>
        </p:spPr>
        <p:txBody>
          <a:bodyPr>
            <a:spAutoFit/>
          </a:bodyPr>
          <a:lstStyle/>
          <a:p>
            <a:endParaRPr lang="en-US"/>
          </a:p>
        </p:txBody>
      </p:sp>
      <p:graphicFrame>
        <p:nvGraphicFramePr>
          <p:cNvPr id="15398" name="Object 38"/>
          <p:cNvGraphicFramePr>
            <a:graphicFrameLocks noChangeAspect="1"/>
          </p:cNvGraphicFramePr>
          <p:nvPr/>
        </p:nvGraphicFramePr>
        <p:xfrm>
          <a:off x="6781800" y="1828800"/>
          <a:ext cx="971550" cy="619125"/>
        </p:xfrm>
        <a:graphic>
          <a:graphicData uri="http://schemas.openxmlformats.org/presentationml/2006/ole">
            <mc:AlternateContent xmlns:mc="http://schemas.openxmlformats.org/markup-compatibility/2006">
              <mc:Choice xmlns:v="urn:schemas-microsoft-com:vml" Requires="v">
                <p:oleObj spid="_x0000_s2086" r:id="rId3" imgW="971591" imgH="619217" progId="PBrush">
                  <p:embed/>
                </p:oleObj>
              </mc:Choice>
              <mc:Fallback>
                <p:oleObj r:id="rId3" imgW="971591" imgH="61921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828800"/>
                        <a:ext cx="97155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07" name="Rectangle 47"/>
          <p:cNvSpPr>
            <a:spLocks noChangeArrowheads="1" noTextEdit="1"/>
          </p:cNvSpPr>
          <p:nvPr/>
        </p:nvSpPr>
        <p:spPr bwMode="auto">
          <a:xfrm>
            <a:off x="4252913" y="3267075"/>
            <a:ext cx="0" cy="0"/>
          </a:xfrm>
          <a:prstGeom prst="rect">
            <a:avLst/>
          </a:prstGeom>
          <a:noFill/>
          <a:ln w="9525">
            <a:noFill/>
            <a:miter lim="800000"/>
            <a:headEnd/>
            <a:tailEnd/>
          </a:ln>
          <a:effectLst/>
        </p:spPr>
        <p:txBody>
          <a:bodyPr>
            <a:spAutoFit/>
          </a:bodyPr>
          <a:lstStyle/>
          <a:p>
            <a:endParaRPr lang="en-US"/>
          </a:p>
        </p:txBody>
      </p:sp>
      <p:graphicFrame>
        <p:nvGraphicFramePr>
          <p:cNvPr id="15406" name="Object 46"/>
          <p:cNvGraphicFramePr>
            <a:graphicFrameLocks noChangeAspect="1"/>
          </p:cNvGraphicFramePr>
          <p:nvPr/>
        </p:nvGraphicFramePr>
        <p:xfrm>
          <a:off x="6400800" y="2743200"/>
          <a:ext cx="1828800" cy="684213"/>
        </p:xfrm>
        <a:graphic>
          <a:graphicData uri="http://schemas.openxmlformats.org/presentationml/2006/ole">
            <mc:AlternateContent xmlns:mc="http://schemas.openxmlformats.org/markup-compatibility/2006">
              <mc:Choice xmlns:v="urn:schemas-microsoft-com:vml" Requires="v">
                <p:oleObj spid="_x0000_s2087" r:id="rId5" imgW="866972" imgH="324000" progId="PBrush">
                  <p:embed/>
                </p:oleObj>
              </mc:Choice>
              <mc:Fallback>
                <p:oleObj r:id="rId5" imgW="866972" imgH="324000"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743200"/>
                        <a:ext cx="1828800"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11" name="Rectangle 51"/>
          <p:cNvSpPr>
            <a:spLocks noChangeArrowheads="1" noTextEdit="1"/>
          </p:cNvSpPr>
          <p:nvPr/>
        </p:nvSpPr>
        <p:spPr bwMode="auto">
          <a:xfrm>
            <a:off x="4191000" y="2952750"/>
            <a:ext cx="0" cy="0"/>
          </a:xfrm>
          <a:prstGeom prst="rect">
            <a:avLst/>
          </a:prstGeom>
          <a:noFill/>
          <a:ln w="9525">
            <a:noFill/>
            <a:miter lim="800000"/>
            <a:headEnd/>
            <a:tailEnd/>
          </a:ln>
          <a:effectLst/>
        </p:spPr>
        <p:txBody>
          <a:bodyPr>
            <a:spAutoFit/>
          </a:bodyPr>
          <a:lstStyle/>
          <a:p>
            <a:endParaRPr lang="en-US"/>
          </a:p>
        </p:txBody>
      </p:sp>
      <p:graphicFrame>
        <p:nvGraphicFramePr>
          <p:cNvPr id="15410" name="Object 50"/>
          <p:cNvGraphicFramePr>
            <a:graphicFrameLocks noChangeAspect="1"/>
          </p:cNvGraphicFramePr>
          <p:nvPr/>
        </p:nvGraphicFramePr>
        <p:xfrm>
          <a:off x="6858000" y="3810000"/>
          <a:ext cx="838200" cy="804863"/>
        </p:xfrm>
        <a:graphic>
          <a:graphicData uri="http://schemas.openxmlformats.org/presentationml/2006/ole">
            <mc:AlternateContent xmlns:mc="http://schemas.openxmlformats.org/markup-compatibility/2006">
              <mc:Choice xmlns:v="urn:schemas-microsoft-com:vml" Requires="v">
                <p:oleObj spid="_x0000_s2088" r:id="rId7" imgW="990638" imgH="952489" progId="PBrush">
                  <p:embed/>
                </p:oleObj>
              </mc:Choice>
              <mc:Fallback>
                <p:oleObj r:id="rId7" imgW="990638" imgH="952489" progId="PBrus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3810000"/>
                        <a:ext cx="838200"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13" name="Rectangle 53"/>
          <p:cNvSpPr>
            <a:spLocks noChangeArrowheads="1" noTextEdit="1"/>
          </p:cNvSpPr>
          <p:nvPr/>
        </p:nvSpPr>
        <p:spPr bwMode="auto">
          <a:xfrm>
            <a:off x="3924300" y="2628900"/>
            <a:ext cx="0" cy="0"/>
          </a:xfrm>
          <a:prstGeom prst="rect">
            <a:avLst/>
          </a:prstGeom>
          <a:noFill/>
          <a:ln w="9525">
            <a:noFill/>
            <a:miter lim="800000"/>
            <a:headEnd/>
            <a:tailEnd/>
          </a:ln>
          <a:effectLst/>
        </p:spPr>
        <p:txBody>
          <a:bodyPr>
            <a:spAutoFit/>
          </a:bodyPr>
          <a:lstStyle/>
          <a:p>
            <a:endParaRPr lang="en-US"/>
          </a:p>
        </p:txBody>
      </p:sp>
      <p:graphicFrame>
        <p:nvGraphicFramePr>
          <p:cNvPr id="15412" name="Object 52"/>
          <p:cNvGraphicFramePr>
            <a:graphicFrameLocks noChangeAspect="1"/>
          </p:cNvGraphicFramePr>
          <p:nvPr/>
        </p:nvGraphicFramePr>
        <p:xfrm>
          <a:off x="6629400" y="4876800"/>
          <a:ext cx="1089025" cy="1143000"/>
        </p:xfrm>
        <a:graphic>
          <a:graphicData uri="http://schemas.openxmlformats.org/presentationml/2006/ole">
            <mc:AlternateContent xmlns:mc="http://schemas.openxmlformats.org/markup-compatibility/2006">
              <mc:Choice xmlns:v="urn:schemas-microsoft-com:vml" Requires="v">
                <p:oleObj spid="_x0000_s2089" r:id="rId9" imgW="2009852" imgH="2114754" progId="PBrush">
                  <p:embed/>
                </p:oleObj>
              </mc:Choice>
              <mc:Fallback>
                <p:oleObj r:id="rId9" imgW="2009852" imgH="2114754" progId="PBrush">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4876800"/>
                        <a:ext cx="10890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sz="4400" dirty="0">
                <a:solidFill>
                  <a:srgbClr val="FFFF00"/>
                </a:solidFill>
                <a:latin typeface="Arial Rounded MT Bold" pitchFamily="34" charset="0"/>
              </a:rPr>
              <a:t>Basic Molecular shapes</a:t>
            </a:r>
          </a:p>
        </p:txBody>
      </p:sp>
      <p:sp>
        <p:nvSpPr>
          <p:cNvPr id="83971" name="Rectangle 3"/>
          <p:cNvSpPr>
            <a:spLocks noGrp="1" noChangeArrowheads="1"/>
          </p:cNvSpPr>
          <p:nvPr>
            <p:ph type="body" idx="1"/>
          </p:nvPr>
        </p:nvSpPr>
        <p:spPr>
          <a:xfrm>
            <a:off x="457200" y="1981200"/>
            <a:ext cx="2743200" cy="4191000"/>
          </a:xfrm>
          <a:noFill/>
        </p:spPr>
        <p:txBody>
          <a:bodyPr lIns="0" rIns="0"/>
          <a:lstStyle/>
          <a:p>
            <a:pPr marL="231775" indent="-231775">
              <a:buFontTx/>
              <a:buNone/>
            </a:pPr>
            <a:r>
              <a:rPr lang="en-US"/>
              <a:t>  </a:t>
            </a:r>
            <a:r>
              <a:rPr lang="en-US" sz="2800" b="1">
                <a:latin typeface="Arial" charset="0"/>
              </a:rPr>
              <a:t>The most common shapes of molecules are shown at the right</a:t>
            </a:r>
          </a:p>
        </p:txBody>
      </p:sp>
      <p:pic>
        <p:nvPicPr>
          <p:cNvPr id="83972" name="Picture 4"/>
          <p:cNvPicPr>
            <a:picLocks noChangeAspect="1" noChangeArrowheads="1"/>
          </p:cNvPicPr>
          <p:nvPr/>
        </p:nvPicPr>
        <p:blipFill>
          <a:blip r:embed="rId2"/>
          <a:srcRect/>
          <a:stretch>
            <a:fillRect/>
          </a:stretch>
        </p:blipFill>
        <p:spPr bwMode="auto">
          <a:xfrm>
            <a:off x="3505200" y="1752600"/>
            <a:ext cx="5334000" cy="4175125"/>
          </a:xfrm>
          <a:prstGeom prst="rect">
            <a:avLst/>
          </a:prstGeom>
          <a:noFill/>
        </p:spPr>
      </p:pic>
      <p:sp>
        <p:nvSpPr>
          <p:cNvPr id="83973" name="Text Box 5"/>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D53C0DC4-B505-4362-BB08-D384071602B1}" type="slidenum">
              <a:rPr lang="en-US" sz="1600">
                <a:solidFill>
                  <a:srgbClr val="FFFF00"/>
                </a:solidFill>
              </a:rPr>
              <a:pPr/>
              <a:t>60</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sz="4400" dirty="0">
                <a:solidFill>
                  <a:srgbClr val="FFFF00"/>
                </a:solidFill>
                <a:latin typeface="Arial Rounded MT Bold" pitchFamily="34" charset="0"/>
              </a:rPr>
              <a:t>Linear Molecules</a:t>
            </a:r>
          </a:p>
        </p:txBody>
      </p:sp>
      <p:sp>
        <p:nvSpPr>
          <p:cNvPr id="87043" name="Rectangle 3"/>
          <p:cNvSpPr>
            <a:spLocks noGrp="1" noChangeArrowheads="1"/>
          </p:cNvSpPr>
          <p:nvPr>
            <p:ph type="body" idx="1"/>
          </p:nvPr>
        </p:nvSpPr>
        <p:spPr>
          <a:xfrm>
            <a:off x="76200" y="1981200"/>
            <a:ext cx="3657600" cy="4191000"/>
          </a:xfrm>
          <a:noFill/>
        </p:spPr>
        <p:txBody>
          <a:bodyPr lIns="0" rIns="0"/>
          <a:lstStyle/>
          <a:p>
            <a:pPr marL="609600" indent="-609600">
              <a:buFontTx/>
              <a:buNone/>
            </a:pPr>
            <a:r>
              <a:rPr lang="en-US"/>
              <a:t>     </a:t>
            </a:r>
            <a:r>
              <a:rPr lang="en-US" sz="2800" b="1"/>
              <a:t>Linear molecules have only two regions of electron density.</a:t>
            </a:r>
          </a:p>
        </p:txBody>
      </p:sp>
      <p:pic>
        <p:nvPicPr>
          <p:cNvPr id="87046" name="Picture 6"/>
          <p:cNvPicPr>
            <a:picLocks noChangeAspect="1" noChangeArrowheads="1"/>
          </p:cNvPicPr>
          <p:nvPr/>
        </p:nvPicPr>
        <p:blipFill>
          <a:blip r:embed="rId2"/>
          <a:srcRect/>
          <a:stretch>
            <a:fillRect/>
          </a:stretch>
        </p:blipFill>
        <p:spPr bwMode="auto">
          <a:xfrm>
            <a:off x="3962400" y="2028825"/>
            <a:ext cx="4724400" cy="3990975"/>
          </a:xfrm>
          <a:prstGeom prst="rect">
            <a:avLst/>
          </a:prstGeom>
          <a:noFill/>
        </p:spPr>
      </p:pic>
      <p:sp>
        <p:nvSpPr>
          <p:cNvPr id="87047" name="Text Box 7"/>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34FF3C29-23B2-4C0A-AE80-98AE4F805DB2}" type="slidenum">
              <a:rPr lang="en-US" sz="1600">
                <a:solidFill>
                  <a:srgbClr val="FFFF00"/>
                </a:solidFill>
              </a:rPr>
              <a:pPr/>
              <a:t>61</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152400"/>
            <a:ext cx="7772400" cy="9906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sz="4400" dirty="0">
                <a:solidFill>
                  <a:srgbClr val="FFFF00"/>
                </a:solidFill>
                <a:latin typeface="Arial Rounded MT Bold" pitchFamily="34" charset="0"/>
              </a:rPr>
              <a:t>Angular or Bent</a:t>
            </a:r>
          </a:p>
        </p:txBody>
      </p:sp>
      <p:sp>
        <p:nvSpPr>
          <p:cNvPr id="88067" name="Rectangle 3"/>
          <p:cNvSpPr>
            <a:spLocks noGrp="1" noChangeArrowheads="1"/>
          </p:cNvSpPr>
          <p:nvPr>
            <p:ph type="body" idx="1"/>
          </p:nvPr>
        </p:nvSpPr>
        <p:spPr>
          <a:xfrm>
            <a:off x="76200" y="1981200"/>
            <a:ext cx="3657600" cy="4191000"/>
          </a:xfrm>
          <a:noFill/>
        </p:spPr>
        <p:txBody>
          <a:bodyPr lIns="0" rIns="0"/>
          <a:lstStyle/>
          <a:p>
            <a:pPr marL="609600" indent="-609600">
              <a:buFontTx/>
              <a:buNone/>
            </a:pPr>
            <a:r>
              <a:rPr lang="en-US"/>
              <a:t>     </a:t>
            </a:r>
            <a:r>
              <a:rPr lang="en-US" sz="2800" b="1">
                <a:latin typeface="Arial" charset="0"/>
              </a:rPr>
              <a:t>Angular or bent molecules have at least 3 regions of electron density, but only two are occupied</a:t>
            </a:r>
          </a:p>
        </p:txBody>
      </p:sp>
      <p:pic>
        <p:nvPicPr>
          <p:cNvPr id="88069" name="Picture 5"/>
          <p:cNvPicPr>
            <a:picLocks noChangeAspect="1" noChangeArrowheads="1"/>
          </p:cNvPicPr>
          <p:nvPr/>
        </p:nvPicPr>
        <p:blipFill>
          <a:blip r:embed="rId2"/>
          <a:srcRect/>
          <a:stretch>
            <a:fillRect/>
          </a:stretch>
        </p:blipFill>
        <p:spPr bwMode="auto">
          <a:xfrm>
            <a:off x="3760788" y="1143000"/>
            <a:ext cx="5078412" cy="5486400"/>
          </a:xfrm>
          <a:prstGeom prst="rect">
            <a:avLst/>
          </a:prstGeom>
          <a:noFill/>
        </p:spPr>
      </p:pic>
      <p:sp>
        <p:nvSpPr>
          <p:cNvPr id="88070" name="Text Box 6"/>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8772725C-5DEA-4DEA-842B-F41A79DFB4B3}" type="slidenum">
              <a:rPr lang="en-US" sz="1600">
                <a:solidFill>
                  <a:srgbClr val="FFFF00"/>
                </a:solidFill>
              </a:rPr>
              <a:pPr/>
              <a:t>62</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a:xfrm>
            <a:off x="685800" y="152400"/>
            <a:ext cx="7772400" cy="990600"/>
          </a:xfrm>
        </p:spPr>
        <p:style>
          <a:lnRef idx="1">
            <a:schemeClr val="accent4"/>
          </a:lnRef>
          <a:fillRef idx="2">
            <a:schemeClr val="accent4"/>
          </a:fillRef>
          <a:effectRef idx="1">
            <a:schemeClr val="accent4"/>
          </a:effectRef>
          <a:fontRef idx="minor">
            <a:schemeClr val="dk1"/>
          </a:fontRef>
        </p:style>
        <p:txBody>
          <a:bodyPr/>
          <a:lstStyle/>
          <a:p>
            <a:r>
              <a:rPr lang="en-US" sz="4400" dirty="0">
                <a:solidFill>
                  <a:srgbClr val="FFFF00"/>
                </a:solidFill>
                <a:latin typeface="Arial Rounded MT Bold" pitchFamily="34" charset="0"/>
              </a:rPr>
              <a:t>Triangular Plane</a:t>
            </a:r>
          </a:p>
        </p:txBody>
      </p:sp>
      <p:sp>
        <p:nvSpPr>
          <p:cNvPr id="89091" name="Rectangle 1027"/>
          <p:cNvSpPr>
            <a:spLocks noGrp="1" noChangeArrowheads="1"/>
          </p:cNvSpPr>
          <p:nvPr>
            <p:ph type="body" idx="1"/>
          </p:nvPr>
        </p:nvSpPr>
        <p:spPr>
          <a:xfrm>
            <a:off x="685800" y="1981200"/>
            <a:ext cx="3352800" cy="4191000"/>
          </a:xfrm>
          <a:noFill/>
        </p:spPr>
        <p:txBody>
          <a:bodyPr lIns="0" rIns="0"/>
          <a:lstStyle/>
          <a:p>
            <a:pPr marL="58738" indent="-58738">
              <a:buFontTx/>
              <a:buNone/>
            </a:pPr>
            <a:r>
              <a:rPr lang="en-US" sz="2800" b="1"/>
              <a:t>Triangular planar molecules have three regions of electron density.</a:t>
            </a:r>
          </a:p>
          <a:p>
            <a:pPr marL="58738" indent="-58738">
              <a:buFontTx/>
              <a:buNone/>
            </a:pPr>
            <a:endParaRPr lang="en-US" sz="2800" b="1"/>
          </a:p>
          <a:p>
            <a:pPr marL="58738" indent="-58738">
              <a:buFontTx/>
              <a:buNone/>
            </a:pPr>
            <a:r>
              <a:rPr lang="en-US" sz="2800" b="1"/>
              <a:t>All are occupied by other atoms</a:t>
            </a:r>
          </a:p>
        </p:txBody>
      </p:sp>
      <p:pic>
        <p:nvPicPr>
          <p:cNvPr id="89093" name="Picture 1029"/>
          <p:cNvPicPr>
            <a:picLocks noChangeAspect="1" noChangeArrowheads="1"/>
          </p:cNvPicPr>
          <p:nvPr/>
        </p:nvPicPr>
        <p:blipFill>
          <a:blip r:embed="rId2"/>
          <a:srcRect/>
          <a:stretch>
            <a:fillRect/>
          </a:stretch>
        </p:blipFill>
        <p:spPr bwMode="auto">
          <a:xfrm>
            <a:off x="4191000" y="1143000"/>
            <a:ext cx="4495800" cy="5181600"/>
          </a:xfrm>
          <a:prstGeom prst="rect">
            <a:avLst/>
          </a:prstGeom>
          <a:noFill/>
        </p:spPr>
      </p:pic>
      <p:sp>
        <p:nvSpPr>
          <p:cNvPr id="89094" name="Text Box 1030"/>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E608747F-4F71-4C63-B64F-8BEDBD3CA5D9}" type="slidenum">
              <a:rPr lang="en-US" sz="1600">
                <a:solidFill>
                  <a:srgbClr val="FFFF00"/>
                </a:solidFill>
              </a:rPr>
              <a:pPr/>
              <a:t>63</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152400"/>
            <a:ext cx="7772400" cy="990600"/>
          </a:xfrm>
        </p:spPr>
        <p:style>
          <a:lnRef idx="1">
            <a:schemeClr val="accent6"/>
          </a:lnRef>
          <a:fillRef idx="3">
            <a:schemeClr val="accent6"/>
          </a:fillRef>
          <a:effectRef idx="2">
            <a:schemeClr val="accent6"/>
          </a:effectRef>
          <a:fontRef idx="minor">
            <a:schemeClr val="lt1"/>
          </a:fontRef>
        </p:style>
        <p:txBody>
          <a:bodyPr/>
          <a:lstStyle/>
          <a:p>
            <a:r>
              <a:rPr lang="en-US" sz="4400" dirty="0">
                <a:solidFill>
                  <a:srgbClr val="FFFF00"/>
                </a:solidFill>
                <a:latin typeface="Arial Rounded MT Bold" pitchFamily="34" charset="0"/>
              </a:rPr>
              <a:t>Tetrahedron</a:t>
            </a:r>
          </a:p>
        </p:txBody>
      </p:sp>
      <p:sp>
        <p:nvSpPr>
          <p:cNvPr id="90115" name="Rectangle 3"/>
          <p:cNvSpPr>
            <a:spLocks noGrp="1" noChangeArrowheads="1"/>
          </p:cNvSpPr>
          <p:nvPr>
            <p:ph type="body" idx="1"/>
          </p:nvPr>
        </p:nvSpPr>
        <p:spPr>
          <a:xfrm>
            <a:off x="76200" y="1981200"/>
            <a:ext cx="3657600" cy="4191000"/>
          </a:xfrm>
          <a:noFill/>
        </p:spPr>
        <p:txBody>
          <a:bodyPr lIns="0" rIns="0"/>
          <a:lstStyle/>
          <a:p>
            <a:pPr marL="609600" indent="-609600">
              <a:buFontTx/>
              <a:buNone/>
            </a:pPr>
            <a:r>
              <a:rPr lang="en-US"/>
              <a:t>     </a:t>
            </a:r>
            <a:r>
              <a:rPr lang="en-US" sz="2800" b="1">
                <a:latin typeface="Arial" charset="0"/>
              </a:rPr>
              <a:t>Tetrahedral molecules have four regions of electron density.</a:t>
            </a:r>
          </a:p>
          <a:p>
            <a:pPr marL="609600" indent="-609600">
              <a:buFontTx/>
              <a:buNone/>
            </a:pPr>
            <a:r>
              <a:rPr lang="en-US" sz="2800" b="1">
                <a:latin typeface="Arial" charset="0"/>
              </a:rPr>
              <a:t>     All are occupied by other atoms</a:t>
            </a:r>
          </a:p>
        </p:txBody>
      </p:sp>
      <p:pic>
        <p:nvPicPr>
          <p:cNvPr id="90117" name="Picture 5"/>
          <p:cNvPicPr>
            <a:picLocks noChangeAspect="1" noChangeArrowheads="1"/>
          </p:cNvPicPr>
          <p:nvPr/>
        </p:nvPicPr>
        <p:blipFill>
          <a:blip r:embed="rId2"/>
          <a:srcRect l="1515" r="3030"/>
          <a:stretch>
            <a:fillRect/>
          </a:stretch>
        </p:blipFill>
        <p:spPr bwMode="auto">
          <a:xfrm>
            <a:off x="3810000" y="1295400"/>
            <a:ext cx="4800600" cy="4683125"/>
          </a:xfrm>
          <a:prstGeom prst="rect">
            <a:avLst/>
          </a:prstGeom>
          <a:noFill/>
        </p:spPr>
      </p:pic>
      <p:sp>
        <p:nvSpPr>
          <p:cNvPr id="90118" name="Text Box 6"/>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8AF869EA-D1AE-4EB7-82D0-B272194C9CAC}" type="slidenum">
              <a:rPr lang="en-US" sz="1600">
                <a:solidFill>
                  <a:srgbClr val="FFFF00"/>
                </a:solidFill>
              </a:rPr>
              <a:pPr/>
              <a:t>64</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152400"/>
            <a:ext cx="7467600" cy="990600"/>
          </a:xfrm>
        </p:spPr>
        <p:style>
          <a:lnRef idx="0">
            <a:schemeClr val="accent3"/>
          </a:lnRef>
          <a:fillRef idx="3">
            <a:schemeClr val="accent3"/>
          </a:fillRef>
          <a:effectRef idx="3">
            <a:schemeClr val="accent3"/>
          </a:effectRef>
          <a:fontRef idx="minor">
            <a:schemeClr val="lt1"/>
          </a:fontRef>
        </p:style>
        <p:txBody>
          <a:bodyPr/>
          <a:lstStyle/>
          <a:p>
            <a:r>
              <a:rPr lang="en-US" sz="4400" dirty="0" err="1">
                <a:solidFill>
                  <a:srgbClr val="FFFF00"/>
                </a:solidFill>
                <a:latin typeface="Arial Rounded MT Bold" pitchFamily="34" charset="0"/>
              </a:rPr>
              <a:t>Trigonal</a:t>
            </a:r>
            <a:r>
              <a:rPr lang="en-US" sz="4400" dirty="0">
                <a:solidFill>
                  <a:srgbClr val="FFFF00"/>
                </a:solidFill>
                <a:latin typeface="Arial Rounded MT Bold" pitchFamily="34" charset="0"/>
              </a:rPr>
              <a:t> </a:t>
            </a:r>
            <a:r>
              <a:rPr lang="en-US" sz="4400" dirty="0" err="1">
                <a:solidFill>
                  <a:srgbClr val="FFFF00"/>
                </a:solidFill>
                <a:latin typeface="Arial Rounded MT Bold" pitchFamily="34" charset="0"/>
              </a:rPr>
              <a:t>Bipyramid</a:t>
            </a:r>
            <a:endParaRPr lang="en-US" sz="4400" dirty="0">
              <a:solidFill>
                <a:srgbClr val="FFFF00"/>
              </a:solidFill>
              <a:latin typeface="Arial Rounded MT Bold" pitchFamily="34" charset="0"/>
            </a:endParaRPr>
          </a:p>
        </p:txBody>
      </p:sp>
      <p:sp>
        <p:nvSpPr>
          <p:cNvPr id="91139" name="Rectangle 3"/>
          <p:cNvSpPr>
            <a:spLocks noGrp="1" noChangeArrowheads="1"/>
          </p:cNvSpPr>
          <p:nvPr>
            <p:ph type="body" idx="1"/>
          </p:nvPr>
        </p:nvSpPr>
        <p:spPr>
          <a:xfrm>
            <a:off x="76200" y="1524000"/>
            <a:ext cx="3657600" cy="4648200"/>
          </a:xfrm>
        </p:spPr>
        <p:style>
          <a:lnRef idx="1">
            <a:schemeClr val="accent2"/>
          </a:lnRef>
          <a:fillRef idx="3">
            <a:schemeClr val="accent2"/>
          </a:fillRef>
          <a:effectRef idx="2">
            <a:schemeClr val="accent2"/>
          </a:effectRef>
          <a:fontRef idx="minor">
            <a:schemeClr val="lt1"/>
          </a:fontRef>
        </p:style>
        <p:txBody>
          <a:bodyPr lIns="0" rIns="0"/>
          <a:lstStyle/>
          <a:p>
            <a:pPr marL="231775" indent="-231775">
              <a:lnSpc>
                <a:spcPct val="80000"/>
              </a:lnSpc>
              <a:buFontTx/>
              <a:buNone/>
            </a:pPr>
            <a:r>
              <a:rPr lang="en-US" sz="2800" dirty="0"/>
              <a:t>     </a:t>
            </a:r>
            <a:r>
              <a:rPr lang="en-US" sz="2800" b="1" dirty="0">
                <a:latin typeface="Arial" charset="0"/>
              </a:rPr>
              <a:t>A few molecules have </a:t>
            </a:r>
            <a:r>
              <a:rPr lang="en-US" sz="2800" b="1" dirty="0">
                <a:solidFill>
                  <a:srgbClr val="FFFF99"/>
                </a:solidFill>
                <a:latin typeface="Arial" charset="0"/>
              </a:rPr>
              <a:t>expanded valence shells</a:t>
            </a:r>
            <a:r>
              <a:rPr lang="en-US" sz="2800" b="1" dirty="0">
                <a:latin typeface="Arial" charset="0"/>
              </a:rPr>
              <a:t> around the central atom.  Hence there are </a:t>
            </a:r>
            <a:r>
              <a:rPr lang="en-US" sz="2800" b="1" dirty="0">
                <a:solidFill>
                  <a:srgbClr val="FFFF99"/>
                </a:solidFill>
                <a:latin typeface="Arial" charset="0"/>
              </a:rPr>
              <a:t>five</a:t>
            </a:r>
            <a:r>
              <a:rPr lang="en-US" sz="2800" b="1" dirty="0">
                <a:latin typeface="Arial" charset="0"/>
              </a:rPr>
              <a:t> </a:t>
            </a:r>
            <a:r>
              <a:rPr lang="en-US" sz="2800" b="1" dirty="0">
                <a:solidFill>
                  <a:srgbClr val="FFFF99"/>
                </a:solidFill>
                <a:latin typeface="Arial" charset="0"/>
              </a:rPr>
              <a:t>pairs of valence electrons</a:t>
            </a:r>
            <a:r>
              <a:rPr lang="en-US" sz="2800" b="1" dirty="0">
                <a:latin typeface="Arial" charset="0"/>
              </a:rPr>
              <a:t>.  The structure of such molecules with five pairs around one is called </a:t>
            </a:r>
            <a:r>
              <a:rPr lang="en-US" sz="2800" b="1" dirty="0" err="1">
                <a:latin typeface="Arial" charset="0"/>
              </a:rPr>
              <a:t>trigonal</a:t>
            </a:r>
            <a:r>
              <a:rPr lang="en-US" sz="2800" b="1" dirty="0">
                <a:latin typeface="Arial" charset="0"/>
              </a:rPr>
              <a:t> </a:t>
            </a:r>
            <a:r>
              <a:rPr lang="en-US" sz="2800" b="1" dirty="0" err="1">
                <a:latin typeface="Arial" charset="0"/>
              </a:rPr>
              <a:t>bipyramid</a:t>
            </a:r>
            <a:r>
              <a:rPr lang="en-US" sz="2800" b="1" dirty="0">
                <a:latin typeface="Arial" charset="0"/>
              </a:rPr>
              <a:t>.</a:t>
            </a:r>
          </a:p>
        </p:txBody>
      </p:sp>
      <p:pic>
        <p:nvPicPr>
          <p:cNvPr id="91142" name="Picture 6"/>
          <p:cNvPicPr>
            <a:picLocks noChangeAspect="1" noChangeArrowheads="1"/>
          </p:cNvPicPr>
          <p:nvPr/>
        </p:nvPicPr>
        <p:blipFill>
          <a:blip r:embed="rId2"/>
          <a:srcRect/>
          <a:stretch>
            <a:fillRect/>
          </a:stretch>
        </p:blipFill>
        <p:spPr bwMode="auto">
          <a:xfrm>
            <a:off x="3810000" y="1524000"/>
            <a:ext cx="4800600" cy="4465638"/>
          </a:xfrm>
          <a:prstGeom prst="rect">
            <a:avLst/>
          </a:prstGeom>
          <a:noFill/>
        </p:spPr>
      </p:pic>
      <p:sp>
        <p:nvSpPr>
          <p:cNvPr id="91143" name="Text Box 7"/>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0C1D7029-5C6E-4C61-8019-2EB6C4331022}" type="slidenum">
              <a:rPr lang="en-US" sz="1600">
                <a:solidFill>
                  <a:srgbClr val="FFFF00"/>
                </a:solidFill>
              </a:rPr>
              <a:pPr/>
              <a:t>65</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152400"/>
            <a:ext cx="7772400" cy="990600"/>
          </a:xfrm>
        </p:spPr>
        <p:style>
          <a:lnRef idx="1">
            <a:schemeClr val="accent1"/>
          </a:lnRef>
          <a:fillRef idx="3">
            <a:schemeClr val="accent1"/>
          </a:fillRef>
          <a:effectRef idx="2">
            <a:schemeClr val="accent1"/>
          </a:effectRef>
          <a:fontRef idx="minor">
            <a:schemeClr val="lt1"/>
          </a:fontRef>
        </p:style>
        <p:txBody>
          <a:bodyPr/>
          <a:lstStyle/>
          <a:p>
            <a:r>
              <a:rPr lang="en-US" sz="4400" dirty="0">
                <a:solidFill>
                  <a:srgbClr val="FFFF00"/>
                </a:solidFill>
                <a:latin typeface="Arial Rounded MT Bold" pitchFamily="34" charset="0"/>
              </a:rPr>
              <a:t>Octahedron</a:t>
            </a:r>
          </a:p>
        </p:txBody>
      </p:sp>
      <p:sp>
        <p:nvSpPr>
          <p:cNvPr id="92163" name="Rectangle 3"/>
          <p:cNvSpPr>
            <a:spLocks noGrp="1" noChangeArrowheads="1"/>
          </p:cNvSpPr>
          <p:nvPr>
            <p:ph type="body" idx="1"/>
          </p:nvPr>
        </p:nvSpPr>
        <p:spPr>
          <a:xfrm>
            <a:off x="304800" y="1447800"/>
            <a:ext cx="3657600" cy="4191000"/>
          </a:xfrm>
          <a:noFill/>
        </p:spPr>
        <p:txBody>
          <a:bodyPr lIns="0" rIns="0"/>
          <a:lstStyle/>
          <a:p>
            <a:pPr marL="174625" indent="-174625">
              <a:lnSpc>
                <a:spcPct val="90000"/>
              </a:lnSpc>
              <a:buFontTx/>
              <a:buNone/>
            </a:pPr>
            <a:r>
              <a:rPr lang="en-US" sz="2800" dirty="0"/>
              <a:t>     </a:t>
            </a:r>
            <a:r>
              <a:rPr lang="en-US" sz="2800" b="1" dirty="0">
                <a:latin typeface="Arial" charset="0"/>
              </a:rPr>
              <a:t>A few molecules have valence shells around the central atom that are expanded to as many as </a:t>
            </a:r>
            <a:r>
              <a:rPr lang="en-US" sz="2800" b="1" dirty="0">
                <a:solidFill>
                  <a:srgbClr val="FF0000"/>
                </a:solidFill>
                <a:latin typeface="Arial" charset="0"/>
              </a:rPr>
              <a:t>six pairs or twelve electrons. </a:t>
            </a:r>
            <a:r>
              <a:rPr lang="en-US" sz="2800" b="1" dirty="0">
                <a:latin typeface="Arial" charset="0"/>
              </a:rPr>
              <a:t>These shapes are known as octahedrons</a:t>
            </a:r>
          </a:p>
        </p:txBody>
      </p:sp>
      <p:pic>
        <p:nvPicPr>
          <p:cNvPr id="92165" name="Picture 5"/>
          <p:cNvPicPr>
            <a:picLocks noChangeAspect="1" noChangeArrowheads="1"/>
          </p:cNvPicPr>
          <p:nvPr/>
        </p:nvPicPr>
        <p:blipFill>
          <a:blip r:embed="rId2"/>
          <a:srcRect/>
          <a:stretch>
            <a:fillRect/>
          </a:stretch>
        </p:blipFill>
        <p:spPr bwMode="auto">
          <a:xfrm>
            <a:off x="4114800" y="1524000"/>
            <a:ext cx="4572000" cy="4094163"/>
          </a:xfrm>
          <a:prstGeom prst="rect">
            <a:avLst/>
          </a:prstGeom>
          <a:noFill/>
        </p:spPr>
      </p:pic>
      <p:sp>
        <p:nvSpPr>
          <p:cNvPr id="92166" name="Text Box 6"/>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C1F33B0D-F387-4B63-9C49-CF0856611E1A}" type="slidenum">
              <a:rPr lang="en-US" sz="1600">
                <a:solidFill>
                  <a:srgbClr val="FFFF00"/>
                </a:solidFill>
              </a:rPr>
              <a:pPr/>
              <a:t>66</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42F8EFE-E44B-42FC-9387-8F2B95CB9B55}" type="slidenum">
              <a:rPr lang="en-US"/>
              <a:pPr>
                <a:defRPr/>
              </a:pPr>
              <a:t>67</a:t>
            </a:fld>
            <a:endParaRPr lang="en-US"/>
          </a:p>
        </p:txBody>
      </p:sp>
      <p:pic>
        <p:nvPicPr>
          <p:cNvPr id="25603" name="Picture 1029"/>
          <p:cNvPicPr>
            <a:picLocks noChangeAspect="1" noChangeArrowheads="1"/>
          </p:cNvPicPr>
          <p:nvPr/>
        </p:nvPicPr>
        <p:blipFill>
          <a:blip r:embed="rId2"/>
          <a:srcRect/>
          <a:stretch>
            <a:fillRect/>
          </a:stretch>
        </p:blipFill>
        <p:spPr bwMode="auto">
          <a:xfrm>
            <a:off x="990600" y="152400"/>
            <a:ext cx="72390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sz="4400" dirty="0">
                <a:solidFill>
                  <a:srgbClr val="FFFF00"/>
                </a:solidFill>
                <a:latin typeface="Arial Rounded MT Bold" pitchFamily="34" charset="0"/>
              </a:rPr>
              <a:t>Molecular Polarity </a:t>
            </a:r>
          </a:p>
        </p:txBody>
      </p:sp>
      <p:sp>
        <p:nvSpPr>
          <p:cNvPr id="80899" name="Rectangle 3"/>
          <p:cNvSpPr>
            <a:spLocks noGrp="1" noChangeArrowheads="1"/>
          </p:cNvSpPr>
          <p:nvPr>
            <p:ph type="body" sz="half" idx="1"/>
          </p:nvPr>
        </p:nvSpPr>
        <p:spPr>
          <a:xfrm>
            <a:off x="609600" y="1981200"/>
            <a:ext cx="7696200" cy="4191000"/>
          </a:xfrm>
        </p:spPr>
        <p:style>
          <a:lnRef idx="2">
            <a:schemeClr val="accent2">
              <a:shade val="50000"/>
            </a:schemeClr>
          </a:lnRef>
          <a:fillRef idx="1">
            <a:schemeClr val="accent2"/>
          </a:fillRef>
          <a:effectRef idx="0">
            <a:schemeClr val="accent2"/>
          </a:effectRef>
          <a:fontRef idx="minor">
            <a:schemeClr val="lt1"/>
          </a:fontRef>
        </p:style>
        <p:txBody>
          <a:bodyPr/>
          <a:lstStyle/>
          <a:p>
            <a:pPr marL="533400" indent="-533400">
              <a:lnSpc>
                <a:spcPct val="90000"/>
              </a:lnSpc>
              <a:buFontTx/>
              <a:buNone/>
            </a:pPr>
            <a:r>
              <a:rPr lang="en-US" dirty="0">
                <a:latin typeface="Adobe Fan Heiti Std B" pitchFamily="34" charset="-128"/>
                <a:ea typeface="Adobe Fan Heiti Std B" pitchFamily="34" charset="-128"/>
              </a:rPr>
              <a:t>     </a:t>
            </a:r>
            <a:r>
              <a:rPr lang="en-US" b="1" dirty="0">
                <a:latin typeface="Adobe Fan Heiti Std B" pitchFamily="34" charset="-128"/>
                <a:ea typeface="Adobe Fan Heiti Std B" pitchFamily="34" charset="-128"/>
              </a:rPr>
              <a:t>Molecular Polarity depends on:</a:t>
            </a:r>
          </a:p>
          <a:p>
            <a:pPr marL="533400" indent="-533400">
              <a:lnSpc>
                <a:spcPct val="90000"/>
              </a:lnSpc>
              <a:buFontTx/>
              <a:buAutoNum type="arabicPeriod"/>
            </a:pPr>
            <a:r>
              <a:rPr lang="en-US" b="1" dirty="0">
                <a:latin typeface="Adobe Fan Heiti Std B" pitchFamily="34" charset="-128"/>
                <a:ea typeface="Adobe Fan Heiti Std B" pitchFamily="34" charset="-128"/>
              </a:rPr>
              <a:t>the </a:t>
            </a:r>
            <a:r>
              <a:rPr lang="en-US" b="1" dirty="0">
                <a:solidFill>
                  <a:srgbClr val="FFFF99"/>
                </a:solidFill>
                <a:latin typeface="Adobe Fan Heiti Std B" pitchFamily="34" charset="-128"/>
                <a:ea typeface="Adobe Fan Heiti Std B" pitchFamily="34" charset="-128"/>
              </a:rPr>
              <a:t>relative </a:t>
            </a:r>
            <a:r>
              <a:rPr lang="en-US" b="1" dirty="0" err="1">
                <a:solidFill>
                  <a:srgbClr val="FFFF99"/>
                </a:solidFill>
                <a:latin typeface="Adobe Fan Heiti Std B" pitchFamily="34" charset="-128"/>
                <a:ea typeface="Adobe Fan Heiti Std B" pitchFamily="34" charset="-128"/>
              </a:rPr>
              <a:t>electronegativities</a:t>
            </a:r>
            <a:r>
              <a:rPr lang="en-US" b="1" dirty="0">
                <a:latin typeface="Adobe Fan Heiti Std B" pitchFamily="34" charset="-128"/>
                <a:ea typeface="Adobe Fan Heiti Std B" pitchFamily="34" charset="-128"/>
              </a:rPr>
              <a:t> of the  atoms in the molecule</a:t>
            </a:r>
          </a:p>
          <a:p>
            <a:pPr marL="533400" indent="-533400">
              <a:lnSpc>
                <a:spcPct val="90000"/>
              </a:lnSpc>
              <a:buFontTx/>
              <a:buAutoNum type="arabicPeriod"/>
            </a:pPr>
            <a:r>
              <a:rPr lang="en-US" b="1" dirty="0">
                <a:latin typeface="Adobe Fan Heiti Std B" pitchFamily="34" charset="-128"/>
                <a:ea typeface="Adobe Fan Heiti Std B" pitchFamily="34" charset="-128"/>
              </a:rPr>
              <a:t>The </a:t>
            </a:r>
            <a:r>
              <a:rPr lang="en-US" b="1" dirty="0">
                <a:solidFill>
                  <a:srgbClr val="FFFF99"/>
                </a:solidFill>
                <a:latin typeface="Adobe Fan Heiti Std B" pitchFamily="34" charset="-128"/>
                <a:ea typeface="Adobe Fan Heiti Std B" pitchFamily="34" charset="-128"/>
              </a:rPr>
              <a:t>shape of the molecule</a:t>
            </a:r>
          </a:p>
          <a:p>
            <a:pPr marL="533400" indent="-533400">
              <a:lnSpc>
                <a:spcPct val="90000"/>
              </a:lnSpc>
              <a:buFontTx/>
              <a:buAutoNum type="arabicPeriod"/>
            </a:pPr>
            <a:r>
              <a:rPr lang="en-US" b="1" dirty="0">
                <a:latin typeface="Adobe Fan Heiti Std B" pitchFamily="34" charset="-128"/>
                <a:ea typeface="Adobe Fan Heiti Std B" pitchFamily="34" charset="-128"/>
              </a:rPr>
              <a:t>Molecules that have </a:t>
            </a:r>
            <a:r>
              <a:rPr lang="en-US" b="1" dirty="0">
                <a:solidFill>
                  <a:srgbClr val="FFFF99"/>
                </a:solidFill>
                <a:latin typeface="Adobe Fan Heiti Std B" pitchFamily="34" charset="-128"/>
                <a:ea typeface="Adobe Fan Heiti Std B" pitchFamily="34" charset="-128"/>
              </a:rPr>
              <a:t>symmetrical  charge</a:t>
            </a:r>
            <a:r>
              <a:rPr lang="en-US" b="1" dirty="0">
                <a:latin typeface="Adobe Fan Heiti Std B" pitchFamily="34" charset="-128"/>
                <a:ea typeface="Adobe Fan Heiti Std B" pitchFamily="34" charset="-128"/>
              </a:rPr>
              <a:t> distributions are usually </a:t>
            </a:r>
            <a:r>
              <a:rPr lang="en-US" b="1" dirty="0">
                <a:solidFill>
                  <a:srgbClr val="FFFF99"/>
                </a:solidFill>
                <a:latin typeface="Adobe Fan Heiti Std B" pitchFamily="34" charset="-128"/>
                <a:ea typeface="Adobe Fan Heiti Std B" pitchFamily="34" charset="-128"/>
              </a:rPr>
              <a:t>non-polar</a:t>
            </a:r>
          </a:p>
          <a:p>
            <a:pPr marL="533400" indent="-533400">
              <a:lnSpc>
                <a:spcPct val="90000"/>
              </a:lnSpc>
              <a:buFontTx/>
              <a:buNone/>
            </a:pPr>
            <a:endParaRPr lang="en-US" b="1" dirty="0">
              <a:latin typeface="Adobe Fan Heiti Std B" pitchFamily="34" charset="-128"/>
              <a:ea typeface="Adobe Fan Heiti Std B" pitchFamily="34" charset="-128"/>
            </a:endParaRPr>
          </a:p>
        </p:txBody>
      </p:sp>
      <p:sp>
        <p:nvSpPr>
          <p:cNvPr id="80907" name="Text Box 11"/>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3031E49F-06F1-42DA-A79E-CE7900F7A598}" type="slidenum">
              <a:rPr lang="en-US" sz="1600">
                <a:solidFill>
                  <a:srgbClr val="FFFF00"/>
                </a:solidFill>
              </a:rPr>
              <a:pPr/>
              <a:t>68</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sz="4400" dirty="0">
                <a:solidFill>
                  <a:srgbClr val="FFFF00"/>
                </a:solidFill>
                <a:latin typeface="Arial Rounded MT Bold" pitchFamily="34" charset="0"/>
              </a:rPr>
              <a:t>Non-polar Molecules </a:t>
            </a:r>
          </a:p>
        </p:txBody>
      </p:sp>
      <p:sp>
        <p:nvSpPr>
          <p:cNvPr id="94214" name="Text Box 6"/>
          <p:cNvSpPr txBox="1">
            <a:spLocks noChangeArrowheads="1"/>
          </p:cNvSpPr>
          <p:nvPr/>
        </p:nvSpPr>
        <p:spPr bwMode="auto">
          <a:xfrm>
            <a:off x="2438400" y="3717925"/>
            <a:ext cx="4114800" cy="3968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en-US" sz="2000" b="1" dirty="0">
                <a:latin typeface="Arial" charset="0"/>
                <a:cs typeface="Arial" charset="0"/>
              </a:rPr>
              <a:t>The electron density plot for H</a:t>
            </a:r>
            <a:r>
              <a:rPr lang="en-US" sz="2000" b="1" baseline="-25000" dirty="0">
                <a:latin typeface="Arial" charset="0"/>
                <a:cs typeface="Arial" charset="0"/>
              </a:rPr>
              <a:t>2</a:t>
            </a:r>
            <a:r>
              <a:rPr lang="en-US" sz="2000" b="1" dirty="0">
                <a:latin typeface="Arial" charset="0"/>
                <a:cs typeface="Arial" charset="0"/>
              </a:rPr>
              <a:t>.</a:t>
            </a:r>
          </a:p>
        </p:txBody>
      </p:sp>
      <p:sp>
        <p:nvSpPr>
          <p:cNvPr id="94215" name="Rectangle 7"/>
          <p:cNvSpPr>
            <a:spLocks noGrp="1" noChangeArrowheads="1"/>
          </p:cNvSpPr>
          <p:nvPr>
            <p:ph type="body" sz="half" idx="1"/>
          </p:nvPr>
        </p:nvSpPr>
        <p:spPr>
          <a:xfrm>
            <a:off x="685800" y="4343400"/>
            <a:ext cx="7772400" cy="2133600"/>
          </a:xfrm>
        </p:spPr>
        <p:style>
          <a:lnRef idx="3">
            <a:schemeClr val="lt1"/>
          </a:lnRef>
          <a:fillRef idx="1">
            <a:schemeClr val="accent3"/>
          </a:fillRef>
          <a:effectRef idx="1">
            <a:schemeClr val="accent3"/>
          </a:effectRef>
          <a:fontRef idx="minor">
            <a:schemeClr val="lt1"/>
          </a:fontRef>
        </p:style>
        <p:txBody>
          <a:bodyPr/>
          <a:lstStyle/>
          <a:p>
            <a:r>
              <a:rPr lang="en-US" b="1" dirty="0"/>
              <a:t>Two identical atoms do not have an </a:t>
            </a:r>
            <a:r>
              <a:rPr lang="en-US" b="1" dirty="0" err="1"/>
              <a:t>electronegativity</a:t>
            </a:r>
            <a:r>
              <a:rPr lang="en-US" b="1" dirty="0"/>
              <a:t> difference The charge distribution is symmetrical.</a:t>
            </a:r>
          </a:p>
          <a:p>
            <a:r>
              <a:rPr lang="en-US" b="1" dirty="0"/>
              <a:t>The molecule is non-polar.</a:t>
            </a:r>
          </a:p>
        </p:txBody>
      </p:sp>
      <p:pic>
        <p:nvPicPr>
          <p:cNvPr id="94216" name="Picture 8"/>
          <p:cNvPicPr>
            <a:picLocks noChangeAspect="1" noChangeArrowheads="1"/>
          </p:cNvPicPr>
          <p:nvPr/>
        </p:nvPicPr>
        <p:blipFill>
          <a:blip r:embed="rId2"/>
          <a:srcRect/>
          <a:stretch>
            <a:fillRect/>
          </a:stretch>
        </p:blipFill>
        <p:spPr bwMode="auto">
          <a:xfrm>
            <a:off x="2438400" y="1600200"/>
            <a:ext cx="4010025" cy="2114550"/>
          </a:xfrm>
          <a:prstGeom prst="rect">
            <a:avLst/>
          </a:prstGeom>
          <a:noFill/>
        </p:spPr>
      </p:pic>
      <p:sp>
        <p:nvSpPr>
          <p:cNvPr id="94217" name="Text Box 9"/>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0B3B6CF5-E565-4371-BE44-1F4ECDB7C439}" type="slidenum">
              <a:rPr lang="en-US" sz="1600">
                <a:solidFill>
                  <a:srgbClr val="FFFF00"/>
                </a:solidFill>
              </a:rPr>
              <a:pPr/>
              <a:t>69</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228600"/>
            <a:ext cx="3962400" cy="685800"/>
          </a:xfrm>
        </p:spPr>
        <p:txBody>
          <a:bodyPr>
            <a:normAutofit fontScale="90000"/>
          </a:bodyPr>
          <a:lstStyle/>
          <a:p>
            <a:r>
              <a:rPr lang="en-US"/>
              <a:t>Ionic Bonds:</a:t>
            </a:r>
          </a:p>
        </p:txBody>
      </p:sp>
      <p:sp>
        <p:nvSpPr>
          <p:cNvPr id="11267" name="Rectangle 3"/>
          <p:cNvSpPr>
            <a:spLocks noGrp="1" noChangeArrowheads="1"/>
          </p:cNvSpPr>
          <p:nvPr>
            <p:ph type="body" idx="1"/>
          </p:nvPr>
        </p:nvSpPr>
        <p:spPr>
          <a:xfrm>
            <a:off x="228600" y="990600"/>
            <a:ext cx="8534400" cy="2438400"/>
          </a:xfrm>
        </p:spPr>
        <p:txBody>
          <a:bodyPr/>
          <a:lstStyle/>
          <a:p>
            <a:r>
              <a:rPr lang="en-US" sz="2000" dirty="0">
                <a:latin typeface="Century" pitchFamily="18" charset="0"/>
                <a:cs typeface="Times New Roman" pitchFamily="18" charset="0"/>
              </a:rPr>
              <a:t>Ionic bonds form when 1 atom “gives” one or more electrons to another atom to complete their outer energy levels.</a:t>
            </a:r>
          </a:p>
          <a:p>
            <a:pPr lvl="1"/>
            <a:r>
              <a:rPr lang="en-US" sz="2000" dirty="0">
                <a:latin typeface="Century" pitchFamily="18" charset="0"/>
                <a:cs typeface="Times New Roman" pitchFamily="18" charset="0"/>
              </a:rPr>
              <a:t>This results in 1 positively charged ion &amp; 1 negatively charged ion</a:t>
            </a:r>
          </a:p>
          <a:p>
            <a:pPr lvl="1"/>
            <a:r>
              <a:rPr lang="en-US" sz="2000" dirty="0">
                <a:latin typeface="Century" pitchFamily="18" charset="0"/>
                <a:cs typeface="Times New Roman" pitchFamily="18" charset="0"/>
              </a:rPr>
              <a:t>Since opposite charges attract, they come together and bond</a:t>
            </a:r>
            <a:r>
              <a:rPr lang="en-US" sz="2000" dirty="0">
                <a:latin typeface="Comic Sans MS" pitchFamily="66" charset="0"/>
                <a:cs typeface="Times New Roman" pitchFamily="18" charset="0"/>
              </a:rPr>
              <a:t>.</a:t>
            </a:r>
            <a:r>
              <a:rPr lang="en-US" sz="2000" dirty="0"/>
              <a:t> </a:t>
            </a:r>
          </a:p>
        </p:txBody>
      </p:sp>
      <p:sp>
        <p:nvSpPr>
          <p:cNvPr id="11269" name="Rectangle 5"/>
          <p:cNvSpPr>
            <a:spLocks noChangeArrowheads="1"/>
          </p:cNvSpPr>
          <p:nvPr/>
        </p:nvSpPr>
        <p:spPr bwMode="auto">
          <a:xfrm>
            <a:off x="2257425" y="2257425"/>
            <a:ext cx="9144000" cy="0"/>
          </a:xfrm>
          <a:prstGeom prst="rect">
            <a:avLst/>
          </a:prstGeom>
          <a:noFill/>
          <a:ln w="9525">
            <a:noFill/>
            <a:miter lim="800000"/>
            <a:headEnd/>
            <a:tailEnd/>
          </a:ln>
          <a:effectLst/>
        </p:spPr>
        <p:txBody>
          <a:bodyPr>
            <a:spAutoFit/>
          </a:bodyPr>
          <a:lstStyle/>
          <a:p>
            <a:endParaRPr lang="en-US"/>
          </a:p>
        </p:txBody>
      </p:sp>
      <p:graphicFrame>
        <p:nvGraphicFramePr>
          <p:cNvPr id="11268" name="Object 4"/>
          <p:cNvGraphicFramePr>
            <a:graphicFrameLocks noChangeAspect="1"/>
          </p:cNvGraphicFramePr>
          <p:nvPr/>
        </p:nvGraphicFramePr>
        <p:xfrm>
          <a:off x="1219200" y="3124200"/>
          <a:ext cx="6477000" cy="3278188"/>
        </p:xfrm>
        <a:graphic>
          <a:graphicData uri="http://schemas.openxmlformats.org/presentationml/2006/ole">
            <mc:AlternateContent xmlns:mc="http://schemas.openxmlformats.org/markup-compatibility/2006">
              <mc:Choice xmlns:v="urn:schemas-microsoft-com:vml" Requires="v">
                <p:oleObj spid="_x0000_s3083" r:id="rId3" imgW="4629262" imgH="2343137" progId="PBrush">
                  <p:embed/>
                </p:oleObj>
              </mc:Choice>
              <mc:Fallback>
                <p:oleObj r:id="rId3" imgW="4629262" imgH="234313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124200"/>
                        <a:ext cx="6477000" cy="327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152400"/>
            <a:ext cx="7772400" cy="990600"/>
          </a:xfrm>
        </p:spPr>
        <p:txBody>
          <a:bodyPr/>
          <a:lstStyle/>
          <a:p>
            <a:r>
              <a:rPr lang="en-US" sz="4400">
                <a:solidFill>
                  <a:srgbClr val="FFFF00"/>
                </a:solidFill>
                <a:latin typeface="Arial Rounded MT Bold" pitchFamily="34" charset="0"/>
              </a:rPr>
              <a:t>Polar Molecules </a:t>
            </a:r>
          </a:p>
        </p:txBody>
      </p:sp>
      <p:sp>
        <p:nvSpPr>
          <p:cNvPr id="95236" name="Text Box 4"/>
          <p:cNvSpPr txBox="1">
            <a:spLocks noChangeArrowheads="1"/>
          </p:cNvSpPr>
          <p:nvPr/>
        </p:nvSpPr>
        <p:spPr bwMode="auto">
          <a:xfrm>
            <a:off x="2438400" y="3717925"/>
            <a:ext cx="4114800" cy="39687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spAutoFit/>
          </a:bodyPr>
          <a:lstStyle/>
          <a:p>
            <a:r>
              <a:rPr lang="en-US" sz="2000" b="1" dirty="0">
                <a:latin typeface="Arial" charset="0"/>
                <a:cs typeface="Arial" charset="0"/>
              </a:rPr>
              <a:t>The electron density plot for </a:t>
            </a:r>
            <a:r>
              <a:rPr lang="en-US" sz="2000" b="1" dirty="0" err="1">
                <a:latin typeface="Arial" charset="0"/>
                <a:cs typeface="Arial" charset="0"/>
              </a:rPr>
              <a:t>HCl</a:t>
            </a:r>
            <a:endParaRPr lang="en-US" sz="2000" b="1" dirty="0">
              <a:latin typeface="Arial" charset="0"/>
              <a:cs typeface="Arial" charset="0"/>
            </a:endParaRPr>
          </a:p>
        </p:txBody>
      </p:sp>
      <p:sp>
        <p:nvSpPr>
          <p:cNvPr id="95237" name="Rectangle 5"/>
          <p:cNvSpPr>
            <a:spLocks noGrp="1" noChangeArrowheads="1"/>
          </p:cNvSpPr>
          <p:nvPr>
            <p:ph type="body" sz="half" idx="1"/>
          </p:nvPr>
        </p:nvSpPr>
        <p:spPr>
          <a:xfrm>
            <a:off x="685800" y="4343400"/>
            <a:ext cx="8153400" cy="1981200"/>
          </a:xfrm>
        </p:spPr>
        <p:style>
          <a:lnRef idx="1">
            <a:schemeClr val="accent3"/>
          </a:lnRef>
          <a:fillRef idx="3">
            <a:schemeClr val="accent3"/>
          </a:fillRef>
          <a:effectRef idx="2">
            <a:schemeClr val="accent3"/>
          </a:effectRef>
          <a:fontRef idx="minor">
            <a:schemeClr val="lt1"/>
          </a:fontRef>
        </p:style>
        <p:txBody>
          <a:bodyPr/>
          <a:lstStyle/>
          <a:p>
            <a:r>
              <a:rPr lang="en-US" sz="2400" b="1" dirty="0"/>
              <a:t>Chlorine is more electronegative than Hydrogen</a:t>
            </a:r>
          </a:p>
          <a:p>
            <a:r>
              <a:rPr lang="en-US" sz="2400" b="1" dirty="0"/>
              <a:t>The electron cloud is distorted toward Chlorine</a:t>
            </a:r>
          </a:p>
          <a:p>
            <a:r>
              <a:rPr lang="en-US" sz="2400" b="1" dirty="0"/>
              <a:t>The unsymmetrical cloud has a dipole moment</a:t>
            </a:r>
          </a:p>
          <a:p>
            <a:r>
              <a:rPr lang="en-US" sz="2400" b="1" dirty="0" err="1"/>
              <a:t>HCl</a:t>
            </a:r>
            <a:r>
              <a:rPr lang="en-US" sz="2400" b="1" dirty="0"/>
              <a:t>  is a polar molecule.</a:t>
            </a:r>
          </a:p>
        </p:txBody>
      </p:sp>
      <p:pic>
        <p:nvPicPr>
          <p:cNvPr id="95240" name="Picture 8"/>
          <p:cNvPicPr>
            <a:picLocks noChangeAspect="1" noChangeArrowheads="1"/>
          </p:cNvPicPr>
          <p:nvPr/>
        </p:nvPicPr>
        <p:blipFill>
          <a:blip r:embed="rId2"/>
          <a:srcRect/>
          <a:stretch>
            <a:fillRect/>
          </a:stretch>
        </p:blipFill>
        <p:spPr bwMode="auto">
          <a:xfrm>
            <a:off x="2286000" y="1143000"/>
            <a:ext cx="4953000" cy="2543175"/>
          </a:xfrm>
          <a:prstGeom prst="rect">
            <a:avLst/>
          </a:prstGeom>
          <a:noFill/>
        </p:spPr>
      </p:pic>
      <p:sp>
        <p:nvSpPr>
          <p:cNvPr id="95241" name="Text Box 9"/>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73EEBB11-4DCF-400F-B1BA-F958B3E65EC4}" type="slidenum">
              <a:rPr lang="en-US" sz="1600">
                <a:solidFill>
                  <a:srgbClr val="FFFF00"/>
                </a:solidFill>
              </a:rPr>
              <a:pPr/>
              <a:t>70</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609600"/>
            <a:ext cx="7772400" cy="5334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sz="4000" dirty="0">
                <a:solidFill>
                  <a:srgbClr val="FFFF00"/>
                </a:solidFill>
                <a:latin typeface="Arial Rounded MT Bold" pitchFamily="34" charset="0"/>
              </a:rPr>
              <a:t>Molecular Polarity</a:t>
            </a:r>
          </a:p>
        </p:txBody>
      </p:sp>
      <p:sp>
        <p:nvSpPr>
          <p:cNvPr id="81923" name="Rectangle 3"/>
          <p:cNvSpPr>
            <a:spLocks noGrp="1" noChangeArrowheads="1"/>
          </p:cNvSpPr>
          <p:nvPr>
            <p:ph type="body" sz="half" idx="1"/>
          </p:nvPr>
        </p:nvSpPr>
        <p:spPr>
          <a:xfrm>
            <a:off x="457200" y="1295400"/>
            <a:ext cx="4343400" cy="5334000"/>
          </a:xfrm>
        </p:spPr>
        <p:style>
          <a:lnRef idx="1">
            <a:schemeClr val="accent1"/>
          </a:lnRef>
          <a:fillRef idx="2">
            <a:schemeClr val="accent1"/>
          </a:fillRef>
          <a:effectRef idx="1">
            <a:schemeClr val="accent1"/>
          </a:effectRef>
          <a:fontRef idx="minor">
            <a:schemeClr val="dk1"/>
          </a:fontRef>
        </p:style>
        <p:txBody>
          <a:bodyPr/>
          <a:lstStyle/>
          <a:p>
            <a:pPr marL="338138" indent="-338138">
              <a:lnSpc>
                <a:spcPct val="80000"/>
              </a:lnSpc>
              <a:buFontTx/>
              <a:buNone/>
            </a:pPr>
            <a:r>
              <a:rPr lang="en-US" sz="2000" b="1" i="1" dirty="0"/>
              <a:t>To be polar a molecule must:</a:t>
            </a:r>
          </a:p>
          <a:p>
            <a:pPr marL="338138" indent="-338138">
              <a:lnSpc>
                <a:spcPct val="80000"/>
              </a:lnSpc>
              <a:buFontTx/>
              <a:buAutoNum type="arabicPeriod"/>
            </a:pPr>
            <a:r>
              <a:rPr lang="en-US" sz="2400" b="1" dirty="0">
                <a:latin typeface="Arial" charset="0"/>
              </a:rPr>
              <a:t>have polar bonds</a:t>
            </a:r>
          </a:p>
          <a:p>
            <a:pPr marL="338138" indent="-338138">
              <a:lnSpc>
                <a:spcPct val="80000"/>
              </a:lnSpc>
              <a:buFontTx/>
              <a:buAutoNum type="arabicPeriod"/>
            </a:pPr>
            <a:r>
              <a:rPr lang="en-US" sz="2400" b="1" dirty="0">
                <a:latin typeface="Arial" charset="0"/>
              </a:rPr>
              <a:t>have the polar bonds arranged in such a way that their polarity is not cancelled out</a:t>
            </a:r>
          </a:p>
          <a:p>
            <a:pPr marL="338138" indent="-338138">
              <a:lnSpc>
                <a:spcPct val="80000"/>
              </a:lnSpc>
              <a:buFontTx/>
              <a:buAutoNum type="arabicPeriod"/>
            </a:pPr>
            <a:r>
              <a:rPr lang="en-US" sz="2400" b="1" dirty="0">
                <a:latin typeface="Arial" charset="0"/>
              </a:rPr>
              <a:t>When the charge distribution is non-symmetrical, the electrons are pulled to one side of the molecule</a:t>
            </a:r>
          </a:p>
          <a:p>
            <a:pPr marL="338138" indent="-338138">
              <a:lnSpc>
                <a:spcPct val="80000"/>
              </a:lnSpc>
              <a:buFontTx/>
              <a:buAutoNum type="arabicPeriod"/>
            </a:pPr>
            <a:r>
              <a:rPr lang="en-US" sz="2400" b="1" dirty="0">
                <a:latin typeface="Arial" charset="0"/>
              </a:rPr>
              <a:t>The molecule is said to have a dipole moment.</a:t>
            </a:r>
          </a:p>
        </p:txBody>
      </p:sp>
      <p:sp>
        <p:nvSpPr>
          <p:cNvPr id="81924" name="Rectangle 4"/>
          <p:cNvSpPr>
            <a:spLocks noGrp="1" noChangeArrowheads="1"/>
          </p:cNvSpPr>
          <p:nvPr>
            <p:ph type="body" sz="half" idx="2"/>
          </p:nvPr>
        </p:nvSpPr>
        <p:spPr>
          <a:xfrm>
            <a:off x="4572000" y="5105400"/>
            <a:ext cx="4038600" cy="990600"/>
          </a:xfrm>
        </p:spPr>
        <p:style>
          <a:lnRef idx="1">
            <a:schemeClr val="accent3"/>
          </a:lnRef>
          <a:fillRef idx="2">
            <a:schemeClr val="accent3"/>
          </a:fillRef>
          <a:effectRef idx="1">
            <a:schemeClr val="accent3"/>
          </a:effectRef>
          <a:fontRef idx="minor">
            <a:schemeClr val="dk1"/>
          </a:fontRef>
        </p:style>
        <p:txBody>
          <a:bodyPr/>
          <a:lstStyle/>
          <a:p>
            <a:pPr>
              <a:lnSpc>
                <a:spcPct val="80000"/>
              </a:lnSpc>
            </a:pPr>
            <a:r>
              <a:rPr lang="en-US" sz="2000" b="1" dirty="0">
                <a:latin typeface="Arial" charset="0"/>
              </a:rPr>
              <a:t>HF and H</a:t>
            </a:r>
            <a:r>
              <a:rPr lang="en-US" sz="2000" b="1" baseline="-25000" dirty="0">
                <a:latin typeface="Arial" charset="0"/>
              </a:rPr>
              <a:t>2</a:t>
            </a:r>
            <a:r>
              <a:rPr lang="en-US" sz="2000" b="1" dirty="0">
                <a:latin typeface="Arial" charset="0"/>
              </a:rPr>
              <a:t>O are both polar molecules.  CCl</a:t>
            </a:r>
            <a:r>
              <a:rPr lang="en-US" sz="2000" b="1" baseline="-25000" dirty="0">
                <a:latin typeface="Arial" charset="0"/>
              </a:rPr>
              <a:t>4</a:t>
            </a:r>
            <a:r>
              <a:rPr lang="en-US" sz="2000" b="1" dirty="0">
                <a:latin typeface="Arial" charset="0"/>
              </a:rPr>
              <a:t> is non-polar</a:t>
            </a:r>
          </a:p>
        </p:txBody>
      </p:sp>
      <p:pic>
        <p:nvPicPr>
          <p:cNvPr id="81925" name="Picture 5"/>
          <p:cNvPicPr>
            <a:picLocks noChangeAspect="1" noChangeArrowheads="1"/>
          </p:cNvPicPr>
          <p:nvPr/>
        </p:nvPicPr>
        <p:blipFill>
          <a:blip r:embed="rId2"/>
          <a:srcRect l="3572"/>
          <a:stretch>
            <a:fillRect/>
          </a:stretch>
        </p:blipFill>
        <p:spPr bwMode="auto">
          <a:xfrm>
            <a:off x="4572000" y="1752600"/>
            <a:ext cx="4114800" cy="3281363"/>
          </a:xfrm>
          <a:prstGeom prst="rect">
            <a:avLst/>
          </a:prstGeom>
          <a:noFill/>
        </p:spPr>
      </p:pic>
      <p:sp>
        <p:nvSpPr>
          <p:cNvPr id="81926" name="Text Box 6"/>
          <p:cNvSpPr txBox="1">
            <a:spLocks noChangeArrowheads="1"/>
          </p:cNvSpPr>
          <p:nvPr/>
        </p:nvSpPr>
        <p:spPr bwMode="auto">
          <a:xfrm>
            <a:off x="8839200" y="6445250"/>
            <a:ext cx="425450" cy="336550"/>
          </a:xfrm>
          <a:prstGeom prst="rect">
            <a:avLst/>
          </a:prstGeom>
          <a:noFill/>
          <a:ln w="9525">
            <a:noFill/>
            <a:miter lim="800000"/>
            <a:headEnd/>
            <a:tailEnd/>
          </a:ln>
          <a:effectLst/>
        </p:spPr>
        <p:txBody>
          <a:bodyPr wrap="none">
            <a:spAutoFit/>
          </a:bodyPr>
          <a:lstStyle/>
          <a:p>
            <a:fld id="{D7BFBDE1-A516-42B8-AC18-1B0D0FC3A063}" type="slidenum">
              <a:rPr lang="en-US" sz="1600">
                <a:solidFill>
                  <a:srgbClr val="FFFF00"/>
                </a:solidFill>
              </a:rPr>
              <a:pPr/>
              <a:t>71</a:t>
            </a:fld>
            <a:endParaRPr lang="en-US" sz="1600">
              <a:solidFill>
                <a:srgbClr val="FFFF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57200" y="5334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9pPr>
          </a:lstStyle>
          <a:p>
            <a:pPr algn="ctr" eaLnBrk="1" hangingPunct="1">
              <a:lnSpc>
                <a:spcPct val="100000"/>
              </a:lnSpc>
              <a:buClr>
                <a:srgbClr val="FF0066"/>
              </a:buClr>
              <a:buFont typeface="Dauphin" charset="0"/>
              <a:buNone/>
            </a:pPr>
            <a:r>
              <a:rPr lang="en-GB" altLang="en-US" sz="5000" b="1">
                <a:solidFill>
                  <a:srgbClr val="FF0066"/>
                </a:solidFill>
                <a:latin typeface="Dauphin" charset="0"/>
              </a:rPr>
              <a:t>Valence bond theory – </a:t>
            </a:r>
            <a:br>
              <a:rPr lang="en-GB" altLang="en-US" sz="5000" b="1">
                <a:solidFill>
                  <a:srgbClr val="FF0066"/>
                </a:solidFill>
                <a:latin typeface="Dauphin" charset="0"/>
              </a:rPr>
            </a:br>
            <a:r>
              <a:rPr lang="en-GB" altLang="en-US" sz="5000" b="1">
                <a:solidFill>
                  <a:srgbClr val="FF0066"/>
                </a:solidFill>
                <a:latin typeface="Dauphin" charset="0"/>
              </a:rPr>
              <a:t>the basic idea</a:t>
            </a:r>
            <a:br>
              <a:rPr lang="en-GB" altLang="en-US" sz="5000" b="1">
                <a:solidFill>
                  <a:srgbClr val="FF0066"/>
                </a:solidFill>
                <a:latin typeface="Dauphin" charset="0"/>
              </a:rPr>
            </a:br>
            <a:r>
              <a:rPr lang="en-GB" altLang="en-US" sz="3600">
                <a:solidFill>
                  <a:srgbClr val="000000"/>
                </a:solidFill>
                <a:latin typeface="Dauphin" charset="0"/>
              </a:rPr>
              <a:t>Two </a:t>
            </a:r>
            <a:r>
              <a:rPr lang="en-GB" altLang="en-US" sz="3600" b="1">
                <a:solidFill>
                  <a:srgbClr val="FF0066"/>
                </a:solidFill>
                <a:latin typeface="Dauphin" charset="0"/>
              </a:rPr>
              <a:t>half-filled</a:t>
            </a:r>
            <a:r>
              <a:rPr lang="en-GB" altLang="en-US" sz="3600">
                <a:solidFill>
                  <a:srgbClr val="000000"/>
                </a:solidFill>
                <a:latin typeface="Dauphin" charset="0"/>
              </a:rPr>
              <a:t> orbitals overlap to form a covalent bond.  The electrons in this new probability density are then shared by both atoms (equally attracted to both nuclei). Arrange themselves to have maximum overlap of their half filled orbitals, producing a bonding orbital of lowest energy!</a:t>
            </a:r>
          </a:p>
        </p:txBody>
      </p:sp>
    </p:spTree>
    <p:extLst>
      <p:ext uri="{BB962C8B-B14F-4D97-AF65-F5344CB8AC3E}">
        <p14:creationId xmlns:p14="http://schemas.microsoft.com/office/powerpoint/2010/main" val="1714352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609600"/>
            <a:ext cx="8153400" cy="3811588"/>
          </a:xfrm>
        </p:spPr>
        <p:txBody>
          <a:bodyPr>
            <a:norm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4000" smtClean="0"/>
              <a:t/>
            </a:r>
            <a:br>
              <a:rPr lang="en-GB" altLang="en-US" sz="4000" smtClean="0"/>
            </a:br>
            <a:r>
              <a:rPr lang="en-GB" altLang="en-US" sz="3100" b="1" smtClean="0">
                <a:latin typeface="Dauphin" charset="0"/>
              </a:rPr>
              <a:t>– all form covalent bonds</a:t>
            </a:r>
            <a:br>
              <a:rPr lang="en-GB" altLang="en-US" sz="3100" b="1" smtClean="0">
                <a:latin typeface="Dauphin" charset="0"/>
              </a:rPr>
            </a:br>
            <a:r>
              <a:rPr lang="en-GB" altLang="en-US" sz="3100" b="1" smtClean="0">
                <a:latin typeface="Dauphin" charset="0"/>
              </a:rPr>
              <a:t>- all overlapping orbitals must be </a:t>
            </a:r>
            <a:r>
              <a:rPr lang="en-GB" altLang="en-US" sz="3100" b="1" smtClean="0">
                <a:solidFill>
                  <a:srgbClr val="FF0066"/>
                </a:solidFill>
                <a:latin typeface="Dauphin" charset="0"/>
              </a:rPr>
              <a:t>half-filled </a:t>
            </a:r>
            <a:r>
              <a:rPr lang="en-GB" altLang="en-US" sz="3100" b="1" smtClean="0">
                <a:latin typeface="Dauphin" charset="0"/>
              </a:rPr>
              <a:t/>
            </a:r>
            <a:br>
              <a:rPr lang="en-GB" altLang="en-US" sz="3100" b="1" smtClean="0">
                <a:latin typeface="Dauphin" charset="0"/>
              </a:rPr>
            </a:br>
            <a:r>
              <a:rPr lang="en-GB" altLang="en-US" sz="3100" b="1" smtClean="0">
                <a:latin typeface="Dauphin" charset="0"/>
              </a:rPr>
              <a:t>- the new probability distribution formed can only have a </a:t>
            </a:r>
            <a:r>
              <a:rPr lang="en-GB" altLang="en-US" sz="3100" b="1" smtClean="0">
                <a:solidFill>
                  <a:srgbClr val="FF0066"/>
                </a:solidFill>
                <a:latin typeface="Dauphin" charset="0"/>
              </a:rPr>
              <a:t>max of two electrons</a:t>
            </a:r>
          </a:p>
        </p:txBody>
      </p:sp>
      <p:graphicFrame>
        <p:nvGraphicFramePr>
          <p:cNvPr id="24578" name="Object 2"/>
          <p:cNvGraphicFramePr>
            <a:graphicFrameLocks noChangeAspect="1"/>
          </p:cNvGraphicFramePr>
          <p:nvPr/>
        </p:nvGraphicFramePr>
        <p:xfrm>
          <a:off x="457200" y="4648200"/>
          <a:ext cx="8458200" cy="739775"/>
        </p:xfrm>
        <a:graphic>
          <a:graphicData uri="http://schemas.openxmlformats.org/presentationml/2006/ole">
            <mc:AlternateContent xmlns:mc="http://schemas.openxmlformats.org/markup-compatibility/2006">
              <mc:Choice xmlns:v="urn:schemas-microsoft-com:vml" Requires="v">
                <p:oleObj spid="_x0000_s68611" r:id="rId4" imgW="3933333" imgH="343039" progId="">
                  <p:embed/>
                </p:oleObj>
              </mc:Choice>
              <mc:Fallback>
                <p:oleObj r:id="rId4" imgW="3933333" imgH="3430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648200"/>
                        <a:ext cx="8458200" cy="73977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Text Box 3"/>
          <p:cNvSpPr txBox="1">
            <a:spLocks noChangeArrowheads="1"/>
          </p:cNvSpPr>
          <p:nvPr/>
        </p:nvSpPr>
        <p:spPr bwMode="auto">
          <a:xfrm>
            <a:off x="381000" y="457200"/>
            <a:ext cx="8305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9pPr>
          </a:lstStyle>
          <a:p>
            <a:pPr algn="ctr" eaLnBrk="1" hangingPunct="1">
              <a:lnSpc>
                <a:spcPct val="100000"/>
              </a:lnSpc>
              <a:spcBef>
                <a:spcPts val="3438"/>
              </a:spcBef>
              <a:buClr>
                <a:srgbClr val="FF0066"/>
              </a:buClr>
              <a:buFont typeface="Dauphin" charset="0"/>
              <a:buNone/>
            </a:pPr>
            <a:r>
              <a:rPr lang="en-GB" altLang="en-US" sz="5500" b="1" dirty="0">
                <a:solidFill>
                  <a:srgbClr val="FF0066"/>
                </a:solidFill>
                <a:latin typeface="Dauphin" charset="0"/>
              </a:rPr>
              <a:t>O</a:t>
            </a:r>
            <a:r>
              <a:rPr lang="en-GB" altLang="en-US" sz="5500" b="1" dirty="0" smtClean="0">
                <a:solidFill>
                  <a:srgbClr val="FF0066"/>
                </a:solidFill>
                <a:latin typeface="Dauphin" charset="0"/>
              </a:rPr>
              <a:t>verlaps</a:t>
            </a:r>
            <a:endParaRPr lang="en-GB" altLang="en-US" sz="5500" b="1" dirty="0">
              <a:solidFill>
                <a:srgbClr val="FF0066"/>
              </a:solidFill>
              <a:latin typeface="Dauphin" charset="0"/>
            </a:endParaRPr>
          </a:p>
        </p:txBody>
      </p:sp>
    </p:spTree>
    <p:extLst>
      <p:ext uri="{BB962C8B-B14F-4D97-AF65-F5344CB8AC3E}">
        <p14:creationId xmlns:p14="http://schemas.microsoft.com/office/powerpoint/2010/main" val="11897597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lstStyle/>
          <a:p>
            <a:pPr>
              <a:buClr>
                <a:srgbClr val="FF0066"/>
              </a:buClr>
              <a:buFont typeface="Dauphi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5000" smtClean="0">
                <a:solidFill>
                  <a:srgbClr val="FF0066"/>
                </a:solidFill>
                <a:latin typeface="Dauphin" charset="0"/>
              </a:rPr>
              <a:t>Types of covalent bonds</a:t>
            </a:r>
          </a:p>
        </p:txBody>
      </p:sp>
      <p:sp>
        <p:nvSpPr>
          <p:cNvPr id="26627" name="Rectangle 2"/>
          <p:cNvSpPr>
            <a:spLocks noGrp="1" noChangeArrowheads="1"/>
          </p:cNvSpPr>
          <p:nvPr>
            <p:ph idx="1"/>
          </p:nvPr>
        </p:nvSpPr>
        <p:spPr/>
        <p:txBody>
          <a:bodyPr/>
          <a:lstStyle/>
          <a:p>
            <a:pPr>
              <a:spcBef>
                <a:spcPts val="1000"/>
              </a:spcBef>
              <a:buFont typeface="Dauphi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000" smtClean="0">
                <a:latin typeface="Dauphin" charset="0"/>
              </a:rPr>
              <a:t>Orbitals can overlap in two main ways creating two different types of covalent bonds</a:t>
            </a:r>
          </a:p>
          <a:p>
            <a:pPr>
              <a:spcBef>
                <a:spcPts val="1000"/>
              </a:spcBef>
              <a:buFont typeface="Dauphi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000" smtClean="0">
                <a:latin typeface="Dauphin" charset="0"/>
              </a:rPr>
              <a:t>Sigma bonds &amp; Pi bonds</a:t>
            </a:r>
          </a:p>
        </p:txBody>
      </p:sp>
    </p:spTree>
    <p:extLst>
      <p:ext uri="{BB962C8B-B14F-4D97-AF65-F5344CB8AC3E}">
        <p14:creationId xmlns:p14="http://schemas.microsoft.com/office/powerpoint/2010/main" val="1632063735"/>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546100" y="1538288"/>
          <a:ext cx="7988300" cy="3476625"/>
        </p:xfrm>
        <a:graphic>
          <a:graphicData uri="http://schemas.openxmlformats.org/presentationml/2006/ole">
            <mc:AlternateContent xmlns:mc="http://schemas.openxmlformats.org/markup-compatibility/2006">
              <mc:Choice xmlns:v="urn:schemas-microsoft-com:vml" Requires="v">
                <p:oleObj spid="_x0000_s69635" r:id="rId4" imgW="7287642" imgH="3172268" progId="">
                  <p:embed/>
                </p:oleObj>
              </mc:Choice>
              <mc:Fallback>
                <p:oleObj r:id="rId4" imgW="7287642" imgH="317226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1538288"/>
                        <a:ext cx="7988300" cy="3476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5" name="Rectangle 2"/>
          <p:cNvSpPr>
            <a:spLocks noGrp="1" noChangeArrowheads="1"/>
          </p:cNvSpPr>
          <p:nvPr>
            <p:ph type="title"/>
          </p:nvPr>
        </p:nvSpPr>
        <p:spPr/>
        <p:txBody>
          <a:bodyPr/>
          <a:lstStyle/>
          <a:p>
            <a:pPr>
              <a:buClr>
                <a:srgbClr val="009999"/>
              </a:buClr>
              <a:buFont typeface="Dauphi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6000" b="1" smtClean="0">
                <a:solidFill>
                  <a:srgbClr val="009999"/>
                </a:solidFill>
                <a:latin typeface="Dauphin" charset="0"/>
              </a:rPr>
              <a:t>The </a:t>
            </a:r>
            <a:r>
              <a:rPr lang="en-GB" altLang="en-US" sz="6000" b="1" smtClean="0">
                <a:solidFill>
                  <a:srgbClr val="009999"/>
                </a:solidFill>
                <a:latin typeface="Dauphin" charset="0"/>
                <a:cs typeface="Arial" panose="020B0604020202020204" pitchFamily="34" charset="0"/>
              </a:rPr>
              <a:t>σ bond</a:t>
            </a:r>
          </a:p>
        </p:txBody>
      </p:sp>
      <p:sp>
        <p:nvSpPr>
          <p:cNvPr id="28676" name="Text Box 3"/>
          <p:cNvSpPr txBox="1">
            <a:spLocks noChangeArrowheads="1"/>
          </p:cNvSpPr>
          <p:nvPr/>
        </p:nvSpPr>
        <p:spPr bwMode="auto">
          <a:xfrm>
            <a:off x="381000" y="4479925"/>
            <a:ext cx="32766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9pPr>
          </a:lstStyle>
          <a:p>
            <a:pPr eaLnBrk="1" hangingPunct="1">
              <a:lnSpc>
                <a:spcPct val="100000"/>
              </a:lnSpc>
              <a:spcBef>
                <a:spcPts val="1875"/>
              </a:spcBef>
              <a:buClr>
                <a:srgbClr val="333399"/>
              </a:buClr>
              <a:buFont typeface="Dauphin" charset="0"/>
              <a:buNone/>
            </a:pPr>
            <a:r>
              <a:rPr lang="en-GB" altLang="en-US" sz="3000" b="1">
                <a:solidFill>
                  <a:srgbClr val="333399"/>
                </a:solidFill>
                <a:latin typeface="Dauphin" charset="0"/>
              </a:rPr>
              <a:t>Electron density is between the nuclei of the overlapping atoms</a:t>
            </a:r>
          </a:p>
        </p:txBody>
      </p:sp>
    </p:spTree>
    <p:extLst>
      <p:ext uri="{BB962C8B-B14F-4D97-AF65-F5344CB8AC3E}">
        <p14:creationId xmlns:p14="http://schemas.microsoft.com/office/powerpoint/2010/main" val="15353818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648200"/>
            <a:ext cx="79438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438400"/>
            <a:ext cx="70104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4" name="Rectangle 3"/>
          <p:cNvSpPr>
            <a:spLocks noGrp="1" noChangeArrowheads="1"/>
          </p:cNvSpPr>
          <p:nvPr>
            <p:ph type="title"/>
          </p:nvPr>
        </p:nvSpPr>
        <p:spPr>
          <a:xfrm>
            <a:off x="457200" y="274638"/>
            <a:ext cx="8229600" cy="1782762"/>
          </a:xfrm>
        </p:spPr>
        <p:txBody>
          <a:bodyPr/>
          <a:lstStyle/>
          <a:p>
            <a:pPr>
              <a:buClr>
                <a:srgbClr val="00FF00"/>
              </a:buClr>
              <a:buFont typeface="Dauphi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6000" b="1" smtClean="0">
                <a:solidFill>
                  <a:srgbClr val="00FF00"/>
                </a:solidFill>
                <a:latin typeface="Dauphin" charset="0"/>
              </a:rPr>
              <a:t>Single bonds</a:t>
            </a:r>
            <a:br>
              <a:rPr lang="en-GB" altLang="en-US" sz="6000" b="1" smtClean="0">
                <a:solidFill>
                  <a:srgbClr val="00FF00"/>
                </a:solidFill>
                <a:latin typeface="Dauphin" charset="0"/>
              </a:rPr>
            </a:br>
            <a:r>
              <a:rPr lang="en-GB" altLang="en-US" sz="4800" b="1" smtClean="0">
                <a:latin typeface="Dauphin" charset="0"/>
                <a:cs typeface="Times New Roman" panose="02020603050405020304" pitchFamily="18" charset="0"/>
              </a:rPr>
              <a:t>σ bonds</a:t>
            </a:r>
          </a:p>
        </p:txBody>
      </p:sp>
    </p:spTree>
    <p:extLst>
      <p:ext uri="{BB962C8B-B14F-4D97-AF65-F5344CB8AC3E}">
        <p14:creationId xmlns:p14="http://schemas.microsoft.com/office/powerpoint/2010/main" val="18953327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1776413" y="1666875"/>
          <a:ext cx="5591175" cy="3524250"/>
        </p:xfrm>
        <a:graphic>
          <a:graphicData uri="http://schemas.openxmlformats.org/presentationml/2006/ole">
            <mc:AlternateContent xmlns:mc="http://schemas.openxmlformats.org/markup-compatibility/2006">
              <mc:Choice xmlns:v="urn:schemas-microsoft-com:vml" Requires="v">
                <p:oleObj spid="_x0000_s70659" r:id="rId4" imgW="5590476" imgH="3524742" progId="">
                  <p:embed/>
                </p:oleObj>
              </mc:Choice>
              <mc:Fallback>
                <p:oleObj r:id="rId4" imgW="5590476" imgH="352474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413" y="1666875"/>
                        <a:ext cx="5591175" cy="35242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1" name="Rectangle 2"/>
          <p:cNvSpPr>
            <a:spLocks noGrp="1" noChangeArrowheads="1"/>
          </p:cNvSpPr>
          <p:nvPr>
            <p:ph type="title"/>
          </p:nvPr>
        </p:nvSpPr>
        <p:spPr/>
        <p:txBody>
          <a:bodyPr/>
          <a:lstStyle/>
          <a:p>
            <a:pPr>
              <a:buClr>
                <a:srgbClr val="333399"/>
              </a:buClr>
              <a:buFont typeface="Dauphi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6000" b="1" smtClean="0">
                <a:solidFill>
                  <a:srgbClr val="333399"/>
                </a:solidFill>
                <a:latin typeface="Dauphin" charset="0"/>
              </a:rPr>
              <a:t>The </a:t>
            </a:r>
            <a:r>
              <a:rPr lang="en-GB" altLang="en-US" sz="6000" b="1" smtClean="0">
                <a:solidFill>
                  <a:srgbClr val="333399"/>
                </a:solidFill>
                <a:latin typeface="Dauphin" charset="0"/>
                <a:cs typeface="Times New Roman" panose="02020603050405020304" pitchFamily="18" charset="0"/>
              </a:rPr>
              <a:t>π bond</a:t>
            </a:r>
          </a:p>
        </p:txBody>
      </p:sp>
      <p:sp>
        <p:nvSpPr>
          <p:cNvPr id="32772" name="Text Box 3"/>
          <p:cNvSpPr txBox="1">
            <a:spLocks noChangeArrowheads="1"/>
          </p:cNvSpPr>
          <p:nvPr/>
        </p:nvSpPr>
        <p:spPr bwMode="auto">
          <a:xfrm>
            <a:off x="381000" y="4114800"/>
            <a:ext cx="33528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9pPr>
          </a:lstStyle>
          <a:p>
            <a:pPr eaLnBrk="1" hangingPunct="1">
              <a:lnSpc>
                <a:spcPct val="100000"/>
              </a:lnSpc>
              <a:spcBef>
                <a:spcPts val="1875"/>
              </a:spcBef>
              <a:buClr>
                <a:srgbClr val="333399"/>
              </a:buClr>
              <a:buFont typeface="Dauphin" charset="0"/>
              <a:buNone/>
            </a:pPr>
            <a:r>
              <a:rPr lang="en-GB" altLang="en-US" sz="3000" b="1">
                <a:solidFill>
                  <a:srgbClr val="333399"/>
                </a:solidFill>
                <a:latin typeface="Dauphin" charset="0"/>
              </a:rPr>
              <a:t>Electron densities are above and below the nuclei of the bonding atoms</a:t>
            </a:r>
          </a:p>
        </p:txBody>
      </p:sp>
    </p:spTree>
    <p:extLst>
      <p:ext uri="{BB962C8B-B14F-4D97-AF65-F5344CB8AC3E}">
        <p14:creationId xmlns:p14="http://schemas.microsoft.com/office/powerpoint/2010/main" val="9127572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62200"/>
            <a:ext cx="57912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67" name="Rectangle 2"/>
          <p:cNvSpPr>
            <a:spLocks noGrp="1" noChangeArrowheads="1"/>
          </p:cNvSpPr>
          <p:nvPr>
            <p:ph type="title"/>
          </p:nvPr>
        </p:nvSpPr>
        <p:spPr>
          <a:xfrm>
            <a:off x="457200" y="274638"/>
            <a:ext cx="8229600" cy="1706562"/>
          </a:xfrm>
        </p:spPr>
        <p:txBody>
          <a:bodyPr/>
          <a:lstStyle/>
          <a:p>
            <a:pPr>
              <a:buClr>
                <a:srgbClr val="009999"/>
              </a:buClr>
              <a:buFont typeface="Dauphi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5400" b="1" smtClean="0">
                <a:solidFill>
                  <a:srgbClr val="009999"/>
                </a:solidFill>
                <a:latin typeface="Dauphin" charset="0"/>
              </a:rPr>
              <a:t>Double Bond</a:t>
            </a:r>
            <a:br>
              <a:rPr lang="en-GB" altLang="en-US" sz="5400" b="1" smtClean="0">
                <a:solidFill>
                  <a:srgbClr val="009999"/>
                </a:solidFill>
                <a:latin typeface="Dauphin" charset="0"/>
              </a:rPr>
            </a:br>
            <a:r>
              <a:rPr lang="en-GB" altLang="en-US" smtClean="0">
                <a:latin typeface="Dauphin" charset="0"/>
              </a:rPr>
              <a:t>one </a:t>
            </a:r>
            <a:r>
              <a:rPr lang="en-GB" altLang="en-US" smtClean="0">
                <a:latin typeface="Dauphin" charset="0"/>
                <a:cs typeface="Times New Roman" panose="02020603050405020304" pitchFamily="18" charset="0"/>
              </a:rPr>
              <a:t>π bond &amp; one </a:t>
            </a:r>
            <a:r>
              <a:rPr lang="en-GB" altLang="en-US" smtClean="0">
                <a:latin typeface="Dauphin" charset="0"/>
                <a:cs typeface="Arial" panose="020B0604020202020204" pitchFamily="34" charset="0"/>
              </a:rPr>
              <a:t>σ bond</a:t>
            </a:r>
          </a:p>
        </p:txBody>
      </p:sp>
    </p:spTree>
    <p:extLst>
      <p:ext uri="{BB962C8B-B14F-4D97-AF65-F5344CB8AC3E}">
        <p14:creationId xmlns:p14="http://schemas.microsoft.com/office/powerpoint/2010/main" val="5209883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3562350"/>
          </a:xfrm>
          <a:prstGeom prst="rect">
            <a:avLst/>
          </a:prstGeom>
          <a:noFill/>
          <a:ln w="9525">
            <a:noFill/>
            <a:miter lim="800000"/>
            <a:headEnd/>
            <a:tailEnd/>
          </a:ln>
          <a:effectLst/>
        </p:spPr>
        <p:txBody>
          <a:bodyPr>
            <a:spAutoFit/>
          </a:bodyPr>
          <a:lstStyle/>
          <a:p>
            <a:pPr algn="ctr"/>
            <a:r>
              <a:rPr lang="en-US" b="1" i="0" u="sng">
                <a:solidFill>
                  <a:srgbClr val="0000FF"/>
                </a:solidFill>
                <a:effectLst>
                  <a:outerShdw blurRad="38100" dist="38100" dir="2700000" algn="tl">
                    <a:srgbClr val="C0C0C0"/>
                  </a:outerShdw>
                </a:effectLst>
                <a:latin typeface="Comic Sans MS" pitchFamily="66" charset="0"/>
              </a:rPr>
              <a:t>Multiple Bonds</a:t>
            </a:r>
            <a:endParaRPr lang="en-US" b="1" i="0" u="sng">
              <a:solidFill>
                <a:srgbClr val="006600"/>
              </a:solidFill>
              <a:effectLst>
                <a:outerShdw blurRad="38100" dist="38100" dir="2700000" algn="tl">
                  <a:srgbClr val="C0C0C0"/>
                </a:outerShdw>
              </a:effectLst>
              <a:latin typeface="Comic Sans MS" pitchFamily="66" charset="0"/>
            </a:endParaRPr>
          </a:p>
          <a:p>
            <a:pPr eaLnBrk="0" hangingPunct="0"/>
            <a:r>
              <a:rPr lang="en-US" sz="2400" i="0">
                <a:latin typeface="Comic Sans MS" pitchFamily="66" charset="0"/>
              </a:rPr>
              <a:t> </a:t>
            </a:r>
          </a:p>
          <a:p>
            <a:pPr algn="ctr" eaLnBrk="0" hangingPunct="0"/>
            <a:r>
              <a:rPr lang="en-US" sz="2400" i="0">
                <a:latin typeface="Comic Sans MS" pitchFamily="66" charset="0"/>
              </a:rPr>
              <a:t>Everything we have talked about so far has only dealt with what we call </a:t>
            </a:r>
            <a:r>
              <a:rPr lang="en-US" sz="2400" b="1" i="0">
                <a:latin typeface="Comic Sans MS" pitchFamily="66" charset="0"/>
              </a:rPr>
              <a:t>sigma bonds</a:t>
            </a:r>
          </a:p>
          <a:p>
            <a:pPr eaLnBrk="0" hangingPunct="0"/>
            <a:r>
              <a:rPr lang="en-US" sz="2400" i="0">
                <a:latin typeface="Comic Sans MS" pitchFamily="66" charset="0"/>
              </a:rPr>
              <a:t> </a:t>
            </a:r>
          </a:p>
          <a:p>
            <a:pPr eaLnBrk="0" hangingPunct="0"/>
            <a:r>
              <a:rPr lang="en-US" sz="2400" b="1" i="0">
                <a:effectLst>
                  <a:outerShdw blurRad="38100" dist="38100" dir="2700000" algn="tl">
                    <a:srgbClr val="C0C0C0"/>
                  </a:outerShdw>
                </a:effectLst>
                <a:latin typeface="Comic Sans MS" pitchFamily="66" charset="0"/>
              </a:rPr>
              <a:t>Sigma bond</a:t>
            </a:r>
            <a:r>
              <a:rPr lang="en-US" sz="2400" b="1" i="0">
                <a:latin typeface="Comic Sans MS" pitchFamily="66" charset="0"/>
              </a:rPr>
              <a:t> (</a:t>
            </a:r>
            <a:r>
              <a:rPr lang="en-US" sz="2400" b="1" i="0">
                <a:latin typeface="Symbol" pitchFamily="18" charset="2"/>
              </a:rPr>
              <a:t>s</a:t>
            </a:r>
            <a:r>
              <a:rPr lang="en-US" sz="2400" b="1" i="0">
                <a:latin typeface="Comic Sans MS" pitchFamily="66" charset="0"/>
              </a:rPr>
              <a:t>) </a:t>
            </a:r>
            <a:r>
              <a:rPr lang="en-US" sz="2400" b="1" i="0">
                <a:latin typeface="Comic Sans MS" pitchFamily="66" charset="0"/>
                <a:sym typeface="Symbol" pitchFamily="18" charset="2"/>
              </a:rPr>
              <a:t> </a:t>
            </a:r>
            <a:r>
              <a:rPr lang="en-US" sz="2400" i="0">
                <a:effectLst>
                  <a:outerShdw blurRad="38100" dist="38100" dir="2700000" algn="tl">
                    <a:srgbClr val="C0C0C0"/>
                  </a:outerShdw>
                </a:effectLst>
                <a:latin typeface="Comic Sans MS" pitchFamily="66" charset="0"/>
              </a:rPr>
              <a:t>A bond where the line of electron density is concentrated symmetrically along the line connecting the two atoms.</a:t>
            </a:r>
          </a:p>
          <a:p>
            <a:pPr eaLnBrk="0" hangingPunct="0"/>
            <a:endParaRPr lang="en-US" sz="2400"/>
          </a:p>
        </p:txBody>
      </p:sp>
      <p:pic>
        <p:nvPicPr>
          <p:cNvPr id="84995" name="Picture 3" descr="FG09_012"/>
          <p:cNvPicPr>
            <a:picLocks noChangeAspect="1" noChangeArrowheads="1"/>
          </p:cNvPicPr>
          <p:nvPr/>
        </p:nvPicPr>
        <p:blipFill>
          <a:blip r:embed="rId2">
            <a:clrChange>
              <a:clrFrom>
                <a:srgbClr val="FFFFFF"/>
              </a:clrFrom>
              <a:clrTo>
                <a:srgbClr val="FFFFFF">
                  <a:alpha val="0"/>
                </a:srgbClr>
              </a:clrTo>
            </a:clrChange>
          </a:blip>
          <a:srcRect t="31503" b="31503"/>
          <a:stretch>
            <a:fillRect/>
          </a:stretch>
        </p:blipFill>
        <p:spPr bwMode="auto">
          <a:xfrm>
            <a:off x="228600" y="3657600"/>
            <a:ext cx="8915400" cy="2198688"/>
          </a:xfrm>
          <a:prstGeom prst="rect">
            <a:avLst/>
          </a:prstGeom>
          <a:noFill/>
        </p:spPr>
      </p:pic>
    </p:spTree>
    <p:extLst>
      <p:ext uri="{BB962C8B-B14F-4D97-AF65-F5344CB8AC3E}">
        <p14:creationId xmlns:p14="http://schemas.microsoft.com/office/powerpoint/2010/main" val="7507086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1981200"/>
            <a:ext cx="9144000" cy="1143000"/>
          </a:xfrm>
        </p:spPr>
        <p:txBody>
          <a:bodyPr>
            <a:normAutofit fontScale="90000"/>
          </a:bodyPr>
          <a:lstStyle/>
          <a:p>
            <a:r>
              <a:rPr lang="en-US" i="1"/>
              <a:t/>
            </a:r>
            <a:br>
              <a:rPr lang="en-US" i="1"/>
            </a:br>
            <a:r>
              <a:rPr lang="en-US" sz="9600" b="1" u="sng">
                <a:solidFill>
                  <a:schemeClr val="tx1"/>
                </a:solidFill>
              </a:rPr>
              <a:t>IONIC BOND</a:t>
            </a:r>
            <a:r>
              <a:rPr lang="en-US" sz="9600" b="1">
                <a:solidFill>
                  <a:schemeClr val="tx1"/>
                </a:solidFill>
              </a:rPr>
              <a:t/>
            </a:r>
            <a:br>
              <a:rPr lang="en-US" sz="9600" b="1">
                <a:solidFill>
                  <a:schemeClr val="tx1"/>
                </a:solidFill>
              </a:rPr>
            </a:br>
            <a:r>
              <a:rPr lang="en-US" sz="7200" b="1">
                <a:solidFill>
                  <a:schemeClr val="tx1"/>
                </a:solidFill>
              </a:rPr>
              <a:t>bond formed between </a:t>
            </a:r>
            <a:br>
              <a:rPr lang="en-US" sz="7200" b="1">
                <a:solidFill>
                  <a:schemeClr val="tx1"/>
                </a:solidFill>
              </a:rPr>
            </a:br>
            <a:r>
              <a:rPr lang="en-US" sz="7200" b="1">
                <a:solidFill>
                  <a:schemeClr val="tx1"/>
                </a:solidFill>
              </a:rPr>
              <a:t>two ions by the </a:t>
            </a:r>
            <a:br>
              <a:rPr lang="en-US" sz="7200" b="1">
                <a:solidFill>
                  <a:schemeClr val="tx1"/>
                </a:solidFill>
              </a:rPr>
            </a:br>
            <a:r>
              <a:rPr lang="en-US" sz="7200" b="1" i="1">
                <a:solidFill>
                  <a:schemeClr val="tx1"/>
                </a:solidFill>
              </a:rPr>
              <a:t>transfer </a:t>
            </a:r>
            <a:r>
              <a:rPr lang="en-US" sz="7200" b="1">
                <a:solidFill>
                  <a:schemeClr val="tx1"/>
                </a:solidFill>
              </a:rPr>
              <a:t>of electrons</a:t>
            </a:r>
            <a:br>
              <a:rPr lang="en-US" sz="7200" b="1">
                <a:solidFill>
                  <a:schemeClr val="tx1"/>
                </a:solidFill>
              </a:rPr>
            </a:br>
            <a:endParaRPr lang="en-US" sz="6600" b="1">
              <a:solidFill>
                <a:schemeClr val="tx1"/>
              </a:solidFill>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FG09_020"/>
          <p:cNvPicPr>
            <a:picLocks noChangeAspect="1" noChangeArrowheads="1"/>
          </p:cNvPicPr>
          <p:nvPr/>
        </p:nvPicPr>
        <p:blipFill>
          <a:blip r:embed="rId2">
            <a:clrChange>
              <a:clrFrom>
                <a:srgbClr val="FFFFFF"/>
              </a:clrFrom>
              <a:clrTo>
                <a:srgbClr val="FFFFFF">
                  <a:alpha val="0"/>
                </a:srgbClr>
              </a:clrTo>
            </a:clrChange>
          </a:blip>
          <a:srcRect l="24004" r="24004"/>
          <a:stretch>
            <a:fillRect/>
          </a:stretch>
        </p:blipFill>
        <p:spPr bwMode="auto">
          <a:xfrm>
            <a:off x="4495800" y="990600"/>
            <a:ext cx="4456113" cy="5715000"/>
          </a:xfrm>
          <a:prstGeom prst="rect">
            <a:avLst/>
          </a:prstGeom>
          <a:noFill/>
          <a:ln w="9525">
            <a:noFill/>
            <a:miter lim="800000"/>
            <a:headEnd/>
            <a:tailEnd/>
          </a:ln>
        </p:spPr>
      </p:pic>
      <p:sp>
        <p:nvSpPr>
          <p:cNvPr id="86021" name="Rectangle 5"/>
          <p:cNvSpPr>
            <a:spLocks noChangeArrowheads="1"/>
          </p:cNvSpPr>
          <p:nvPr/>
        </p:nvSpPr>
        <p:spPr bwMode="auto">
          <a:xfrm>
            <a:off x="228600" y="152400"/>
            <a:ext cx="8686800" cy="1187450"/>
          </a:xfrm>
          <a:prstGeom prst="rect">
            <a:avLst/>
          </a:prstGeom>
          <a:noFill/>
          <a:ln w="9525">
            <a:noFill/>
            <a:miter lim="800000"/>
            <a:headEnd/>
            <a:tailEnd/>
          </a:ln>
          <a:effectLst/>
        </p:spPr>
        <p:txBody>
          <a:bodyPr>
            <a:spAutoFit/>
          </a:bodyPr>
          <a:lstStyle/>
          <a:p>
            <a:r>
              <a:rPr lang="en-US" sz="2400" b="1" i="0" dirty="0">
                <a:effectLst>
                  <a:outerShdw blurRad="38100" dist="38100" dir="2700000" algn="tl">
                    <a:srgbClr val="C0C0C0"/>
                  </a:outerShdw>
                </a:effectLst>
                <a:latin typeface="Comic Sans MS" pitchFamily="66" charset="0"/>
              </a:rPr>
              <a:t>Pi bond</a:t>
            </a:r>
            <a:r>
              <a:rPr lang="en-US" sz="2400" b="1" i="0" dirty="0">
                <a:latin typeface="Comic Sans MS" pitchFamily="66" charset="0"/>
              </a:rPr>
              <a:t> (</a:t>
            </a:r>
            <a:r>
              <a:rPr lang="en-US" sz="2400" b="1" i="0" dirty="0">
                <a:latin typeface="Symbol" pitchFamily="18" charset="2"/>
              </a:rPr>
              <a:t>p</a:t>
            </a:r>
            <a:r>
              <a:rPr lang="en-US" sz="2400" b="1" i="0" dirty="0">
                <a:latin typeface="Comic Sans MS" pitchFamily="66" charset="0"/>
              </a:rPr>
              <a:t>) </a:t>
            </a:r>
            <a:r>
              <a:rPr lang="en-US" sz="2400" b="1" i="0" dirty="0">
                <a:latin typeface="Comic Sans MS" pitchFamily="66" charset="0"/>
                <a:sym typeface="Symbol" pitchFamily="18" charset="2"/>
              </a:rPr>
              <a:t> </a:t>
            </a:r>
            <a:r>
              <a:rPr lang="en-US" sz="2400" i="0" dirty="0" smtClean="0">
                <a:effectLst>
                  <a:outerShdw blurRad="38100" dist="38100" dir="2700000" algn="tl">
                    <a:srgbClr val="C0C0C0"/>
                  </a:outerShdw>
                </a:effectLst>
                <a:latin typeface="Comic Sans MS" pitchFamily="66" charset="0"/>
              </a:rPr>
              <a:t>A bond where the overlapping regions exist above </a:t>
            </a:r>
            <a:r>
              <a:rPr lang="en-US" sz="2400" i="0" dirty="0">
                <a:effectLst>
                  <a:outerShdw blurRad="38100" dist="38100" dir="2700000" algn="tl">
                    <a:srgbClr val="C0C0C0"/>
                  </a:outerShdw>
                </a:effectLst>
                <a:latin typeface="Comic Sans MS" pitchFamily="66" charset="0"/>
              </a:rPr>
              <a:t>and below the </a:t>
            </a:r>
            <a:r>
              <a:rPr lang="en-US" sz="2400" i="0" dirty="0" err="1">
                <a:effectLst>
                  <a:outerShdw blurRad="38100" dist="38100" dir="2700000" algn="tl">
                    <a:srgbClr val="C0C0C0"/>
                  </a:outerShdw>
                </a:effectLst>
                <a:latin typeface="Comic Sans MS" pitchFamily="66" charset="0"/>
              </a:rPr>
              <a:t>internuclear</a:t>
            </a:r>
            <a:r>
              <a:rPr lang="en-US" sz="2400" i="0" dirty="0">
                <a:effectLst>
                  <a:outerShdw blurRad="38100" dist="38100" dir="2700000" algn="tl">
                    <a:srgbClr val="C0C0C0"/>
                  </a:outerShdw>
                </a:effectLst>
                <a:latin typeface="Comic Sans MS" pitchFamily="66" charset="0"/>
              </a:rPr>
              <a:t> </a:t>
            </a:r>
            <a:r>
              <a:rPr lang="en-US" sz="2400" i="0" dirty="0" smtClean="0">
                <a:effectLst>
                  <a:outerShdw blurRad="38100" dist="38100" dir="2700000" algn="tl">
                    <a:srgbClr val="C0C0C0"/>
                  </a:outerShdw>
                </a:effectLst>
                <a:latin typeface="Comic Sans MS" pitchFamily="66" charset="0"/>
              </a:rPr>
              <a:t>axis </a:t>
            </a:r>
            <a:r>
              <a:rPr lang="en-US" sz="2400" i="0" dirty="0">
                <a:effectLst>
                  <a:outerShdw blurRad="38100" dist="38100" dir="2700000" algn="tl">
                    <a:srgbClr val="C0C0C0"/>
                  </a:outerShdw>
                </a:effectLst>
                <a:latin typeface="Comic Sans MS" pitchFamily="66" charset="0"/>
              </a:rPr>
              <a:t>(with a nodal plane along the </a:t>
            </a:r>
            <a:r>
              <a:rPr lang="en-US" sz="2400" i="0" dirty="0" err="1">
                <a:effectLst>
                  <a:outerShdw blurRad="38100" dist="38100" dir="2700000" algn="tl">
                    <a:srgbClr val="C0C0C0"/>
                  </a:outerShdw>
                </a:effectLst>
                <a:latin typeface="Comic Sans MS" pitchFamily="66" charset="0"/>
              </a:rPr>
              <a:t>internuclear</a:t>
            </a:r>
            <a:r>
              <a:rPr lang="en-US" sz="2400" i="0" dirty="0">
                <a:effectLst>
                  <a:outerShdw blurRad="38100" dist="38100" dir="2700000" algn="tl">
                    <a:srgbClr val="C0C0C0"/>
                  </a:outerShdw>
                </a:effectLst>
                <a:latin typeface="Comic Sans MS" pitchFamily="66" charset="0"/>
              </a:rPr>
              <a:t> axis).</a:t>
            </a:r>
          </a:p>
        </p:txBody>
      </p:sp>
    </p:spTree>
    <p:extLst>
      <p:ext uri="{BB962C8B-B14F-4D97-AF65-F5344CB8AC3E}">
        <p14:creationId xmlns:p14="http://schemas.microsoft.com/office/powerpoint/2010/main" val="141997531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701675"/>
            <a:ext cx="6357937"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44349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95600"/>
            <a:ext cx="83058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63" name="Rectangle 2"/>
          <p:cNvSpPr>
            <a:spLocks noGrp="1" noChangeArrowheads="1"/>
          </p:cNvSpPr>
          <p:nvPr>
            <p:ph type="title"/>
          </p:nvPr>
        </p:nvSpPr>
        <p:spPr>
          <a:xfrm>
            <a:off x="457200" y="274638"/>
            <a:ext cx="8229600" cy="2089150"/>
          </a:xfrm>
        </p:spPr>
        <p:txBody>
          <a:bodyPr/>
          <a:lstStyle/>
          <a:p>
            <a:pPr>
              <a:buClr>
                <a:srgbClr val="99CC00"/>
              </a:buClr>
              <a:buFont typeface="Dauphi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5400" b="1" smtClean="0">
                <a:solidFill>
                  <a:srgbClr val="99CC00"/>
                </a:solidFill>
                <a:latin typeface="Dauphin" charset="0"/>
              </a:rPr>
              <a:t>Triple bond</a:t>
            </a:r>
            <a:r>
              <a:rPr lang="en-GB" altLang="en-US" sz="5400" b="1" smtClean="0">
                <a:latin typeface="Dauphin" charset="0"/>
              </a:rPr>
              <a:t> </a:t>
            </a:r>
            <a:br>
              <a:rPr lang="en-GB" altLang="en-US" sz="5400" b="1" smtClean="0">
                <a:latin typeface="Dauphin" charset="0"/>
              </a:rPr>
            </a:br>
            <a:r>
              <a:rPr lang="en-GB" altLang="en-US" smtClean="0"/>
              <a:t> </a:t>
            </a:r>
            <a:r>
              <a:rPr lang="en-GB" altLang="en-US" smtClean="0">
                <a:latin typeface="Dauphin" charset="0"/>
              </a:rPr>
              <a:t>two </a:t>
            </a:r>
            <a:r>
              <a:rPr lang="en-GB" altLang="en-US" smtClean="0">
                <a:latin typeface="Dauphin" charset="0"/>
                <a:cs typeface="Times New Roman" panose="02020603050405020304" pitchFamily="18" charset="0"/>
              </a:rPr>
              <a:t>π bond &amp; one σ bond</a:t>
            </a:r>
          </a:p>
        </p:txBody>
      </p:sp>
    </p:spTree>
    <p:extLst>
      <p:ext uri="{BB962C8B-B14F-4D97-AF65-F5344CB8AC3E}">
        <p14:creationId xmlns:p14="http://schemas.microsoft.com/office/powerpoint/2010/main" val="11499551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a:xfrm>
            <a:off x="457200" y="173037"/>
            <a:ext cx="8229600" cy="1427163"/>
          </a:xfrm>
        </p:spPr>
        <p:txBody>
          <a:bodyPr>
            <a:normAutofit/>
          </a:bodyPr>
          <a:lstStyle/>
          <a:p>
            <a:pPr>
              <a:buClr>
                <a:srgbClr val="FF0066"/>
              </a:buClr>
              <a:buFont typeface="Dauphi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4800" b="1" dirty="0" smtClean="0">
                <a:solidFill>
                  <a:srgbClr val="FF0066"/>
                </a:solidFill>
                <a:latin typeface="Dauphin" charset="0"/>
              </a:rPr>
              <a:t>Promotion &amp; Hybridization</a:t>
            </a:r>
          </a:p>
        </p:txBody>
      </p:sp>
      <p:sp>
        <p:nvSpPr>
          <p:cNvPr id="47107" name="Rectangle 2"/>
          <p:cNvSpPr>
            <a:spLocks noGrp="1" noChangeArrowheads="1"/>
          </p:cNvSpPr>
          <p:nvPr>
            <p:ph idx="1"/>
          </p:nvPr>
        </p:nvSpPr>
        <p:spPr>
          <a:xfrm>
            <a:off x="457200" y="1600200"/>
            <a:ext cx="8229600" cy="5286375"/>
          </a:xfrm>
        </p:spPr>
        <p:txBody>
          <a:bodyPr>
            <a:normAutofit/>
          </a:bodyPr>
          <a:lstStyle/>
          <a:p>
            <a:pPr>
              <a:lnSpc>
                <a:spcPct val="80000"/>
              </a:lnSpc>
              <a:spcBef>
                <a:spcPts val="925"/>
              </a:spcBef>
              <a:buFont typeface="Dauphi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dirty="0" smtClean="0">
                <a:latin typeface="Dauphin" charset="0"/>
              </a:rPr>
              <a:t>Certain atoms can change their electron configuration in order to bond and form a wide variety of compounds</a:t>
            </a:r>
          </a:p>
          <a:p>
            <a:pPr>
              <a:lnSpc>
                <a:spcPct val="80000"/>
              </a:lnSpc>
              <a:spcBef>
                <a:spcPts val="925"/>
              </a:spcBef>
              <a:buFont typeface="Dauphi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dirty="0" smtClean="0">
                <a:latin typeface="Dauphin" charset="0"/>
              </a:rPr>
              <a:t>This “change” in electron configuration takes place in two steps: </a:t>
            </a:r>
            <a:r>
              <a:rPr lang="en-GB" altLang="en-US" sz="3600" dirty="0" smtClean="0">
                <a:solidFill>
                  <a:srgbClr val="00B050"/>
                </a:solidFill>
                <a:latin typeface="Dauphin" charset="0"/>
              </a:rPr>
              <a:t>Promotion of an electron to a higher energy orbital &amp; hybridization or blending of orbitals creating a new type of orbital for bonding</a:t>
            </a:r>
          </a:p>
        </p:txBody>
      </p:sp>
    </p:spTree>
    <p:extLst>
      <p:ext uri="{BB962C8B-B14F-4D97-AF65-F5344CB8AC3E}">
        <p14:creationId xmlns:p14="http://schemas.microsoft.com/office/powerpoint/2010/main" val="567458975"/>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1"/>
          <p:cNvSpPr>
            <a:spLocks noGrp="1" noChangeArrowheads="1"/>
          </p:cNvSpPr>
          <p:nvPr>
            <p:ph type="title"/>
          </p:nvPr>
        </p:nvSpPr>
        <p:spPr>
          <a:xfrm>
            <a:off x="457200" y="274638"/>
            <a:ext cx="4267200" cy="1143000"/>
          </a:xfrm>
        </p:spPr>
        <p:txBody>
          <a:bodyPr/>
          <a:lstStyle/>
          <a:p>
            <a:pPr>
              <a:buClr>
                <a:srgbClr val="FF0066"/>
              </a:buClr>
              <a:buFont typeface="Dauphi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5500" b="1" smtClean="0">
                <a:solidFill>
                  <a:srgbClr val="FF0066"/>
                </a:solidFill>
                <a:latin typeface="Dauphin" charset="0"/>
              </a:rPr>
              <a:t>Promotion</a:t>
            </a:r>
          </a:p>
        </p:txBody>
      </p:sp>
      <p:sp>
        <p:nvSpPr>
          <p:cNvPr id="49157" name="Rectangle 2"/>
          <p:cNvSpPr>
            <a:spLocks noGrp="1" noChangeArrowheads="1"/>
          </p:cNvSpPr>
          <p:nvPr>
            <p:ph type="body" sz="half" idx="1"/>
          </p:nvPr>
        </p:nvSpPr>
        <p:spPr>
          <a:xfrm>
            <a:off x="457200" y="1219200"/>
            <a:ext cx="4038600" cy="5638800"/>
          </a:xfrm>
        </p:spPr>
        <p:txBody>
          <a:bodyPr/>
          <a:lstStyle/>
          <a:p>
            <a:pPr>
              <a:lnSpc>
                <a:spcPct val="80000"/>
              </a:lnSpc>
              <a:spcBef>
                <a:spcPts val="400"/>
              </a:spcBef>
              <a:buFont typeface="Dauphi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b="1" smtClean="0">
                <a:latin typeface="Dauphin" charset="0"/>
              </a:rPr>
              <a:t>Most of the time atoms exist in their </a:t>
            </a:r>
            <a:r>
              <a:rPr lang="en-GB" altLang="en-US" sz="3600" b="1" smtClean="0">
                <a:solidFill>
                  <a:srgbClr val="FF0066"/>
                </a:solidFill>
                <a:latin typeface="Dauphin" charset="0"/>
              </a:rPr>
              <a:t>“ground state”</a:t>
            </a:r>
            <a:r>
              <a:rPr lang="en-GB" altLang="en-US" sz="3600" b="1" smtClean="0">
                <a:latin typeface="Dauphin" charset="0"/>
              </a:rPr>
              <a:t> but, in certain cases the </a:t>
            </a:r>
            <a:r>
              <a:rPr lang="en-GB" altLang="en-US" sz="3600" b="1" smtClean="0">
                <a:solidFill>
                  <a:srgbClr val="FF0066"/>
                </a:solidFill>
                <a:latin typeface="Dauphin" charset="0"/>
              </a:rPr>
              <a:t>instant before bonding</a:t>
            </a:r>
            <a:r>
              <a:rPr lang="en-GB" altLang="en-US" sz="3600" b="1" smtClean="0">
                <a:latin typeface="Dauphin" charset="0"/>
              </a:rPr>
              <a:t> promotion takes place allowing more bonding spaces</a:t>
            </a:r>
            <a:r>
              <a:rPr lang="en-GB" altLang="en-US" sz="3600" smtClean="0"/>
              <a:t>:</a:t>
            </a:r>
          </a:p>
          <a:p>
            <a:pPr>
              <a:lnSpc>
                <a:spcPct val="80000"/>
              </a:lnSpc>
              <a:spcBef>
                <a:spcPts val="4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600" smtClean="0"/>
          </a:p>
        </p:txBody>
      </p:sp>
      <p:graphicFrame>
        <p:nvGraphicFramePr>
          <p:cNvPr id="49154" name="Object 2"/>
          <p:cNvGraphicFramePr>
            <a:graphicFrameLocks noChangeAspect="1"/>
          </p:cNvGraphicFramePr>
          <p:nvPr/>
        </p:nvGraphicFramePr>
        <p:xfrm>
          <a:off x="4724400" y="228600"/>
          <a:ext cx="3886200" cy="3371850"/>
        </p:xfrm>
        <a:graphic>
          <a:graphicData uri="http://schemas.openxmlformats.org/presentationml/2006/ole">
            <mc:AlternateContent xmlns:mc="http://schemas.openxmlformats.org/markup-compatibility/2006">
              <mc:Choice xmlns:v="urn:schemas-microsoft-com:vml" Requires="v">
                <p:oleObj spid="_x0000_s71684" r:id="rId4" imgW="2734057" imgH="2371429" progId="">
                  <p:embed/>
                </p:oleObj>
              </mc:Choice>
              <mc:Fallback>
                <p:oleObj r:id="rId4" imgW="2734057" imgH="23714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28600"/>
                        <a:ext cx="3886200" cy="33718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5" name="Object 3"/>
          <p:cNvGraphicFramePr>
            <a:graphicFrameLocks noChangeAspect="1"/>
          </p:cNvGraphicFramePr>
          <p:nvPr/>
        </p:nvGraphicFramePr>
        <p:xfrm>
          <a:off x="4648200" y="3429000"/>
          <a:ext cx="4114800" cy="3440113"/>
        </p:xfrm>
        <a:graphic>
          <a:graphicData uri="http://schemas.openxmlformats.org/presentationml/2006/ole">
            <mc:AlternateContent xmlns:mc="http://schemas.openxmlformats.org/markup-compatibility/2006">
              <mc:Choice xmlns:v="urn:schemas-microsoft-com:vml" Requires="v">
                <p:oleObj spid="_x0000_s71685" r:id="rId6" imgW="3076190" imgH="2572109" progId="">
                  <p:embed/>
                </p:oleObj>
              </mc:Choice>
              <mc:Fallback>
                <p:oleObj r:id="rId6" imgW="3076190" imgH="257210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429000"/>
                        <a:ext cx="4114800" cy="34401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5585686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457200" y="158750"/>
            <a:ext cx="8229600" cy="2349500"/>
          </a:xfrm>
        </p:spPr>
        <p:txBody>
          <a:bodyPr/>
          <a:lstStyle/>
          <a:p>
            <a:pPr>
              <a:buClr>
                <a:srgbClr val="FF0066"/>
              </a:buClr>
              <a:buFont typeface="Dauphi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6000" b="1" smtClean="0">
                <a:solidFill>
                  <a:srgbClr val="FF0066"/>
                </a:solidFill>
                <a:latin typeface="Dauphin" charset="0"/>
              </a:rPr>
              <a:t>Hybridization</a:t>
            </a:r>
            <a:br>
              <a:rPr lang="en-GB" altLang="en-US" sz="6000" b="1" smtClean="0">
                <a:solidFill>
                  <a:srgbClr val="FF0066"/>
                </a:solidFill>
                <a:latin typeface="Dauphin" charset="0"/>
              </a:rPr>
            </a:br>
            <a:r>
              <a:rPr lang="en-GB" altLang="en-US" smtClean="0">
                <a:latin typeface="Dauphin" charset="0"/>
              </a:rPr>
              <a:t>The merging of orbitals</a:t>
            </a:r>
            <a:br>
              <a:rPr lang="en-GB" altLang="en-US" smtClean="0">
                <a:latin typeface="Dauphin" charset="0"/>
              </a:rPr>
            </a:br>
            <a:endParaRPr lang="en-GB" altLang="en-US" smtClean="0">
              <a:latin typeface="Dauphin" charset="0"/>
            </a:endParaRPr>
          </a:p>
        </p:txBody>
      </p:sp>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257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04" name="Text Box 3"/>
          <p:cNvSpPr txBox="1">
            <a:spLocks noChangeArrowheads="1"/>
          </p:cNvSpPr>
          <p:nvPr/>
        </p:nvSpPr>
        <p:spPr bwMode="auto">
          <a:xfrm>
            <a:off x="685800" y="4191000"/>
            <a:ext cx="76962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cs typeface="Lucida Sans Unicode" panose="020B0602030504020204" pitchFamily="34" charset="0"/>
              </a:defRPr>
            </a:lvl9pPr>
          </a:lstStyle>
          <a:p>
            <a:pPr eaLnBrk="1" hangingPunct="1">
              <a:lnSpc>
                <a:spcPct val="100000"/>
              </a:lnSpc>
              <a:spcBef>
                <a:spcPts val="1875"/>
              </a:spcBef>
              <a:buFont typeface="Dauphin" charset="0"/>
              <a:buChar char="•"/>
            </a:pPr>
            <a:r>
              <a:rPr lang="en-GB" altLang="en-US" sz="3000">
                <a:solidFill>
                  <a:srgbClr val="000000"/>
                </a:solidFill>
                <a:latin typeface="Dauphin" charset="0"/>
              </a:rPr>
              <a:t>Merging orbitals </a:t>
            </a:r>
            <a:r>
              <a:rPr lang="en-GB" altLang="en-US" sz="3000" b="1">
                <a:solidFill>
                  <a:srgbClr val="FF0066"/>
                </a:solidFill>
                <a:latin typeface="Dauphin" charset="0"/>
              </a:rPr>
              <a:t>must all be half filled </a:t>
            </a:r>
          </a:p>
          <a:p>
            <a:pPr eaLnBrk="1" hangingPunct="1">
              <a:lnSpc>
                <a:spcPct val="100000"/>
              </a:lnSpc>
              <a:spcBef>
                <a:spcPts val="1875"/>
              </a:spcBef>
              <a:buClr>
                <a:srgbClr val="FF0066"/>
              </a:buClr>
              <a:buFont typeface="Dauphin" charset="0"/>
              <a:buChar char="•"/>
            </a:pPr>
            <a:r>
              <a:rPr lang="en-GB" altLang="en-US" sz="3000" b="1">
                <a:solidFill>
                  <a:srgbClr val="FF0066"/>
                </a:solidFill>
                <a:latin typeface="Dauphin" charset="0"/>
              </a:rPr>
              <a:t>No orbitals are “lost” due to merging</a:t>
            </a:r>
            <a:r>
              <a:rPr lang="en-GB" altLang="en-US" sz="3000">
                <a:solidFill>
                  <a:srgbClr val="000000"/>
                </a:solidFill>
                <a:latin typeface="Dauphin" charset="0"/>
              </a:rPr>
              <a:t> – if you blend one s orbital and one p orbital you will end up with TWO hybrid orbitals!</a:t>
            </a:r>
          </a:p>
        </p:txBody>
      </p:sp>
    </p:spTree>
    <p:extLst>
      <p:ext uri="{BB962C8B-B14F-4D97-AF65-F5344CB8AC3E}">
        <p14:creationId xmlns:p14="http://schemas.microsoft.com/office/powerpoint/2010/main" val="2649033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8013" cy="1141413"/>
          </a:xfrm>
        </p:spPr>
        <p:txBody>
          <a:bodyPr>
            <a:normAutofit fontScale="90000"/>
          </a:bodyPr>
          <a:lstStyle/>
          <a:p>
            <a:r>
              <a:rPr lang="en-GB" altLang="en-US" sz="5400" b="1" smtClean="0">
                <a:solidFill>
                  <a:srgbClr val="FF0066"/>
                </a:solidFill>
                <a:latin typeface="Dauphin" charset="0"/>
              </a:rPr>
              <a:t>Hybridization</a:t>
            </a:r>
            <a:br>
              <a:rPr lang="en-GB" altLang="en-US" sz="5400" b="1" smtClean="0">
                <a:solidFill>
                  <a:srgbClr val="FF0066"/>
                </a:solidFill>
                <a:latin typeface="Dauphin" charset="0"/>
              </a:rPr>
            </a:br>
            <a:r>
              <a:rPr lang="en-GB" altLang="en-US" sz="4000" smtClean="0">
                <a:latin typeface="Dauphin" charset="0"/>
              </a:rPr>
              <a:t>Continued</a:t>
            </a:r>
            <a:br>
              <a:rPr lang="en-GB" altLang="en-US" sz="4000" smtClean="0">
                <a:latin typeface="Dauphin" charset="0"/>
              </a:rPr>
            </a:br>
            <a:endParaRPr lang="en-US" altLang="en-US" sz="4000" smtClean="0"/>
          </a:p>
        </p:txBody>
      </p:sp>
      <p:sp>
        <p:nvSpPr>
          <p:cNvPr id="53251" name="Content Placeholder 2"/>
          <p:cNvSpPr>
            <a:spLocks noGrp="1"/>
          </p:cNvSpPr>
          <p:nvPr>
            <p:ph idx="1"/>
          </p:nvPr>
        </p:nvSpPr>
        <p:spPr/>
        <p:txBody>
          <a:bodyPr/>
          <a:lstStyle/>
          <a:p>
            <a:r>
              <a:rPr lang="en-GB" altLang="en-US" smtClean="0">
                <a:latin typeface="Dauphin" charset="0"/>
              </a:rPr>
              <a:t>Mix at least 2 nonequivalent atomic orbitals (eg. s and p). Hybrid orbitals have different shapes from original atomic orbitals</a:t>
            </a:r>
          </a:p>
          <a:p>
            <a:r>
              <a:rPr lang="en-GB" altLang="en-US" smtClean="0">
                <a:latin typeface="Dauphin" charset="0"/>
              </a:rPr>
              <a:t>Covalent bonds are formed by:</a:t>
            </a:r>
          </a:p>
          <a:p>
            <a:pPr lvl="1"/>
            <a:r>
              <a:rPr lang="en-GB" altLang="en-US" smtClean="0">
                <a:latin typeface="Dauphin" charset="0"/>
              </a:rPr>
              <a:t>Overlap of hybrid orbitals with atomic orbitals</a:t>
            </a:r>
          </a:p>
          <a:p>
            <a:pPr lvl="1"/>
            <a:r>
              <a:rPr lang="en-GB" altLang="en-US" smtClean="0">
                <a:latin typeface="Dauphin" charset="0"/>
              </a:rPr>
              <a:t>Overlap of hybrid orbitals with other hybrid orbitals</a:t>
            </a:r>
            <a:endParaRPr lang="en-US" altLang="en-US" smtClean="0"/>
          </a:p>
        </p:txBody>
      </p:sp>
    </p:spTree>
    <p:extLst>
      <p:ext uri="{BB962C8B-B14F-4D97-AF65-F5344CB8AC3E}">
        <p14:creationId xmlns:p14="http://schemas.microsoft.com/office/powerpoint/2010/main" val="15550137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676400" y="1066800"/>
            <a:ext cx="590550" cy="641350"/>
          </a:xfrm>
          <a:prstGeom prst="rect">
            <a:avLst/>
          </a:prstGeom>
          <a:noFill/>
          <a:ln w="9525">
            <a:noFill/>
            <a:miter lim="800000"/>
            <a:headEnd/>
            <a:tailEnd/>
          </a:ln>
          <a:effectLst/>
        </p:spPr>
        <p:txBody>
          <a:bodyPr wrap="none">
            <a:spAutoFit/>
          </a:bodyPr>
          <a:lstStyle/>
          <a:p>
            <a:r>
              <a:rPr lang="en-US" b="1">
                <a:solidFill>
                  <a:schemeClr val="bg1"/>
                </a:solidFill>
              </a:rPr>
              <a:t>2s</a:t>
            </a:r>
          </a:p>
        </p:txBody>
      </p:sp>
      <p:sp>
        <p:nvSpPr>
          <p:cNvPr id="68611" name="Rectangle 3"/>
          <p:cNvSpPr>
            <a:spLocks noChangeArrowheads="1"/>
          </p:cNvSpPr>
          <p:nvPr/>
        </p:nvSpPr>
        <p:spPr bwMode="auto">
          <a:xfrm>
            <a:off x="0" y="4648200"/>
            <a:ext cx="9144000" cy="1917700"/>
          </a:xfrm>
          <a:prstGeom prst="rect">
            <a:avLst/>
          </a:prstGeom>
          <a:noFill/>
          <a:ln w="9525">
            <a:noFill/>
            <a:miter lim="800000"/>
            <a:headEnd/>
            <a:tailEnd/>
          </a:ln>
          <a:effectLst/>
        </p:spPr>
        <p:txBody>
          <a:bodyPr>
            <a:spAutoFit/>
          </a:bodyPr>
          <a:lstStyle/>
          <a:p>
            <a:pPr algn="ctr" eaLnBrk="0" hangingPunct="0">
              <a:spcAft>
                <a:spcPct val="50000"/>
              </a:spcAft>
            </a:pPr>
            <a:r>
              <a:rPr lang="en-US" sz="2400" i="0">
                <a:latin typeface="Comic Sans MS" pitchFamily="66" charset="0"/>
              </a:rPr>
              <a:t>These new orbitals are called </a:t>
            </a:r>
            <a:r>
              <a:rPr lang="en-US" sz="2400" b="1" i="0">
                <a:latin typeface="Comic Sans MS" pitchFamily="66" charset="0"/>
              </a:rPr>
              <a:t>hybrid orbitals</a:t>
            </a:r>
          </a:p>
          <a:p>
            <a:pPr algn="ctr" eaLnBrk="0" hangingPunct="0">
              <a:spcAft>
                <a:spcPct val="50000"/>
              </a:spcAft>
            </a:pPr>
            <a:r>
              <a:rPr lang="en-US" sz="2400" i="0">
                <a:latin typeface="Comic Sans MS" pitchFamily="66" charset="0"/>
              </a:rPr>
              <a:t>The process is called </a:t>
            </a:r>
            <a:r>
              <a:rPr lang="en-US" sz="2400" b="1" i="0">
                <a:latin typeface="Comic Sans MS" pitchFamily="66" charset="0"/>
              </a:rPr>
              <a:t>hybridization</a:t>
            </a:r>
          </a:p>
          <a:p>
            <a:pPr algn="ctr" eaLnBrk="0" hangingPunct="0">
              <a:spcAft>
                <a:spcPct val="50000"/>
              </a:spcAft>
            </a:pPr>
            <a:r>
              <a:rPr lang="en-US" sz="2400" b="1" i="0">
                <a:latin typeface="Comic Sans MS" pitchFamily="66" charset="0"/>
              </a:rPr>
              <a:t>What this means is that both the s and one p orbital are involved in bonding to the connecting atoms</a:t>
            </a:r>
          </a:p>
        </p:txBody>
      </p:sp>
      <p:sp>
        <p:nvSpPr>
          <p:cNvPr id="68612" name="Rectangle 4"/>
          <p:cNvSpPr>
            <a:spLocks noChangeArrowheads="1"/>
          </p:cNvSpPr>
          <p:nvPr/>
        </p:nvSpPr>
        <p:spPr bwMode="auto">
          <a:xfrm>
            <a:off x="0" y="0"/>
            <a:ext cx="9144000" cy="1920875"/>
          </a:xfrm>
          <a:prstGeom prst="rect">
            <a:avLst/>
          </a:prstGeom>
          <a:noFill/>
          <a:ln w="9525">
            <a:noFill/>
            <a:miter lim="800000"/>
            <a:headEnd/>
            <a:tailEnd/>
          </a:ln>
          <a:effectLst/>
        </p:spPr>
        <p:txBody>
          <a:bodyPr>
            <a:spAutoFit/>
          </a:bodyPr>
          <a:lstStyle/>
          <a:p>
            <a:pPr algn="ctr" eaLnBrk="0" hangingPunct="0"/>
            <a:r>
              <a:rPr lang="en-US" b="1" i="0">
                <a:effectLst>
                  <a:outerShdw blurRad="38100" dist="38100" dir="2700000" algn="tl">
                    <a:srgbClr val="C0C0C0"/>
                  </a:outerShdw>
                </a:effectLst>
                <a:latin typeface="Comic Sans MS" pitchFamily="66" charset="0"/>
              </a:rPr>
              <a:t>Formation of sp hybrid orbitals</a:t>
            </a:r>
            <a:r>
              <a:rPr lang="en-US" b="1">
                <a:solidFill>
                  <a:schemeClr val="accent2"/>
                </a:solidFill>
                <a:effectLst>
                  <a:outerShdw blurRad="38100" dist="38100" dir="2700000" algn="tl">
                    <a:srgbClr val="C0C0C0"/>
                  </a:outerShdw>
                </a:effectLst>
              </a:rPr>
              <a:t> </a:t>
            </a:r>
          </a:p>
          <a:p>
            <a:pPr eaLnBrk="0" hangingPunct="0"/>
            <a:endParaRPr lang="en-US" b="1">
              <a:solidFill>
                <a:schemeClr val="accent2"/>
              </a:solidFill>
              <a:effectLst>
                <a:outerShdw blurRad="38100" dist="38100" dir="2700000" algn="tl">
                  <a:srgbClr val="C0C0C0"/>
                </a:outerShdw>
              </a:effectLst>
            </a:endParaRPr>
          </a:p>
          <a:p>
            <a:pPr algn="ctr" eaLnBrk="0" hangingPunct="0"/>
            <a:r>
              <a:rPr lang="en-US" sz="2400" i="0">
                <a:latin typeface="Comic Sans MS" pitchFamily="66" charset="0"/>
              </a:rPr>
              <a:t>The combination of an </a:t>
            </a:r>
            <a:r>
              <a:rPr lang="en-US" sz="2400" b="1" i="0">
                <a:latin typeface="Comic Sans MS" pitchFamily="66" charset="0"/>
              </a:rPr>
              <a:t>s orbital and a p orbital produces 2 new orbitals called sp orbitals.</a:t>
            </a:r>
          </a:p>
        </p:txBody>
      </p:sp>
      <p:pic>
        <p:nvPicPr>
          <p:cNvPr id="68613" name="Picture 5"/>
          <p:cNvPicPr>
            <a:picLocks noChangeAspect="1" noChangeArrowheads="1"/>
          </p:cNvPicPr>
          <p:nvPr/>
        </p:nvPicPr>
        <p:blipFill>
          <a:blip r:embed="rId2">
            <a:clrChange>
              <a:clrFrom>
                <a:srgbClr val="FEFEFE"/>
              </a:clrFrom>
              <a:clrTo>
                <a:srgbClr val="FEFEFE">
                  <a:alpha val="0"/>
                </a:srgbClr>
              </a:clrTo>
            </a:clrChange>
          </a:blip>
          <a:srcRect t="26022" b="25992"/>
          <a:stretch>
            <a:fillRect/>
          </a:stretch>
        </p:blipFill>
        <p:spPr bwMode="auto">
          <a:xfrm>
            <a:off x="0" y="2027238"/>
            <a:ext cx="9144000" cy="2925762"/>
          </a:xfrm>
          <a:prstGeom prst="rect">
            <a:avLst/>
          </a:prstGeom>
          <a:noFill/>
        </p:spPr>
      </p:pic>
    </p:spTree>
    <p:extLst>
      <p:ext uri="{BB962C8B-B14F-4D97-AF65-F5344CB8AC3E}">
        <p14:creationId xmlns:p14="http://schemas.microsoft.com/office/powerpoint/2010/main" val="219668440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457200" y="38100"/>
            <a:ext cx="8229600" cy="1617663"/>
          </a:xfrm>
        </p:spPr>
        <p:txBody>
          <a:bodyPr/>
          <a:lstStyle/>
          <a:p>
            <a:pPr>
              <a:buClr>
                <a:srgbClr val="FF0066"/>
              </a:buClr>
              <a:buFont typeface="Dauphi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b="1" smtClean="0">
                <a:solidFill>
                  <a:srgbClr val="FF0066"/>
                </a:solidFill>
                <a:latin typeface="Dauphin" charset="0"/>
              </a:rPr>
              <a:t>Example: Hybridization in carbon to form methane (CH</a:t>
            </a:r>
            <a:r>
              <a:rPr lang="en-GB" altLang="en-US" b="1" baseline="-25000" smtClean="0">
                <a:solidFill>
                  <a:srgbClr val="FF0066"/>
                </a:solidFill>
                <a:latin typeface="Dauphin" charset="0"/>
              </a:rPr>
              <a:t>4</a:t>
            </a:r>
            <a:r>
              <a:rPr lang="en-GB" altLang="en-US" b="1" smtClean="0">
                <a:solidFill>
                  <a:srgbClr val="FF0066"/>
                </a:solidFill>
                <a:latin typeface="Dauphin" charset="0"/>
              </a:rPr>
              <a:t>)</a:t>
            </a:r>
          </a:p>
        </p:txBody>
      </p:sp>
      <p:pic>
        <p:nvPicPr>
          <p:cNvPr id="542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766888"/>
            <a:ext cx="396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42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814513"/>
            <a:ext cx="41148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66724356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B0B50F23-AE88-4C22-88C4-0C65B2DBAA2C}" type="slidenum">
              <a:rPr lang="en-US"/>
              <a:pPr>
                <a:defRPr/>
              </a:pPr>
              <a:t>89</a:t>
            </a:fld>
            <a:endParaRPr lang="en-US"/>
          </a:p>
        </p:txBody>
      </p:sp>
      <p:pic>
        <p:nvPicPr>
          <p:cNvPr id="19463" name="Picture 7"/>
          <p:cNvPicPr>
            <a:picLocks noChangeAspect="1" noChangeArrowheads="1"/>
          </p:cNvPicPr>
          <p:nvPr/>
        </p:nvPicPr>
        <p:blipFill>
          <a:blip r:embed="rId2"/>
          <a:srcRect/>
          <a:stretch>
            <a:fillRect/>
          </a:stretch>
        </p:blipFill>
        <p:spPr bwMode="auto">
          <a:xfrm>
            <a:off x="2514600" y="1828800"/>
            <a:ext cx="6107113" cy="4964113"/>
          </a:xfrm>
          <a:prstGeom prst="rect">
            <a:avLst/>
          </a:prstGeom>
          <a:noFill/>
          <a:ln w="9525">
            <a:noFill/>
            <a:miter lim="800000"/>
            <a:headEnd/>
            <a:tailEnd/>
          </a:ln>
        </p:spPr>
      </p:pic>
      <p:grpSp>
        <p:nvGrpSpPr>
          <p:cNvPr id="2" name="Group 6"/>
          <p:cNvGrpSpPr>
            <a:grpSpLocks/>
          </p:cNvGrpSpPr>
          <p:nvPr/>
        </p:nvGrpSpPr>
        <p:grpSpPr bwMode="auto">
          <a:xfrm>
            <a:off x="6213475" y="2209800"/>
            <a:ext cx="2930525" cy="1828800"/>
            <a:chOff x="3360" y="864"/>
            <a:chExt cx="1846" cy="1152"/>
          </a:xfrm>
        </p:grpSpPr>
        <p:sp>
          <p:nvSpPr>
            <p:cNvPr id="42010" name="Freeform 4"/>
            <p:cNvSpPr>
              <a:spLocks/>
            </p:cNvSpPr>
            <p:nvPr/>
          </p:nvSpPr>
          <p:spPr bwMode="auto">
            <a:xfrm>
              <a:off x="3360" y="864"/>
              <a:ext cx="856" cy="1152"/>
            </a:xfrm>
            <a:custGeom>
              <a:avLst/>
              <a:gdLst>
                <a:gd name="T0" fmla="*/ 528 w 856"/>
                <a:gd name="T1" fmla="*/ 1152 h 1152"/>
                <a:gd name="T2" fmla="*/ 768 w 856"/>
                <a:gd name="T3" fmla="*/ 432 h 1152"/>
                <a:gd name="T4" fmla="*/ 0 w 856"/>
                <a:gd name="T5" fmla="*/ 0 h 1152"/>
                <a:gd name="T6" fmla="*/ 0 60000 65536"/>
                <a:gd name="T7" fmla="*/ 0 60000 65536"/>
                <a:gd name="T8" fmla="*/ 0 60000 65536"/>
                <a:gd name="T9" fmla="*/ 0 w 856"/>
                <a:gd name="T10" fmla="*/ 0 h 1152"/>
                <a:gd name="T11" fmla="*/ 856 w 856"/>
                <a:gd name="T12" fmla="*/ 1152 h 1152"/>
              </a:gdLst>
              <a:ahLst/>
              <a:cxnLst>
                <a:cxn ang="T6">
                  <a:pos x="T0" y="T1"/>
                </a:cxn>
                <a:cxn ang="T7">
                  <a:pos x="T2" y="T3"/>
                </a:cxn>
                <a:cxn ang="T8">
                  <a:pos x="T4" y="T5"/>
                </a:cxn>
              </a:cxnLst>
              <a:rect l="T9" t="T10" r="T11" b="T12"/>
              <a:pathLst>
                <a:path w="856" h="1152">
                  <a:moveTo>
                    <a:pt x="528" y="1152"/>
                  </a:moveTo>
                  <a:cubicBezTo>
                    <a:pt x="692" y="888"/>
                    <a:pt x="856" y="624"/>
                    <a:pt x="768" y="432"/>
                  </a:cubicBezTo>
                  <a:cubicBezTo>
                    <a:pt x="680" y="240"/>
                    <a:pt x="128" y="72"/>
                    <a:pt x="0" y="0"/>
                  </a:cubicBezTo>
                </a:path>
              </a:pathLst>
            </a:custGeom>
            <a:noFill/>
            <a:ln w="38100">
              <a:solidFill>
                <a:srgbClr val="FF0000"/>
              </a:solidFill>
              <a:round/>
              <a:headEnd type="triangle" w="med" len="med"/>
              <a:tailEnd type="triangle" w="med" len="med"/>
            </a:ln>
          </p:spPr>
          <p:txBody>
            <a:bodyPr/>
            <a:lstStyle/>
            <a:p>
              <a:endParaRPr lang="en-US"/>
            </a:p>
          </p:txBody>
        </p:sp>
        <p:sp>
          <p:nvSpPr>
            <p:cNvPr id="42011" name="Text Box 5"/>
            <p:cNvSpPr txBox="1">
              <a:spLocks noChangeArrowheads="1"/>
            </p:cNvSpPr>
            <p:nvPr/>
          </p:nvSpPr>
          <p:spPr bwMode="auto">
            <a:xfrm>
              <a:off x="4128" y="1008"/>
              <a:ext cx="1078" cy="756"/>
            </a:xfrm>
            <a:prstGeom prst="rect">
              <a:avLst/>
            </a:prstGeom>
            <a:noFill/>
            <a:ln w="9525">
              <a:noFill/>
              <a:miter lim="800000"/>
              <a:headEnd/>
              <a:tailEnd/>
            </a:ln>
          </p:spPr>
          <p:txBody>
            <a:bodyPr wrap="none">
              <a:spAutoFit/>
            </a:bodyPr>
            <a:lstStyle/>
            <a:p>
              <a:pPr eaLnBrk="0" hangingPunct="0"/>
              <a:r>
                <a:rPr lang="en-US">
                  <a:solidFill>
                    <a:srgbClr val="FF0000"/>
                  </a:solidFill>
                </a:rPr>
                <a:t>Predict </a:t>
              </a:r>
              <a:br>
                <a:rPr lang="en-US">
                  <a:solidFill>
                    <a:srgbClr val="FF0000"/>
                  </a:solidFill>
                </a:rPr>
              </a:br>
              <a:r>
                <a:rPr lang="en-US">
                  <a:solidFill>
                    <a:srgbClr val="FF0000"/>
                  </a:solidFill>
                </a:rPr>
                <a:t>correct</a:t>
              </a:r>
            </a:p>
            <a:p>
              <a:pPr eaLnBrk="0" hangingPunct="0"/>
              <a:r>
                <a:rPr lang="en-US">
                  <a:solidFill>
                    <a:srgbClr val="FF0000"/>
                  </a:solidFill>
                </a:rPr>
                <a:t>bond angle</a:t>
              </a:r>
            </a:p>
          </p:txBody>
        </p:sp>
      </p:grpSp>
      <p:sp>
        <p:nvSpPr>
          <p:cNvPr id="41989" name="Text Box 8"/>
          <p:cNvSpPr txBox="1">
            <a:spLocks noChangeArrowheads="1"/>
          </p:cNvSpPr>
          <p:nvPr/>
        </p:nvSpPr>
        <p:spPr bwMode="auto">
          <a:xfrm>
            <a:off x="2108200" y="220663"/>
            <a:ext cx="4927600" cy="523875"/>
          </a:xfrm>
          <a:prstGeom prst="rect">
            <a:avLst/>
          </a:prstGeom>
          <a:noFill/>
          <a:ln w="9525">
            <a:noFill/>
            <a:miter lim="800000"/>
            <a:headEnd/>
            <a:tailEnd/>
          </a:ln>
        </p:spPr>
        <p:txBody>
          <a:bodyPr wrap="none">
            <a:spAutoFit/>
          </a:bodyPr>
          <a:lstStyle/>
          <a:p>
            <a:pPr eaLnBrk="0" hangingPunct="0"/>
            <a:r>
              <a:rPr lang="en-US" sz="2800" i="1"/>
              <a:t>sp</a:t>
            </a:r>
            <a:r>
              <a:rPr lang="en-US" sz="2800" baseline="30000"/>
              <a:t>3</a:t>
            </a:r>
            <a:r>
              <a:rPr lang="en-US" sz="2800"/>
              <a:t>-Hybridized N Atom in NH</a:t>
            </a:r>
            <a:r>
              <a:rPr lang="en-US" sz="2800" baseline="-25000"/>
              <a:t>3</a:t>
            </a:r>
          </a:p>
        </p:txBody>
      </p:sp>
      <p:sp>
        <p:nvSpPr>
          <p:cNvPr id="9" name="Text Box 3"/>
          <p:cNvSpPr txBox="1">
            <a:spLocks noChangeArrowheads="1"/>
          </p:cNvSpPr>
          <p:nvPr/>
        </p:nvSpPr>
        <p:spPr bwMode="auto">
          <a:xfrm>
            <a:off x="152400" y="992188"/>
            <a:ext cx="2390775" cy="519112"/>
          </a:xfrm>
          <a:prstGeom prst="rect">
            <a:avLst/>
          </a:prstGeom>
          <a:noFill/>
          <a:ln w="9525">
            <a:noFill/>
            <a:miter lim="800000"/>
            <a:headEnd/>
            <a:tailEnd/>
          </a:ln>
        </p:spPr>
        <p:txBody>
          <a:bodyPr wrap="none">
            <a:spAutoFit/>
          </a:bodyPr>
          <a:lstStyle/>
          <a:p>
            <a:pPr eaLnBrk="0" hangingPunct="0"/>
            <a:r>
              <a:rPr lang="en-US" sz="2800"/>
              <a:t>N – 1</a:t>
            </a:r>
            <a:r>
              <a:rPr lang="en-US" sz="2800" i="1"/>
              <a:t>s</a:t>
            </a:r>
            <a:r>
              <a:rPr lang="en-US" sz="2800" baseline="30000"/>
              <a:t>2</a:t>
            </a:r>
            <a:r>
              <a:rPr lang="en-US" sz="2800"/>
              <a:t>2</a:t>
            </a:r>
            <a:r>
              <a:rPr lang="en-US" sz="2800" i="1"/>
              <a:t>s</a:t>
            </a:r>
            <a:r>
              <a:rPr lang="en-US" sz="2800" baseline="30000"/>
              <a:t>2</a:t>
            </a:r>
            <a:r>
              <a:rPr lang="en-US" sz="2800"/>
              <a:t>2</a:t>
            </a:r>
            <a:r>
              <a:rPr lang="en-US" sz="2800" i="1"/>
              <a:t>p</a:t>
            </a:r>
            <a:r>
              <a:rPr lang="en-US" sz="2800" baseline="30000"/>
              <a:t>3</a:t>
            </a:r>
            <a:endParaRPr lang="en-US" sz="2800"/>
          </a:p>
        </p:txBody>
      </p:sp>
      <p:grpSp>
        <p:nvGrpSpPr>
          <p:cNvPr id="3" name="Group 18"/>
          <p:cNvGrpSpPr>
            <a:grpSpLocks/>
          </p:cNvGrpSpPr>
          <p:nvPr/>
        </p:nvGrpSpPr>
        <p:grpSpPr bwMode="auto">
          <a:xfrm>
            <a:off x="152400" y="2362200"/>
            <a:ext cx="3886200" cy="609600"/>
            <a:chOff x="2352" y="1488"/>
            <a:chExt cx="2448" cy="384"/>
          </a:xfrm>
        </p:grpSpPr>
        <p:sp>
          <p:nvSpPr>
            <p:cNvPr id="41998" name="Line 4"/>
            <p:cNvSpPr>
              <a:spLocks noChangeShapeType="1"/>
            </p:cNvSpPr>
            <p:nvPr/>
          </p:nvSpPr>
          <p:spPr bwMode="auto">
            <a:xfrm>
              <a:off x="2352" y="1872"/>
              <a:ext cx="336" cy="0"/>
            </a:xfrm>
            <a:prstGeom prst="line">
              <a:avLst/>
            </a:prstGeom>
            <a:noFill/>
            <a:ln w="38100">
              <a:solidFill>
                <a:schemeClr val="tx1"/>
              </a:solidFill>
              <a:round/>
              <a:headEnd/>
              <a:tailEnd/>
            </a:ln>
          </p:spPr>
          <p:txBody>
            <a:bodyPr/>
            <a:lstStyle/>
            <a:p>
              <a:endParaRPr lang="en-US"/>
            </a:p>
          </p:txBody>
        </p:sp>
        <p:sp>
          <p:nvSpPr>
            <p:cNvPr id="41999" name="Line 5"/>
            <p:cNvSpPr>
              <a:spLocks noChangeShapeType="1"/>
            </p:cNvSpPr>
            <p:nvPr/>
          </p:nvSpPr>
          <p:spPr bwMode="auto">
            <a:xfrm>
              <a:off x="2928" y="1872"/>
              <a:ext cx="336" cy="0"/>
            </a:xfrm>
            <a:prstGeom prst="line">
              <a:avLst/>
            </a:prstGeom>
            <a:noFill/>
            <a:ln w="38100">
              <a:solidFill>
                <a:schemeClr val="tx1"/>
              </a:solidFill>
              <a:round/>
              <a:headEnd/>
              <a:tailEnd/>
            </a:ln>
          </p:spPr>
          <p:txBody>
            <a:bodyPr/>
            <a:lstStyle/>
            <a:p>
              <a:endParaRPr lang="en-US"/>
            </a:p>
          </p:txBody>
        </p:sp>
        <p:sp>
          <p:nvSpPr>
            <p:cNvPr id="42000" name="Line 6"/>
            <p:cNvSpPr>
              <a:spLocks noChangeShapeType="1"/>
            </p:cNvSpPr>
            <p:nvPr/>
          </p:nvSpPr>
          <p:spPr bwMode="auto">
            <a:xfrm>
              <a:off x="3600" y="1872"/>
              <a:ext cx="336" cy="0"/>
            </a:xfrm>
            <a:prstGeom prst="line">
              <a:avLst/>
            </a:prstGeom>
            <a:noFill/>
            <a:ln w="38100">
              <a:solidFill>
                <a:schemeClr val="tx1"/>
              </a:solidFill>
              <a:round/>
              <a:headEnd/>
              <a:tailEnd/>
            </a:ln>
          </p:spPr>
          <p:txBody>
            <a:bodyPr/>
            <a:lstStyle/>
            <a:p>
              <a:endParaRPr lang="en-US"/>
            </a:p>
          </p:txBody>
        </p:sp>
        <p:sp>
          <p:nvSpPr>
            <p:cNvPr id="42001" name="Line 7"/>
            <p:cNvSpPr>
              <a:spLocks noChangeShapeType="1"/>
            </p:cNvSpPr>
            <p:nvPr/>
          </p:nvSpPr>
          <p:spPr bwMode="auto">
            <a:xfrm>
              <a:off x="4032" y="1872"/>
              <a:ext cx="336" cy="0"/>
            </a:xfrm>
            <a:prstGeom prst="line">
              <a:avLst/>
            </a:prstGeom>
            <a:noFill/>
            <a:ln w="38100">
              <a:solidFill>
                <a:schemeClr val="tx1"/>
              </a:solidFill>
              <a:round/>
              <a:headEnd/>
              <a:tailEnd/>
            </a:ln>
          </p:spPr>
          <p:txBody>
            <a:bodyPr/>
            <a:lstStyle/>
            <a:p>
              <a:endParaRPr lang="en-US"/>
            </a:p>
          </p:txBody>
        </p:sp>
        <p:sp>
          <p:nvSpPr>
            <p:cNvPr id="42002" name="Line 8"/>
            <p:cNvSpPr>
              <a:spLocks noChangeShapeType="1"/>
            </p:cNvSpPr>
            <p:nvPr/>
          </p:nvSpPr>
          <p:spPr bwMode="auto">
            <a:xfrm>
              <a:off x="4464" y="1872"/>
              <a:ext cx="336" cy="0"/>
            </a:xfrm>
            <a:prstGeom prst="line">
              <a:avLst/>
            </a:prstGeom>
            <a:noFill/>
            <a:ln w="38100">
              <a:solidFill>
                <a:schemeClr val="tx1"/>
              </a:solidFill>
              <a:round/>
              <a:headEnd/>
              <a:tailEnd/>
            </a:ln>
          </p:spPr>
          <p:txBody>
            <a:bodyPr/>
            <a:lstStyle/>
            <a:p>
              <a:endParaRPr lang="en-US"/>
            </a:p>
          </p:txBody>
        </p:sp>
        <p:sp>
          <p:nvSpPr>
            <p:cNvPr id="42003" name="Line 9"/>
            <p:cNvSpPr>
              <a:spLocks noChangeShapeType="1"/>
            </p:cNvSpPr>
            <p:nvPr/>
          </p:nvSpPr>
          <p:spPr bwMode="auto">
            <a:xfrm flipV="1">
              <a:off x="2448" y="1488"/>
              <a:ext cx="0" cy="384"/>
            </a:xfrm>
            <a:prstGeom prst="line">
              <a:avLst/>
            </a:prstGeom>
            <a:noFill/>
            <a:ln w="38100">
              <a:solidFill>
                <a:schemeClr val="tx1"/>
              </a:solidFill>
              <a:round/>
              <a:headEnd/>
              <a:tailEnd type="triangle" w="med" len="med"/>
            </a:ln>
          </p:spPr>
          <p:txBody>
            <a:bodyPr/>
            <a:lstStyle/>
            <a:p>
              <a:endParaRPr lang="en-US"/>
            </a:p>
          </p:txBody>
        </p:sp>
        <p:sp>
          <p:nvSpPr>
            <p:cNvPr id="42004" name="Line 10"/>
            <p:cNvSpPr>
              <a:spLocks noChangeShapeType="1"/>
            </p:cNvSpPr>
            <p:nvPr/>
          </p:nvSpPr>
          <p:spPr bwMode="auto">
            <a:xfrm flipV="1">
              <a:off x="3024" y="1488"/>
              <a:ext cx="0" cy="384"/>
            </a:xfrm>
            <a:prstGeom prst="line">
              <a:avLst/>
            </a:prstGeom>
            <a:noFill/>
            <a:ln w="38100">
              <a:solidFill>
                <a:schemeClr val="tx1"/>
              </a:solidFill>
              <a:round/>
              <a:headEnd/>
              <a:tailEnd type="triangle" w="med" len="med"/>
            </a:ln>
          </p:spPr>
          <p:txBody>
            <a:bodyPr/>
            <a:lstStyle/>
            <a:p>
              <a:endParaRPr lang="en-US"/>
            </a:p>
          </p:txBody>
        </p:sp>
        <p:sp>
          <p:nvSpPr>
            <p:cNvPr id="42005" name="Line 11"/>
            <p:cNvSpPr>
              <a:spLocks noChangeShapeType="1"/>
            </p:cNvSpPr>
            <p:nvPr/>
          </p:nvSpPr>
          <p:spPr bwMode="auto">
            <a:xfrm flipV="1">
              <a:off x="3648" y="1488"/>
              <a:ext cx="0" cy="384"/>
            </a:xfrm>
            <a:prstGeom prst="line">
              <a:avLst/>
            </a:prstGeom>
            <a:noFill/>
            <a:ln w="38100">
              <a:solidFill>
                <a:schemeClr val="tx1"/>
              </a:solidFill>
              <a:round/>
              <a:headEnd/>
              <a:tailEnd type="triangle" w="med" len="med"/>
            </a:ln>
          </p:spPr>
          <p:txBody>
            <a:bodyPr/>
            <a:lstStyle/>
            <a:p>
              <a:endParaRPr lang="en-US"/>
            </a:p>
          </p:txBody>
        </p:sp>
        <p:sp>
          <p:nvSpPr>
            <p:cNvPr id="42006" name="Line 12"/>
            <p:cNvSpPr>
              <a:spLocks noChangeShapeType="1"/>
            </p:cNvSpPr>
            <p:nvPr/>
          </p:nvSpPr>
          <p:spPr bwMode="auto">
            <a:xfrm flipV="1">
              <a:off x="4080" y="1488"/>
              <a:ext cx="0" cy="384"/>
            </a:xfrm>
            <a:prstGeom prst="line">
              <a:avLst/>
            </a:prstGeom>
            <a:noFill/>
            <a:ln w="38100">
              <a:solidFill>
                <a:schemeClr val="tx1"/>
              </a:solidFill>
              <a:round/>
              <a:headEnd/>
              <a:tailEnd type="triangle" w="med" len="med"/>
            </a:ln>
          </p:spPr>
          <p:txBody>
            <a:bodyPr/>
            <a:lstStyle/>
            <a:p>
              <a:endParaRPr lang="en-US"/>
            </a:p>
          </p:txBody>
        </p:sp>
        <p:sp>
          <p:nvSpPr>
            <p:cNvPr id="42007" name="Line 13"/>
            <p:cNvSpPr>
              <a:spLocks noChangeShapeType="1"/>
            </p:cNvSpPr>
            <p:nvPr/>
          </p:nvSpPr>
          <p:spPr bwMode="auto">
            <a:xfrm flipV="1">
              <a:off x="4512" y="1488"/>
              <a:ext cx="0" cy="384"/>
            </a:xfrm>
            <a:prstGeom prst="line">
              <a:avLst/>
            </a:prstGeom>
            <a:noFill/>
            <a:ln w="38100">
              <a:solidFill>
                <a:schemeClr val="tx1"/>
              </a:solidFill>
              <a:round/>
              <a:headEnd/>
              <a:tailEnd type="triangle" w="med" len="med"/>
            </a:ln>
          </p:spPr>
          <p:txBody>
            <a:bodyPr/>
            <a:lstStyle/>
            <a:p>
              <a:endParaRPr lang="en-US"/>
            </a:p>
          </p:txBody>
        </p:sp>
        <p:sp>
          <p:nvSpPr>
            <p:cNvPr id="42008" name="Line 14"/>
            <p:cNvSpPr>
              <a:spLocks noChangeShapeType="1"/>
            </p:cNvSpPr>
            <p:nvPr/>
          </p:nvSpPr>
          <p:spPr bwMode="auto">
            <a:xfrm>
              <a:off x="2592" y="1488"/>
              <a:ext cx="0" cy="384"/>
            </a:xfrm>
            <a:prstGeom prst="line">
              <a:avLst/>
            </a:prstGeom>
            <a:noFill/>
            <a:ln w="38100">
              <a:solidFill>
                <a:schemeClr val="tx1"/>
              </a:solidFill>
              <a:round/>
              <a:headEnd/>
              <a:tailEnd type="triangle" w="med" len="med"/>
            </a:ln>
          </p:spPr>
          <p:txBody>
            <a:bodyPr/>
            <a:lstStyle/>
            <a:p>
              <a:endParaRPr lang="en-US"/>
            </a:p>
          </p:txBody>
        </p:sp>
        <p:sp>
          <p:nvSpPr>
            <p:cNvPr id="42009" name="Line 15"/>
            <p:cNvSpPr>
              <a:spLocks noChangeShapeType="1"/>
            </p:cNvSpPr>
            <p:nvPr/>
          </p:nvSpPr>
          <p:spPr bwMode="auto">
            <a:xfrm>
              <a:off x="3168" y="1488"/>
              <a:ext cx="0" cy="384"/>
            </a:xfrm>
            <a:prstGeom prst="line">
              <a:avLst/>
            </a:prstGeom>
            <a:noFill/>
            <a:ln w="38100">
              <a:solidFill>
                <a:schemeClr val="tx1"/>
              </a:solidFill>
              <a:round/>
              <a:headEnd/>
              <a:tailEnd type="triangle" w="med" len="med"/>
            </a:ln>
          </p:spPr>
          <p:txBody>
            <a:bodyPr/>
            <a:lstStyle/>
            <a:p>
              <a:endParaRPr lang="en-US"/>
            </a:p>
          </p:txBody>
        </p:sp>
      </p:grpSp>
      <p:sp>
        <p:nvSpPr>
          <p:cNvPr id="23" name="Text Box 19"/>
          <p:cNvSpPr txBox="1">
            <a:spLocks noChangeArrowheads="1"/>
          </p:cNvSpPr>
          <p:nvPr/>
        </p:nvSpPr>
        <p:spPr bwMode="auto">
          <a:xfrm>
            <a:off x="153988" y="1633538"/>
            <a:ext cx="1644650" cy="519112"/>
          </a:xfrm>
          <a:prstGeom prst="rect">
            <a:avLst/>
          </a:prstGeom>
          <a:noFill/>
          <a:ln w="9525">
            <a:noFill/>
            <a:miter lim="800000"/>
            <a:headEnd/>
            <a:tailEnd/>
          </a:ln>
        </p:spPr>
        <p:txBody>
          <a:bodyPr wrap="none">
            <a:spAutoFit/>
          </a:bodyPr>
          <a:lstStyle/>
          <a:p>
            <a:pPr eaLnBrk="0" hangingPunct="0"/>
            <a:r>
              <a:rPr lang="en-US" sz="2800">
                <a:solidFill>
                  <a:schemeClr val="accent2"/>
                </a:solidFill>
              </a:rPr>
              <a:t>3 H – 1</a:t>
            </a:r>
            <a:r>
              <a:rPr lang="en-US" sz="2800" i="1">
                <a:solidFill>
                  <a:schemeClr val="accent2"/>
                </a:solidFill>
              </a:rPr>
              <a:t>s</a:t>
            </a:r>
            <a:r>
              <a:rPr lang="en-US" sz="2800" baseline="30000">
                <a:solidFill>
                  <a:schemeClr val="accent2"/>
                </a:solidFill>
              </a:rPr>
              <a:t>1</a:t>
            </a:r>
            <a:endParaRPr lang="en-US" sz="2800">
              <a:solidFill>
                <a:schemeClr val="accent2"/>
              </a:solidFill>
            </a:endParaRPr>
          </a:p>
        </p:txBody>
      </p:sp>
      <p:sp>
        <p:nvSpPr>
          <p:cNvPr id="39" name="Line 17"/>
          <p:cNvSpPr>
            <a:spLocks noChangeShapeType="1"/>
          </p:cNvSpPr>
          <p:nvPr/>
        </p:nvSpPr>
        <p:spPr bwMode="auto">
          <a:xfrm>
            <a:off x="2590800" y="2362200"/>
            <a:ext cx="0" cy="609600"/>
          </a:xfrm>
          <a:prstGeom prst="line">
            <a:avLst/>
          </a:prstGeom>
          <a:noFill/>
          <a:ln w="38100">
            <a:solidFill>
              <a:schemeClr val="accent2"/>
            </a:solidFill>
            <a:round/>
            <a:headEnd/>
            <a:tailEnd type="triangle" w="med" len="med"/>
          </a:ln>
        </p:spPr>
        <p:txBody>
          <a:bodyPr/>
          <a:lstStyle/>
          <a:p>
            <a:endParaRPr lang="en-US"/>
          </a:p>
        </p:txBody>
      </p:sp>
      <p:sp>
        <p:nvSpPr>
          <p:cNvPr id="40" name="Line 20"/>
          <p:cNvSpPr>
            <a:spLocks noChangeShapeType="1"/>
          </p:cNvSpPr>
          <p:nvPr/>
        </p:nvSpPr>
        <p:spPr bwMode="auto">
          <a:xfrm>
            <a:off x="3276600" y="2362200"/>
            <a:ext cx="0" cy="609600"/>
          </a:xfrm>
          <a:prstGeom prst="line">
            <a:avLst/>
          </a:prstGeom>
          <a:noFill/>
          <a:ln w="38100">
            <a:solidFill>
              <a:schemeClr val="accent2"/>
            </a:solidFill>
            <a:round/>
            <a:headEnd/>
            <a:tailEnd type="triangle" w="med" len="med"/>
          </a:ln>
        </p:spPr>
        <p:txBody>
          <a:bodyPr/>
          <a:lstStyle/>
          <a:p>
            <a:endParaRPr lang="en-US"/>
          </a:p>
        </p:txBody>
      </p:sp>
      <p:sp>
        <p:nvSpPr>
          <p:cNvPr id="41" name="Line 21"/>
          <p:cNvSpPr>
            <a:spLocks noChangeShapeType="1"/>
          </p:cNvSpPr>
          <p:nvPr/>
        </p:nvSpPr>
        <p:spPr bwMode="auto">
          <a:xfrm>
            <a:off x="3962400" y="2362200"/>
            <a:ext cx="0" cy="609600"/>
          </a:xfrm>
          <a:prstGeom prst="line">
            <a:avLst/>
          </a:prstGeom>
          <a:noFill/>
          <a:ln w="38100">
            <a:solidFill>
              <a:schemeClr val="accent2"/>
            </a:solidFill>
            <a:round/>
            <a:headEnd/>
            <a:tailEnd type="triangle" w="med" len="med"/>
          </a:ln>
        </p:spPr>
        <p:txBody>
          <a:bodyPr/>
          <a:lstStyle/>
          <a:p>
            <a:endParaRPr lang="en-US"/>
          </a:p>
        </p:txBody>
      </p:sp>
      <p:sp>
        <p:nvSpPr>
          <p:cNvPr id="44" name="Left Brace 43"/>
          <p:cNvSpPr/>
          <p:nvPr/>
        </p:nvSpPr>
        <p:spPr bwMode="auto">
          <a:xfrm rot="16200000">
            <a:off x="2389188" y="1704975"/>
            <a:ext cx="285750" cy="2971800"/>
          </a:xfrm>
          <a:prstGeom prst="leftBrace">
            <a:avLst/>
          </a:prstGeom>
          <a:noFill/>
          <a:ln w="25400" cap="flat" cmpd="sng" algn="ctr">
            <a:solidFill>
              <a:schemeClr val="tx1"/>
            </a:solidFill>
            <a:prstDash val="solid"/>
            <a:round/>
            <a:headEnd type="none" w="med" len="med"/>
            <a:tailEnd type="none" w="med" len="med"/>
          </a:ln>
          <a:effectLst/>
        </p:spPr>
        <p:txBody>
          <a:bodyPr/>
          <a:lstStyle/>
          <a:p>
            <a:pPr eaLnBrk="0" hangingPunct="0">
              <a:defRPr/>
            </a:pPr>
            <a:endParaRPr lang="en-US">
              <a:ln w="28575">
                <a:solidFill>
                  <a:schemeClr val="tx1"/>
                </a:solidFill>
              </a:ln>
            </a:endParaRPr>
          </a:p>
        </p:txBody>
      </p:sp>
      <p:sp>
        <p:nvSpPr>
          <p:cNvPr id="45" name="TextBox 44"/>
          <p:cNvSpPr txBox="1">
            <a:spLocks noChangeArrowheads="1"/>
          </p:cNvSpPr>
          <p:nvPr/>
        </p:nvSpPr>
        <p:spPr bwMode="auto">
          <a:xfrm>
            <a:off x="2195513" y="3352800"/>
            <a:ext cx="661987" cy="492125"/>
          </a:xfrm>
          <a:prstGeom prst="rect">
            <a:avLst/>
          </a:prstGeom>
          <a:noFill/>
          <a:ln w="9525">
            <a:noFill/>
            <a:miter lim="800000"/>
            <a:headEnd/>
            <a:tailEnd/>
          </a:ln>
        </p:spPr>
        <p:txBody>
          <a:bodyPr wrap="none">
            <a:spAutoFit/>
          </a:bodyPr>
          <a:lstStyle/>
          <a:p>
            <a:r>
              <a:rPr lang="en-US" sz="2600" i="1"/>
              <a:t>sp</a:t>
            </a:r>
            <a:r>
              <a:rPr lang="en-US" sz="2600" baseline="30000"/>
              <a:t>3</a:t>
            </a:r>
          </a:p>
        </p:txBody>
      </p:sp>
    </p:spTree>
    <p:extLst>
      <p:ext uri="{BB962C8B-B14F-4D97-AF65-F5344CB8AC3E}">
        <p14:creationId xmlns:p14="http://schemas.microsoft.com/office/powerpoint/2010/main" val="2375751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000"/>
                            </p:stCondLst>
                            <p:childTnLst>
                              <p:par>
                                <p:cTn id="29" presetID="15"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1000" fill="hold"/>
                                        <p:tgtEl>
                                          <p:spTgt spid="40"/>
                                        </p:tgtEl>
                                        <p:attrNameLst>
                                          <p:attrName>ppt_w</p:attrName>
                                        </p:attrNameLst>
                                      </p:cBhvr>
                                      <p:tavLst>
                                        <p:tav tm="0">
                                          <p:val>
                                            <p:fltVal val="0"/>
                                          </p:val>
                                        </p:tav>
                                        <p:tav tm="100000">
                                          <p:val>
                                            <p:strVal val="#ppt_w"/>
                                          </p:val>
                                        </p:tav>
                                      </p:tavLst>
                                    </p:anim>
                                    <p:anim calcmode="lin" valueType="num">
                                      <p:cBhvr>
                                        <p:cTn id="32" dur="1000" fill="hold"/>
                                        <p:tgtEl>
                                          <p:spTgt spid="40"/>
                                        </p:tgtEl>
                                        <p:attrNameLst>
                                          <p:attrName>ppt_h</p:attrName>
                                        </p:attrNameLst>
                                      </p:cBhvr>
                                      <p:tavLst>
                                        <p:tav tm="0">
                                          <p:val>
                                            <p:fltVal val="0"/>
                                          </p:val>
                                        </p:tav>
                                        <p:tav tm="100000">
                                          <p:val>
                                            <p:strVal val="#ppt_h"/>
                                          </p:val>
                                        </p:tav>
                                      </p:tavLst>
                                    </p:anim>
                                    <p:anim calcmode="lin" valueType="num">
                                      <p:cBhvr>
                                        <p:cTn id="33"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2000"/>
                            </p:stCondLst>
                            <p:childTnLst>
                              <p:par>
                                <p:cTn id="36" presetID="15" presetClass="entr" presetSubtype="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1000" fill="hold"/>
                                        <p:tgtEl>
                                          <p:spTgt spid="41"/>
                                        </p:tgtEl>
                                        <p:attrNameLst>
                                          <p:attrName>ppt_w</p:attrName>
                                        </p:attrNameLst>
                                      </p:cBhvr>
                                      <p:tavLst>
                                        <p:tav tm="0">
                                          <p:val>
                                            <p:fltVal val="0"/>
                                          </p:val>
                                        </p:tav>
                                        <p:tav tm="100000">
                                          <p:val>
                                            <p:strVal val="#ppt_w"/>
                                          </p:val>
                                        </p:tav>
                                      </p:tavLst>
                                    </p:anim>
                                    <p:anim calcmode="lin" valueType="num">
                                      <p:cBhvr>
                                        <p:cTn id="39" dur="1000" fill="hold"/>
                                        <p:tgtEl>
                                          <p:spTgt spid="41"/>
                                        </p:tgtEl>
                                        <p:attrNameLst>
                                          <p:attrName>ppt_h</p:attrName>
                                        </p:attrNameLst>
                                      </p:cBhvr>
                                      <p:tavLst>
                                        <p:tav tm="0">
                                          <p:val>
                                            <p:fltVal val="0"/>
                                          </p:val>
                                        </p:tav>
                                        <p:tav tm="100000">
                                          <p:val>
                                            <p:strVal val="#ppt_h"/>
                                          </p:val>
                                        </p:tav>
                                      </p:tavLst>
                                    </p:anim>
                                    <p:anim calcmode="lin" valueType="num">
                                      <p:cBhvr>
                                        <p:cTn id="40"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1000" fill="hold"/>
                                        <p:tgtEl>
                                          <p:spTgt spid="44"/>
                                        </p:tgtEl>
                                        <p:attrNameLst>
                                          <p:attrName>ppt_w</p:attrName>
                                        </p:attrNameLst>
                                      </p:cBhvr>
                                      <p:tavLst>
                                        <p:tav tm="0">
                                          <p:val>
                                            <p:strVal val="#ppt_w*0.70"/>
                                          </p:val>
                                        </p:tav>
                                        <p:tav tm="100000">
                                          <p:val>
                                            <p:strVal val="#ppt_w"/>
                                          </p:val>
                                        </p:tav>
                                      </p:tavLst>
                                    </p:anim>
                                    <p:anim calcmode="lin" valueType="num">
                                      <p:cBhvr>
                                        <p:cTn id="47" dur="1000" fill="hold"/>
                                        <p:tgtEl>
                                          <p:spTgt spid="44"/>
                                        </p:tgtEl>
                                        <p:attrNameLst>
                                          <p:attrName>ppt_h</p:attrName>
                                        </p:attrNameLst>
                                      </p:cBhvr>
                                      <p:tavLst>
                                        <p:tav tm="0">
                                          <p:val>
                                            <p:strVal val="#ppt_h"/>
                                          </p:val>
                                        </p:tav>
                                        <p:tav tm="100000">
                                          <p:val>
                                            <p:strVal val="#ppt_h"/>
                                          </p:val>
                                        </p:tav>
                                      </p:tavLst>
                                    </p:anim>
                                    <p:animEffect transition="in" filter="fade">
                                      <p:cBhvr>
                                        <p:cTn id="48" dur="1000"/>
                                        <p:tgtEl>
                                          <p:spTgt spid="44"/>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000" fill="hold"/>
                                        <p:tgtEl>
                                          <p:spTgt spid="45"/>
                                        </p:tgtEl>
                                        <p:attrNameLst>
                                          <p:attrName>ppt_w</p:attrName>
                                        </p:attrNameLst>
                                      </p:cBhvr>
                                      <p:tavLst>
                                        <p:tav tm="0">
                                          <p:val>
                                            <p:strVal val="#ppt_w*0.70"/>
                                          </p:val>
                                        </p:tav>
                                        <p:tav tm="100000">
                                          <p:val>
                                            <p:strVal val="#ppt_w"/>
                                          </p:val>
                                        </p:tav>
                                      </p:tavLst>
                                    </p:anim>
                                    <p:anim calcmode="lin" valueType="num">
                                      <p:cBhvr>
                                        <p:cTn id="52" dur="1000" fill="hold"/>
                                        <p:tgtEl>
                                          <p:spTgt spid="45"/>
                                        </p:tgtEl>
                                        <p:attrNameLst>
                                          <p:attrName>ppt_h</p:attrName>
                                        </p:attrNameLst>
                                      </p:cBhvr>
                                      <p:tavLst>
                                        <p:tav tm="0">
                                          <p:val>
                                            <p:strVal val="#ppt_h"/>
                                          </p:val>
                                        </p:tav>
                                        <p:tav tm="100000">
                                          <p:val>
                                            <p:strVal val="#ppt_h"/>
                                          </p:val>
                                        </p:tav>
                                      </p:tavLst>
                                    </p:anim>
                                    <p:animEffect transition="in" filter="fade">
                                      <p:cBhvr>
                                        <p:cTn id="53" dur="10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19463"/>
                                        </p:tgtEl>
                                        <p:attrNameLst>
                                          <p:attrName>style.visibility</p:attrName>
                                        </p:attrNameLst>
                                      </p:cBhvr>
                                      <p:to>
                                        <p:strVal val="visible"/>
                                      </p:to>
                                    </p:set>
                                    <p:anim calcmode="lin" valueType="num">
                                      <p:cBhvr>
                                        <p:cTn id="58" dur="1000" fill="hold"/>
                                        <p:tgtEl>
                                          <p:spTgt spid="19463"/>
                                        </p:tgtEl>
                                        <p:attrNameLst>
                                          <p:attrName>ppt_w</p:attrName>
                                        </p:attrNameLst>
                                      </p:cBhvr>
                                      <p:tavLst>
                                        <p:tav tm="0">
                                          <p:val>
                                            <p:strVal val="#ppt_w*0.70"/>
                                          </p:val>
                                        </p:tav>
                                        <p:tav tm="100000">
                                          <p:val>
                                            <p:strVal val="#ppt_w"/>
                                          </p:val>
                                        </p:tav>
                                      </p:tavLst>
                                    </p:anim>
                                    <p:anim calcmode="lin" valueType="num">
                                      <p:cBhvr>
                                        <p:cTn id="59" dur="1000" fill="hold"/>
                                        <p:tgtEl>
                                          <p:spTgt spid="19463"/>
                                        </p:tgtEl>
                                        <p:attrNameLst>
                                          <p:attrName>ppt_h</p:attrName>
                                        </p:attrNameLst>
                                      </p:cBhvr>
                                      <p:tavLst>
                                        <p:tav tm="0">
                                          <p:val>
                                            <p:strVal val="#ppt_h"/>
                                          </p:val>
                                        </p:tav>
                                        <p:tav tm="100000">
                                          <p:val>
                                            <p:strVal val="#ppt_h"/>
                                          </p:val>
                                        </p:tav>
                                      </p:tavLst>
                                    </p:anim>
                                    <p:animEffect transition="in" filter="fade">
                                      <p:cBhvr>
                                        <p:cTn id="60" dur="1000"/>
                                        <p:tgtEl>
                                          <p:spTgt spid="19463"/>
                                        </p:tgtEl>
                                      </p:cBhvr>
                                    </p:animEffect>
                                  </p:childTnLst>
                                </p:cTn>
                              </p:par>
                            </p:childTnLst>
                          </p:cTn>
                        </p:par>
                        <p:par>
                          <p:cTn id="61" fill="hold">
                            <p:stCondLst>
                              <p:cond delay="1000"/>
                            </p:stCondLst>
                            <p:childTnLst>
                              <p:par>
                                <p:cTn id="62" presetID="1" presetClass="entr" presetSubtype="0" fill="hold" nodeType="afterEffect">
                                  <p:stCondLst>
                                    <p:cond delay="0"/>
                                  </p:stCondLst>
                                  <p:childTnLst>
                                    <p:set>
                                      <p:cBhvr>
                                        <p:cTn id="63"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utoUpdateAnimBg="0"/>
      <p:bldP spid="39" grpId="0" animBg="1"/>
      <p:bldP spid="40" grpId="0" animBg="1"/>
      <p:bldP spid="41" grpId="0" animBg="1"/>
      <p:bldP spid="44" grpId="0" animBg="1"/>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228600"/>
            <a:ext cx="7772400" cy="1066800"/>
          </a:xfrm>
          <a:ln w="38100">
            <a:solidFill>
              <a:schemeClr val="hlink"/>
            </a:solidFill>
          </a:ln>
        </p:spPr>
        <p:txBody>
          <a:bodyPr>
            <a:normAutofit fontScale="90000"/>
          </a:bodyPr>
          <a:lstStyle/>
          <a:p>
            <a:r>
              <a:rPr lang="en-US" sz="3800" b="1">
                <a:solidFill>
                  <a:schemeClr val="tx1"/>
                </a:solidFill>
              </a:rPr>
              <a:t/>
            </a:r>
            <a:br>
              <a:rPr lang="en-US" sz="3800" b="1">
                <a:solidFill>
                  <a:schemeClr val="tx1"/>
                </a:solidFill>
              </a:rPr>
            </a:br>
            <a:r>
              <a:rPr lang="en-US" sz="4000" b="1">
                <a:solidFill>
                  <a:schemeClr val="tx1"/>
                </a:solidFill>
              </a:rPr>
              <a:t>Formation of Ions from Metals</a:t>
            </a:r>
            <a:br>
              <a:rPr lang="en-US" sz="4000" b="1">
                <a:solidFill>
                  <a:schemeClr val="tx1"/>
                </a:solidFill>
              </a:rPr>
            </a:br>
            <a:endParaRPr lang="en-US" b="1">
              <a:solidFill>
                <a:schemeClr val="tx1"/>
              </a:solidFill>
            </a:endParaRPr>
          </a:p>
        </p:txBody>
      </p:sp>
      <p:sp>
        <p:nvSpPr>
          <p:cNvPr id="139267" name="Rectangle 3"/>
          <p:cNvSpPr>
            <a:spLocks noGrp="1" noChangeArrowheads="1"/>
          </p:cNvSpPr>
          <p:nvPr>
            <p:ph type="body" idx="1"/>
          </p:nvPr>
        </p:nvSpPr>
        <p:spPr>
          <a:xfrm>
            <a:off x="304800" y="1447800"/>
            <a:ext cx="8610600" cy="4953000"/>
          </a:xfrm>
        </p:spPr>
        <p:txBody>
          <a:bodyPr/>
          <a:lstStyle/>
          <a:p>
            <a:pPr>
              <a:buClr>
                <a:srgbClr val="66FF33"/>
              </a:buClr>
              <a:buFont typeface="Wingdings" pitchFamily="2" charset="2"/>
              <a:buChar char="l"/>
            </a:pPr>
            <a:r>
              <a:rPr lang="en-US" sz="2800" b="1">
                <a:solidFill>
                  <a:schemeClr val="accent1"/>
                </a:solidFill>
              </a:rPr>
              <a:t>Ionic compounds</a:t>
            </a:r>
            <a:r>
              <a:rPr lang="en-US" sz="2800" b="1"/>
              <a:t> result when </a:t>
            </a:r>
            <a:r>
              <a:rPr lang="en-US" sz="2800" b="1">
                <a:solidFill>
                  <a:schemeClr val="accent1"/>
                </a:solidFill>
              </a:rPr>
              <a:t>metals</a:t>
            </a:r>
            <a:r>
              <a:rPr lang="en-US" sz="2800" b="1"/>
              <a:t> react with </a:t>
            </a:r>
            <a:r>
              <a:rPr lang="en-US" sz="2800" b="1">
                <a:solidFill>
                  <a:schemeClr val="accent1"/>
                </a:solidFill>
              </a:rPr>
              <a:t>nonmetals</a:t>
            </a:r>
            <a:r>
              <a:rPr lang="en-US" sz="2800" b="1"/>
              <a:t> </a:t>
            </a:r>
          </a:p>
          <a:p>
            <a:pPr>
              <a:lnSpc>
                <a:spcPct val="120000"/>
              </a:lnSpc>
              <a:buClr>
                <a:srgbClr val="66FF33"/>
              </a:buClr>
              <a:buFont typeface="Wingdings" pitchFamily="2" charset="2"/>
              <a:buChar char="l"/>
            </a:pPr>
            <a:r>
              <a:rPr lang="en-US" sz="2800" b="1"/>
              <a:t>Metals </a:t>
            </a:r>
            <a:r>
              <a:rPr lang="en-US" sz="2800" b="1" i="1">
                <a:solidFill>
                  <a:schemeClr val="accent1"/>
                </a:solidFill>
              </a:rPr>
              <a:t>lose</a:t>
            </a:r>
            <a:r>
              <a:rPr lang="en-US" sz="2800" b="1">
                <a:solidFill>
                  <a:schemeClr val="accent1"/>
                </a:solidFill>
              </a:rPr>
              <a:t> </a:t>
            </a:r>
            <a:r>
              <a:rPr lang="en-US" sz="2800" b="1"/>
              <a:t>electrons to match the </a:t>
            </a:r>
            <a:r>
              <a:rPr lang="en-US" sz="2800" b="1" i="1"/>
              <a:t>number of valence electrons </a:t>
            </a:r>
            <a:r>
              <a:rPr lang="en-US" sz="2800" b="1"/>
              <a:t>of their nearest noble gas</a:t>
            </a:r>
          </a:p>
          <a:p>
            <a:pPr>
              <a:lnSpc>
                <a:spcPct val="120000"/>
              </a:lnSpc>
              <a:buClr>
                <a:srgbClr val="66FF33"/>
              </a:buClr>
              <a:buFont typeface="Wingdings" pitchFamily="2" charset="2"/>
              <a:buChar char="l"/>
            </a:pPr>
            <a:r>
              <a:rPr lang="en-US" sz="2800" b="1" i="1">
                <a:solidFill>
                  <a:schemeClr val="accent1"/>
                </a:solidFill>
              </a:rPr>
              <a:t>Positive ions</a:t>
            </a:r>
            <a:r>
              <a:rPr lang="en-US" sz="2800" b="1" i="1"/>
              <a:t> </a:t>
            </a:r>
            <a:r>
              <a:rPr lang="en-US" sz="2800" b="1"/>
              <a:t>form</a:t>
            </a:r>
            <a:r>
              <a:rPr lang="en-US" sz="2800" b="1" i="1"/>
              <a:t> when </a:t>
            </a:r>
            <a:r>
              <a:rPr lang="en-US" sz="2800" b="1"/>
              <a:t>the number of electrons are </a:t>
            </a:r>
            <a:r>
              <a:rPr lang="en-US" sz="2800" b="1">
                <a:solidFill>
                  <a:schemeClr val="accent1"/>
                </a:solidFill>
              </a:rPr>
              <a:t>less</a:t>
            </a:r>
            <a:r>
              <a:rPr lang="en-US" sz="2800" b="1"/>
              <a:t> than the number of protons </a:t>
            </a:r>
          </a:p>
          <a:p>
            <a:pPr>
              <a:lnSpc>
                <a:spcPct val="120000"/>
              </a:lnSpc>
              <a:buFontTx/>
              <a:buNone/>
            </a:pPr>
            <a:r>
              <a:rPr lang="en-US" sz="2800" b="1"/>
              <a:t>			Group 1 metals </a:t>
            </a:r>
            <a:r>
              <a:rPr lang="en-US" sz="2800" b="1">
                <a:sym typeface="Symbol" pitchFamily="18" charset="2"/>
              </a:rPr>
              <a:t></a:t>
            </a:r>
            <a:r>
              <a:rPr lang="en-US" sz="2800" b="1"/>
              <a:t>    </a:t>
            </a:r>
            <a:r>
              <a:rPr lang="en-US" sz="2800" b="1">
                <a:solidFill>
                  <a:schemeClr val="accent1"/>
                </a:solidFill>
              </a:rPr>
              <a:t>ion </a:t>
            </a:r>
            <a:r>
              <a:rPr lang="en-US" sz="2800" b="1" baseline="30000">
                <a:solidFill>
                  <a:schemeClr val="accent1"/>
                </a:solidFill>
              </a:rPr>
              <a:t>1+</a:t>
            </a:r>
            <a:endParaRPr lang="en-US" sz="2800" b="1" i="1">
              <a:solidFill>
                <a:schemeClr val="accent1"/>
              </a:solidFill>
            </a:endParaRPr>
          </a:p>
          <a:p>
            <a:pPr>
              <a:lnSpc>
                <a:spcPct val="120000"/>
              </a:lnSpc>
              <a:buFontTx/>
              <a:buNone/>
            </a:pPr>
            <a:r>
              <a:rPr lang="en-US" sz="2800"/>
              <a:t>			</a:t>
            </a:r>
            <a:r>
              <a:rPr lang="en-US" sz="2800" b="1"/>
              <a:t>Group 2 metals </a:t>
            </a:r>
            <a:r>
              <a:rPr lang="en-US" sz="2800" b="1">
                <a:sym typeface="Symbol" pitchFamily="18" charset="2"/>
              </a:rPr>
              <a:t></a:t>
            </a:r>
            <a:r>
              <a:rPr lang="en-US" sz="2800" b="1"/>
              <a:t>    </a:t>
            </a:r>
            <a:r>
              <a:rPr lang="en-US" sz="2800" b="1">
                <a:solidFill>
                  <a:schemeClr val="accent1"/>
                </a:solidFill>
              </a:rPr>
              <a:t>ion </a:t>
            </a:r>
            <a:r>
              <a:rPr lang="en-US" sz="2800" b="1" baseline="30000">
                <a:solidFill>
                  <a:schemeClr val="accent1"/>
                </a:solidFill>
              </a:rPr>
              <a:t>2+</a:t>
            </a:r>
            <a:endParaRPr lang="en-US" sz="2800" b="1">
              <a:solidFill>
                <a:schemeClr val="accent1"/>
              </a:solidFill>
            </a:endParaRPr>
          </a:p>
          <a:p>
            <a:r>
              <a:rPr lang="en-US" sz="2800" b="1"/>
              <a:t>		Group 13 metals </a:t>
            </a:r>
            <a:r>
              <a:rPr lang="en-US" sz="2800" b="1">
                <a:sym typeface="Symbol" pitchFamily="18" charset="2"/>
              </a:rPr>
              <a:t></a:t>
            </a:r>
            <a:r>
              <a:rPr lang="en-US" sz="2800" b="1"/>
              <a:t>    </a:t>
            </a:r>
            <a:r>
              <a:rPr lang="en-US" sz="2800" b="1">
                <a:solidFill>
                  <a:schemeClr val="accent1"/>
                </a:solidFill>
              </a:rPr>
              <a:t>ion </a:t>
            </a:r>
            <a:r>
              <a:rPr lang="en-US" sz="2800" b="1" baseline="30000">
                <a:solidFill>
                  <a:schemeClr val="accent1"/>
                </a:solidFill>
              </a:rPr>
              <a:t>3+</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CCDEFEC-172E-4AFA-B265-8F36036FB5B0}" type="slidenum">
              <a:rPr lang="en-US"/>
              <a:pPr>
                <a:defRPr/>
              </a:pPr>
              <a:t>90</a:t>
            </a:fld>
            <a:endParaRPr lang="en-US"/>
          </a:p>
        </p:txBody>
      </p:sp>
      <p:pic>
        <p:nvPicPr>
          <p:cNvPr id="18436" name="Picture 4"/>
          <p:cNvPicPr>
            <a:picLocks noChangeAspect="1" noChangeArrowheads="1"/>
          </p:cNvPicPr>
          <p:nvPr/>
        </p:nvPicPr>
        <p:blipFill>
          <a:blip r:embed="rId2"/>
          <a:srcRect/>
          <a:stretch>
            <a:fillRect/>
          </a:stretch>
        </p:blipFill>
        <p:spPr bwMode="auto">
          <a:xfrm>
            <a:off x="3595688" y="1811338"/>
            <a:ext cx="5548312" cy="5046662"/>
          </a:xfrm>
          <a:prstGeom prst="rect">
            <a:avLst/>
          </a:prstGeom>
          <a:noFill/>
          <a:ln w="9525">
            <a:noFill/>
            <a:miter lim="800000"/>
            <a:headEnd/>
            <a:tailEnd/>
          </a:ln>
        </p:spPr>
      </p:pic>
      <p:sp>
        <p:nvSpPr>
          <p:cNvPr id="43012" name="Text Box 5"/>
          <p:cNvSpPr txBox="1">
            <a:spLocks noChangeArrowheads="1"/>
          </p:cNvSpPr>
          <p:nvPr/>
        </p:nvSpPr>
        <p:spPr bwMode="auto">
          <a:xfrm>
            <a:off x="1584325" y="228600"/>
            <a:ext cx="5975350" cy="523875"/>
          </a:xfrm>
          <a:prstGeom prst="rect">
            <a:avLst/>
          </a:prstGeom>
          <a:noFill/>
          <a:ln w="9525">
            <a:noFill/>
            <a:miter lim="800000"/>
            <a:headEnd/>
            <a:tailEnd/>
          </a:ln>
        </p:spPr>
        <p:txBody>
          <a:bodyPr wrap="none">
            <a:spAutoFit/>
          </a:bodyPr>
          <a:lstStyle/>
          <a:p>
            <a:pPr eaLnBrk="0" hangingPunct="0"/>
            <a:r>
              <a:rPr lang="en-US" sz="2800"/>
              <a:t>Formation of Covalent Bonds in CH</a:t>
            </a:r>
            <a:r>
              <a:rPr lang="en-US" sz="2800" baseline="-25000"/>
              <a:t>4</a:t>
            </a:r>
          </a:p>
        </p:txBody>
      </p:sp>
      <p:sp>
        <p:nvSpPr>
          <p:cNvPr id="43013" name="Text Box 3"/>
          <p:cNvSpPr txBox="1">
            <a:spLocks noChangeArrowheads="1"/>
          </p:cNvSpPr>
          <p:nvPr/>
        </p:nvSpPr>
        <p:spPr bwMode="auto">
          <a:xfrm>
            <a:off x="152400" y="914400"/>
            <a:ext cx="2390775" cy="519113"/>
          </a:xfrm>
          <a:prstGeom prst="rect">
            <a:avLst/>
          </a:prstGeom>
          <a:noFill/>
          <a:ln w="9525">
            <a:noFill/>
            <a:miter lim="800000"/>
            <a:headEnd/>
            <a:tailEnd/>
          </a:ln>
        </p:spPr>
        <p:txBody>
          <a:bodyPr wrap="none">
            <a:spAutoFit/>
          </a:bodyPr>
          <a:lstStyle/>
          <a:p>
            <a:pPr eaLnBrk="0" hangingPunct="0"/>
            <a:r>
              <a:rPr lang="en-US" sz="2800"/>
              <a:t>C – 1</a:t>
            </a:r>
            <a:r>
              <a:rPr lang="en-US" sz="2800" i="1"/>
              <a:t>s</a:t>
            </a:r>
            <a:r>
              <a:rPr lang="en-US" sz="2800" baseline="30000"/>
              <a:t>2</a:t>
            </a:r>
            <a:r>
              <a:rPr lang="en-US" sz="2800"/>
              <a:t>2</a:t>
            </a:r>
            <a:r>
              <a:rPr lang="en-US" sz="2800" i="1"/>
              <a:t>s</a:t>
            </a:r>
            <a:r>
              <a:rPr lang="en-US" sz="2800" baseline="30000"/>
              <a:t>2</a:t>
            </a:r>
            <a:r>
              <a:rPr lang="en-US" sz="2800"/>
              <a:t>2</a:t>
            </a:r>
            <a:r>
              <a:rPr lang="en-US" sz="2800" i="1"/>
              <a:t>p</a:t>
            </a:r>
            <a:r>
              <a:rPr lang="en-US" sz="2800" baseline="30000"/>
              <a:t>2</a:t>
            </a:r>
            <a:endParaRPr lang="en-US" sz="2800"/>
          </a:p>
        </p:txBody>
      </p:sp>
      <p:sp>
        <p:nvSpPr>
          <p:cNvPr id="43014" name="Text Box 19"/>
          <p:cNvSpPr txBox="1">
            <a:spLocks noChangeArrowheads="1"/>
          </p:cNvSpPr>
          <p:nvPr/>
        </p:nvSpPr>
        <p:spPr bwMode="auto">
          <a:xfrm>
            <a:off x="153988" y="1393825"/>
            <a:ext cx="1644650" cy="519113"/>
          </a:xfrm>
          <a:prstGeom prst="rect">
            <a:avLst/>
          </a:prstGeom>
          <a:noFill/>
          <a:ln w="9525">
            <a:noFill/>
            <a:miter lim="800000"/>
            <a:headEnd/>
            <a:tailEnd/>
          </a:ln>
        </p:spPr>
        <p:txBody>
          <a:bodyPr wrap="none">
            <a:spAutoFit/>
          </a:bodyPr>
          <a:lstStyle/>
          <a:p>
            <a:pPr eaLnBrk="0" hangingPunct="0"/>
            <a:r>
              <a:rPr lang="en-US" sz="2800">
                <a:solidFill>
                  <a:schemeClr val="accent2"/>
                </a:solidFill>
              </a:rPr>
              <a:t>4 H – 1</a:t>
            </a:r>
            <a:r>
              <a:rPr lang="en-US" sz="2800" i="1">
                <a:solidFill>
                  <a:schemeClr val="accent2"/>
                </a:solidFill>
              </a:rPr>
              <a:t>s</a:t>
            </a:r>
            <a:r>
              <a:rPr lang="en-US" sz="2800" baseline="30000">
                <a:solidFill>
                  <a:schemeClr val="accent2"/>
                </a:solidFill>
              </a:rPr>
              <a:t>1</a:t>
            </a:r>
            <a:endParaRPr lang="en-US" sz="2800">
              <a:solidFill>
                <a:schemeClr val="accent2"/>
              </a:solidFill>
            </a:endParaRPr>
          </a:p>
        </p:txBody>
      </p:sp>
      <p:sp>
        <p:nvSpPr>
          <p:cNvPr id="21" name="Line 17"/>
          <p:cNvSpPr>
            <a:spLocks noChangeShapeType="1"/>
          </p:cNvSpPr>
          <p:nvPr/>
        </p:nvSpPr>
        <p:spPr bwMode="auto">
          <a:xfrm>
            <a:off x="1495425" y="2895600"/>
            <a:ext cx="0" cy="609600"/>
          </a:xfrm>
          <a:prstGeom prst="line">
            <a:avLst/>
          </a:prstGeom>
          <a:noFill/>
          <a:ln w="38100">
            <a:solidFill>
              <a:schemeClr val="accent2"/>
            </a:solidFill>
            <a:round/>
            <a:headEnd/>
            <a:tailEnd type="triangle" w="med" len="med"/>
          </a:ln>
        </p:spPr>
        <p:txBody>
          <a:bodyPr/>
          <a:lstStyle/>
          <a:p>
            <a:endParaRPr lang="en-US"/>
          </a:p>
        </p:txBody>
      </p:sp>
      <p:sp>
        <p:nvSpPr>
          <p:cNvPr id="22" name="Line 20"/>
          <p:cNvSpPr>
            <a:spLocks noChangeShapeType="1"/>
          </p:cNvSpPr>
          <p:nvPr/>
        </p:nvSpPr>
        <p:spPr bwMode="auto">
          <a:xfrm>
            <a:off x="2536825" y="2895600"/>
            <a:ext cx="0" cy="609600"/>
          </a:xfrm>
          <a:prstGeom prst="line">
            <a:avLst/>
          </a:prstGeom>
          <a:noFill/>
          <a:ln w="38100">
            <a:solidFill>
              <a:schemeClr val="accent2"/>
            </a:solidFill>
            <a:round/>
            <a:headEnd/>
            <a:tailEnd type="triangle" w="med" len="med"/>
          </a:ln>
        </p:spPr>
        <p:txBody>
          <a:bodyPr/>
          <a:lstStyle/>
          <a:p>
            <a:endParaRPr lang="en-US"/>
          </a:p>
        </p:txBody>
      </p:sp>
      <p:sp>
        <p:nvSpPr>
          <p:cNvPr id="23" name="Line 21"/>
          <p:cNvSpPr>
            <a:spLocks noChangeShapeType="1"/>
          </p:cNvSpPr>
          <p:nvPr/>
        </p:nvSpPr>
        <p:spPr bwMode="auto">
          <a:xfrm>
            <a:off x="3222625" y="2895600"/>
            <a:ext cx="0" cy="609600"/>
          </a:xfrm>
          <a:prstGeom prst="line">
            <a:avLst/>
          </a:prstGeom>
          <a:noFill/>
          <a:ln w="38100">
            <a:solidFill>
              <a:schemeClr val="accent2"/>
            </a:solidFill>
            <a:round/>
            <a:headEnd/>
            <a:tailEnd type="triangle" w="med" len="med"/>
          </a:ln>
        </p:spPr>
        <p:txBody>
          <a:bodyPr/>
          <a:lstStyle/>
          <a:p>
            <a:endParaRPr lang="en-US"/>
          </a:p>
        </p:txBody>
      </p:sp>
      <p:sp>
        <p:nvSpPr>
          <p:cNvPr id="43018" name="Line 4"/>
          <p:cNvSpPr>
            <a:spLocks noChangeShapeType="1"/>
          </p:cNvSpPr>
          <p:nvPr/>
        </p:nvSpPr>
        <p:spPr bwMode="auto">
          <a:xfrm>
            <a:off x="152400" y="2667000"/>
            <a:ext cx="533400" cy="0"/>
          </a:xfrm>
          <a:prstGeom prst="line">
            <a:avLst/>
          </a:prstGeom>
          <a:noFill/>
          <a:ln w="38100">
            <a:solidFill>
              <a:schemeClr val="tx1"/>
            </a:solidFill>
            <a:round/>
            <a:headEnd/>
            <a:tailEnd/>
          </a:ln>
        </p:spPr>
        <p:txBody>
          <a:bodyPr/>
          <a:lstStyle/>
          <a:p>
            <a:endParaRPr lang="en-US"/>
          </a:p>
        </p:txBody>
      </p:sp>
      <p:sp>
        <p:nvSpPr>
          <p:cNvPr id="43019" name="Line 5"/>
          <p:cNvSpPr>
            <a:spLocks noChangeShapeType="1"/>
          </p:cNvSpPr>
          <p:nvPr/>
        </p:nvSpPr>
        <p:spPr bwMode="auto">
          <a:xfrm>
            <a:off x="1066800" y="2667000"/>
            <a:ext cx="533400" cy="0"/>
          </a:xfrm>
          <a:prstGeom prst="line">
            <a:avLst/>
          </a:prstGeom>
          <a:noFill/>
          <a:ln w="38100">
            <a:solidFill>
              <a:schemeClr val="tx1"/>
            </a:solidFill>
            <a:round/>
            <a:headEnd/>
            <a:tailEnd/>
          </a:ln>
        </p:spPr>
        <p:txBody>
          <a:bodyPr/>
          <a:lstStyle/>
          <a:p>
            <a:endParaRPr lang="en-US"/>
          </a:p>
        </p:txBody>
      </p:sp>
      <p:sp>
        <p:nvSpPr>
          <p:cNvPr id="43020" name="Line 6"/>
          <p:cNvSpPr>
            <a:spLocks noChangeShapeType="1"/>
          </p:cNvSpPr>
          <p:nvPr/>
        </p:nvSpPr>
        <p:spPr bwMode="auto">
          <a:xfrm>
            <a:off x="2133600" y="2667000"/>
            <a:ext cx="533400" cy="0"/>
          </a:xfrm>
          <a:prstGeom prst="line">
            <a:avLst/>
          </a:prstGeom>
          <a:noFill/>
          <a:ln w="38100">
            <a:solidFill>
              <a:schemeClr val="tx1"/>
            </a:solidFill>
            <a:round/>
            <a:headEnd/>
            <a:tailEnd/>
          </a:ln>
        </p:spPr>
        <p:txBody>
          <a:bodyPr/>
          <a:lstStyle/>
          <a:p>
            <a:endParaRPr lang="en-US"/>
          </a:p>
        </p:txBody>
      </p:sp>
      <p:sp>
        <p:nvSpPr>
          <p:cNvPr id="43021" name="Line 7"/>
          <p:cNvSpPr>
            <a:spLocks noChangeShapeType="1"/>
          </p:cNvSpPr>
          <p:nvPr/>
        </p:nvSpPr>
        <p:spPr bwMode="auto">
          <a:xfrm>
            <a:off x="2819400" y="2667000"/>
            <a:ext cx="533400" cy="0"/>
          </a:xfrm>
          <a:prstGeom prst="line">
            <a:avLst/>
          </a:prstGeom>
          <a:noFill/>
          <a:ln w="38100">
            <a:solidFill>
              <a:schemeClr val="tx1"/>
            </a:solidFill>
            <a:round/>
            <a:headEnd/>
            <a:tailEnd/>
          </a:ln>
        </p:spPr>
        <p:txBody>
          <a:bodyPr/>
          <a:lstStyle/>
          <a:p>
            <a:endParaRPr lang="en-US"/>
          </a:p>
        </p:txBody>
      </p:sp>
      <p:sp>
        <p:nvSpPr>
          <p:cNvPr id="43022" name="Line 8"/>
          <p:cNvSpPr>
            <a:spLocks noChangeShapeType="1"/>
          </p:cNvSpPr>
          <p:nvPr/>
        </p:nvSpPr>
        <p:spPr bwMode="auto">
          <a:xfrm>
            <a:off x="3505200" y="2667000"/>
            <a:ext cx="533400" cy="0"/>
          </a:xfrm>
          <a:prstGeom prst="line">
            <a:avLst/>
          </a:prstGeom>
          <a:noFill/>
          <a:ln w="38100">
            <a:solidFill>
              <a:schemeClr val="tx1"/>
            </a:solidFill>
            <a:round/>
            <a:headEnd/>
            <a:tailEnd/>
          </a:ln>
        </p:spPr>
        <p:txBody>
          <a:bodyPr/>
          <a:lstStyle/>
          <a:p>
            <a:endParaRPr lang="en-US"/>
          </a:p>
        </p:txBody>
      </p:sp>
      <p:sp>
        <p:nvSpPr>
          <p:cNvPr id="43023" name="Line 9"/>
          <p:cNvSpPr>
            <a:spLocks noChangeShapeType="1"/>
          </p:cNvSpPr>
          <p:nvPr/>
        </p:nvSpPr>
        <p:spPr bwMode="auto">
          <a:xfrm flipV="1">
            <a:off x="304800" y="2057400"/>
            <a:ext cx="0" cy="609600"/>
          </a:xfrm>
          <a:prstGeom prst="line">
            <a:avLst/>
          </a:prstGeom>
          <a:noFill/>
          <a:ln w="38100">
            <a:solidFill>
              <a:schemeClr val="tx1"/>
            </a:solidFill>
            <a:round/>
            <a:headEnd/>
            <a:tailEnd type="triangle" w="med" len="med"/>
          </a:ln>
        </p:spPr>
        <p:txBody>
          <a:bodyPr/>
          <a:lstStyle/>
          <a:p>
            <a:endParaRPr lang="en-US"/>
          </a:p>
        </p:txBody>
      </p:sp>
      <p:sp>
        <p:nvSpPr>
          <p:cNvPr id="43024" name="Line 10"/>
          <p:cNvSpPr>
            <a:spLocks noChangeShapeType="1"/>
          </p:cNvSpPr>
          <p:nvPr/>
        </p:nvSpPr>
        <p:spPr bwMode="auto">
          <a:xfrm flipV="1">
            <a:off x="1219200" y="2057400"/>
            <a:ext cx="0" cy="609600"/>
          </a:xfrm>
          <a:prstGeom prst="line">
            <a:avLst/>
          </a:prstGeom>
          <a:noFill/>
          <a:ln w="38100">
            <a:solidFill>
              <a:schemeClr val="tx1"/>
            </a:solidFill>
            <a:round/>
            <a:headEnd/>
            <a:tailEnd type="triangle" w="med" len="med"/>
          </a:ln>
        </p:spPr>
        <p:txBody>
          <a:bodyPr/>
          <a:lstStyle/>
          <a:p>
            <a:endParaRPr lang="en-US"/>
          </a:p>
        </p:txBody>
      </p:sp>
      <p:sp>
        <p:nvSpPr>
          <p:cNvPr id="43025" name="Line 11"/>
          <p:cNvSpPr>
            <a:spLocks noChangeShapeType="1"/>
          </p:cNvSpPr>
          <p:nvPr/>
        </p:nvSpPr>
        <p:spPr bwMode="auto">
          <a:xfrm flipV="1">
            <a:off x="2209800" y="2057400"/>
            <a:ext cx="0" cy="609600"/>
          </a:xfrm>
          <a:prstGeom prst="line">
            <a:avLst/>
          </a:prstGeom>
          <a:noFill/>
          <a:ln w="38100">
            <a:solidFill>
              <a:schemeClr val="tx1"/>
            </a:solidFill>
            <a:round/>
            <a:headEnd/>
            <a:tailEnd type="triangle" w="med" len="med"/>
          </a:ln>
        </p:spPr>
        <p:txBody>
          <a:bodyPr/>
          <a:lstStyle/>
          <a:p>
            <a:endParaRPr lang="en-US"/>
          </a:p>
        </p:txBody>
      </p:sp>
      <p:sp>
        <p:nvSpPr>
          <p:cNvPr id="43026" name="Line 12"/>
          <p:cNvSpPr>
            <a:spLocks noChangeShapeType="1"/>
          </p:cNvSpPr>
          <p:nvPr/>
        </p:nvSpPr>
        <p:spPr bwMode="auto">
          <a:xfrm flipV="1">
            <a:off x="2895600" y="2057400"/>
            <a:ext cx="0" cy="609600"/>
          </a:xfrm>
          <a:prstGeom prst="line">
            <a:avLst/>
          </a:prstGeom>
          <a:noFill/>
          <a:ln w="38100">
            <a:solidFill>
              <a:schemeClr val="tx1"/>
            </a:solidFill>
            <a:round/>
            <a:headEnd/>
            <a:tailEnd type="triangle" w="med" len="med"/>
          </a:ln>
        </p:spPr>
        <p:txBody>
          <a:bodyPr/>
          <a:lstStyle/>
          <a:p>
            <a:endParaRPr lang="en-US"/>
          </a:p>
        </p:txBody>
      </p:sp>
      <p:sp>
        <p:nvSpPr>
          <p:cNvPr id="43027" name="Line 14"/>
          <p:cNvSpPr>
            <a:spLocks noChangeShapeType="1"/>
          </p:cNvSpPr>
          <p:nvPr/>
        </p:nvSpPr>
        <p:spPr bwMode="auto">
          <a:xfrm>
            <a:off x="533400" y="2057400"/>
            <a:ext cx="0" cy="609600"/>
          </a:xfrm>
          <a:prstGeom prst="line">
            <a:avLst/>
          </a:prstGeom>
          <a:noFill/>
          <a:ln w="38100">
            <a:solidFill>
              <a:schemeClr val="tx1"/>
            </a:solidFill>
            <a:round/>
            <a:headEnd/>
            <a:tailEnd type="triangle" w="med" len="med"/>
          </a:ln>
        </p:spPr>
        <p:txBody>
          <a:bodyPr/>
          <a:lstStyle/>
          <a:p>
            <a:endParaRPr lang="en-US"/>
          </a:p>
        </p:txBody>
      </p:sp>
      <p:sp>
        <p:nvSpPr>
          <p:cNvPr id="37" name="Line 15"/>
          <p:cNvSpPr>
            <a:spLocks noChangeShapeType="1"/>
          </p:cNvSpPr>
          <p:nvPr/>
        </p:nvSpPr>
        <p:spPr bwMode="auto">
          <a:xfrm>
            <a:off x="1447800" y="2057400"/>
            <a:ext cx="0" cy="609600"/>
          </a:xfrm>
          <a:prstGeom prst="line">
            <a:avLst/>
          </a:prstGeom>
          <a:noFill/>
          <a:ln w="38100">
            <a:solidFill>
              <a:schemeClr val="tx1"/>
            </a:solidFill>
            <a:round/>
            <a:headEnd/>
            <a:tailEnd type="triangle" w="med" len="med"/>
          </a:ln>
        </p:spPr>
        <p:txBody>
          <a:bodyPr/>
          <a:lstStyle/>
          <a:p>
            <a:endParaRPr lang="en-US"/>
          </a:p>
        </p:txBody>
      </p:sp>
      <p:grpSp>
        <p:nvGrpSpPr>
          <p:cNvPr id="2" name="Group 58"/>
          <p:cNvGrpSpPr>
            <a:grpSpLocks/>
          </p:cNvGrpSpPr>
          <p:nvPr/>
        </p:nvGrpSpPr>
        <p:grpSpPr bwMode="auto">
          <a:xfrm>
            <a:off x="152400" y="2897188"/>
            <a:ext cx="3886200" cy="609600"/>
            <a:chOff x="152400" y="3200400"/>
            <a:chExt cx="3886200" cy="609600"/>
          </a:xfrm>
        </p:grpSpPr>
        <p:sp>
          <p:nvSpPr>
            <p:cNvPr id="43033" name="Line 13"/>
            <p:cNvSpPr>
              <a:spLocks noChangeShapeType="1"/>
            </p:cNvSpPr>
            <p:nvPr/>
          </p:nvSpPr>
          <p:spPr bwMode="auto">
            <a:xfrm flipV="1">
              <a:off x="3601617" y="3200400"/>
              <a:ext cx="0" cy="609600"/>
            </a:xfrm>
            <a:prstGeom prst="line">
              <a:avLst/>
            </a:prstGeom>
            <a:noFill/>
            <a:ln w="38100">
              <a:solidFill>
                <a:schemeClr val="tx1"/>
              </a:solidFill>
              <a:round/>
              <a:headEnd/>
              <a:tailEnd type="triangle" w="med" len="med"/>
            </a:ln>
          </p:spPr>
          <p:txBody>
            <a:bodyPr/>
            <a:lstStyle/>
            <a:p>
              <a:endParaRPr lang="en-US"/>
            </a:p>
          </p:txBody>
        </p:sp>
        <p:sp>
          <p:nvSpPr>
            <p:cNvPr id="43034" name="Line 4"/>
            <p:cNvSpPr>
              <a:spLocks noChangeShapeType="1"/>
            </p:cNvSpPr>
            <p:nvPr/>
          </p:nvSpPr>
          <p:spPr bwMode="auto">
            <a:xfrm>
              <a:off x="152400" y="3810000"/>
              <a:ext cx="533400" cy="0"/>
            </a:xfrm>
            <a:prstGeom prst="line">
              <a:avLst/>
            </a:prstGeom>
            <a:noFill/>
            <a:ln w="38100">
              <a:solidFill>
                <a:schemeClr val="tx1"/>
              </a:solidFill>
              <a:round/>
              <a:headEnd/>
              <a:tailEnd/>
            </a:ln>
          </p:spPr>
          <p:txBody>
            <a:bodyPr/>
            <a:lstStyle/>
            <a:p>
              <a:endParaRPr lang="en-US"/>
            </a:p>
          </p:txBody>
        </p:sp>
        <p:sp>
          <p:nvSpPr>
            <p:cNvPr id="43035" name="Line 5"/>
            <p:cNvSpPr>
              <a:spLocks noChangeShapeType="1"/>
            </p:cNvSpPr>
            <p:nvPr/>
          </p:nvSpPr>
          <p:spPr bwMode="auto">
            <a:xfrm>
              <a:off x="1066800" y="3810000"/>
              <a:ext cx="533400" cy="0"/>
            </a:xfrm>
            <a:prstGeom prst="line">
              <a:avLst/>
            </a:prstGeom>
            <a:noFill/>
            <a:ln w="38100">
              <a:solidFill>
                <a:schemeClr val="tx1"/>
              </a:solidFill>
              <a:round/>
              <a:headEnd/>
              <a:tailEnd/>
            </a:ln>
          </p:spPr>
          <p:txBody>
            <a:bodyPr/>
            <a:lstStyle/>
            <a:p>
              <a:endParaRPr lang="en-US"/>
            </a:p>
          </p:txBody>
        </p:sp>
        <p:sp>
          <p:nvSpPr>
            <p:cNvPr id="43036" name="Line 6"/>
            <p:cNvSpPr>
              <a:spLocks noChangeShapeType="1"/>
            </p:cNvSpPr>
            <p:nvPr/>
          </p:nvSpPr>
          <p:spPr bwMode="auto">
            <a:xfrm>
              <a:off x="2133600" y="3810000"/>
              <a:ext cx="533400" cy="0"/>
            </a:xfrm>
            <a:prstGeom prst="line">
              <a:avLst/>
            </a:prstGeom>
            <a:noFill/>
            <a:ln w="38100">
              <a:solidFill>
                <a:schemeClr val="tx1"/>
              </a:solidFill>
              <a:round/>
              <a:headEnd/>
              <a:tailEnd/>
            </a:ln>
          </p:spPr>
          <p:txBody>
            <a:bodyPr/>
            <a:lstStyle/>
            <a:p>
              <a:endParaRPr lang="en-US"/>
            </a:p>
          </p:txBody>
        </p:sp>
        <p:sp>
          <p:nvSpPr>
            <p:cNvPr id="43037" name="Line 7"/>
            <p:cNvSpPr>
              <a:spLocks noChangeShapeType="1"/>
            </p:cNvSpPr>
            <p:nvPr/>
          </p:nvSpPr>
          <p:spPr bwMode="auto">
            <a:xfrm>
              <a:off x="2819400" y="3810000"/>
              <a:ext cx="533400" cy="0"/>
            </a:xfrm>
            <a:prstGeom prst="line">
              <a:avLst/>
            </a:prstGeom>
            <a:noFill/>
            <a:ln w="38100">
              <a:solidFill>
                <a:schemeClr val="tx1"/>
              </a:solidFill>
              <a:round/>
              <a:headEnd/>
              <a:tailEnd/>
            </a:ln>
          </p:spPr>
          <p:txBody>
            <a:bodyPr/>
            <a:lstStyle/>
            <a:p>
              <a:endParaRPr lang="en-US"/>
            </a:p>
          </p:txBody>
        </p:sp>
        <p:sp>
          <p:nvSpPr>
            <p:cNvPr id="43038" name="Line 8"/>
            <p:cNvSpPr>
              <a:spLocks noChangeShapeType="1"/>
            </p:cNvSpPr>
            <p:nvPr/>
          </p:nvSpPr>
          <p:spPr bwMode="auto">
            <a:xfrm>
              <a:off x="3505200" y="3810000"/>
              <a:ext cx="533400" cy="0"/>
            </a:xfrm>
            <a:prstGeom prst="line">
              <a:avLst/>
            </a:prstGeom>
            <a:noFill/>
            <a:ln w="38100">
              <a:solidFill>
                <a:schemeClr val="tx1"/>
              </a:solidFill>
              <a:round/>
              <a:headEnd/>
              <a:tailEnd/>
            </a:ln>
          </p:spPr>
          <p:txBody>
            <a:bodyPr/>
            <a:lstStyle/>
            <a:p>
              <a:endParaRPr lang="en-US"/>
            </a:p>
          </p:txBody>
        </p:sp>
        <p:sp>
          <p:nvSpPr>
            <p:cNvPr id="43039" name="Line 9"/>
            <p:cNvSpPr>
              <a:spLocks noChangeShapeType="1"/>
            </p:cNvSpPr>
            <p:nvPr/>
          </p:nvSpPr>
          <p:spPr bwMode="auto">
            <a:xfrm flipV="1">
              <a:off x="304800" y="3200400"/>
              <a:ext cx="0" cy="609600"/>
            </a:xfrm>
            <a:prstGeom prst="line">
              <a:avLst/>
            </a:prstGeom>
            <a:noFill/>
            <a:ln w="38100">
              <a:solidFill>
                <a:schemeClr val="tx1"/>
              </a:solidFill>
              <a:round/>
              <a:headEnd/>
              <a:tailEnd type="triangle" w="med" len="med"/>
            </a:ln>
          </p:spPr>
          <p:txBody>
            <a:bodyPr/>
            <a:lstStyle/>
            <a:p>
              <a:endParaRPr lang="en-US"/>
            </a:p>
          </p:txBody>
        </p:sp>
        <p:sp>
          <p:nvSpPr>
            <p:cNvPr id="43040" name="Line 10"/>
            <p:cNvSpPr>
              <a:spLocks noChangeShapeType="1"/>
            </p:cNvSpPr>
            <p:nvPr/>
          </p:nvSpPr>
          <p:spPr bwMode="auto">
            <a:xfrm flipV="1">
              <a:off x="1219200" y="3200400"/>
              <a:ext cx="0" cy="609600"/>
            </a:xfrm>
            <a:prstGeom prst="line">
              <a:avLst/>
            </a:prstGeom>
            <a:noFill/>
            <a:ln w="38100">
              <a:solidFill>
                <a:schemeClr val="tx1"/>
              </a:solidFill>
              <a:round/>
              <a:headEnd/>
              <a:tailEnd type="triangle" w="med" len="med"/>
            </a:ln>
          </p:spPr>
          <p:txBody>
            <a:bodyPr/>
            <a:lstStyle/>
            <a:p>
              <a:endParaRPr lang="en-US"/>
            </a:p>
          </p:txBody>
        </p:sp>
        <p:sp>
          <p:nvSpPr>
            <p:cNvPr id="43041" name="Line 11"/>
            <p:cNvSpPr>
              <a:spLocks noChangeShapeType="1"/>
            </p:cNvSpPr>
            <p:nvPr/>
          </p:nvSpPr>
          <p:spPr bwMode="auto">
            <a:xfrm flipV="1">
              <a:off x="2209800" y="3200400"/>
              <a:ext cx="0" cy="609600"/>
            </a:xfrm>
            <a:prstGeom prst="line">
              <a:avLst/>
            </a:prstGeom>
            <a:noFill/>
            <a:ln w="38100">
              <a:solidFill>
                <a:schemeClr val="tx1"/>
              </a:solidFill>
              <a:round/>
              <a:headEnd/>
              <a:tailEnd type="triangle" w="med" len="med"/>
            </a:ln>
          </p:spPr>
          <p:txBody>
            <a:bodyPr/>
            <a:lstStyle/>
            <a:p>
              <a:endParaRPr lang="en-US"/>
            </a:p>
          </p:txBody>
        </p:sp>
        <p:sp>
          <p:nvSpPr>
            <p:cNvPr id="43042" name="Line 12"/>
            <p:cNvSpPr>
              <a:spLocks noChangeShapeType="1"/>
            </p:cNvSpPr>
            <p:nvPr/>
          </p:nvSpPr>
          <p:spPr bwMode="auto">
            <a:xfrm flipV="1">
              <a:off x="2895600" y="3200400"/>
              <a:ext cx="0" cy="609600"/>
            </a:xfrm>
            <a:prstGeom prst="line">
              <a:avLst/>
            </a:prstGeom>
            <a:noFill/>
            <a:ln w="38100">
              <a:solidFill>
                <a:schemeClr val="tx1"/>
              </a:solidFill>
              <a:round/>
              <a:headEnd/>
              <a:tailEnd type="triangle" w="med" len="med"/>
            </a:ln>
          </p:spPr>
          <p:txBody>
            <a:bodyPr/>
            <a:lstStyle/>
            <a:p>
              <a:endParaRPr lang="en-US"/>
            </a:p>
          </p:txBody>
        </p:sp>
        <p:sp>
          <p:nvSpPr>
            <p:cNvPr id="43043" name="Line 14"/>
            <p:cNvSpPr>
              <a:spLocks noChangeShapeType="1"/>
            </p:cNvSpPr>
            <p:nvPr/>
          </p:nvSpPr>
          <p:spPr bwMode="auto">
            <a:xfrm>
              <a:off x="533400" y="3200400"/>
              <a:ext cx="0" cy="609600"/>
            </a:xfrm>
            <a:prstGeom prst="line">
              <a:avLst/>
            </a:prstGeom>
            <a:noFill/>
            <a:ln w="38100">
              <a:solidFill>
                <a:schemeClr val="tx1"/>
              </a:solidFill>
              <a:round/>
              <a:headEnd/>
              <a:tailEnd type="triangle" w="med" len="med"/>
            </a:ln>
          </p:spPr>
          <p:txBody>
            <a:bodyPr/>
            <a:lstStyle/>
            <a:p>
              <a:endParaRPr lang="en-US"/>
            </a:p>
          </p:txBody>
        </p:sp>
      </p:grpSp>
      <p:sp>
        <p:nvSpPr>
          <p:cNvPr id="56" name="Left Brace 55"/>
          <p:cNvSpPr/>
          <p:nvPr/>
        </p:nvSpPr>
        <p:spPr bwMode="auto">
          <a:xfrm rot="16200000">
            <a:off x="2389188" y="2239963"/>
            <a:ext cx="285750" cy="2971800"/>
          </a:xfrm>
          <a:prstGeom prst="leftBrace">
            <a:avLst/>
          </a:prstGeom>
          <a:noFill/>
          <a:ln w="25400" cap="flat" cmpd="sng" algn="ctr">
            <a:solidFill>
              <a:schemeClr val="tx1"/>
            </a:solidFill>
            <a:prstDash val="solid"/>
            <a:round/>
            <a:headEnd type="none" w="med" len="med"/>
            <a:tailEnd type="none" w="med" len="med"/>
          </a:ln>
          <a:effectLst/>
        </p:spPr>
        <p:txBody>
          <a:bodyPr/>
          <a:lstStyle/>
          <a:p>
            <a:pPr eaLnBrk="0" hangingPunct="0">
              <a:defRPr/>
            </a:pPr>
            <a:endParaRPr lang="en-US">
              <a:ln w="28575">
                <a:solidFill>
                  <a:schemeClr val="tx1"/>
                </a:solidFill>
              </a:ln>
            </a:endParaRPr>
          </a:p>
        </p:txBody>
      </p:sp>
      <p:sp>
        <p:nvSpPr>
          <p:cNvPr id="57" name="TextBox 56"/>
          <p:cNvSpPr txBox="1">
            <a:spLocks noChangeArrowheads="1"/>
          </p:cNvSpPr>
          <p:nvPr/>
        </p:nvSpPr>
        <p:spPr bwMode="auto">
          <a:xfrm>
            <a:off x="2195513" y="3887788"/>
            <a:ext cx="661987" cy="492125"/>
          </a:xfrm>
          <a:prstGeom prst="rect">
            <a:avLst/>
          </a:prstGeom>
          <a:noFill/>
          <a:ln w="9525">
            <a:noFill/>
            <a:miter lim="800000"/>
            <a:headEnd/>
            <a:tailEnd/>
          </a:ln>
        </p:spPr>
        <p:txBody>
          <a:bodyPr wrap="none">
            <a:spAutoFit/>
          </a:bodyPr>
          <a:lstStyle/>
          <a:p>
            <a:r>
              <a:rPr lang="en-US" sz="2600" i="1"/>
              <a:t>sp</a:t>
            </a:r>
            <a:r>
              <a:rPr lang="en-US" sz="2600" baseline="30000"/>
              <a:t>3</a:t>
            </a:r>
          </a:p>
        </p:txBody>
      </p:sp>
      <p:sp>
        <p:nvSpPr>
          <p:cNvPr id="58" name="Line 21"/>
          <p:cNvSpPr>
            <a:spLocks noChangeShapeType="1"/>
          </p:cNvSpPr>
          <p:nvPr/>
        </p:nvSpPr>
        <p:spPr bwMode="auto">
          <a:xfrm>
            <a:off x="3905250" y="2895600"/>
            <a:ext cx="0" cy="609600"/>
          </a:xfrm>
          <a:prstGeom prst="line">
            <a:avLst/>
          </a:prstGeom>
          <a:noFill/>
          <a:ln w="38100">
            <a:solidFill>
              <a:schemeClr val="accent2"/>
            </a:solidFill>
            <a:round/>
            <a:headEnd/>
            <a:tailEnd type="triangle" w="med" len="med"/>
          </a:ln>
        </p:spPr>
        <p:txBody>
          <a:bodyPr/>
          <a:lstStyle/>
          <a:p>
            <a:endParaRPr lang="en-US"/>
          </a:p>
        </p:txBody>
      </p:sp>
    </p:spTree>
    <p:extLst>
      <p:ext uri="{BB962C8B-B14F-4D97-AF65-F5344CB8AC3E}">
        <p14:creationId xmlns:p14="http://schemas.microsoft.com/office/powerpoint/2010/main" val="1692602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1666 4.85437E-7 L 0.23334 4.85437E-7 " pathEditMode="relative" rAng="0" ptsTypes="AA">
                                      <p:cBhvr>
                                        <p:cTn id="6" dur="2000" fill="hold"/>
                                        <p:tgtEl>
                                          <p:spTgt spid="37"/>
                                        </p:tgtEl>
                                        <p:attrNameLst>
                                          <p:attrName>ppt_x</p:attrName>
                                          <p:attrName>ppt_y</p:attrName>
                                        </p:attrNameLst>
                                      </p:cBhvr>
                                      <p:rCtr x="125" y="0"/>
                                    </p:animMotion>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000" fill="hold"/>
                                        <p:tgtEl>
                                          <p:spTgt spid="21"/>
                                        </p:tgtEl>
                                        <p:attrNameLst>
                                          <p:attrName>ppt_w</p:attrName>
                                        </p:attrNameLst>
                                      </p:cBhvr>
                                      <p:tavLst>
                                        <p:tav tm="0">
                                          <p:val>
                                            <p:fltVal val="0"/>
                                          </p:val>
                                        </p:tav>
                                        <p:tav tm="100000">
                                          <p:val>
                                            <p:strVal val="#ppt_w"/>
                                          </p:val>
                                        </p:tav>
                                      </p:tavLst>
                                    </p:anim>
                                    <p:anim calcmode="lin" valueType="num">
                                      <p:cBhvr>
                                        <p:cTn id="19" dur="1000" fill="hold"/>
                                        <p:tgtEl>
                                          <p:spTgt spid="21"/>
                                        </p:tgtEl>
                                        <p:attrNameLst>
                                          <p:attrName>ppt_h</p:attrName>
                                        </p:attrNameLst>
                                      </p:cBhvr>
                                      <p:tavLst>
                                        <p:tav tm="0">
                                          <p:val>
                                            <p:fltVal val="0"/>
                                          </p:val>
                                        </p:tav>
                                        <p:tav tm="100000">
                                          <p:val>
                                            <p:strVal val="#ppt_h"/>
                                          </p:val>
                                        </p:tav>
                                      </p:tavLst>
                                    </p:anim>
                                    <p:anim calcmode="lin" valueType="num">
                                      <p:cBhvr>
                                        <p:cTn id="20"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000"/>
                            </p:stCondLst>
                            <p:childTnLst>
                              <p:par>
                                <p:cTn id="23" presetID="15"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2000"/>
                            </p:stCondLst>
                            <p:childTnLst>
                              <p:par>
                                <p:cTn id="30" presetID="15"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1000" fill="hold"/>
                                        <p:tgtEl>
                                          <p:spTgt spid="23"/>
                                        </p:tgtEl>
                                        <p:attrNameLst>
                                          <p:attrName>ppt_w</p:attrName>
                                        </p:attrNameLst>
                                      </p:cBhvr>
                                      <p:tavLst>
                                        <p:tav tm="0">
                                          <p:val>
                                            <p:fltVal val="0"/>
                                          </p:val>
                                        </p:tav>
                                        <p:tav tm="100000">
                                          <p:val>
                                            <p:strVal val="#ppt_w"/>
                                          </p:val>
                                        </p:tav>
                                      </p:tavLst>
                                    </p:anim>
                                    <p:anim calcmode="lin" valueType="num">
                                      <p:cBhvr>
                                        <p:cTn id="33" dur="1000" fill="hold"/>
                                        <p:tgtEl>
                                          <p:spTgt spid="23"/>
                                        </p:tgtEl>
                                        <p:attrNameLst>
                                          <p:attrName>ppt_h</p:attrName>
                                        </p:attrNameLst>
                                      </p:cBhvr>
                                      <p:tavLst>
                                        <p:tav tm="0">
                                          <p:val>
                                            <p:fltVal val="0"/>
                                          </p:val>
                                        </p:tav>
                                        <p:tav tm="100000">
                                          <p:val>
                                            <p:strVal val="#ppt_h"/>
                                          </p:val>
                                        </p:tav>
                                      </p:tavLst>
                                    </p:anim>
                                    <p:anim calcmode="lin" valueType="num">
                                      <p:cBhvr>
                                        <p:cTn id="34"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000"/>
                            </p:stCondLst>
                            <p:childTnLst>
                              <p:par>
                                <p:cTn id="37" presetID="15"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1000" fill="hold"/>
                                        <p:tgtEl>
                                          <p:spTgt spid="58"/>
                                        </p:tgtEl>
                                        <p:attrNameLst>
                                          <p:attrName>ppt_w</p:attrName>
                                        </p:attrNameLst>
                                      </p:cBhvr>
                                      <p:tavLst>
                                        <p:tav tm="0">
                                          <p:val>
                                            <p:fltVal val="0"/>
                                          </p:val>
                                        </p:tav>
                                        <p:tav tm="100000">
                                          <p:val>
                                            <p:strVal val="#ppt_w"/>
                                          </p:val>
                                        </p:tav>
                                      </p:tavLst>
                                    </p:anim>
                                    <p:anim calcmode="lin" valueType="num">
                                      <p:cBhvr>
                                        <p:cTn id="40" dur="1000" fill="hold"/>
                                        <p:tgtEl>
                                          <p:spTgt spid="58"/>
                                        </p:tgtEl>
                                        <p:attrNameLst>
                                          <p:attrName>ppt_h</p:attrName>
                                        </p:attrNameLst>
                                      </p:cBhvr>
                                      <p:tavLst>
                                        <p:tav tm="0">
                                          <p:val>
                                            <p:fltVal val="0"/>
                                          </p:val>
                                        </p:tav>
                                        <p:tav tm="100000">
                                          <p:val>
                                            <p:strVal val="#ppt_h"/>
                                          </p:val>
                                        </p:tav>
                                      </p:tavLst>
                                    </p:anim>
                                    <p:anim calcmode="lin" valueType="num">
                                      <p:cBhvr>
                                        <p:cTn id="41"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1000" fill="hold"/>
                                        <p:tgtEl>
                                          <p:spTgt spid="56"/>
                                        </p:tgtEl>
                                        <p:attrNameLst>
                                          <p:attrName>ppt_w</p:attrName>
                                        </p:attrNameLst>
                                      </p:cBhvr>
                                      <p:tavLst>
                                        <p:tav tm="0">
                                          <p:val>
                                            <p:strVal val="#ppt_w*0.70"/>
                                          </p:val>
                                        </p:tav>
                                        <p:tav tm="100000">
                                          <p:val>
                                            <p:strVal val="#ppt_w"/>
                                          </p:val>
                                        </p:tav>
                                      </p:tavLst>
                                    </p:anim>
                                    <p:anim calcmode="lin" valueType="num">
                                      <p:cBhvr>
                                        <p:cTn id="48" dur="1000" fill="hold"/>
                                        <p:tgtEl>
                                          <p:spTgt spid="56"/>
                                        </p:tgtEl>
                                        <p:attrNameLst>
                                          <p:attrName>ppt_h</p:attrName>
                                        </p:attrNameLst>
                                      </p:cBhvr>
                                      <p:tavLst>
                                        <p:tav tm="0">
                                          <p:val>
                                            <p:strVal val="#ppt_h"/>
                                          </p:val>
                                        </p:tav>
                                        <p:tav tm="100000">
                                          <p:val>
                                            <p:strVal val="#ppt_h"/>
                                          </p:val>
                                        </p:tav>
                                      </p:tavLst>
                                    </p:anim>
                                    <p:animEffect transition="in" filter="fade">
                                      <p:cBhvr>
                                        <p:cTn id="49" dur="1000"/>
                                        <p:tgtEl>
                                          <p:spTgt spid="56"/>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1000" fill="hold"/>
                                        <p:tgtEl>
                                          <p:spTgt spid="57"/>
                                        </p:tgtEl>
                                        <p:attrNameLst>
                                          <p:attrName>ppt_w</p:attrName>
                                        </p:attrNameLst>
                                      </p:cBhvr>
                                      <p:tavLst>
                                        <p:tav tm="0">
                                          <p:val>
                                            <p:strVal val="#ppt_w*0.70"/>
                                          </p:val>
                                        </p:tav>
                                        <p:tav tm="100000">
                                          <p:val>
                                            <p:strVal val="#ppt_w"/>
                                          </p:val>
                                        </p:tav>
                                      </p:tavLst>
                                    </p:anim>
                                    <p:anim calcmode="lin" valueType="num">
                                      <p:cBhvr>
                                        <p:cTn id="53" dur="1000" fill="hold"/>
                                        <p:tgtEl>
                                          <p:spTgt spid="57"/>
                                        </p:tgtEl>
                                        <p:attrNameLst>
                                          <p:attrName>ppt_h</p:attrName>
                                        </p:attrNameLst>
                                      </p:cBhvr>
                                      <p:tavLst>
                                        <p:tav tm="0">
                                          <p:val>
                                            <p:strVal val="#ppt_h"/>
                                          </p:val>
                                        </p:tav>
                                        <p:tav tm="100000">
                                          <p:val>
                                            <p:strVal val="#ppt_h"/>
                                          </p:val>
                                        </p:tav>
                                      </p:tavLst>
                                    </p:anim>
                                    <p:animEffect transition="in" filter="fade">
                                      <p:cBhvr>
                                        <p:cTn id="54" dur="10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18436"/>
                                        </p:tgtEl>
                                        <p:attrNameLst>
                                          <p:attrName>style.visibility</p:attrName>
                                        </p:attrNameLst>
                                      </p:cBhvr>
                                      <p:to>
                                        <p:strVal val="visible"/>
                                      </p:to>
                                    </p:set>
                                    <p:anim calcmode="lin" valueType="num">
                                      <p:cBhvr>
                                        <p:cTn id="59" dur="1000" fill="hold"/>
                                        <p:tgtEl>
                                          <p:spTgt spid="18436"/>
                                        </p:tgtEl>
                                        <p:attrNameLst>
                                          <p:attrName>ppt_w</p:attrName>
                                        </p:attrNameLst>
                                      </p:cBhvr>
                                      <p:tavLst>
                                        <p:tav tm="0">
                                          <p:val>
                                            <p:strVal val="#ppt_w*0.70"/>
                                          </p:val>
                                        </p:tav>
                                        <p:tav tm="100000">
                                          <p:val>
                                            <p:strVal val="#ppt_w"/>
                                          </p:val>
                                        </p:tav>
                                      </p:tavLst>
                                    </p:anim>
                                    <p:anim calcmode="lin" valueType="num">
                                      <p:cBhvr>
                                        <p:cTn id="60" dur="1000" fill="hold"/>
                                        <p:tgtEl>
                                          <p:spTgt spid="18436"/>
                                        </p:tgtEl>
                                        <p:attrNameLst>
                                          <p:attrName>ppt_h</p:attrName>
                                        </p:attrNameLst>
                                      </p:cBhvr>
                                      <p:tavLst>
                                        <p:tav tm="0">
                                          <p:val>
                                            <p:strVal val="#ppt_h"/>
                                          </p:val>
                                        </p:tav>
                                        <p:tav tm="100000">
                                          <p:val>
                                            <p:strVal val="#ppt_h"/>
                                          </p:val>
                                        </p:tav>
                                      </p:tavLst>
                                    </p:anim>
                                    <p:animEffect transition="in" filter="fade">
                                      <p:cBhvr>
                                        <p:cTn id="61"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7" grpId="0" animBg="1"/>
      <p:bldP spid="56" grpId="0" animBg="1"/>
      <p:bldP spid="57" grpId="0"/>
      <p:bldP spid="5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41B69CCE-BB09-46E5-8CB4-D724BA381B3A}" type="slidenum">
              <a:rPr lang="en-US"/>
              <a:pPr>
                <a:defRPr/>
              </a:pPr>
              <a:t>91</a:t>
            </a:fld>
            <a:endParaRPr lang="en-US"/>
          </a:p>
        </p:txBody>
      </p:sp>
      <p:pic>
        <p:nvPicPr>
          <p:cNvPr id="109572" name="Picture 4"/>
          <p:cNvPicPr>
            <a:picLocks noChangeAspect="1" noChangeArrowheads="1"/>
          </p:cNvPicPr>
          <p:nvPr/>
        </p:nvPicPr>
        <p:blipFill>
          <a:blip r:embed="rId2"/>
          <a:srcRect/>
          <a:stretch>
            <a:fillRect/>
          </a:stretch>
        </p:blipFill>
        <p:spPr bwMode="auto">
          <a:xfrm>
            <a:off x="2114550" y="1981200"/>
            <a:ext cx="4914900" cy="1171575"/>
          </a:xfrm>
          <a:prstGeom prst="rect">
            <a:avLst/>
          </a:prstGeom>
          <a:noFill/>
          <a:ln w="9525">
            <a:noFill/>
            <a:miter lim="800000"/>
            <a:headEnd/>
            <a:tailEnd/>
          </a:ln>
        </p:spPr>
      </p:pic>
      <p:pic>
        <p:nvPicPr>
          <p:cNvPr id="109573" name="Picture 5"/>
          <p:cNvPicPr>
            <a:picLocks noChangeAspect="1" noChangeArrowheads="1"/>
          </p:cNvPicPr>
          <p:nvPr/>
        </p:nvPicPr>
        <p:blipFill>
          <a:blip r:embed="rId3"/>
          <a:srcRect/>
          <a:stretch>
            <a:fillRect/>
          </a:stretch>
        </p:blipFill>
        <p:spPr bwMode="auto">
          <a:xfrm>
            <a:off x="2162175" y="3352800"/>
            <a:ext cx="4772025" cy="1104900"/>
          </a:xfrm>
          <a:prstGeom prst="rect">
            <a:avLst/>
          </a:prstGeom>
          <a:noFill/>
          <a:ln w="9525">
            <a:noFill/>
            <a:miter lim="800000"/>
            <a:headEnd/>
            <a:tailEnd/>
          </a:ln>
        </p:spPr>
      </p:pic>
      <p:pic>
        <p:nvPicPr>
          <p:cNvPr id="109574" name="Picture 6"/>
          <p:cNvPicPr>
            <a:picLocks noChangeAspect="1" noChangeArrowheads="1"/>
          </p:cNvPicPr>
          <p:nvPr/>
        </p:nvPicPr>
        <p:blipFill>
          <a:blip r:embed="rId4"/>
          <a:srcRect/>
          <a:stretch>
            <a:fillRect/>
          </a:stretch>
        </p:blipFill>
        <p:spPr bwMode="auto">
          <a:xfrm>
            <a:off x="2171700" y="4743450"/>
            <a:ext cx="4800600" cy="1504950"/>
          </a:xfrm>
          <a:prstGeom prst="rect">
            <a:avLst/>
          </a:prstGeom>
          <a:noFill/>
          <a:ln w="9525">
            <a:noFill/>
            <a:miter lim="800000"/>
            <a:headEnd/>
            <a:tailEnd/>
          </a:ln>
        </p:spPr>
      </p:pic>
      <p:sp>
        <p:nvSpPr>
          <p:cNvPr id="109575" name="Oval 7"/>
          <p:cNvSpPr>
            <a:spLocks noChangeArrowheads="1"/>
          </p:cNvSpPr>
          <p:nvPr/>
        </p:nvSpPr>
        <p:spPr bwMode="auto">
          <a:xfrm>
            <a:off x="5791200" y="4419600"/>
            <a:ext cx="1676400" cy="1981200"/>
          </a:xfrm>
          <a:prstGeom prst="ellipse">
            <a:avLst/>
          </a:prstGeom>
          <a:noFill/>
          <a:ln w="38100">
            <a:solidFill>
              <a:srgbClr val="FF0000"/>
            </a:solidFill>
            <a:round/>
            <a:headEnd/>
            <a:tailEnd/>
          </a:ln>
        </p:spPr>
        <p:txBody>
          <a:bodyPr wrap="none" anchor="ctr"/>
          <a:lstStyle/>
          <a:p>
            <a:pPr eaLnBrk="0" hangingPunct="0"/>
            <a:endParaRPr lang="en-GB"/>
          </a:p>
        </p:txBody>
      </p:sp>
      <p:sp>
        <p:nvSpPr>
          <p:cNvPr id="48135" name="Text Box 8"/>
          <p:cNvSpPr txBox="1">
            <a:spLocks noChangeArrowheads="1"/>
          </p:cNvSpPr>
          <p:nvPr/>
        </p:nvSpPr>
        <p:spPr bwMode="auto">
          <a:xfrm>
            <a:off x="2422525" y="1233488"/>
            <a:ext cx="4518025" cy="519112"/>
          </a:xfrm>
          <a:prstGeom prst="rect">
            <a:avLst/>
          </a:prstGeom>
          <a:noFill/>
          <a:ln w="9525">
            <a:noFill/>
            <a:miter lim="800000"/>
            <a:headEnd/>
            <a:tailEnd/>
          </a:ln>
        </p:spPr>
        <p:txBody>
          <a:bodyPr wrap="none">
            <a:spAutoFit/>
          </a:bodyPr>
          <a:lstStyle/>
          <a:p>
            <a:pPr eaLnBrk="0" hangingPunct="0"/>
            <a:r>
              <a:rPr lang="en-US" sz="2800" i="1">
                <a:solidFill>
                  <a:srgbClr val="00B050"/>
                </a:solidFill>
              </a:rPr>
              <a:t>sp</a:t>
            </a:r>
            <a:r>
              <a:rPr lang="en-US" sz="2800" baseline="30000">
                <a:solidFill>
                  <a:srgbClr val="00B050"/>
                </a:solidFill>
              </a:rPr>
              <a:t>2</a:t>
            </a:r>
            <a:r>
              <a:rPr lang="en-US" sz="2800">
                <a:solidFill>
                  <a:srgbClr val="00B050"/>
                </a:solidFill>
              </a:rPr>
              <a:t> Hybridization of Carbon</a:t>
            </a:r>
          </a:p>
        </p:txBody>
      </p:sp>
      <p:sp>
        <p:nvSpPr>
          <p:cNvPr id="48136" name="Text Box 8"/>
          <p:cNvSpPr txBox="1">
            <a:spLocks noChangeArrowheads="1"/>
          </p:cNvSpPr>
          <p:nvPr/>
        </p:nvSpPr>
        <p:spPr bwMode="auto">
          <a:xfrm>
            <a:off x="381000" y="138113"/>
            <a:ext cx="8458200" cy="1014412"/>
          </a:xfrm>
          <a:prstGeom prst="rect">
            <a:avLst/>
          </a:prstGeom>
          <a:noFill/>
          <a:ln w="9525">
            <a:noFill/>
            <a:miter lim="800000"/>
            <a:headEnd/>
            <a:tailEnd/>
          </a:ln>
        </p:spPr>
        <p:txBody>
          <a:bodyPr>
            <a:spAutoFit/>
          </a:bodyPr>
          <a:lstStyle/>
          <a:p>
            <a:pPr algn="ctr" eaLnBrk="0" hangingPunct="0"/>
            <a:r>
              <a:rPr lang="en-US" sz="3000"/>
              <a:t>Hybridization in Molecules Containing </a:t>
            </a:r>
            <a:br>
              <a:rPr lang="en-US" sz="3000"/>
            </a:br>
            <a:r>
              <a:rPr lang="en-US" sz="3000"/>
              <a:t>Double and Triple Bonds</a:t>
            </a:r>
          </a:p>
        </p:txBody>
      </p:sp>
    </p:spTree>
    <p:extLst>
      <p:ext uri="{BB962C8B-B14F-4D97-AF65-F5344CB8AC3E}">
        <p14:creationId xmlns:p14="http://schemas.microsoft.com/office/powerpoint/2010/main" val="390581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p:cTn id="7" dur="1000" fill="hold"/>
                                        <p:tgtEl>
                                          <p:spTgt spid="109572"/>
                                        </p:tgtEl>
                                        <p:attrNameLst>
                                          <p:attrName>ppt_w</p:attrName>
                                        </p:attrNameLst>
                                      </p:cBhvr>
                                      <p:tavLst>
                                        <p:tav tm="0">
                                          <p:val>
                                            <p:strVal val="#ppt_w*0.70"/>
                                          </p:val>
                                        </p:tav>
                                        <p:tav tm="100000">
                                          <p:val>
                                            <p:strVal val="#ppt_w"/>
                                          </p:val>
                                        </p:tav>
                                      </p:tavLst>
                                    </p:anim>
                                    <p:anim calcmode="lin" valueType="num">
                                      <p:cBhvr>
                                        <p:cTn id="8" dur="1000" fill="hold"/>
                                        <p:tgtEl>
                                          <p:spTgt spid="109572"/>
                                        </p:tgtEl>
                                        <p:attrNameLst>
                                          <p:attrName>ppt_h</p:attrName>
                                        </p:attrNameLst>
                                      </p:cBhvr>
                                      <p:tavLst>
                                        <p:tav tm="0">
                                          <p:val>
                                            <p:strVal val="#ppt_h"/>
                                          </p:val>
                                        </p:tav>
                                        <p:tav tm="100000">
                                          <p:val>
                                            <p:strVal val="#ppt_h"/>
                                          </p:val>
                                        </p:tav>
                                      </p:tavLst>
                                    </p:anim>
                                    <p:animEffect transition="in" filter="fade">
                                      <p:cBhvr>
                                        <p:cTn id="9" dur="1000"/>
                                        <p:tgtEl>
                                          <p:spTgt spid="10957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9573"/>
                                        </p:tgtEl>
                                        <p:attrNameLst>
                                          <p:attrName>style.visibility</p:attrName>
                                        </p:attrNameLst>
                                      </p:cBhvr>
                                      <p:to>
                                        <p:strVal val="visible"/>
                                      </p:to>
                                    </p:set>
                                    <p:anim calcmode="lin" valueType="num">
                                      <p:cBhvr>
                                        <p:cTn id="14" dur="1000" fill="hold"/>
                                        <p:tgtEl>
                                          <p:spTgt spid="109573"/>
                                        </p:tgtEl>
                                        <p:attrNameLst>
                                          <p:attrName>ppt_w</p:attrName>
                                        </p:attrNameLst>
                                      </p:cBhvr>
                                      <p:tavLst>
                                        <p:tav tm="0">
                                          <p:val>
                                            <p:strVal val="#ppt_w*0.70"/>
                                          </p:val>
                                        </p:tav>
                                        <p:tav tm="100000">
                                          <p:val>
                                            <p:strVal val="#ppt_w"/>
                                          </p:val>
                                        </p:tav>
                                      </p:tavLst>
                                    </p:anim>
                                    <p:anim calcmode="lin" valueType="num">
                                      <p:cBhvr>
                                        <p:cTn id="15" dur="1000" fill="hold"/>
                                        <p:tgtEl>
                                          <p:spTgt spid="109573"/>
                                        </p:tgtEl>
                                        <p:attrNameLst>
                                          <p:attrName>ppt_h</p:attrName>
                                        </p:attrNameLst>
                                      </p:cBhvr>
                                      <p:tavLst>
                                        <p:tav tm="0">
                                          <p:val>
                                            <p:strVal val="#ppt_h"/>
                                          </p:val>
                                        </p:tav>
                                        <p:tav tm="100000">
                                          <p:val>
                                            <p:strVal val="#ppt_h"/>
                                          </p:val>
                                        </p:tav>
                                      </p:tavLst>
                                    </p:anim>
                                    <p:animEffect transition="in" filter="fade">
                                      <p:cBhvr>
                                        <p:cTn id="16" dur="1000"/>
                                        <p:tgtEl>
                                          <p:spTgt spid="10957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9574"/>
                                        </p:tgtEl>
                                        <p:attrNameLst>
                                          <p:attrName>style.visibility</p:attrName>
                                        </p:attrNameLst>
                                      </p:cBhvr>
                                      <p:to>
                                        <p:strVal val="visible"/>
                                      </p:to>
                                    </p:set>
                                    <p:anim calcmode="lin" valueType="num">
                                      <p:cBhvr>
                                        <p:cTn id="21" dur="1000" fill="hold"/>
                                        <p:tgtEl>
                                          <p:spTgt spid="109574"/>
                                        </p:tgtEl>
                                        <p:attrNameLst>
                                          <p:attrName>ppt_w</p:attrName>
                                        </p:attrNameLst>
                                      </p:cBhvr>
                                      <p:tavLst>
                                        <p:tav tm="0">
                                          <p:val>
                                            <p:strVal val="#ppt_w*0.70"/>
                                          </p:val>
                                        </p:tav>
                                        <p:tav tm="100000">
                                          <p:val>
                                            <p:strVal val="#ppt_w"/>
                                          </p:val>
                                        </p:tav>
                                      </p:tavLst>
                                    </p:anim>
                                    <p:anim calcmode="lin" valueType="num">
                                      <p:cBhvr>
                                        <p:cTn id="22" dur="1000" fill="hold"/>
                                        <p:tgtEl>
                                          <p:spTgt spid="109574"/>
                                        </p:tgtEl>
                                        <p:attrNameLst>
                                          <p:attrName>ppt_h</p:attrName>
                                        </p:attrNameLst>
                                      </p:cBhvr>
                                      <p:tavLst>
                                        <p:tav tm="0">
                                          <p:val>
                                            <p:strVal val="#ppt_h"/>
                                          </p:val>
                                        </p:tav>
                                        <p:tav tm="100000">
                                          <p:val>
                                            <p:strVal val="#ppt_h"/>
                                          </p:val>
                                        </p:tav>
                                      </p:tavLst>
                                    </p:anim>
                                    <p:animEffect transition="in" filter="fade">
                                      <p:cBhvr>
                                        <p:cTn id="23" dur="1000"/>
                                        <p:tgtEl>
                                          <p:spTgt spid="10957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09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85123D8-370C-4967-A7F7-A207E9F1CE0D}" type="slidenum">
              <a:rPr lang="en-US"/>
              <a:pPr>
                <a:defRPr/>
              </a:pPr>
              <a:t>92</a:t>
            </a:fld>
            <a:endParaRPr lang="en-US"/>
          </a:p>
        </p:txBody>
      </p:sp>
      <p:pic>
        <p:nvPicPr>
          <p:cNvPr id="49155" name="Picture 4"/>
          <p:cNvPicPr>
            <a:picLocks noChangeAspect="1" noChangeArrowheads="1"/>
          </p:cNvPicPr>
          <p:nvPr/>
        </p:nvPicPr>
        <p:blipFill>
          <a:blip r:embed="rId2"/>
          <a:srcRect/>
          <a:stretch>
            <a:fillRect/>
          </a:stretch>
        </p:blipFill>
        <p:spPr bwMode="auto">
          <a:xfrm>
            <a:off x="2090738" y="1257300"/>
            <a:ext cx="4962525" cy="5067300"/>
          </a:xfrm>
          <a:prstGeom prst="rect">
            <a:avLst/>
          </a:prstGeom>
          <a:noFill/>
          <a:ln w="9525">
            <a:noFill/>
            <a:miter lim="800000"/>
            <a:headEnd/>
            <a:tailEnd/>
          </a:ln>
        </p:spPr>
      </p:pic>
      <p:sp>
        <p:nvSpPr>
          <p:cNvPr id="49156" name="Rectangle 5"/>
          <p:cNvSpPr>
            <a:spLocks noChangeArrowheads="1"/>
          </p:cNvSpPr>
          <p:nvPr/>
        </p:nvSpPr>
        <p:spPr bwMode="auto">
          <a:xfrm>
            <a:off x="838200" y="228600"/>
            <a:ext cx="7620000" cy="646331"/>
          </a:xfrm>
          <a:prstGeom prst="rect">
            <a:avLst/>
          </a:prstGeom>
          <a:noFill/>
          <a:ln w="9525">
            <a:noFill/>
            <a:miter lim="800000"/>
            <a:headEnd/>
            <a:tailEnd/>
          </a:ln>
        </p:spPr>
        <p:txBody>
          <a:bodyPr>
            <a:spAutoFit/>
          </a:bodyPr>
          <a:lstStyle/>
          <a:p>
            <a:pPr eaLnBrk="0" hangingPunct="0"/>
            <a:r>
              <a:rPr lang="en-US" dirty="0" err="1"/>
              <a:t>Unhybridized</a:t>
            </a:r>
            <a:r>
              <a:rPr lang="en-US" dirty="0"/>
              <a:t> 2</a:t>
            </a:r>
            <a:r>
              <a:rPr lang="en-US" i="1" dirty="0"/>
              <a:t>p</a:t>
            </a:r>
            <a:r>
              <a:rPr lang="en-US" baseline="-25000" dirty="0"/>
              <a:t>z</a:t>
            </a:r>
            <a:r>
              <a:rPr lang="en-US" dirty="0"/>
              <a:t> orbital </a:t>
            </a:r>
            <a:r>
              <a:rPr lang="en-US" dirty="0">
                <a:solidFill>
                  <a:srgbClr val="FF0000"/>
                </a:solidFill>
              </a:rPr>
              <a:t>(</a:t>
            </a:r>
            <a:r>
              <a:rPr lang="en-US" dirty="0" smtClean="0">
                <a:solidFill>
                  <a:srgbClr val="FF0000"/>
                </a:solidFill>
              </a:rPr>
              <a:t>grey</a:t>
            </a:r>
            <a:r>
              <a:rPr lang="en-US" dirty="0">
                <a:solidFill>
                  <a:srgbClr val="FF0000"/>
                </a:solidFill>
              </a:rPr>
              <a:t>), </a:t>
            </a:r>
            <a:r>
              <a:rPr lang="en-US" dirty="0"/>
              <a:t>which is perpendicular to the plane of the hybrid </a:t>
            </a:r>
            <a:r>
              <a:rPr lang="en-US" dirty="0">
                <a:solidFill>
                  <a:srgbClr val="00FF00"/>
                </a:solidFill>
              </a:rPr>
              <a:t>(green)</a:t>
            </a:r>
            <a:r>
              <a:rPr lang="en-US" dirty="0"/>
              <a:t> </a:t>
            </a:r>
            <a:r>
              <a:rPr lang="en-US" dirty="0" err="1"/>
              <a:t>orbitals</a:t>
            </a:r>
            <a:r>
              <a:rPr lang="en-US" dirty="0"/>
              <a:t>.</a:t>
            </a:r>
          </a:p>
        </p:txBody>
      </p:sp>
    </p:spTree>
    <p:extLst>
      <p:ext uri="{BB962C8B-B14F-4D97-AF65-F5344CB8AC3E}">
        <p14:creationId xmlns:p14="http://schemas.microsoft.com/office/powerpoint/2010/main" val="176641100"/>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80A02AF-1FB7-4983-8BA9-8624A84D64B2}" type="slidenum">
              <a:rPr lang="en-US"/>
              <a:pPr>
                <a:defRPr/>
              </a:pPr>
              <a:t>93</a:t>
            </a:fld>
            <a:endParaRPr lang="en-US"/>
          </a:p>
        </p:txBody>
      </p:sp>
      <p:pic>
        <p:nvPicPr>
          <p:cNvPr id="26643" name="Picture 19"/>
          <p:cNvPicPr>
            <a:picLocks noChangeAspect="1" noChangeArrowheads="1"/>
          </p:cNvPicPr>
          <p:nvPr/>
        </p:nvPicPr>
        <p:blipFill>
          <a:blip r:embed="rId2"/>
          <a:srcRect/>
          <a:stretch>
            <a:fillRect/>
          </a:stretch>
        </p:blipFill>
        <p:spPr bwMode="auto">
          <a:xfrm>
            <a:off x="2514600" y="2716213"/>
            <a:ext cx="3886200" cy="2309812"/>
          </a:xfrm>
          <a:prstGeom prst="rect">
            <a:avLst/>
          </a:prstGeom>
          <a:noFill/>
          <a:ln w="9525">
            <a:noFill/>
            <a:miter lim="800000"/>
            <a:headEnd/>
            <a:tailEnd/>
          </a:ln>
        </p:spPr>
      </p:pic>
      <p:sp>
        <p:nvSpPr>
          <p:cNvPr id="50180" name="Rectangle 4"/>
          <p:cNvSpPr>
            <a:spLocks noChangeArrowheads="1"/>
          </p:cNvSpPr>
          <p:nvPr/>
        </p:nvSpPr>
        <p:spPr bwMode="auto">
          <a:xfrm>
            <a:off x="2590800" y="5943600"/>
            <a:ext cx="457200" cy="381000"/>
          </a:xfrm>
          <a:prstGeom prst="rect">
            <a:avLst/>
          </a:prstGeom>
          <a:solidFill>
            <a:schemeClr val="bg1"/>
          </a:solidFill>
          <a:ln w="9525">
            <a:noFill/>
            <a:miter lim="800000"/>
            <a:headEnd/>
            <a:tailEnd/>
          </a:ln>
        </p:spPr>
        <p:txBody>
          <a:bodyPr wrap="none" anchor="ctr"/>
          <a:lstStyle/>
          <a:p>
            <a:pPr eaLnBrk="0" hangingPunct="0"/>
            <a:endParaRPr lang="en-GB"/>
          </a:p>
        </p:txBody>
      </p:sp>
      <p:sp>
        <p:nvSpPr>
          <p:cNvPr id="50181" name="Rectangle 5"/>
          <p:cNvSpPr>
            <a:spLocks noChangeArrowheads="1"/>
          </p:cNvSpPr>
          <p:nvPr/>
        </p:nvSpPr>
        <p:spPr bwMode="auto">
          <a:xfrm>
            <a:off x="6400800" y="5943600"/>
            <a:ext cx="457200" cy="381000"/>
          </a:xfrm>
          <a:prstGeom prst="rect">
            <a:avLst/>
          </a:prstGeom>
          <a:solidFill>
            <a:schemeClr val="bg1"/>
          </a:solidFill>
          <a:ln w="9525">
            <a:noFill/>
            <a:miter lim="800000"/>
            <a:headEnd/>
            <a:tailEnd/>
          </a:ln>
        </p:spPr>
        <p:txBody>
          <a:bodyPr wrap="none" anchor="ctr"/>
          <a:lstStyle/>
          <a:p>
            <a:pPr eaLnBrk="0" hangingPunct="0"/>
            <a:endParaRPr lang="en-GB"/>
          </a:p>
        </p:txBody>
      </p:sp>
      <p:grpSp>
        <p:nvGrpSpPr>
          <p:cNvPr id="2" name="Group 23"/>
          <p:cNvGrpSpPr>
            <a:grpSpLocks/>
          </p:cNvGrpSpPr>
          <p:nvPr/>
        </p:nvGrpSpPr>
        <p:grpSpPr bwMode="auto">
          <a:xfrm>
            <a:off x="152400" y="3471863"/>
            <a:ext cx="8763000" cy="2090737"/>
            <a:chOff x="96" y="2187"/>
            <a:chExt cx="5520" cy="1317"/>
          </a:xfrm>
        </p:grpSpPr>
        <p:sp>
          <p:nvSpPr>
            <p:cNvPr id="50190" name="Text Box 3"/>
            <p:cNvSpPr txBox="1">
              <a:spLocks noChangeArrowheads="1"/>
            </p:cNvSpPr>
            <p:nvPr/>
          </p:nvSpPr>
          <p:spPr bwMode="auto">
            <a:xfrm>
              <a:off x="96" y="3216"/>
              <a:ext cx="5520" cy="288"/>
            </a:xfrm>
            <a:prstGeom prst="rect">
              <a:avLst/>
            </a:prstGeom>
            <a:noFill/>
            <a:ln w="57150" cmpd="thinThick">
              <a:noFill/>
              <a:miter lim="800000"/>
              <a:headEnd/>
              <a:tailEnd/>
            </a:ln>
          </p:spPr>
          <p:txBody>
            <a:bodyPr>
              <a:spAutoFit/>
            </a:bodyPr>
            <a:lstStyle/>
            <a:p>
              <a:pPr eaLnBrk="0" hangingPunct="0">
                <a:spcBef>
                  <a:spcPct val="50000"/>
                </a:spcBef>
              </a:pPr>
              <a:r>
                <a:rPr lang="en-US"/>
                <a:t>Sigma bond (</a:t>
              </a:r>
              <a:r>
                <a:rPr lang="en-US">
                  <a:latin typeface="Symbol" pitchFamily="18" charset="2"/>
                </a:rPr>
                <a:t>s</a:t>
              </a:r>
              <a:r>
                <a:rPr lang="en-US"/>
                <a:t>) – electron density between the 2 atoms</a:t>
              </a:r>
            </a:p>
          </p:txBody>
        </p:sp>
        <p:sp>
          <p:nvSpPr>
            <p:cNvPr id="50191" name="Oval 6"/>
            <p:cNvSpPr>
              <a:spLocks noChangeArrowheads="1"/>
            </p:cNvSpPr>
            <p:nvPr/>
          </p:nvSpPr>
          <p:spPr bwMode="auto">
            <a:xfrm>
              <a:off x="1824" y="2505"/>
              <a:ext cx="288" cy="192"/>
            </a:xfrm>
            <a:prstGeom prst="ellipse">
              <a:avLst/>
            </a:prstGeom>
            <a:noFill/>
            <a:ln w="28575">
              <a:solidFill>
                <a:srgbClr val="FF0000"/>
              </a:solidFill>
              <a:round/>
              <a:headEnd/>
              <a:tailEnd/>
            </a:ln>
          </p:spPr>
          <p:txBody>
            <a:bodyPr wrap="none" anchor="ctr"/>
            <a:lstStyle/>
            <a:p>
              <a:pPr eaLnBrk="0" hangingPunct="0"/>
              <a:endParaRPr lang="en-GB"/>
            </a:p>
          </p:txBody>
        </p:sp>
        <p:sp>
          <p:nvSpPr>
            <p:cNvPr id="50192" name="Oval 7"/>
            <p:cNvSpPr>
              <a:spLocks noChangeArrowheads="1"/>
            </p:cNvSpPr>
            <p:nvPr/>
          </p:nvSpPr>
          <p:spPr bwMode="auto">
            <a:xfrm>
              <a:off x="2640" y="2352"/>
              <a:ext cx="288" cy="192"/>
            </a:xfrm>
            <a:prstGeom prst="ellipse">
              <a:avLst/>
            </a:prstGeom>
            <a:noFill/>
            <a:ln w="28575">
              <a:solidFill>
                <a:srgbClr val="FF0000"/>
              </a:solidFill>
              <a:round/>
              <a:headEnd/>
              <a:tailEnd/>
            </a:ln>
          </p:spPr>
          <p:txBody>
            <a:bodyPr wrap="none" anchor="ctr"/>
            <a:lstStyle/>
            <a:p>
              <a:pPr eaLnBrk="0" hangingPunct="0"/>
              <a:endParaRPr lang="en-GB"/>
            </a:p>
          </p:txBody>
        </p:sp>
        <p:sp>
          <p:nvSpPr>
            <p:cNvPr id="50193" name="Oval 8"/>
            <p:cNvSpPr>
              <a:spLocks noChangeArrowheads="1"/>
            </p:cNvSpPr>
            <p:nvPr/>
          </p:nvSpPr>
          <p:spPr bwMode="auto">
            <a:xfrm>
              <a:off x="3465" y="2514"/>
              <a:ext cx="288" cy="192"/>
            </a:xfrm>
            <a:prstGeom prst="ellipse">
              <a:avLst/>
            </a:prstGeom>
            <a:noFill/>
            <a:ln w="28575">
              <a:solidFill>
                <a:srgbClr val="FF0000"/>
              </a:solidFill>
              <a:round/>
              <a:headEnd/>
              <a:tailEnd/>
            </a:ln>
          </p:spPr>
          <p:txBody>
            <a:bodyPr wrap="none" anchor="ctr"/>
            <a:lstStyle/>
            <a:p>
              <a:pPr eaLnBrk="0" hangingPunct="0"/>
              <a:endParaRPr lang="en-GB"/>
            </a:p>
          </p:txBody>
        </p:sp>
        <p:sp>
          <p:nvSpPr>
            <p:cNvPr id="50194" name="Oval 9"/>
            <p:cNvSpPr>
              <a:spLocks noChangeArrowheads="1"/>
            </p:cNvSpPr>
            <p:nvPr/>
          </p:nvSpPr>
          <p:spPr bwMode="auto">
            <a:xfrm>
              <a:off x="3408" y="2196"/>
              <a:ext cx="288" cy="192"/>
            </a:xfrm>
            <a:prstGeom prst="ellipse">
              <a:avLst/>
            </a:prstGeom>
            <a:noFill/>
            <a:ln w="28575">
              <a:solidFill>
                <a:srgbClr val="FF0000"/>
              </a:solidFill>
              <a:round/>
              <a:headEnd/>
              <a:tailEnd/>
            </a:ln>
          </p:spPr>
          <p:txBody>
            <a:bodyPr wrap="none" anchor="ctr"/>
            <a:lstStyle/>
            <a:p>
              <a:pPr eaLnBrk="0" hangingPunct="0"/>
              <a:endParaRPr lang="en-GB"/>
            </a:p>
          </p:txBody>
        </p:sp>
        <p:sp>
          <p:nvSpPr>
            <p:cNvPr id="50195" name="Oval 10"/>
            <p:cNvSpPr>
              <a:spLocks noChangeArrowheads="1"/>
            </p:cNvSpPr>
            <p:nvPr/>
          </p:nvSpPr>
          <p:spPr bwMode="auto">
            <a:xfrm>
              <a:off x="1860" y="2187"/>
              <a:ext cx="288" cy="192"/>
            </a:xfrm>
            <a:prstGeom prst="ellipse">
              <a:avLst/>
            </a:prstGeom>
            <a:noFill/>
            <a:ln w="28575">
              <a:solidFill>
                <a:srgbClr val="FF0000"/>
              </a:solidFill>
              <a:round/>
              <a:headEnd/>
              <a:tailEnd/>
            </a:ln>
          </p:spPr>
          <p:txBody>
            <a:bodyPr wrap="none" anchor="ctr"/>
            <a:lstStyle/>
            <a:p>
              <a:pPr eaLnBrk="0" hangingPunct="0"/>
              <a:endParaRPr lang="en-GB"/>
            </a:p>
          </p:txBody>
        </p:sp>
      </p:grpSp>
      <p:grpSp>
        <p:nvGrpSpPr>
          <p:cNvPr id="3" name="Group 24"/>
          <p:cNvGrpSpPr>
            <a:grpSpLocks/>
          </p:cNvGrpSpPr>
          <p:nvPr/>
        </p:nvGrpSpPr>
        <p:grpSpPr bwMode="auto">
          <a:xfrm>
            <a:off x="152400" y="3048000"/>
            <a:ext cx="8839200" cy="3489325"/>
            <a:chOff x="96" y="1920"/>
            <a:chExt cx="5568" cy="2198"/>
          </a:xfrm>
        </p:grpSpPr>
        <p:sp>
          <p:nvSpPr>
            <p:cNvPr id="50187" name="Text Box 12"/>
            <p:cNvSpPr txBox="1">
              <a:spLocks noChangeArrowheads="1"/>
            </p:cNvSpPr>
            <p:nvPr/>
          </p:nvSpPr>
          <p:spPr bwMode="auto">
            <a:xfrm>
              <a:off x="96" y="3600"/>
              <a:ext cx="5568" cy="518"/>
            </a:xfrm>
            <a:prstGeom prst="rect">
              <a:avLst/>
            </a:prstGeom>
            <a:noFill/>
            <a:ln w="9525">
              <a:noFill/>
              <a:miter lim="800000"/>
              <a:headEnd/>
              <a:tailEnd/>
            </a:ln>
          </p:spPr>
          <p:txBody>
            <a:bodyPr>
              <a:spAutoFit/>
            </a:bodyPr>
            <a:lstStyle/>
            <a:p>
              <a:pPr eaLnBrk="0" hangingPunct="0">
                <a:spcBef>
                  <a:spcPct val="50000"/>
                </a:spcBef>
              </a:pPr>
              <a:r>
                <a:rPr lang="en-US"/>
                <a:t>Pi bond (</a:t>
              </a:r>
              <a:r>
                <a:rPr lang="en-US">
                  <a:latin typeface="Symbol" pitchFamily="18" charset="2"/>
                </a:rPr>
                <a:t>p</a:t>
              </a:r>
              <a:r>
                <a:rPr lang="en-US"/>
                <a:t>) – electron density above and below plane of nuclei 		of the bonding atoms</a:t>
              </a:r>
            </a:p>
          </p:txBody>
        </p:sp>
        <p:sp>
          <p:nvSpPr>
            <p:cNvPr id="50188" name="Oval 13"/>
            <p:cNvSpPr>
              <a:spLocks noChangeArrowheads="1"/>
            </p:cNvSpPr>
            <p:nvPr/>
          </p:nvSpPr>
          <p:spPr bwMode="auto">
            <a:xfrm>
              <a:off x="2670" y="1920"/>
              <a:ext cx="240" cy="240"/>
            </a:xfrm>
            <a:prstGeom prst="ellipse">
              <a:avLst/>
            </a:prstGeom>
            <a:noFill/>
            <a:ln w="28575">
              <a:solidFill>
                <a:srgbClr val="FF0000"/>
              </a:solidFill>
              <a:round/>
              <a:headEnd/>
              <a:tailEnd/>
            </a:ln>
          </p:spPr>
          <p:txBody>
            <a:bodyPr wrap="none" anchor="ctr"/>
            <a:lstStyle/>
            <a:p>
              <a:pPr eaLnBrk="0" hangingPunct="0"/>
              <a:endParaRPr lang="en-GB"/>
            </a:p>
          </p:txBody>
        </p:sp>
        <p:sp>
          <p:nvSpPr>
            <p:cNvPr id="50189" name="Oval 14"/>
            <p:cNvSpPr>
              <a:spLocks noChangeArrowheads="1"/>
            </p:cNvSpPr>
            <p:nvPr/>
          </p:nvSpPr>
          <p:spPr bwMode="auto">
            <a:xfrm>
              <a:off x="2670" y="2718"/>
              <a:ext cx="240" cy="240"/>
            </a:xfrm>
            <a:prstGeom prst="ellipse">
              <a:avLst/>
            </a:prstGeom>
            <a:noFill/>
            <a:ln w="28575">
              <a:solidFill>
                <a:srgbClr val="FF0000"/>
              </a:solidFill>
              <a:round/>
              <a:headEnd/>
              <a:tailEnd/>
            </a:ln>
          </p:spPr>
          <p:txBody>
            <a:bodyPr wrap="none" anchor="ctr"/>
            <a:lstStyle/>
            <a:p>
              <a:pPr eaLnBrk="0" hangingPunct="0"/>
              <a:endParaRPr lang="en-GB"/>
            </a:p>
          </p:txBody>
        </p:sp>
      </p:grpSp>
      <p:pic>
        <p:nvPicPr>
          <p:cNvPr id="26641" name="Picture 17"/>
          <p:cNvPicPr>
            <a:picLocks noChangeAspect="1" noChangeArrowheads="1"/>
          </p:cNvPicPr>
          <p:nvPr/>
        </p:nvPicPr>
        <p:blipFill>
          <a:blip r:embed="rId3"/>
          <a:srcRect/>
          <a:stretch>
            <a:fillRect/>
          </a:stretch>
        </p:blipFill>
        <p:spPr bwMode="auto">
          <a:xfrm>
            <a:off x="609600" y="585788"/>
            <a:ext cx="2971800" cy="2386012"/>
          </a:xfrm>
          <a:prstGeom prst="rect">
            <a:avLst/>
          </a:prstGeom>
          <a:noFill/>
          <a:ln w="9525">
            <a:noFill/>
            <a:miter lim="800000"/>
            <a:headEnd/>
            <a:tailEnd/>
          </a:ln>
        </p:spPr>
      </p:pic>
      <p:pic>
        <p:nvPicPr>
          <p:cNvPr id="26642" name="Picture 18"/>
          <p:cNvPicPr>
            <a:picLocks noChangeAspect="1" noChangeArrowheads="1"/>
          </p:cNvPicPr>
          <p:nvPr/>
        </p:nvPicPr>
        <p:blipFill>
          <a:blip r:embed="rId4"/>
          <a:srcRect/>
          <a:stretch>
            <a:fillRect/>
          </a:stretch>
        </p:blipFill>
        <p:spPr bwMode="auto">
          <a:xfrm>
            <a:off x="5486400" y="552450"/>
            <a:ext cx="2362200" cy="2190750"/>
          </a:xfrm>
          <a:prstGeom prst="rect">
            <a:avLst/>
          </a:prstGeom>
          <a:noFill/>
          <a:ln w="9525">
            <a:noFill/>
            <a:miter lim="800000"/>
            <a:headEnd/>
            <a:tailEnd/>
          </a:ln>
        </p:spPr>
      </p:pic>
      <p:sp>
        <p:nvSpPr>
          <p:cNvPr id="50186" name="Text Box 20"/>
          <p:cNvSpPr txBox="1">
            <a:spLocks noChangeArrowheads="1"/>
          </p:cNvSpPr>
          <p:nvPr/>
        </p:nvSpPr>
        <p:spPr bwMode="auto">
          <a:xfrm>
            <a:off x="2422525" y="152400"/>
            <a:ext cx="4333875" cy="519113"/>
          </a:xfrm>
          <a:prstGeom prst="rect">
            <a:avLst/>
          </a:prstGeom>
          <a:noFill/>
          <a:ln w="9525">
            <a:noFill/>
            <a:miter lim="800000"/>
            <a:headEnd/>
            <a:tailEnd/>
          </a:ln>
        </p:spPr>
        <p:txBody>
          <a:bodyPr wrap="none">
            <a:spAutoFit/>
          </a:bodyPr>
          <a:lstStyle/>
          <a:p>
            <a:pPr eaLnBrk="0" hangingPunct="0"/>
            <a:r>
              <a:rPr lang="en-US" sz="2800"/>
              <a:t>Bonding in Ethylene, C</a:t>
            </a:r>
            <a:r>
              <a:rPr lang="en-US" sz="2800" baseline="-25000"/>
              <a:t>2</a:t>
            </a:r>
            <a:r>
              <a:rPr lang="en-US" sz="2800"/>
              <a:t>H</a:t>
            </a:r>
            <a:r>
              <a:rPr lang="en-US" sz="2800" baseline="-25000"/>
              <a:t>4</a:t>
            </a:r>
          </a:p>
        </p:txBody>
      </p:sp>
    </p:spTree>
    <p:extLst>
      <p:ext uri="{BB962C8B-B14F-4D97-AF65-F5344CB8AC3E}">
        <p14:creationId xmlns:p14="http://schemas.microsoft.com/office/powerpoint/2010/main" val="61563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6641"/>
                                        </p:tgtEl>
                                        <p:attrNameLst>
                                          <p:attrName>style.visibility</p:attrName>
                                        </p:attrNameLst>
                                      </p:cBhvr>
                                      <p:to>
                                        <p:strVal val="visible"/>
                                      </p:to>
                                    </p:set>
                                    <p:anim calcmode="lin" valueType="num">
                                      <p:cBhvr>
                                        <p:cTn id="7" dur="1000" fill="hold"/>
                                        <p:tgtEl>
                                          <p:spTgt spid="26641"/>
                                        </p:tgtEl>
                                        <p:attrNameLst>
                                          <p:attrName>ppt_w</p:attrName>
                                        </p:attrNameLst>
                                      </p:cBhvr>
                                      <p:tavLst>
                                        <p:tav tm="0">
                                          <p:val>
                                            <p:strVal val="#ppt_w*0.70"/>
                                          </p:val>
                                        </p:tav>
                                        <p:tav tm="100000">
                                          <p:val>
                                            <p:strVal val="#ppt_w"/>
                                          </p:val>
                                        </p:tav>
                                      </p:tavLst>
                                    </p:anim>
                                    <p:anim calcmode="lin" valueType="num">
                                      <p:cBhvr>
                                        <p:cTn id="8" dur="1000" fill="hold"/>
                                        <p:tgtEl>
                                          <p:spTgt spid="26641"/>
                                        </p:tgtEl>
                                        <p:attrNameLst>
                                          <p:attrName>ppt_h</p:attrName>
                                        </p:attrNameLst>
                                      </p:cBhvr>
                                      <p:tavLst>
                                        <p:tav tm="0">
                                          <p:val>
                                            <p:strVal val="#ppt_h"/>
                                          </p:val>
                                        </p:tav>
                                        <p:tav tm="100000">
                                          <p:val>
                                            <p:strVal val="#ppt_h"/>
                                          </p:val>
                                        </p:tav>
                                      </p:tavLst>
                                    </p:anim>
                                    <p:animEffect transition="in" filter="fade">
                                      <p:cBhvr>
                                        <p:cTn id="9" dur="1000"/>
                                        <p:tgtEl>
                                          <p:spTgt spid="26641"/>
                                        </p:tgtEl>
                                      </p:cBhvr>
                                    </p:animEffect>
                                  </p:childTnLst>
                                </p:cTn>
                              </p:par>
                              <p:par>
                                <p:cTn id="10" presetID="55" presetClass="entr" presetSubtype="0" fill="hold" nodeType="withEffect">
                                  <p:stCondLst>
                                    <p:cond delay="0"/>
                                  </p:stCondLst>
                                  <p:childTnLst>
                                    <p:set>
                                      <p:cBhvr>
                                        <p:cTn id="11" dur="1" fill="hold">
                                          <p:stCondLst>
                                            <p:cond delay="0"/>
                                          </p:stCondLst>
                                        </p:cTn>
                                        <p:tgtEl>
                                          <p:spTgt spid="26642"/>
                                        </p:tgtEl>
                                        <p:attrNameLst>
                                          <p:attrName>style.visibility</p:attrName>
                                        </p:attrNameLst>
                                      </p:cBhvr>
                                      <p:to>
                                        <p:strVal val="visible"/>
                                      </p:to>
                                    </p:set>
                                    <p:anim calcmode="lin" valueType="num">
                                      <p:cBhvr>
                                        <p:cTn id="12" dur="1000" fill="hold"/>
                                        <p:tgtEl>
                                          <p:spTgt spid="26642"/>
                                        </p:tgtEl>
                                        <p:attrNameLst>
                                          <p:attrName>ppt_w</p:attrName>
                                        </p:attrNameLst>
                                      </p:cBhvr>
                                      <p:tavLst>
                                        <p:tav tm="0">
                                          <p:val>
                                            <p:strVal val="#ppt_w*0.70"/>
                                          </p:val>
                                        </p:tav>
                                        <p:tav tm="100000">
                                          <p:val>
                                            <p:strVal val="#ppt_w"/>
                                          </p:val>
                                        </p:tav>
                                      </p:tavLst>
                                    </p:anim>
                                    <p:anim calcmode="lin" valueType="num">
                                      <p:cBhvr>
                                        <p:cTn id="13" dur="1000" fill="hold"/>
                                        <p:tgtEl>
                                          <p:spTgt spid="26642"/>
                                        </p:tgtEl>
                                        <p:attrNameLst>
                                          <p:attrName>ppt_h</p:attrName>
                                        </p:attrNameLst>
                                      </p:cBhvr>
                                      <p:tavLst>
                                        <p:tav tm="0">
                                          <p:val>
                                            <p:strVal val="#ppt_h"/>
                                          </p:val>
                                        </p:tav>
                                        <p:tav tm="100000">
                                          <p:val>
                                            <p:strVal val="#ppt_h"/>
                                          </p:val>
                                        </p:tav>
                                      </p:tavLst>
                                    </p:anim>
                                    <p:animEffect transition="in" filter="fade">
                                      <p:cBhvr>
                                        <p:cTn id="14" dur="1000"/>
                                        <p:tgtEl>
                                          <p:spTgt spid="2664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6643"/>
                                        </p:tgtEl>
                                        <p:attrNameLst>
                                          <p:attrName>style.visibility</p:attrName>
                                        </p:attrNameLst>
                                      </p:cBhvr>
                                      <p:to>
                                        <p:strVal val="visible"/>
                                      </p:to>
                                    </p:set>
                                    <p:anim calcmode="lin" valueType="num">
                                      <p:cBhvr>
                                        <p:cTn id="19" dur="500" fill="hold"/>
                                        <p:tgtEl>
                                          <p:spTgt spid="26643"/>
                                        </p:tgtEl>
                                        <p:attrNameLst>
                                          <p:attrName>ppt_w</p:attrName>
                                        </p:attrNameLst>
                                      </p:cBhvr>
                                      <p:tavLst>
                                        <p:tav tm="0">
                                          <p:val>
                                            <p:fltVal val="0"/>
                                          </p:val>
                                        </p:tav>
                                        <p:tav tm="100000">
                                          <p:val>
                                            <p:strVal val="#ppt_w"/>
                                          </p:val>
                                        </p:tav>
                                      </p:tavLst>
                                    </p:anim>
                                    <p:anim calcmode="lin" valueType="num">
                                      <p:cBhvr>
                                        <p:cTn id="20" dur="500" fill="hold"/>
                                        <p:tgtEl>
                                          <p:spTgt spid="26643"/>
                                        </p:tgtEl>
                                        <p:attrNameLst>
                                          <p:attrName>ppt_h</p:attrName>
                                        </p:attrNameLst>
                                      </p:cBhvr>
                                      <p:tavLst>
                                        <p:tav tm="0">
                                          <p:val>
                                            <p:fltVal val="0"/>
                                          </p:val>
                                        </p:tav>
                                        <p:tav tm="100000">
                                          <p:val>
                                            <p:strVal val="#ppt_h"/>
                                          </p:val>
                                        </p:tav>
                                      </p:tavLst>
                                    </p:anim>
                                    <p:animEffect transition="in" filter="fade">
                                      <p:cBhvr>
                                        <p:cTn id="21" dur="500"/>
                                        <p:tgtEl>
                                          <p:spTgt spid="2664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6FD4BEE6-F442-4C61-9847-6E1195104F91}" type="slidenum">
              <a:rPr lang="en-US"/>
              <a:pPr>
                <a:defRPr/>
              </a:pPr>
              <a:t>94</a:t>
            </a:fld>
            <a:endParaRPr lang="en-US"/>
          </a:p>
        </p:txBody>
      </p:sp>
      <p:pic>
        <p:nvPicPr>
          <p:cNvPr id="108548" name="Picture 4"/>
          <p:cNvPicPr>
            <a:picLocks noChangeAspect="1" noChangeArrowheads="1"/>
          </p:cNvPicPr>
          <p:nvPr/>
        </p:nvPicPr>
        <p:blipFill>
          <a:blip r:embed="rId2"/>
          <a:srcRect/>
          <a:stretch>
            <a:fillRect/>
          </a:stretch>
        </p:blipFill>
        <p:spPr bwMode="auto">
          <a:xfrm>
            <a:off x="2152650" y="1524000"/>
            <a:ext cx="4838700" cy="1190625"/>
          </a:xfrm>
          <a:prstGeom prst="rect">
            <a:avLst/>
          </a:prstGeom>
          <a:noFill/>
          <a:ln w="9525">
            <a:noFill/>
            <a:miter lim="800000"/>
            <a:headEnd/>
            <a:tailEnd/>
          </a:ln>
        </p:spPr>
      </p:pic>
      <p:pic>
        <p:nvPicPr>
          <p:cNvPr id="108549" name="Picture 5"/>
          <p:cNvPicPr>
            <a:picLocks noChangeAspect="1" noChangeArrowheads="1"/>
          </p:cNvPicPr>
          <p:nvPr/>
        </p:nvPicPr>
        <p:blipFill>
          <a:blip r:embed="rId3"/>
          <a:srcRect/>
          <a:stretch>
            <a:fillRect/>
          </a:stretch>
        </p:blipFill>
        <p:spPr bwMode="auto">
          <a:xfrm>
            <a:off x="2133600" y="2819400"/>
            <a:ext cx="4819650" cy="1085850"/>
          </a:xfrm>
          <a:prstGeom prst="rect">
            <a:avLst/>
          </a:prstGeom>
          <a:noFill/>
          <a:ln w="9525">
            <a:noFill/>
            <a:miter lim="800000"/>
            <a:headEnd/>
            <a:tailEnd/>
          </a:ln>
        </p:spPr>
      </p:pic>
      <p:pic>
        <p:nvPicPr>
          <p:cNvPr id="108550" name="Picture 6"/>
          <p:cNvPicPr>
            <a:picLocks noChangeAspect="1" noChangeArrowheads="1"/>
          </p:cNvPicPr>
          <p:nvPr/>
        </p:nvPicPr>
        <p:blipFill>
          <a:blip r:embed="rId4"/>
          <a:srcRect/>
          <a:stretch>
            <a:fillRect/>
          </a:stretch>
        </p:blipFill>
        <p:spPr bwMode="auto">
          <a:xfrm>
            <a:off x="2133600" y="4038600"/>
            <a:ext cx="4848225" cy="1419225"/>
          </a:xfrm>
          <a:prstGeom prst="rect">
            <a:avLst/>
          </a:prstGeom>
          <a:noFill/>
          <a:ln w="9525">
            <a:noFill/>
            <a:miter lim="800000"/>
            <a:headEnd/>
            <a:tailEnd/>
          </a:ln>
        </p:spPr>
      </p:pic>
      <p:sp>
        <p:nvSpPr>
          <p:cNvPr id="108551" name="Oval 7"/>
          <p:cNvSpPr>
            <a:spLocks noChangeArrowheads="1"/>
          </p:cNvSpPr>
          <p:nvPr/>
        </p:nvSpPr>
        <p:spPr bwMode="auto">
          <a:xfrm>
            <a:off x="5181600" y="3886200"/>
            <a:ext cx="2209800" cy="1676400"/>
          </a:xfrm>
          <a:prstGeom prst="ellipse">
            <a:avLst/>
          </a:prstGeom>
          <a:noFill/>
          <a:ln w="38100">
            <a:solidFill>
              <a:srgbClr val="FF0000"/>
            </a:solidFill>
            <a:round/>
            <a:headEnd/>
            <a:tailEnd/>
          </a:ln>
        </p:spPr>
        <p:txBody>
          <a:bodyPr wrap="none" anchor="ctr"/>
          <a:lstStyle/>
          <a:p>
            <a:pPr eaLnBrk="0" hangingPunct="0"/>
            <a:endParaRPr lang="en-GB"/>
          </a:p>
        </p:txBody>
      </p:sp>
      <p:sp>
        <p:nvSpPr>
          <p:cNvPr id="52231" name="Text Box 8"/>
          <p:cNvSpPr txBox="1">
            <a:spLocks noChangeArrowheads="1"/>
          </p:cNvSpPr>
          <p:nvPr/>
        </p:nvSpPr>
        <p:spPr bwMode="auto">
          <a:xfrm>
            <a:off x="2422525" y="446088"/>
            <a:ext cx="4383088" cy="519112"/>
          </a:xfrm>
          <a:prstGeom prst="rect">
            <a:avLst/>
          </a:prstGeom>
          <a:noFill/>
          <a:ln w="9525">
            <a:noFill/>
            <a:miter lim="800000"/>
            <a:headEnd/>
            <a:tailEnd/>
          </a:ln>
        </p:spPr>
        <p:txBody>
          <a:bodyPr wrap="none">
            <a:spAutoFit/>
          </a:bodyPr>
          <a:lstStyle/>
          <a:p>
            <a:pPr eaLnBrk="0" hangingPunct="0"/>
            <a:r>
              <a:rPr lang="en-US" sz="2800" i="1">
                <a:solidFill>
                  <a:srgbClr val="00B050"/>
                </a:solidFill>
              </a:rPr>
              <a:t>sp</a:t>
            </a:r>
            <a:r>
              <a:rPr lang="en-US" sz="2800">
                <a:solidFill>
                  <a:srgbClr val="00B050"/>
                </a:solidFill>
              </a:rPr>
              <a:t> Hybridization of Carbon</a:t>
            </a:r>
          </a:p>
        </p:txBody>
      </p:sp>
    </p:spTree>
    <p:extLst>
      <p:ext uri="{BB962C8B-B14F-4D97-AF65-F5344CB8AC3E}">
        <p14:creationId xmlns:p14="http://schemas.microsoft.com/office/powerpoint/2010/main" val="23012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p:cTn id="7" dur="1000" fill="hold"/>
                                        <p:tgtEl>
                                          <p:spTgt spid="108548"/>
                                        </p:tgtEl>
                                        <p:attrNameLst>
                                          <p:attrName>ppt_w</p:attrName>
                                        </p:attrNameLst>
                                      </p:cBhvr>
                                      <p:tavLst>
                                        <p:tav tm="0">
                                          <p:val>
                                            <p:strVal val="#ppt_w*0.70"/>
                                          </p:val>
                                        </p:tav>
                                        <p:tav tm="100000">
                                          <p:val>
                                            <p:strVal val="#ppt_w"/>
                                          </p:val>
                                        </p:tav>
                                      </p:tavLst>
                                    </p:anim>
                                    <p:anim calcmode="lin" valueType="num">
                                      <p:cBhvr>
                                        <p:cTn id="8" dur="1000" fill="hold"/>
                                        <p:tgtEl>
                                          <p:spTgt spid="108548"/>
                                        </p:tgtEl>
                                        <p:attrNameLst>
                                          <p:attrName>ppt_h</p:attrName>
                                        </p:attrNameLst>
                                      </p:cBhvr>
                                      <p:tavLst>
                                        <p:tav tm="0">
                                          <p:val>
                                            <p:strVal val="#ppt_h"/>
                                          </p:val>
                                        </p:tav>
                                        <p:tav tm="100000">
                                          <p:val>
                                            <p:strVal val="#ppt_h"/>
                                          </p:val>
                                        </p:tav>
                                      </p:tavLst>
                                    </p:anim>
                                    <p:animEffect transition="in" filter="fade">
                                      <p:cBhvr>
                                        <p:cTn id="9" dur="1000"/>
                                        <p:tgtEl>
                                          <p:spTgt spid="10854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8549"/>
                                        </p:tgtEl>
                                        <p:attrNameLst>
                                          <p:attrName>style.visibility</p:attrName>
                                        </p:attrNameLst>
                                      </p:cBhvr>
                                      <p:to>
                                        <p:strVal val="visible"/>
                                      </p:to>
                                    </p:set>
                                    <p:anim calcmode="lin" valueType="num">
                                      <p:cBhvr>
                                        <p:cTn id="14" dur="1000" fill="hold"/>
                                        <p:tgtEl>
                                          <p:spTgt spid="108549"/>
                                        </p:tgtEl>
                                        <p:attrNameLst>
                                          <p:attrName>ppt_w</p:attrName>
                                        </p:attrNameLst>
                                      </p:cBhvr>
                                      <p:tavLst>
                                        <p:tav tm="0">
                                          <p:val>
                                            <p:strVal val="#ppt_w*0.70"/>
                                          </p:val>
                                        </p:tav>
                                        <p:tav tm="100000">
                                          <p:val>
                                            <p:strVal val="#ppt_w"/>
                                          </p:val>
                                        </p:tav>
                                      </p:tavLst>
                                    </p:anim>
                                    <p:anim calcmode="lin" valueType="num">
                                      <p:cBhvr>
                                        <p:cTn id="15" dur="1000" fill="hold"/>
                                        <p:tgtEl>
                                          <p:spTgt spid="108549"/>
                                        </p:tgtEl>
                                        <p:attrNameLst>
                                          <p:attrName>ppt_h</p:attrName>
                                        </p:attrNameLst>
                                      </p:cBhvr>
                                      <p:tavLst>
                                        <p:tav tm="0">
                                          <p:val>
                                            <p:strVal val="#ppt_h"/>
                                          </p:val>
                                        </p:tav>
                                        <p:tav tm="100000">
                                          <p:val>
                                            <p:strVal val="#ppt_h"/>
                                          </p:val>
                                        </p:tav>
                                      </p:tavLst>
                                    </p:anim>
                                    <p:animEffect transition="in" filter="fade">
                                      <p:cBhvr>
                                        <p:cTn id="16" dur="1000"/>
                                        <p:tgtEl>
                                          <p:spTgt spid="10854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8550"/>
                                        </p:tgtEl>
                                        <p:attrNameLst>
                                          <p:attrName>style.visibility</p:attrName>
                                        </p:attrNameLst>
                                      </p:cBhvr>
                                      <p:to>
                                        <p:strVal val="visible"/>
                                      </p:to>
                                    </p:set>
                                    <p:anim calcmode="lin" valueType="num">
                                      <p:cBhvr>
                                        <p:cTn id="21" dur="1000" fill="hold"/>
                                        <p:tgtEl>
                                          <p:spTgt spid="108550"/>
                                        </p:tgtEl>
                                        <p:attrNameLst>
                                          <p:attrName>ppt_w</p:attrName>
                                        </p:attrNameLst>
                                      </p:cBhvr>
                                      <p:tavLst>
                                        <p:tav tm="0">
                                          <p:val>
                                            <p:strVal val="#ppt_w*0.70"/>
                                          </p:val>
                                        </p:tav>
                                        <p:tav tm="100000">
                                          <p:val>
                                            <p:strVal val="#ppt_w"/>
                                          </p:val>
                                        </p:tav>
                                      </p:tavLst>
                                    </p:anim>
                                    <p:anim calcmode="lin" valueType="num">
                                      <p:cBhvr>
                                        <p:cTn id="22" dur="1000" fill="hold"/>
                                        <p:tgtEl>
                                          <p:spTgt spid="108550"/>
                                        </p:tgtEl>
                                        <p:attrNameLst>
                                          <p:attrName>ppt_h</p:attrName>
                                        </p:attrNameLst>
                                      </p:cBhvr>
                                      <p:tavLst>
                                        <p:tav tm="0">
                                          <p:val>
                                            <p:strVal val="#ppt_h"/>
                                          </p:val>
                                        </p:tav>
                                        <p:tav tm="100000">
                                          <p:val>
                                            <p:strVal val="#ppt_h"/>
                                          </p:val>
                                        </p:tav>
                                      </p:tavLst>
                                    </p:anim>
                                    <p:animEffect transition="in" filter="fade">
                                      <p:cBhvr>
                                        <p:cTn id="23" dur="1000"/>
                                        <p:tgtEl>
                                          <p:spTgt spid="10855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08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p:cNvSpPr>
            <a:spLocks noGrp="1"/>
          </p:cNvSpPr>
          <p:nvPr>
            <p:ph type="sldNum" sz="quarter" idx="12"/>
          </p:nvPr>
        </p:nvSpPr>
        <p:spPr/>
        <p:txBody>
          <a:bodyPr/>
          <a:lstStyle/>
          <a:p>
            <a:pPr>
              <a:defRPr/>
            </a:pPr>
            <a:fld id="{028C21BA-CAA8-4785-B223-22E3CFA3C913}" type="slidenum">
              <a:rPr lang="en-US"/>
              <a:pPr>
                <a:defRPr/>
              </a:pPr>
              <a:t>95</a:t>
            </a:fld>
            <a:endParaRPr lang="en-US"/>
          </a:p>
        </p:txBody>
      </p:sp>
      <p:sp>
        <p:nvSpPr>
          <p:cNvPr id="67587" name="Text Box 3"/>
          <p:cNvSpPr txBox="1">
            <a:spLocks noChangeArrowheads="1"/>
          </p:cNvSpPr>
          <p:nvPr/>
        </p:nvSpPr>
        <p:spPr bwMode="auto">
          <a:xfrm>
            <a:off x="498475" y="2311400"/>
            <a:ext cx="2776538" cy="923925"/>
          </a:xfrm>
          <a:prstGeom prst="rect">
            <a:avLst/>
          </a:prstGeom>
          <a:noFill/>
          <a:ln w="9525">
            <a:noFill/>
            <a:miter lim="800000"/>
            <a:headEnd/>
            <a:tailEnd/>
          </a:ln>
        </p:spPr>
        <p:txBody>
          <a:bodyPr>
            <a:spAutoFit/>
          </a:bodyPr>
          <a:lstStyle/>
          <a:p>
            <a:pPr algn="ctr" eaLnBrk="0" hangingPunct="0">
              <a:lnSpc>
                <a:spcPct val="75000"/>
              </a:lnSpc>
            </a:pPr>
            <a:r>
              <a:rPr lang="en-US"/>
              <a:t># of Lone Pairs</a:t>
            </a:r>
          </a:p>
          <a:p>
            <a:pPr algn="ctr" eaLnBrk="0" hangingPunct="0">
              <a:lnSpc>
                <a:spcPct val="75000"/>
              </a:lnSpc>
            </a:pPr>
            <a:r>
              <a:rPr lang="en-US"/>
              <a:t>+</a:t>
            </a:r>
          </a:p>
          <a:p>
            <a:pPr algn="ctr" eaLnBrk="0" hangingPunct="0">
              <a:lnSpc>
                <a:spcPct val="75000"/>
              </a:lnSpc>
            </a:pPr>
            <a:r>
              <a:rPr lang="en-US" u="sng"/>
              <a:t># of Bonded Atoms</a:t>
            </a:r>
          </a:p>
        </p:txBody>
      </p:sp>
      <p:sp>
        <p:nvSpPr>
          <p:cNvPr id="67588" name="Text Box 4"/>
          <p:cNvSpPr txBox="1">
            <a:spLocks noChangeArrowheads="1"/>
          </p:cNvSpPr>
          <p:nvPr/>
        </p:nvSpPr>
        <p:spPr bwMode="auto">
          <a:xfrm>
            <a:off x="3930650" y="2760663"/>
            <a:ext cx="1949450" cy="457200"/>
          </a:xfrm>
          <a:prstGeom prst="rect">
            <a:avLst/>
          </a:prstGeom>
          <a:noFill/>
          <a:ln w="9525">
            <a:noFill/>
            <a:miter lim="800000"/>
            <a:headEnd/>
            <a:tailEnd/>
          </a:ln>
        </p:spPr>
        <p:txBody>
          <a:bodyPr wrap="none">
            <a:spAutoFit/>
          </a:bodyPr>
          <a:lstStyle/>
          <a:p>
            <a:pPr eaLnBrk="0" hangingPunct="0"/>
            <a:r>
              <a:rPr lang="en-US" u="sng"/>
              <a:t>Hybridization</a:t>
            </a:r>
          </a:p>
        </p:txBody>
      </p:sp>
      <p:sp>
        <p:nvSpPr>
          <p:cNvPr id="67589" name="Text Box 5"/>
          <p:cNvSpPr txBox="1">
            <a:spLocks noChangeArrowheads="1"/>
          </p:cNvSpPr>
          <p:nvPr/>
        </p:nvSpPr>
        <p:spPr bwMode="auto">
          <a:xfrm>
            <a:off x="6645275" y="2774950"/>
            <a:ext cx="1524000" cy="457200"/>
          </a:xfrm>
          <a:prstGeom prst="rect">
            <a:avLst/>
          </a:prstGeom>
          <a:noFill/>
          <a:ln w="9525">
            <a:noFill/>
            <a:miter lim="800000"/>
            <a:headEnd/>
            <a:tailEnd/>
          </a:ln>
        </p:spPr>
        <p:txBody>
          <a:bodyPr wrap="none">
            <a:spAutoFit/>
          </a:bodyPr>
          <a:lstStyle/>
          <a:p>
            <a:pPr eaLnBrk="0" hangingPunct="0"/>
            <a:r>
              <a:rPr lang="en-US" u="sng"/>
              <a:t>Examples</a:t>
            </a:r>
          </a:p>
        </p:txBody>
      </p:sp>
      <p:sp>
        <p:nvSpPr>
          <p:cNvPr id="67590" name="Text Box 6"/>
          <p:cNvSpPr txBox="1">
            <a:spLocks noChangeArrowheads="1"/>
          </p:cNvSpPr>
          <p:nvPr/>
        </p:nvSpPr>
        <p:spPr bwMode="auto">
          <a:xfrm>
            <a:off x="1695450" y="3276600"/>
            <a:ext cx="354013" cy="457200"/>
          </a:xfrm>
          <a:prstGeom prst="rect">
            <a:avLst/>
          </a:prstGeom>
          <a:noFill/>
          <a:ln w="9525">
            <a:noFill/>
            <a:miter lim="800000"/>
            <a:headEnd/>
            <a:tailEnd/>
          </a:ln>
        </p:spPr>
        <p:txBody>
          <a:bodyPr wrap="none">
            <a:spAutoFit/>
          </a:bodyPr>
          <a:lstStyle/>
          <a:p>
            <a:pPr eaLnBrk="0" hangingPunct="0"/>
            <a:r>
              <a:rPr lang="en-US"/>
              <a:t>2</a:t>
            </a:r>
          </a:p>
        </p:txBody>
      </p:sp>
      <p:sp>
        <p:nvSpPr>
          <p:cNvPr id="67591" name="Text Box 7"/>
          <p:cNvSpPr txBox="1">
            <a:spLocks noChangeArrowheads="1"/>
          </p:cNvSpPr>
          <p:nvPr/>
        </p:nvSpPr>
        <p:spPr bwMode="auto">
          <a:xfrm>
            <a:off x="1695450" y="3886200"/>
            <a:ext cx="354013" cy="457200"/>
          </a:xfrm>
          <a:prstGeom prst="rect">
            <a:avLst/>
          </a:prstGeom>
          <a:noFill/>
          <a:ln w="9525">
            <a:noFill/>
            <a:miter lim="800000"/>
            <a:headEnd/>
            <a:tailEnd/>
          </a:ln>
        </p:spPr>
        <p:txBody>
          <a:bodyPr wrap="none">
            <a:spAutoFit/>
          </a:bodyPr>
          <a:lstStyle/>
          <a:p>
            <a:pPr eaLnBrk="0" hangingPunct="0"/>
            <a:r>
              <a:rPr lang="en-US"/>
              <a:t>3</a:t>
            </a:r>
          </a:p>
        </p:txBody>
      </p:sp>
      <p:sp>
        <p:nvSpPr>
          <p:cNvPr id="67592" name="Text Box 8"/>
          <p:cNvSpPr txBox="1">
            <a:spLocks noChangeArrowheads="1"/>
          </p:cNvSpPr>
          <p:nvPr/>
        </p:nvSpPr>
        <p:spPr bwMode="auto">
          <a:xfrm>
            <a:off x="1695450" y="4495800"/>
            <a:ext cx="354013" cy="457200"/>
          </a:xfrm>
          <a:prstGeom prst="rect">
            <a:avLst/>
          </a:prstGeom>
          <a:noFill/>
          <a:ln w="9525">
            <a:noFill/>
            <a:miter lim="800000"/>
            <a:headEnd/>
            <a:tailEnd/>
          </a:ln>
        </p:spPr>
        <p:txBody>
          <a:bodyPr wrap="none">
            <a:spAutoFit/>
          </a:bodyPr>
          <a:lstStyle/>
          <a:p>
            <a:pPr eaLnBrk="0" hangingPunct="0"/>
            <a:r>
              <a:rPr lang="en-US"/>
              <a:t>4</a:t>
            </a:r>
          </a:p>
        </p:txBody>
      </p:sp>
      <p:sp>
        <p:nvSpPr>
          <p:cNvPr id="67593" name="Text Box 9"/>
          <p:cNvSpPr txBox="1">
            <a:spLocks noChangeArrowheads="1"/>
          </p:cNvSpPr>
          <p:nvPr/>
        </p:nvSpPr>
        <p:spPr bwMode="auto">
          <a:xfrm>
            <a:off x="1695450" y="5151438"/>
            <a:ext cx="354013" cy="457200"/>
          </a:xfrm>
          <a:prstGeom prst="rect">
            <a:avLst/>
          </a:prstGeom>
          <a:noFill/>
          <a:ln w="9525">
            <a:noFill/>
            <a:miter lim="800000"/>
            <a:headEnd/>
            <a:tailEnd/>
          </a:ln>
        </p:spPr>
        <p:txBody>
          <a:bodyPr wrap="none">
            <a:spAutoFit/>
          </a:bodyPr>
          <a:lstStyle/>
          <a:p>
            <a:pPr eaLnBrk="0" hangingPunct="0"/>
            <a:r>
              <a:rPr lang="en-US"/>
              <a:t>5</a:t>
            </a:r>
          </a:p>
        </p:txBody>
      </p:sp>
      <p:sp>
        <p:nvSpPr>
          <p:cNvPr id="67594" name="Text Box 10"/>
          <p:cNvSpPr txBox="1">
            <a:spLocks noChangeArrowheads="1"/>
          </p:cNvSpPr>
          <p:nvPr/>
        </p:nvSpPr>
        <p:spPr bwMode="auto">
          <a:xfrm>
            <a:off x="1695450" y="5791200"/>
            <a:ext cx="354013" cy="457200"/>
          </a:xfrm>
          <a:prstGeom prst="rect">
            <a:avLst/>
          </a:prstGeom>
          <a:noFill/>
          <a:ln w="9525">
            <a:noFill/>
            <a:miter lim="800000"/>
            <a:headEnd/>
            <a:tailEnd/>
          </a:ln>
        </p:spPr>
        <p:txBody>
          <a:bodyPr wrap="none">
            <a:spAutoFit/>
          </a:bodyPr>
          <a:lstStyle/>
          <a:p>
            <a:pPr eaLnBrk="0" hangingPunct="0"/>
            <a:r>
              <a:rPr lang="en-US"/>
              <a:t>6</a:t>
            </a:r>
          </a:p>
        </p:txBody>
      </p:sp>
      <p:sp>
        <p:nvSpPr>
          <p:cNvPr id="67595" name="Text Box 11"/>
          <p:cNvSpPr txBox="1">
            <a:spLocks noChangeArrowheads="1"/>
          </p:cNvSpPr>
          <p:nvPr/>
        </p:nvSpPr>
        <p:spPr bwMode="auto">
          <a:xfrm>
            <a:off x="4700588" y="3276600"/>
            <a:ext cx="506412" cy="457200"/>
          </a:xfrm>
          <a:prstGeom prst="rect">
            <a:avLst/>
          </a:prstGeom>
          <a:noFill/>
          <a:ln w="9525">
            <a:noFill/>
            <a:miter lim="800000"/>
            <a:headEnd/>
            <a:tailEnd/>
          </a:ln>
        </p:spPr>
        <p:txBody>
          <a:bodyPr wrap="none">
            <a:spAutoFit/>
          </a:bodyPr>
          <a:lstStyle/>
          <a:p>
            <a:pPr eaLnBrk="0" hangingPunct="0"/>
            <a:r>
              <a:rPr lang="en-US"/>
              <a:t>sp</a:t>
            </a:r>
          </a:p>
        </p:txBody>
      </p:sp>
      <p:sp>
        <p:nvSpPr>
          <p:cNvPr id="67596" name="Text Box 12"/>
          <p:cNvSpPr txBox="1">
            <a:spLocks noChangeArrowheads="1"/>
          </p:cNvSpPr>
          <p:nvPr/>
        </p:nvSpPr>
        <p:spPr bwMode="auto">
          <a:xfrm>
            <a:off x="4640263" y="3886200"/>
            <a:ext cx="619125" cy="457200"/>
          </a:xfrm>
          <a:prstGeom prst="rect">
            <a:avLst/>
          </a:prstGeom>
          <a:noFill/>
          <a:ln w="9525">
            <a:noFill/>
            <a:miter lim="800000"/>
            <a:headEnd/>
            <a:tailEnd/>
          </a:ln>
        </p:spPr>
        <p:txBody>
          <a:bodyPr wrap="none">
            <a:spAutoFit/>
          </a:bodyPr>
          <a:lstStyle/>
          <a:p>
            <a:pPr eaLnBrk="0" hangingPunct="0"/>
            <a:r>
              <a:rPr lang="en-US"/>
              <a:t>sp</a:t>
            </a:r>
            <a:r>
              <a:rPr lang="en-US" baseline="30000"/>
              <a:t>2</a:t>
            </a:r>
            <a:endParaRPr lang="en-US"/>
          </a:p>
        </p:txBody>
      </p:sp>
      <p:sp>
        <p:nvSpPr>
          <p:cNvPr id="67597" name="Text Box 13"/>
          <p:cNvSpPr txBox="1">
            <a:spLocks noChangeArrowheads="1"/>
          </p:cNvSpPr>
          <p:nvPr/>
        </p:nvSpPr>
        <p:spPr bwMode="auto">
          <a:xfrm>
            <a:off x="4640263" y="4495800"/>
            <a:ext cx="619125" cy="457200"/>
          </a:xfrm>
          <a:prstGeom prst="rect">
            <a:avLst/>
          </a:prstGeom>
          <a:noFill/>
          <a:ln w="9525">
            <a:noFill/>
            <a:miter lim="800000"/>
            <a:headEnd/>
            <a:tailEnd/>
          </a:ln>
        </p:spPr>
        <p:txBody>
          <a:bodyPr wrap="none">
            <a:spAutoFit/>
          </a:bodyPr>
          <a:lstStyle/>
          <a:p>
            <a:pPr eaLnBrk="0" hangingPunct="0"/>
            <a:r>
              <a:rPr lang="en-US"/>
              <a:t>sp</a:t>
            </a:r>
            <a:r>
              <a:rPr lang="en-US" baseline="30000"/>
              <a:t>3</a:t>
            </a:r>
            <a:endParaRPr lang="en-US"/>
          </a:p>
        </p:txBody>
      </p:sp>
      <p:sp>
        <p:nvSpPr>
          <p:cNvPr id="67598" name="Text Box 14"/>
          <p:cNvSpPr txBox="1">
            <a:spLocks noChangeArrowheads="1"/>
          </p:cNvSpPr>
          <p:nvPr/>
        </p:nvSpPr>
        <p:spPr bwMode="auto">
          <a:xfrm>
            <a:off x="4551363" y="5151438"/>
            <a:ext cx="788987" cy="457200"/>
          </a:xfrm>
          <a:prstGeom prst="rect">
            <a:avLst/>
          </a:prstGeom>
          <a:noFill/>
          <a:ln w="9525">
            <a:noFill/>
            <a:miter lim="800000"/>
            <a:headEnd/>
            <a:tailEnd/>
          </a:ln>
        </p:spPr>
        <p:txBody>
          <a:bodyPr wrap="none">
            <a:spAutoFit/>
          </a:bodyPr>
          <a:lstStyle/>
          <a:p>
            <a:pPr eaLnBrk="0" hangingPunct="0"/>
            <a:r>
              <a:rPr lang="en-US"/>
              <a:t>sp</a:t>
            </a:r>
            <a:r>
              <a:rPr lang="en-US" baseline="30000"/>
              <a:t>3</a:t>
            </a:r>
            <a:r>
              <a:rPr lang="en-US"/>
              <a:t>d</a:t>
            </a:r>
          </a:p>
        </p:txBody>
      </p:sp>
      <p:sp>
        <p:nvSpPr>
          <p:cNvPr id="67599" name="Text Box 15"/>
          <p:cNvSpPr txBox="1">
            <a:spLocks noChangeArrowheads="1"/>
          </p:cNvSpPr>
          <p:nvPr/>
        </p:nvSpPr>
        <p:spPr bwMode="auto">
          <a:xfrm>
            <a:off x="4491038" y="5791200"/>
            <a:ext cx="901700" cy="457200"/>
          </a:xfrm>
          <a:prstGeom prst="rect">
            <a:avLst/>
          </a:prstGeom>
          <a:noFill/>
          <a:ln w="9525">
            <a:noFill/>
            <a:miter lim="800000"/>
            <a:headEnd/>
            <a:tailEnd/>
          </a:ln>
        </p:spPr>
        <p:txBody>
          <a:bodyPr wrap="none">
            <a:spAutoFit/>
          </a:bodyPr>
          <a:lstStyle/>
          <a:p>
            <a:pPr eaLnBrk="0" hangingPunct="0"/>
            <a:r>
              <a:rPr lang="en-US"/>
              <a:t>sp</a:t>
            </a:r>
            <a:r>
              <a:rPr lang="en-US" baseline="30000"/>
              <a:t>3</a:t>
            </a:r>
            <a:r>
              <a:rPr lang="en-US"/>
              <a:t>d</a:t>
            </a:r>
            <a:r>
              <a:rPr lang="en-US" baseline="30000"/>
              <a:t>2</a:t>
            </a:r>
            <a:endParaRPr lang="en-US"/>
          </a:p>
        </p:txBody>
      </p:sp>
      <p:sp>
        <p:nvSpPr>
          <p:cNvPr id="67600" name="Text Box 16"/>
          <p:cNvSpPr txBox="1">
            <a:spLocks noChangeArrowheads="1"/>
          </p:cNvSpPr>
          <p:nvPr/>
        </p:nvSpPr>
        <p:spPr bwMode="auto">
          <a:xfrm>
            <a:off x="6958013" y="3276600"/>
            <a:ext cx="958850" cy="457200"/>
          </a:xfrm>
          <a:prstGeom prst="rect">
            <a:avLst/>
          </a:prstGeom>
          <a:noFill/>
          <a:ln w="9525">
            <a:noFill/>
            <a:miter lim="800000"/>
            <a:headEnd/>
            <a:tailEnd/>
          </a:ln>
        </p:spPr>
        <p:txBody>
          <a:bodyPr wrap="none">
            <a:spAutoFit/>
          </a:bodyPr>
          <a:lstStyle/>
          <a:p>
            <a:pPr eaLnBrk="0" hangingPunct="0"/>
            <a:r>
              <a:rPr lang="en-US"/>
              <a:t>BeCl</a:t>
            </a:r>
            <a:r>
              <a:rPr lang="en-US" baseline="-25000"/>
              <a:t>2</a:t>
            </a:r>
            <a:endParaRPr lang="en-US"/>
          </a:p>
        </p:txBody>
      </p:sp>
      <p:sp>
        <p:nvSpPr>
          <p:cNvPr id="67601" name="Text Box 17"/>
          <p:cNvSpPr txBox="1">
            <a:spLocks noChangeArrowheads="1"/>
          </p:cNvSpPr>
          <p:nvPr/>
        </p:nvSpPr>
        <p:spPr bwMode="auto">
          <a:xfrm>
            <a:off x="7105650" y="3886200"/>
            <a:ext cx="685800" cy="457200"/>
          </a:xfrm>
          <a:prstGeom prst="rect">
            <a:avLst/>
          </a:prstGeom>
          <a:noFill/>
          <a:ln w="9525">
            <a:noFill/>
            <a:miter lim="800000"/>
            <a:headEnd/>
            <a:tailEnd/>
          </a:ln>
        </p:spPr>
        <p:txBody>
          <a:bodyPr wrap="none">
            <a:spAutoFit/>
          </a:bodyPr>
          <a:lstStyle/>
          <a:p>
            <a:pPr eaLnBrk="0" hangingPunct="0"/>
            <a:r>
              <a:rPr lang="en-US"/>
              <a:t>BF</a:t>
            </a:r>
            <a:r>
              <a:rPr lang="en-US" baseline="-25000"/>
              <a:t>3</a:t>
            </a:r>
            <a:endParaRPr lang="en-US"/>
          </a:p>
        </p:txBody>
      </p:sp>
      <p:sp>
        <p:nvSpPr>
          <p:cNvPr id="67602" name="Text Box 18"/>
          <p:cNvSpPr txBox="1">
            <a:spLocks noChangeArrowheads="1"/>
          </p:cNvSpPr>
          <p:nvPr/>
        </p:nvSpPr>
        <p:spPr bwMode="auto">
          <a:xfrm>
            <a:off x="6262688" y="4495800"/>
            <a:ext cx="2198687" cy="457200"/>
          </a:xfrm>
          <a:prstGeom prst="rect">
            <a:avLst/>
          </a:prstGeom>
          <a:noFill/>
          <a:ln w="9525">
            <a:noFill/>
            <a:miter lim="800000"/>
            <a:headEnd/>
            <a:tailEnd/>
          </a:ln>
        </p:spPr>
        <p:txBody>
          <a:bodyPr wrap="none">
            <a:spAutoFit/>
          </a:bodyPr>
          <a:lstStyle/>
          <a:p>
            <a:pPr eaLnBrk="0" hangingPunct="0"/>
            <a:r>
              <a:rPr lang="en-US"/>
              <a:t>CH</a:t>
            </a:r>
            <a:r>
              <a:rPr lang="en-US" baseline="-25000"/>
              <a:t>4</a:t>
            </a:r>
            <a:r>
              <a:rPr lang="en-US"/>
              <a:t>, NH</a:t>
            </a:r>
            <a:r>
              <a:rPr lang="en-US" baseline="-25000"/>
              <a:t>3</a:t>
            </a:r>
            <a:r>
              <a:rPr lang="en-US"/>
              <a:t>, H</a:t>
            </a:r>
            <a:r>
              <a:rPr lang="en-US" baseline="-25000"/>
              <a:t>2</a:t>
            </a:r>
            <a:r>
              <a:rPr lang="en-US"/>
              <a:t>O</a:t>
            </a:r>
          </a:p>
        </p:txBody>
      </p:sp>
      <p:sp>
        <p:nvSpPr>
          <p:cNvPr id="67603" name="Text Box 19"/>
          <p:cNvSpPr txBox="1">
            <a:spLocks noChangeArrowheads="1"/>
          </p:cNvSpPr>
          <p:nvPr/>
        </p:nvSpPr>
        <p:spPr bwMode="auto">
          <a:xfrm>
            <a:off x="7054850" y="5151438"/>
            <a:ext cx="788988" cy="457200"/>
          </a:xfrm>
          <a:prstGeom prst="rect">
            <a:avLst/>
          </a:prstGeom>
          <a:noFill/>
          <a:ln w="9525">
            <a:noFill/>
            <a:miter lim="800000"/>
            <a:headEnd/>
            <a:tailEnd/>
          </a:ln>
        </p:spPr>
        <p:txBody>
          <a:bodyPr wrap="none">
            <a:spAutoFit/>
          </a:bodyPr>
          <a:lstStyle/>
          <a:p>
            <a:pPr eaLnBrk="0" hangingPunct="0"/>
            <a:r>
              <a:rPr lang="en-US"/>
              <a:t>PCl</a:t>
            </a:r>
            <a:r>
              <a:rPr lang="en-US" baseline="-25000"/>
              <a:t>5</a:t>
            </a:r>
            <a:endParaRPr lang="en-US"/>
          </a:p>
        </p:txBody>
      </p:sp>
      <p:sp>
        <p:nvSpPr>
          <p:cNvPr id="67604" name="Text Box 20"/>
          <p:cNvSpPr txBox="1">
            <a:spLocks noChangeArrowheads="1"/>
          </p:cNvSpPr>
          <p:nvPr/>
        </p:nvSpPr>
        <p:spPr bwMode="auto">
          <a:xfrm>
            <a:off x="7123113" y="5791200"/>
            <a:ext cx="685800" cy="457200"/>
          </a:xfrm>
          <a:prstGeom prst="rect">
            <a:avLst/>
          </a:prstGeom>
          <a:noFill/>
          <a:ln w="9525">
            <a:noFill/>
            <a:miter lim="800000"/>
            <a:headEnd/>
            <a:tailEnd/>
          </a:ln>
        </p:spPr>
        <p:txBody>
          <a:bodyPr wrap="none">
            <a:spAutoFit/>
          </a:bodyPr>
          <a:lstStyle/>
          <a:p>
            <a:pPr eaLnBrk="0" hangingPunct="0"/>
            <a:r>
              <a:rPr lang="en-US"/>
              <a:t>SF</a:t>
            </a:r>
            <a:r>
              <a:rPr lang="en-US" baseline="-25000"/>
              <a:t>6</a:t>
            </a:r>
            <a:endParaRPr lang="en-US"/>
          </a:p>
        </p:txBody>
      </p:sp>
      <p:sp>
        <p:nvSpPr>
          <p:cNvPr id="46101" name="Text Box 23"/>
          <p:cNvSpPr txBox="1">
            <a:spLocks noChangeArrowheads="1"/>
          </p:cNvSpPr>
          <p:nvPr/>
        </p:nvSpPr>
        <p:spPr bwMode="auto">
          <a:xfrm>
            <a:off x="117475" y="152400"/>
            <a:ext cx="8782050" cy="523875"/>
          </a:xfrm>
          <a:prstGeom prst="rect">
            <a:avLst/>
          </a:prstGeom>
          <a:noFill/>
          <a:ln w="9525">
            <a:noFill/>
            <a:miter lim="800000"/>
            <a:headEnd/>
            <a:tailEnd/>
          </a:ln>
        </p:spPr>
        <p:txBody>
          <a:bodyPr wrap="none">
            <a:spAutoFit/>
          </a:bodyPr>
          <a:lstStyle/>
          <a:p>
            <a:pPr eaLnBrk="0" hangingPunct="0"/>
            <a:r>
              <a:rPr lang="en-US" sz="2800">
                <a:solidFill>
                  <a:schemeClr val="accent2"/>
                </a:solidFill>
              </a:rPr>
              <a:t>How do I predict the hybridization of the central atom?</a:t>
            </a:r>
          </a:p>
        </p:txBody>
      </p:sp>
      <p:sp>
        <p:nvSpPr>
          <p:cNvPr id="67609" name="Text Box 25"/>
          <p:cNvSpPr txBox="1">
            <a:spLocks noChangeArrowheads="1"/>
          </p:cNvSpPr>
          <p:nvPr/>
        </p:nvSpPr>
        <p:spPr bwMode="auto">
          <a:xfrm>
            <a:off x="1295400" y="762000"/>
            <a:ext cx="7566025" cy="1316038"/>
          </a:xfrm>
          <a:prstGeom prst="rect">
            <a:avLst/>
          </a:prstGeom>
          <a:noFill/>
          <a:ln w="9525">
            <a:noFill/>
            <a:miter lim="800000"/>
            <a:headEnd/>
            <a:tailEnd/>
          </a:ln>
        </p:spPr>
        <p:txBody>
          <a:bodyPr>
            <a:spAutoFit/>
          </a:bodyPr>
          <a:lstStyle/>
          <a:p>
            <a:pPr marL="457200" indent="-457200" eaLnBrk="0" hangingPunct="0">
              <a:spcAft>
                <a:spcPct val="35000"/>
              </a:spcAft>
              <a:buFontTx/>
              <a:buAutoNum type="arabicPeriod"/>
            </a:pPr>
            <a:r>
              <a:rPr lang="en-US"/>
              <a:t>Draw the Lewis structure of the molecule.</a:t>
            </a:r>
          </a:p>
          <a:p>
            <a:pPr marL="457200" indent="-457200" eaLnBrk="0" hangingPunct="0">
              <a:spcAft>
                <a:spcPct val="35000"/>
              </a:spcAft>
              <a:buFontTx/>
              <a:buAutoNum type="arabicPeriod"/>
            </a:pPr>
            <a:r>
              <a:rPr lang="en-US"/>
              <a:t>Count the number of lone pairs AND the number of atoms bonded to the central atom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7609">
                                            <p:txEl>
                                              <p:pRg st="0" end="0"/>
                                            </p:txEl>
                                          </p:spTgt>
                                        </p:tgtEl>
                                        <p:attrNameLst>
                                          <p:attrName>style.visibility</p:attrName>
                                        </p:attrNameLst>
                                      </p:cBhvr>
                                      <p:to>
                                        <p:strVal val="visible"/>
                                      </p:to>
                                    </p:set>
                                    <p:anim calcmode="lin" valueType="num">
                                      <p:cBhvr additive="base">
                                        <p:cTn id="7" dur="500" fill="hold"/>
                                        <p:tgtEl>
                                          <p:spTgt spid="676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6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7609">
                                            <p:txEl>
                                              <p:pRg st="1" end="1"/>
                                            </p:txEl>
                                          </p:spTgt>
                                        </p:tgtEl>
                                        <p:attrNameLst>
                                          <p:attrName>style.visibility</p:attrName>
                                        </p:attrNameLst>
                                      </p:cBhvr>
                                      <p:to>
                                        <p:strVal val="visible"/>
                                      </p:to>
                                    </p:set>
                                    <p:anim calcmode="lin" valueType="num">
                                      <p:cBhvr additive="base">
                                        <p:cTn id="13" dur="500" fill="hold"/>
                                        <p:tgtEl>
                                          <p:spTgt spid="6760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60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7587"/>
                                        </p:tgtEl>
                                        <p:attrNameLst>
                                          <p:attrName>style.visibility</p:attrName>
                                        </p:attrNameLst>
                                      </p:cBhvr>
                                      <p:to>
                                        <p:strVal val="visible"/>
                                      </p:to>
                                    </p:set>
                                    <p:anim calcmode="lin" valueType="num">
                                      <p:cBhvr>
                                        <p:cTn id="19" dur="500" fill="hold"/>
                                        <p:tgtEl>
                                          <p:spTgt spid="67587"/>
                                        </p:tgtEl>
                                        <p:attrNameLst>
                                          <p:attrName>ppt_w</p:attrName>
                                        </p:attrNameLst>
                                      </p:cBhvr>
                                      <p:tavLst>
                                        <p:tav tm="0">
                                          <p:val>
                                            <p:fltVal val="0"/>
                                          </p:val>
                                        </p:tav>
                                        <p:tav tm="100000">
                                          <p:val>
                                            <p:strVal val="#ppt_w"/>
                                          </p:val>
                                        </p:tav>
                                      </p:tavLst>
                                    </p:anim>
                                    <p:anim calcmode="lin" valueType="num">
                                      <p:cBhvr>
                                        <p:cTn id="20" dur="500" fill="hold"/>
                                        <p:tgtEl>
                                          <p:spTgt spid="67587"/>
                                        </p:tgtEl>
                                        <p:attrNameLst>
                                          <p:attrName>ppt_h</p:attrName>
                                        </p:attrNameLst>
                                      </p:cBhvr>
                                      <p:tavLst>
                                        <p:tav tm="0">
                                          <p:val>
                                            <p:fltVal val="0"/>
                                          </p:val>
                                        </p:tav>
                                        <p:tav tm="100000">
                                          <p:val>
                                            <p:strVal val="#ppt_h"/>
                                          </p:val>
                                        </p:tav>
                                      </p:tavLst>
                                    </p:anim>
                                    <p:animEffect transition="in" filter="fade">
                                      <p:cBhvr>
                                        <p:cTn id="21" dur="500"/>
                                        <p:tgtEl>
                                          <p:spTgt spid="6758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7588"/>
                                        </p:tgtEl>
                                        <p:attrNameLst>
                                          <p:attrName>style.visibility</p:attrName>
                                        </p:attrNameLst>
                                      </p:cBhvr>
                                      <p:to>
                                        <p:strVal val="visible"/>
                                      </p:to>
                                    </p:set>
                                    <p:anim calcmode="lin" valueType="num">
                                      <p:cBhvr>
                                        <p:cTn id="24" dur="500" fill="hold"/>
                                        <p:tgtEl>
                                          <p:spTgt spid="67588"/>
                                        </p:tgtEl>
                                        <p:attrNameLst>
                                          <p:attrName>ppt_w</p:attrName>
                                        </p:attrNameLst>
                                      </p:cBhvr>
                                      <p:tavLst>
                                        <p:tav tm="0">
                                          <p:val>
                                            <p:fltVal val="0"/>
                                          </p:val>
                                        </p:tav>
                                        <p:tav tm="100000">
                                          <p:val>
                                            <p:strVal val="#ppt_w"/>
                                          </p:val>
                                        </p:tav>
                                      </p:tavLst>
                                    </p:anim>
                                    <p:anim calcmode="lin" valueType="num">
                                      <p:cBhvr>
                                        <p:cTn id="25" dur="500" fill="hold"/>
                                        <p:tgtEl>
                                          <p:spTgt spid="67588"/>
                                        </p:tgtEl>
                                        <p:attrNameLst>
                                          <p:attrName>ppt_h</p:attrName>
                                        </p:attrNameLst>
                                      </p:cBhvr>
                                      <p:tavLst>
                                        <p:tav tm="0">
                                          <p:val>
                                            <p:fltVal val="0"/>
                                          </p:val>
                                        </p:tav>
                                        <p:tav tm="100000">
                                          <p:val>
                                            <p:strVal val="#ppt_h"/>
                                          </p:val>
                                        </p:tav>
                                      </p:tavLst>
                                    </p:anim>
                                    <p:animEffect transition="in" filter="fade">
                                      <p:cBhvr>
                                        <p:cTn id="26" dur="500"/>
                                        <p:tgtEl>
                                          <p:spTgt spid="67588"/>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67589"/>
                                        </p:tgtEl>
                                        <p:attrNameLst>
                                          <p:attrName>style.visibility</p:attrName>
                                        </p:attrNameLst>
                                      </p:cBhvr>
                                      <p:to>
                                        <p:strVal val="visible"/>
                                      </p:to>
                                    </p:set>
                                    <p:anim calcmode="lin" valueType="num">
                                      <p:cBhvr>
                                        <p:cTn id="29" dur="500" fill="hold"/>
                                        <p:tgtEl>
                                          <p:spTgt spid="67589"/>
                                        </p:tgtEl>
                                        <p:attrNameLst>
                                          <p:attrName>ppt_w</p:attrName>
                                        </p:attrNameLst>
                                      </p:cBhvr>
                                      <p:tavLst>
                                        <p:tav tm="0">
                                          <p:val>
                                            <p:fltVal val="0"/>
                                          </p:val>
                                        </p:tav>
                                        <p:tav tm="100000">
                                          <p:val>
                                            <p:strVal val="#ppt_w"/>
                                          </p:val>
                                        </p:tav>
                                      </p:tavLst>
                                    </p:anim>
                                    <p:anim calcmode="lin" valueType="num">
                                      <p:cBhvr>
                                        <p:cTn id="30" dur="500" fill="hold"/>
                                        <p:tgtEl>
                                          <p:spTgt spid="67589"/>
                                        </p:tgtEl>
                                        <p:attrNameLst>
                                          <p:attrName>ppt_h</p:attrName>
                                        </p:attrNameLst>
                                      </p:cBhvr>
                                      <p:tavLst>
                                        <p:tav tm="0">
                                          <p:val>
                                            <p:fltVal val="0"/>
                                          </p:val>
                                        </p:tav>
                                        <p:tav tm="100000">
                                          <p:val>
                                            <p:strVal val="#ppt_h"/>
                                          </p:val>
                                        </p:tav>
                                      </p:tavLst>
                                    </p:anim>
                                    <p:animEffect transition="in" filter="fade">
                                      <p:cBhvr>
                                        <p:cTn id="31" dur="500"/>
                                        <p:tgtEl>
                                          <p:spTgt spid="6758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7590"/>
                                        </p:tgtEl>
                                        <p:attrNameLst>
                                          <p:attrName>style.visibility</p:attrName>
                                        </p:attrNameLst>
                                      </p:cBhvr>
                                      <p:to>
                                        <p:strVal val="visible"/>
                                      </p:to>
                                    </p:set>
                                    <p:anim calcmode="lin" valueType="num">
                                      <p:cBhvr additive="base">
                                        <p:cTn id="36" dur="500" fill="hold"/>
                                        <p:tgtEl>
                                          <p:spTgt spid="67590"/>
                                        </p:tgtEl>
                                        <p:attrNameLst>
                                          <p:attrName>ppt_x</p:attrName>
                                        </p:attrNameLst>
                                      </p:cBhvr>
                                      <p:tavLst>
                                        <p:tav tm="0">
                                          <p:val>
                                            <p:strVal val="0-#ppt_w/2"/>
                                          </p:val>
                                        </p:tav>
                                        <p:tav tm="100000">
                                          <p:val>
                                            <p:strVal val="#ppt_x"/>
                                          </p:val>
                                        </p:tav>
                                      </p:tavLst>
                                    </p:anim>
                                    <p:anim calcmode="lin" valueType="num">
                                      <p:cBhvr additive="base">
                                        <p:cTn id="37" dur="500" fill="hold"/>
                                        <p:tgtEl>
                                          <p:spTgt spid="6759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67595"/>
                                        </p:tgtEl>
                                        <p:attrNameLst>
                                          <p:attrName>style.visibility</p:attrName>
                                        </p:attrNameLst>
                                      </p:cBhvr>
                                      <p:to>
                                        <p:strVal val="visible"/>
                                      </p:to>
                                    </p:set>
                                    <p:anim calcmode="lin" valueType="num">
                                      <p:cBhvr additive="base">
                                        <p:cTn id="42" dur="500" fill="hold"/>
                                        <p:tgtEl>
                                          <p:spTgt spid="67595"/>
                                        </p:tgtEl>
                                        <p:attrNameLst>
                                          <p:attrName>ppt_x</p:attrName>
                                        </p:attrNameLst>
                                      </p:cBhvr>
                                      <p:tavLst>
                                        <p:tav tm="0">
                                          <p:val>
                                            <p:strVal val="1+#ppt_w/2"/>
                                          </p:val>
                                        </p:tav>
                                        <p:tav tm="100000">
                                          <p:val>
                                            <p:strVal val="#ppt_x"/>
                                          </p:val>
                                        </p:tav>
                                      </p:tavLst>
                                    </p:anim>
                                    <p:anim calcmode="lin" valueType="num">
                                      <p:cBhvr additive="base">
                                        <p:cTn id="43"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67600"/>
                                        </p:tgtEl>
                                        <p:attrNameLst>
                                          <p:attrName>style.visibility</p:attrName>
                                        </p:attrNameLst>
                                      </p:cBhvr>
                                      <p:to>
                                        <p:strVal val="visible"/>
                                      </p:to>
                                    </p:set>
                                    <p:anim calcmode="lin" valueType="num">
                                      <p:cBhvr additive="base">
                                        <p:cTn id="48" dur="500" fill="hold"/>
                                        <p:tgtEl>
                                          <p:spTgt spid="67600"/>
                                        </p:tgtEl>
                                        <p:attrNameLst>
                                          <p:attrName>ppt_x</p:attrName>
                                        </p:attrNameLst>
                                      </p:cBhvr>
                                      <p:tavLst>
                                        <p:tav tm="0">
                                          <p:val>
                                            <p:strVal val="1+#ppt_w/2"/>
                                          </p:val>
                                        </p:tav>
                                        <p:tav tm="100000">
                                          <p:val>
                                            <p:strVal val="#ppt_x"/>
                                          </p:val>
                                        </p:tav>
                                      </p:tavLst>
                                    </p:anim>
                                    <p:anim calcmode="lin" valueType="num">
                                      <p:cBhvr additive="base">
                                        <p:cTn id="49" dur="500" fill="hold"/>
                                        <p:tgtEl>
                                          <p:spTgt spid="6760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7591"/>
                                        </p:tgtEl>
                                        <p:attrNameLst>
                                          <p:attrName>style.visibility</p:attrName>
                                        </p:attrNameLst>
                                      </p:cBhvr>
                                      <p:to>
                                        <p:strVal val="visible"/>
                                      </p:to>
                                    </p:set>
                                    <p:anim calcmode="lin" valueType="num">
                                      <p:cBhvr additive="base">
                                        <p:cTn id="54" dur="500" fill="hold"/>
                                        <p:tgtEl>
                                          <p:spTgt spid="67591"/>
                                        </p:tgtEl>
                                        <p:attrNameLst>
                                          <p:attrName>ppt_x</p:attrName>
                                        </p:attrNameLst>
                                      </p:cBhvr>
                                      <p:tavLst>
                                        <p:tav tm="0">
                                          <p:val>
                                            <p:strVal val="0-#ppt_w/2"/>
                                          </p:val>
                                        </p:tav>
                                        <p:tav tm="100000">
                                          <p:val>
                                            <p:strVal val="#ppt_x"/>
                                          </p:val>
                                        </p:tav>
                                      </p:tavLst>
                                    </p:anim>
                                    <p:anim calcmode="lin" valueType="num">
                                      <p:cBhvr additive="base">
                                        <p:cTn id="55" dur="500" fill="hold"/>
                                        <p:tgtEl>
                                          <p:spTgt spid="6759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67596"/>
                                        </p:tgtEl>
                                        <p:attrNameLst>
                                          <p:attrName>style.visibility</p:attrName>
                                        </p:attrNameLst>
                                      </p:cBhvr>
                                      <p:to>
                                        <p:strVal val="visible"/>
                                      </p:to>
                                    </p:set>
                                    <p:anim calcmode="lin" valueType="num">
                                      <p:cBhvr additive="base">
                                        <p:cTn id="60" dur="500" fill="hold"/>
                                        <p:tgtEl>
                                          <p:spTgt spid="67596"/>
                                        </p:tgtEl>
                                        <p:attrNameLst>
                                          <p:attrName>ppt_x</p:attrName>
                                        </p:attrNameLst>
                                      </p:cBhvr>
                                      <p:tavLst>
                                        <p:tav tm="0">
                                          <p:val>
                                            <p:strVal val="1+#ppt_w/2"/>
                                          </p:val>
                                        </p:tav>
                                        <p:tav tm="100000">
                                          <p:val>
                                            <p:strVal val="#ppt_x"/>
                                          </p:val>
                                        </p:tav>
                                      </p:tavLst>
                                    </p:anim>
                                    <p:anim calcmode="lin" valueType="num">
                                      <p:cBhvr additive="base">
                                        <p:cTn id="61" dur="500" fill="hold"/>
                                        <p:tgtEl>
                                          <p:spTgt spid="6759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67601"/>
                                        </p:tgtEl>
                                        <p:attrNameLst>
                                          <p:attrName>style.visibility</p:attrName>
                                        </p:attrNameLst>
                                      </p:cBhvr>
                                      <p:to>
                                        <p:strVal val="visible"/>
                                      </p:to>
                                    </p:set>
                                    <p:anim calcmode="lin" valueType="num">
                                      <p:cBhvr additive="base">
                                        <p:cTn id="66" dur="500" fill="hold"/>
                                        <p:tgtEl>
                                          <p:spTgt spid="67601"/>
                                        </p:tgtEl>
                                        <p:attrNameLst>
                                          <p:attrName>ppt_x</p:attrName>
                                        </p:attrNameLst>
                                      </p:cBhvr>
                                      <p:tavLst>
                                        <p:tav tm="0">
                                          <p:val>
                                            <p:strVal val="1+#ppt_w/2"/>
                                          </p:val>
                                        </p:tav>
                                        <p:tav tm="100000">
                                          <p:val>
                                            <p:strVal val="#ppt_x"/>
                                          </p:val>
                                        </p:tav>
                                      </p:tavLst>
                                    </p:anim>
                                    <p:anim calcmode="lin" valueType="num">
                                      <p:cBhvr additive="base">
                                        <p:cTn id="67" dur="500" fill="hold"/>
                                        <p:tgtEl>
                                          <p:spTgt spid="6760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67592"/>
                                        </p:tgtEl>
                                        <p:attrNameLst>
                                          <p:attrName>style.visibility</p:attrName>
                                        </p:attrNameLst>
                                      </p:cBhvr>
                                      <p:to>
                                        <p:strVal val="visible"/>
                                      </p:to>
                                    </p:set>
                                    <p:anim calcmode="lin" valueType="num">
                                      <p:cBhvr additive="base">
                                        <p:cTn id="72" dur="500" fill="hold"/>
                                        <p:tgtEl>
                                          <p:spTgt spid="67592"/>
                                        </p:tgtEl>
                                        <p:attrNameLst>
                                          <p:attrName>ppt_x</p:attrName>
                                        </p:attrNameLst>
                                      </p:cBhvr>
                                      <p:tavLst>
                                        <p:tav tm="0">
                                          <p:val>
                                            <p:strVal val="0-#ppt_w/2"/>
                                          </p:val>
                                        </p:tav>
                                        <p:tav tm="100000">
                                          <p:val>
                                            <p:strVal val="#ppt_x"/>
                                          </p:val>
                                        </p:tav>
                                      </p:tavLst>
                                    </p:anim>
                                    <p:anim calcmode="lin" valueType="num">
                                      <p:cBhvr additive="base">
                                        <p:cTn id="73" dur="500" fill="hold"/>
                                        <p:tgtEl>
                                          <p:spTgt spid="67592"/>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67597"/>
                                        </p:tgtEl>
                                        <p:attrNameLst>
                                          <p:attrName>style.visibility</p:attrName>
                                        </p:attrNameLst>
                                      </p:cBhvr>
                                      <p:to>
                                        <p:strVal val="visible"/>
                                      </p:to>
                                    </p:set>
                                    <p:anim calcmode="lin" valueType="num">
                                      <p:cBhvr additive="base">
                                        <p:cTn id="78" dur="500" fill="hold"/>
                                        <p:tgtEl>
                                          <p:spTgt spid="67597"/>
                                        </p:tgtEl>
                                        <p:attrNameLst>
                                          <p:attrName>ppt_x</p:attrName>
                                        </p:attrNameLst>
                                      </p:cBhvr>
                                      <p:tavLst>
                                        <p:tav tm="0">
                                          <p:val>
                                            <p:strVal val="1+#ppt_w/2"/>
                                          </p:val>
                                        </p:tav>
                                        <p:tav tm="100000">
                                          <p:val>
                                            <p:strVal val="#ppt_x"/>
                                          </p:val>
                                        </p:tav>
                                      </p:tavLst>
                                    </p:anim>
                                    <p:anim calcmode="lin" valueType="num">
                                      <p:cBhvr additive="base">
                                        <p:cTn id="79" dur="500" fill="hold"/>
                                        <p:tgtEl>
                                          <p:spTgt spid="67597"/>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67602"/>
                                        </p:tgtEl>
                                        <p:attrNameLst>
                                          <p:attrName>style.visibility</p:attrName>
                                        </p:attrNameLst>
                                      </p:cBhvr>
                                      <p:to>
                                        <p:strVal val="visible"/>
                                      </p:to>
                                    </p:set>
                                    <p:anim calcmode="lin" valueType="num">
                                      <p:cBhvr additive="base">
                                        <p:cTn id="84" dur="500" fill="hold"/>
                                        <p:tgtEl>
                                          <p:spTgt spid="67602"/>
                                        </p:tgtEl>
                                        <p:attrNameLst>
                                          <p:attrName>ppt_x</p:attrName>
                                        </p:attrNameLst>
                                      </p:cBhvr>
                                      <p:tavLst>
                                        <p:tav tm="0">
                                          <p:val>
                                            <p:strVal val="1+#ppt_w/2"/>
                                          </p:val>
                                        </p:tav>
                                        <p:tav tm="100000">
                                          <p:val>
                                            <p:strVal val="#ppt_x"/>
                                          </p:val>
                                        </p:tav>
                                      </p:tavLst>
                                    </p:anim>
                                    <p:anim calcmode="lin" valueType="num">
                                      <p:cBhvr additive="base">
                                        <p:cTn id="85" dur="500" fill="hold"/>
                                        <p:tgtEl>
                                          <p:spTgt spid="67602"/>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67593"/>
                                        </p:tgtEl>
                                        <p:attrNameLst>
                                          <p:attrName>style.visibility</p:attrName>
                                        </p:attrNameLst>
                                      </p:cBhvr>
                                      <p:to>
                                        <p:strVal val="visible"/>
                                      </p:to>
                                    </p:set>
                                    <p:anim calcmode="lin" valueType="num">
                                      <p:cBhvr additive="base">
                                        <p:cTn id="90" dur="500" fill="hold"/>
                                        <p:tgtEl>
                                          <p:spTgt spid="67593"/>
                                        </p:tgtEl>
                                        <p:attrNameLst>
                                          <p:attrName>ppt_x</p:attrName>
                                        </p:attrNameLst>
                                      </p:cBhvr>
                                      <p:tavLst>
                                        <p:tav tm="0">
                                          <p:val>
                                            <p:strVal val="0-#ppt_w/2"/>
                                          </p:val>
                                        </p:tav>
                                        <p:tav tm="100000">
                                          <p:val>
                                            <p:strVal val="#ppt_x"/>
                                          </p:val>
                                        </p:tav>
                                      </p:tavLst>
                                    </p:anim>
                                    <p:anim calcmode="lin" valueType="num">
                                      <p:cBhvr additive="base">
                                        <p:cTn id="91" dur="500" fill="hold"/>
                                        <p:tgtEl>
                                          <p:spTgt spid="67593"/>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67598"/>
                                        </p:tgtEl>
                                        <p:attrNameLst>
                                          <p:attrName>style.visibility</p:attrName>
                                        </p:attrNameLst>
                                      </p:cBhvr>
                                      <p:to>
                                        <p:strVal val="visible"/>
                                      </p:to>
                                    </p:set>
                                    <p:anim calcmode="lin" valueType="num">
                                      <p:cBhvr additive="base">
                                        <p:cTn id="96" dur="500" fill="hold"/>
                                        <p:tgtEl>
                                          <p:spTgt spid="67598"/>
                                        </p:tgtEl>
                                        <p:attrNameLst>
                                          <p:attrName>ppt_x</p:attrName>
                                        </p:attrNameLst>
                                      </p:cBhvr>
                                      <p:tavLst>
                                        <p:tav tm="0">
                                          <p:val>
                                            <p:strVal val="1+#ppt_w/2"/>
                                          </p:val>
                                        </p:tav>
                                        <p:tav tm="100000">
                                          <p:val>
                                            <p:strVal val="#ppt_x"/>
                                          </p:val>
                                        </p:tav>
                                      </p:tavLst>
                                    </p:anim>
                                    <p:anim calcmode="lin" valueType="num">
                                      <p:cBhvr additive="base">
                                        <p:cTn id="97" dur="500" fill="hold"/>
                                        <p:tgtEl>
                                          <p:spTgt spid="67598"/>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2" fill="hold" grpId="0" nodeType="clickEffect">
                                  <p:stCondLst>
                                    <p:cond delay="0"/>
                                  </p:stCondLst>
                                  <p:childTnLst>
                                    <p:set>
                                      <p:cBhvr>
                                        <p:cTn id="101" dur="1" fill="hold">
                                          <p:stCondLst>
                                            <p:cond delay="0"/>
                                          </p:stCondLst>
                                        </p:cTn>
                                        <p:tgtEl>
                                          <p:spTgt spid="67603"/>
                                        </p:tgtEl>
                                        <p:attrNameLst>
                                          <p:attrName>style.visibility</p:attrName>
                                        </p:attrNameLst>
                                      </p:cBhvr>
                                      <p:to>
                                        <p:strVal val="visible"/>
                                      </p:to>
                                    </p:set>
                                    <p:anim calcmode="lin" valueType="num">
                                      <p:cBhvr additive="base">
                                        <p:cTn id="102" dur="500" fill="hold"/>
                                        <p:tgtEl>
                                          <p:spTgt spid="67603"/>
                                        </p:tgtEl>
                                        <p:attrNameLst>
                                          <p:attrName>ppt_x</p:attrName>
                                        </p:attrNameLst>
                                      </p:cBhvr>
                                      <p:tavLst>
                                        <p:tav tm="0">
                                          <p:val>
                                            <p:strVal val="1+#ppt_w/2"/>
                                          </p:val>
                                        </p:tav>
                                        <p:tav tm="100000">
                                          <p:val>
                                            <p:strVal val="#ppt_x"/>
                                          </p:val>
                                        </p:tav>
                                      </p:tavLst>
                                    </p:anim>
                                    <p:anim calcmode="lin" valueType="num">
                                      <p:cBhvr additive="base">
                                        <p:cTn id="103" dur="500" fill="hold"/>
                                        <p:tgtEl>
                                          <p:spTgt spid="67603"/>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grpId="0" nodeType="clickEffect">
                                  <p:stCondLst>
                                    <p:cond delay="0"/>
                                  </p:stCondLst>
                                  <p:childTnLst>
                                    <p:set>
                                      <p:cBhvr>
                                        <p:cTn id="107" dur="1" fill="hold">
                                          <p:stCondLst>
                                            <p:cond delay="0"/>
                                          </p:stCondLst>
                                        </p:cTn>
                                        <p:tgtEl>
                                          <p:spTgt spid="67594"/>
                                        </p:tgtEl>
                                        <p:attrNameLst>
                                          <p:attrName>style.visibility</p:attrName>
                                        </p:attrNameLst>
                                      </p:cBhvr>
                                      <p:to>
                                        <p:strVal val="visible"/>
                                      </p:to>
                                    </p:set>
                                    <p:anim calcmode="lin" valueType="num">
                                      <p:cBhvr additive="base">
                                        <p:cTn id="108" dur="500" fill="hold"/>
                                        <p:tgtEl>
                                          <p:spTgt spid="67594"/>
                                        </p:tgtEl>
                                        <p:attrNameLst>
                                          <p:attrName>ppt_x</p:attrName>
                                        </p:attrNameLst>
                                      </p:cBhvr>
                                      <p:tavLst>
                                        <p:tav tm="0">
                                          <p:val>
                                            <p:strVal val="0-#ppt_w/2"/>
                                          </p:val>
                                        </p:tav>
                                        <p:tav tm="100000">
                                          <p:val>
                                            <p:strVal val="#ppt_x"/>
                                          </p:val>
                                        </p:tav>
                                      </p:tavLst>
                                    </p:anim>
                                    <p:anim calcmode="lin" valueType="num">
                                      <p:cBhvr additive="base">
                                        <p:cTn id="109" dur="500" fill="hold"/>
                                        <p:tgtEl>
                                          <p:spTgt spid="67594"/>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67599"/>
                                        </p:tgtEl>
                                        <p:attrNameLst>
                                          <p:attrName>style.visibility</p:attrName>
                                        </p:attrNameLst>
                                      </p:cBhvr>
                                      <p:to>
                                        <p:strVal val="visible"/>
                                      </p:to>
                                    </p:set>
                                    <p:anim calcmode="lin" valueType="num">
                                      <p:cBhvr additive="base">
                                        <p:cTn id="114" dur="500" fill="hold"/>
                                        <p:tgtEl>
                                          <p:spTgt spid="67599"/>
                                        </p:tgtEl>
                                        <p:attrNameLst>
                                          <p:attrName>ppt_x</p:attrName>
                                        </p:attrNameLst>
                                      </p:cBhvr>
                                      <p:tavLst>
                                        <p:tav tm="0">
                                          <p:val>
                                            <p:strVal val="1+#ppt_w/2"/>
                                          </p:val>
                                        </p:tav>
                                        <p:tav tm="100000">
                                          <p:val>
                                            <p:strVal val="#ppt_x"/>
                                          </p:val>
                                        </p:tav>
                                      </p:tavLst>
                                    </p:anim>
                                    <p:anim calcmode="lin" valueType="num">
                                      <p:cBhvr additive="base">
                                        <p:cTn id="115" dur="500" fill="hold"/>
                                        <p:tgtEl>
                                          <p:spTgt spid="67599"/>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2" fill="hold" grpId="0" nodeType="clickEffect">
                                  <p:stCondLst>
                                    <p:cond delay="0"/>
                                  </p:stCondLst>
                                  <p:childTnLst>
                                    <p:set>
                                      <p:cBhvr>
                                        <p:cTn id="119" dur="1" fill="hold">
                                          <p:stCondLst>
                                            <p:cond delay="0"/>
                                          </p:stCondLst>
                                        </p:cTn>
                                        <p:tgtEl>
                                          <p:spTgt spid="67604"/>
                                        </p:tgtEl>
                                        <p:attrNameLst>
                                          <p:attrName>style.visibility</p:attrName>
                                        </p:attrNameLst>
                                      </p:cBhvr>
                                      <p:to>
                                        <p:strVal val="visible"/>
                                      </p:to>
                                    </p:set>
                                    <p:anim calcmode="lin" valueType="num">
                                      <p:cBhvr additive="base">
                                        <p:cTn id="120" dur="500" fill="hold"/>
                                        <p:tgtEl>
                                          <p:spTgt spid="67604"/>
                                        </p:tgtEl>
                                        <p:attrNameLst>
                                          <p:attrName>ppt_x</p:attrName>
                                        </p:attrNameLst>
                                      </p:cBhvr>
                                      <p:tavLst>
                                        <p:tav tm="0">
                                          <p:val>
                                            <p:strVal val="1+#ppt_w/2"/>
                                          </p:val>
                                        </p:tav>
                                        <p:tav tm="100000">
                                          <p:val>
                                            <p:strVal val="#ppt_x"/>
                                          </p:val>
                                        </p:tav>
                                      </p:tavLst>
                                    </p:anim>
                                    <p:anim calcmode="lin" valueType="num">
                                      <p:cBhvr additive="base">
                                        <p:cTn id="121" dur="500" fill="hold"/>
                                        <p:tgtEl>
                                          <p:spTgt spid="67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P spid="67588" grpId="0"/>
      <p:bldP spid="67589" grpId="0"/>
      <p:bldP spid="67590" grpId="0" autoUpdateAnimBg="0"/>
      <p:bldP spid="67591" grpId="0" autoUpdateAnimBg="0"/>
      <p:bldP spid="67592" grpId="0" autoUpdateAnimBg="0"/>
      <p:bldP spid="67593" grpId="0" autoUpdateAnimBg="0"/>
      <p:bldP spid="67594" grpId="0" autoUpdateAnimBg="0"/>
      <p:bldP spid="67595" grpId="0" autoUpdateAnimBg="0"/>
      <p:bldP spid="67596" grpId="0" autoUpdateAnimBg="0"/>
      <p:bldP spid="67597" grpId="0" autoUpdateAnimBg="0"/>
      <p:bldP spid="67598" grpId="0" autoUpdateAnimBg="0"/>
      <p:bldP spid="67599" grpId="0" autoUpdateAnimBg="0"/>
      <p:bldP spid="67600" grpId="0" autoUpdateAnimBg="0"/>
      <p:bldP spid="67601" grpId="0" autoUpdateAnimBg="0"/>
      <p:bldP spid="67602" grpId="0" autoUpdateAnimBg="0"/>
      <p:bldP spid="67603" grpId="0" autoUpdateAnimBg="0"/>
      <p:bldP spid="67604"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65A6ED1-E3A8-4AAE-8708-28CCB1A269E3}" type="slidenum">
              <a:rPr lang="en-US"/>
              <a:pPr>
                <a:defRPr/>
              </a:pPr>
              <a:t>96</a:t>
            </a:fld>
            <a:endParaRPr lang="en-US"/>
          </a:p>
        </p:txBody>
      </p:sp>
      <p:pic>
        <p:nvPicPr>
          <p:cNvPr id="47107" name="Picture 6"/>
          <p:cNvPicPr>
            <a:picLocks noChangeAspect="1" noChangeArrowheads="1"/>
          </p:cNvPicPr>
          <p:nvPr/>
        </p:nvPicPr>
        <p:blipFill>
          <a:blip r:embed="rId2"/>
          <a:srcRect/>
          <a:stretch>
            <a:fillRect/>
          </a:stretch>
        </p:blipFill>
        <p:spPr bwMode="auto">
          <a:xfrm>
            <a:off x="1219200" y="0"/>
            <a:ext cx="58674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4"/>
          <p:cNvSpPr>
            <a:spLocks noGrp="1"/>
          </p:cNvSpPr>
          <p:nvPr>
            <p:ph type="sldNum" sz="quarter" idx="12"/>
          </p:nvPr>
        </p:nvSpPr>
        <p:spPr/>
        <p:txBody>
          <a:bodyPr/>
          <a:lstStyle/>
          <a:p>
            <a:pPr>
              <a:defRPr/>
            </a:pPr>
            <a:fld id="{EC1E50EB-3999-424B-9FF2-D6FC8C83E9BA}" type="slidenum">
              <a:rPr lang="en-US"/>
              <a:pPr>
                <a:defRPr/>
              </a:pPr>
              <a:t>97</a:t>
            </a:fld>
            <a:endParaRPr lang="en-US"/>
          </a:p>
        </p:txBody>
      </p:sp>
      <p:sp>
        <p:nvSpPr>
          <p:cNvPr id="56323" name="Rectangle 2"/>
          <p:cNvSpPr>
            <a:spLocks noGrp="1" noChangeArrowheads="1"/>
          </p:cNvSpPr>
          <p:nvPr>
            <p:ph type="title"/>
          </p:nvPr>
        </p:nvSpPr>
        <p:spPr>
          <a:xfrm>
            <a:off x="685800" y="152400"/>
            <a:ext cx="7772400" cy="762000"/>
          </a:xfrm>
        </p:spPr>
        <p:txBody>
          <a:bodyPr/>
          <a:lstStyle/>
          <a:p>
            <a:r>
              <a:rPr lang="en-US" sz="3200" smtClean="0">
                <a:solidFill>
                  <a:schemeClr val="tx1"/>
                </a:solidFill>
                <a:latin typeface="Arial" charset="0"/>
              </a:rPr>
              <a:t>Sigma (</a:t>
            </a:r>
            <a:r>
              <a:rPr lang="en-US" sz="3200" smtClean="0">
                <a:solidFill>
                  <a:schemeClr val="tx1"/>
                </a:solidFill>
                <a:latin typeface="Symbol" pitchFamily="18" charset="2"/>
              </a:rPr>
              <a:t>s</a:t>
            </a:r>
            <a:r>
              <a:rPr lang="en-US" sz="3200" smtClean="0">
                <a:solidFill>
                  <a:schemeClr val="tx1"/>
                </a:solidFill>
                <a:latin typeface="Arial" charset="0"/>
              </a:rPr>
              <a:t>) and Pi Bonds (</a:t>
            </a:r>
            <a:r>
              <a:rPr lang="en-US" sz="3200" smtClean="0">
                <a:solidFill>
                  <a:schemeClr val="tx1"/>
                </a:solidFill>
                <a:latin typeface="Symbol" pitchFamily="18" charset="2"/>
              </a:rPr>
              <a:t>p</a:t>
            </a:r>
            <a:r>
              <a:rPr lang="en-US" sz="3200" smtClean="0">
                <a:solidFill>
                  <a:schemeClr val="tx1"/>
                </a:solidFill>
                <a:latin typeface="Arial" charset="0"/>
              </a:rPr>
              <a:t>)</a:t>
            </a:r>
          </a:p>
        </p:txBody>
      </p:sp>
      <p:sp>
        <p:nvSpPr>
          <p:cNvPr id="69635" name="Text Box 3"/>
          <p:cNvSpPr txBox="1">
            <a:spLocks noChangeArrowheads="1"/>
          </p:cNvSpPr>
          <p:nvPr/>
        </p:nvSpPr>
        <p:spPr bwMode="auto">
          <a:xfrm>
            <a:off x="830263" y="1217613"/>
            <a:ext cx="2066925" cy="519112"/>
          </a:xfrm>
          <a:prstGeom prst="rect">
            <a:avLst/>
          </a:prstGeom>
          <a:noFill/>
          <a:ln w="9525">
            <a:noFill/>
            <a:miter lim="800000"/>
            <a:headEnd/>
            <a:tailEnd/>
          </a:ln>
        </p:spPr>
        <p:txBody>
          <a:bodyPr wrap="none">
            <a:spAutoFit/>
          </a:bodyPr>
          <a:lstStyle/>
          <a:p>
            <a:pPr eaLnBrk="0" hangingPunct="0"/>
            <a:r>
              <a:rPr lang="en-US" sz="2800"/>
              <a:t>Single bond</a:t>
            </a:r>
          </a:p>
        </p:txBody>
      </p:sp>
      <p:sp>
        <p:nvSpPr>
          <p:cNvPr id="69636" name="Text Box 4"/>
          <p:cNvSpPr txBox="1">
            <a:spLocks noChangeArrowheads="1"/>
          </p:cNvSpPr>
          <p:nvPr/>
        </p:nvSpPr>
        <p:spPr bwMode="auto">
          <a:xfrm>
            <a:off x="5060950" y="1143000"/>
            <a:ext cx="2324100" cy="519113"/>
          </a:xfrm>
          <a:prstGeom prst="rect">
            <a:avLst/>
          </a:prstGeom>
          <a:noFill/>
          <a:ln w="9525">
            <a:noFill/>
            <a:miter lim="800000"/>
            <a:headEnd/>
            <a:tailEnd/>
          </a:ln>
        </p:spPr>
        <p:txBody>
          <a:bodyPr wrap="none">
            <a:spAutoFit/>
          </a:bodyPr>
          <a:lstStyle/>
          <a:p>
            <a:pPr eaLnBrk="0" hangingPunct="0"/>
            <a:r>
              <a:rPr lang="en-US" sz="2800"/>
              <a:t>1 sigma bond</a:t>
            </a:r>
          </a:p>
        </p:txBody>
      </p:sp>
      <p:sp>
        <p:nvSpPr>
          <p:cNvPr id="69637" name="Text Box 5"/>
          <p:cNvSpPr txBox="1">
            <a:spLocks noChangeArrowheads="1"/>
          </p:cNvSpPr>
          <p:nvPr/>
        </p:nvSpPr>
        <p:spPr bwMode="auto">
          <a:xfrm>
            <a:off x="762000" y="1903413"/>
            <a:ext cx="2206625" cy="519112"/>
          </a:xfrm>
          <a:prstGeom prst="rect">
            <a:avLst/>
          </a:prstGeom>
          <a:noFill/>
          <a:ln w="9525">
            <a:noFill/>
            <a:miter lim="800000"/>
            <a:headEnd/>
            <a:tailEnd/>
          </a:ln>
        </p:spPr>
        <p:txBody>
          <a:bodyPr wrap="none">
            <a:spAutoFit/>
          </a:bodyPr>
          <a:lstStyle/>
          <a:p>
            <a:pPr eaLnBrk="0" hangingPunct="0"/>
            <a:r>
              <a:rPr lang="en-US" sz="2800"/>
              <a:t>Double bond</a:t>
            </a:r>
          </a:p>
        </p:txBody>
      </p:sp>
      <p:sp>
        <p:nvSpPr>
          <p:cNvPr id="69638" name="Text Box 6"/>
          <p:cNvSpPr txBox="1">
            <a:spLocks noChangeArrowheads="1"/>
          </p:cNvSpPr>
          <p:nvPr/>
        </p:nvSpPr>
        <p:spPr bwMode="auto">
          <a:xfrm>
            <a:off x="4043363" y="1866900"/>
            <a:ext cx="4583112" cy="519113"/>
          </a:xfrm>
          <a:prstGeom prst="rect">
            <a:avLst/>
          </a:prstGeom>
          <a:noFill/>
          <a:ln w="9525">
            <a:noFill/>
            <a:miter lim="800000"/>
            <a:headEnd/>
            <a:tailEnd/>
          </a:ln>
        </p:spPr>
        <p:txBody>
          <a:bodyPr wrap="none">
            <a:spAutoFit/>
          </a:bodyPr>
          <a:lstStyle/>
          <a:p>
            <a:pPr eaLnBrk="0" hangingPunct="0"/>
            <a:r>
              <a:rPr lang="en-US" sz="2800"/>
              <a:t>1 sigma bond and 1 pi bond</a:t>
            </a:r>
          </a:p>
        </p:txBody>
      </p:sp>
      <p:sp>
        <p:nvSpPr>
          <p:cNvPr id="69639" name="Text Box 7"/>
          <p:cNvSpPr txBox="1">
            <a:spLocks noChangeArrowheads="1"/>
          </p:cNvSpPr>
          <p:nvPr/>
        </p:nvSpPr>
        <p:spPr bwMode="auto">
          <a:xfrm>
            <a:off x="850900" y="2589213"/>
            <a:ext cx="1968500" cy="519112"/>
          </a:xfrm>
          <a:prstGeom prst="rect">
            <a:avLst/>
          </a:prstGeom>
          <a:noFill/>
          <a:ln w="9525">
            <a:noFill/>
            <a:miter lim="800000"/>
            <a:headEnd/>
            <a:tailEnd/>
          </a:ln>
        </p:spPr>
        <p:txBody>
          <a:bodyPr wrap="none">
            <a:spAutoFit/>
          </a:bodyPr>
          <a:lstStyle/>
          <a:p>
            <a:pPr eaLnBrk="0" hangingPunct="0"/>
            <a:r>
              <a:rPr lang="en-US" sz="2800"/>
              <a:t>Triple bond</a:t>
            </a:r>
          </a:p>
        </p:txBody>
      </p:sp>
      <p:sp>
        <p:nvSpPr>
          <p:cNvPr id="69640" name="Text Box 8"/>
          <p:cNvSpPr txBox="1">
            <a:spLocks noChangeArrowheads="1"/>
          </p:cNvSpPr>
          <p:nvPr/>
        </p:nvSpPr>
        <p:spPr bwMode="auto">
          <a:xfrm>
            <a:off x="3975100" y="2590800"/>
            <a:ext cx="4760913" cy="519113"/>
          </a:xfrm>
          <a:prstGeom prst="rect">
            <a:avLst/>
          </a:prstGeom>
          <a:noFill/>
          <a:ln w="9525">
            <a:noFill/>
            <a:miter lim="800000"/>
            <a:headEnd/>
            <a:tailEnd/>
          </a:ln>
        </p:spPr>
        <p:txBody>
          <a:bodyPr wrap="none">
            <a:spAutoFit/>
          </a:bodyPr>
          <a:lstStyle/>
          <a:p>
            <a:pPr eaLnBrk="0" hangingPunct="0"/>
            <a:r>
              <a:rPr lang="en-US" sz="2800"/>
              <a:t>1 sigma bond and 2 pi bonds</a:t>
            </a:r>
          </a:p>
        </p:txBody>
      </p:sp>
      <p:sp>
        <p:nvSpPr>
          <p:cNvPr id="69643" name="Text Box 11"/>
          <p:cNvSpPr txBox="1">
            <a:spLocks noChangeArrowheads="1"/>
          </p:cNvSpPr>
          <p:nvPr/>
        </p:nvSpPr>
        <p:spPr bwMode="auto">
          <a:xfrm>
            <a:off x="381000" y="3424238"/>
            <a:ext cx="8382000" cy="822325"/>
          </a:xfrm>
          <a:prstGeom prst="rect">
            <a:avLst/>
          </a:prstGeom>
          <a:noFill/>
          <a:ln w="9525">
            <a:noFill/>
            <a:miter lim="800000"/>
            <a:headEnd/>
            <a:tailEnd/>
          </a:ln>
        </p:spPr>
        <p:txBody>
          <a:bodyPr>
            <a:spAutoFit/>
          </a:bodyPr>
          <a:lstStyle/>
          <a:p>
            <a:pPr eaLnBrk="0" hangingPunct="0"/>
            <a:r>
              <a:rPr lang="en-US">
                <a:solidFill>
                  <a:schemeClr val="accent2"/>
                </a:solidFill>
              </a:rPr>
              <a:t>How many </a:t>
            </a:r>
            <a:r>
              <a:rPr lang="en-US">
                <a:solidFill>
                  <a:schemeClr val="accent2"/>
                </a:solidFill>
                <a:latin typeface="Symbol" pitchFamily="18" charset="2"/>
              </a:rPr>
              <a:t>s</a:t>
            </a:r>
            <a:r>
              <a:rPr lang="en-US">
                <a:solidFill>
                  <a:schemeClr val="accent2"/>
                </a:solidFill>
              </a:rPr>
              <a:t> and </a:t>
            </a:r>
            <a:r>
              <a:rPr lang="en-US">
                <a:solidFill>
                  <a:schemeClr val="accent2"/>
                </a:solidFill>
                <a:latin typeface="Symbol" pitchFamily="18" charset="2"/>
              </a:rPr>
              <a:t>p</a:t>
            </a:r>
            <a:r>
              <a:rPr lang="en-US">
                <a:solidFill>
                  <a:schemeClr val="accent2"/>
                </a:solidFill>
              </a:rPr>
              <a:t> bonds are in the acetic acid (vinegar) molecule CH</a:t>
            </a:r>
            <a:r>
              <a:rPr lang="en-US" baseline="-25000">
                <a:solidFill>
                  <a:schemeClr val="accent2"/>
                </a:solidFill>
              </a:rPr>
              <a:t>3</a:t>
            </a:r>
            <a:r>
              <a:rPr lang="en-US">
                <a:solidFill>
                  <a:schemeClr val="accent2"/>
                </a:solidFill>
              </a:rPr>
              <a:t>COOH?</a:t>
            </a:r>
          </a:p>
        </p:txBody>
      </p:sp>
      <p:grpSp>
        <p:nvGrpSpPr>
          <p:cNvPr id="2" name="Group 50"/>
          <p:cNvGrpSpPr>
            <a:grpSpLocks/>
          </p:cNvGrpSpPr>
          <p:nvPr/>
        </p:nvGrpSpPr>
        <p:grpSpPr bwMode="auto">
          <a:xfrm>
            <a:off x="1295400" y="4495800"/>
            <a:ext cx="3276600" cy="1930400"/>
            <a:chOff x="1104" y="2832"/>
            <a:chExt cx="2064" cy="1216"/>
          </a:xfrm>
        </p:grpSpPr>
        <p:sp>
          <p:nvSpPr>
            <p:cNvPr id="56344" name="Text Box 14"/>
            <p:cNvSpPr txBox="1">
              <a:spLocks noChangeArrowheads="1"/>
            </p:cNvSpPr>
            <p:nvPr/>
          </p:nvSpPr>
          <p:spPr bwMode="auto">
            <a:xfrm>
              <a:off x="1568" y="3289"/>
              <a:ext cx="255" cy="288"/>
            </a:xfrm>
            <a:prstGeom prst="rect">
              <a:avLst/>
            </a:prstGeom>
            <a:noFill/>
            <a:ln w="9525">
              <a:noFill/>
              <a:miter lim="800000"/>
              <a:headEnd/>
              <a:tailEnd/>
            </a:ln>
          </p:spPr>
          <p:txBody>
            <a:bodyPr wrap="none">
              <a:spAutoFit/>
            </a:bodyPr>
            <a:lstStyle/>
            <a:p>
              <a:pPr eaLnBrk="0" hangingPunct="0"/>
              <a:r>
                <a:rPr lang="en-US"/>
                <a:t>C</a:t>
              </a:r>
            </a:p>
          </p:txBody>
        </p:sp>
        <p:sp>
          <p:nvSpPr>
            <p:cNvPr id="56345" name="Text Box 15"/>
            <p:cNvSpPr txBox="1">
              <a:spLocks noChangeArrowheads="1"/>
            </p:cNvSpPr>
            <p:nvPr/>
          </p:nvSpPr>
          <p:spPr bwMode="auto">
            <a:xfrm>
              <a:off x="1568" y="2832"/>
              <a:ext cx="255" cy="288"/>
            </a:xfrm>
            <a:prstGeom prst="rect">
              <a:avLst/>
            </a:prstGeom>
            <a:noFill/>
            <a:ln w="9525">
              <a:noFill/>
              <a:miter lim="800000"/>
              <a:headEnd/>
              <a:tailEnd/>
            </a:ln>
          </p:spPr>
          <p:txBody>
            <a:bodyPr wrap="none">
              <a:spAutoFit/>
            </a:bodyPr>
            <a:lstStyle/>
            <a:p>
              <a:pPr eaLnBrk="0" hangingPunct="0"/>
              <a:r>
                <a:rPr lang="en-US"/>
                <a:t>H</a:t>
              </a:r>
            </a:p>
          </p:txBody>
        </p:sp>
        <p:sp>
          <p:nvSpPr>
            <p:cNvPr id="56346" name="Text Box 16"/>
            <p:cNvSpPr txBox="1">
              <a:spLocks noChangeArrowheads="1"/>
            </p:cNvSpPr>
            <p:nvPr/>
          </p:nvSpPr>
          <p:spPr bwMode="auto">
            <a:xfrm>
              <a:off x="1568" y="3760"/>
              <a:ext cx="255" cy="288"/>
            </a:xfrm>
            <a:prstGeom prst="rect">
              <a:avLst/>
            </a:prstGeom>
            <a:noFill/>
            <a:ln w="9525">
              <a:noFill/>
              <a:miter lim="800000"/>
              <a:headEnd/>
              <a:tailEnd/>
            </a:ln>
          </p:spPr>
          <p:txBody>
            <a:bodyPr wrap="none">
              <a:spAutoFit/>
            </a:bodyPr>
            <a:lstStyle/>
            <a:p>
              <a:pPr eaLnBrk="0" hangingPunct="0"/>
              <a:r>
                <a:rPr lang="en-US"/>
                <a:t>H</a:t>
              </a:r>
            </a:p>
          </p:txBody>
        </p:sp>
        <p:sp>
          <p:nvSpPr>
            <p:cNvPr id="56347" name="Text Box 17"/>
            <p:cNvSpPr txBox="1">
              <a:spLocks noChangeArrowheads="1"/>
            </p:cNvSpPr>
            <p:nvPr/>
          </p:nvSpPr>
          <p:spPr bwMode="auto">
            <a:xfrm>
              <a:off x="2040" y="3288"/>
              <a:ext cx="255" cy="288"/>
            </a:xfrm>
            <a:prstGeom prst="rect">
              <a:avLst/>
            </a:prstGeom>
            <a:noFill/>
            <a:ln w="9525">
              <a:noFill/>
              <a:miter lim="800000"/>
              <a:headEnd/>
              <a:tailEnd/>
            </a:ln>
          </p:spPr>
          <p:txBody>
            <a:bodyPr wrap="none">
              <a:spAutoFit/>
            </a:bodyPr>
            <a:lstStyle/>
            <a:p>
              <a:pPr eaLnBrk="0" hangingPunct="0"/>
              <a:r>
                <a:rPr lang="en-US"/>
                <a:t>C</a:t>
              </a:r>
            </a:p>
          </p:txBody>
        </p:sp>
        <p:sp>
          <p:nvSpPr>
            <p:cNvPr id="56348" name="Text Box 18"/>
            <p:cNvSpPr txBox="1">
              <a:spLocks noChangeArrowheads="1"/>
            </p:cNvSpPr>
            <p:nvPr/>
          </p:nvSpPr>
          <p:spPr bwMode="auto">
            <a:xfrm>
              <a:off x="1104" y="3288"/>
              <a:ext cx="255" cy="288"/>
            </a:xfrm>
            <a:prstGeom prst="rect">
              <a:avLst/>
            </a:prstGeom>
            <a:noFill/>
            <a:ln w="9525">
              <a:noFill/>
              <a:miter lim="800000"/>
              <a:headEnd/>
              <a:tailEnd/>
            </a:ln>
          </p:spPr>
          <p:txBody>
            <a:bodyPr wrap="none">
              <a:spAutoFit/>
            </a:bodyPr>
            <a:lstStyle/>
            <a:p>
              <a:pPr eaLnBrk="0" hangingPunct="0"/>
              <a:r>
                <a:rPr lang="en-US"/>
                <a:t>H</a:t>
              </a:r>
            </a:p>
          </p:txBody>
        </p:sp>
        <p:sp>
          <p:nvSpPr>
            <p:cNvPr id="56349" name="Line 19"/>
            <p:cNvSpPr>
              <a:spLocks noChangeShapeType="1"/>
            </p:cNvSpPr>
            <p:nvPr/>
          </p:nvSpPr>
          <p:spPr bwMode="auto">
            <a:xfrm>
              <a:off x="1840" y="3433"/>
              <a:ext cx="240" cy="0"/>
            </a:xfrm>
            <a:prstGeom prst="line">
              <a:avLst/>
            </a:prstGeom>
            <a:noFill/>
            <a:ln w="38100">
              <a:solidFill>
                <a:schemeClr val="tx1"/>
              </a:solidFill>
              <a:round/>
              <a:headEnd/>
              <a:tailEnd/>
            </a:ln>
          </p:spPr>
          <p:txBody>
            <a:bodyPr/>
            <a:lstStyle/>
            <a:p>
              <a:endParaRPr lang="en-US"/>
            </a:p>
          </p:txBody>
        </p:sp>
        <p:sp>
          <p:nvSpPr>
            <p:cNvPr id="56350" name="Line 20"/>
            <p:cNvSpPr>
              <a:spLocks noChangeShapeType="1"/>
            </p:cNvSpPr>
            <p:nvPr/>
          </p:nvSpPr>
          <p:spPr bwMode="auto">
            <a:xfrm>
              <a:off x="1312" y="3433"/>
              <a:ext cx="240" cy="0"/>
            </a:xfrm>
            <a:prstGeom prst="line">
              <a:avLst/>
            </a:prstGeom>
            <a:noFill/>
            <a:ln w="38100">
              <a:solidFill>
                <a:schemeClr val="tx1"/>
              </a:solidFill>
              <a:round/>
              <a:headEnd/>
              <a:tailEnd/>
            </a:ln>
          </p:spPr>
          <p:txBody>
            <a:bodyPr/>
            <a:lstStyle/>
            <a:p>
              <a:endParaRPr lang="en-US"/>
            </a:p>
          </p:txBody>
        </p:sp>
        <p:sp>
          <p:nvSpPr>
            <p:cNvPr id="56351" name="Line 21"/>
            <p:cNvSpPr>
              <a:spLocks noChangeShapeType="1"/>
            </p:cNvSpPr>
            <p:nvPr/>
          </p:nvSpPr>
          <p:spPr bwMode="auto">
            <a:xfrm rot="5400000">
              <a:off x="1576" y="3672"/>
              <a:ext cx="240" cy="0"/>
            </a:xfrm>
            <a:prstGeom prst="line">
              <a:avLst/>
            </a:prstGeom>
            <a:noFill/>
            <a:ln w="38100">
              <a:solidFill>
                <a:schemeClr val="tx1"/>
              </a:solidFill>
              <a:round/>
              <a:headEnd/>
              <a:tailEnd/>
            </a:ln>
          </p:spPr>
          <p:txBody>
            <a:bodyPr/>
            <a:lstStyle/>
            <a:p>
              <a:endParaRPr lang="en-US"/>
            </a:p>
          </p:txBody>
        </p:sp>
        <p:sp>
          <p:nvSpPr>
            <p:cNvPr id="56352" name="Line 22"/>
            <p:cNvSpPr>
              <a:spLocks noChangeShapeType="1"/>
            </p:cNvSpPr>
            <p:nvPr/>
          </p:nvSpPr>
          <p:spPr bwMode="auto">
            <a:xfrm rot="5400000">
              <a:off x="1576" y="3192"/>
              <a:ext cx="240" cy="0"/>
            </a:xfrm>
            <a:prstGeom prst="line">
              <a:avLst/>
            </a:prstGeom>
            <a:noFill/>
            <a:ln w="38100">
              <a:solidFill>
                <a:schemeClr val="tx1"/>
              </a:solidFill>
              <a:round/>
              <a:headEnd/>
              <a:tailEnd/>
            </a:ln>
          </p:spPr>
          <p:txBody>
            <a:bodyPr/>
            <a:lstStyle/>
            <a:p>
              <a:endParaRPr lang="en-US"/>
            </a:p>
          </p:txBody>
        </p:sp>
        <p:grpSp>
          <p:nvGrpSpPr>
            <p:cNvPr id="3" name="Group 45"/>
            <p:cNvGrpSpPr>
              <a:grpSpLocks/>
            </p:cNvGrpSpPr>
            <p:nvPr/>
          </p:nvGrpSpPr>
          <p:grpSpPr bwMode="auto">
            <a:xfrm rot="5400000">
              <a:off x="1924" y="2940"/>
              <a:ext cx="480" cy="295"/>
              <a:chOff x="3456" y="3456"/>
              <a:chExt cx="480" cy="295"/>
            </a:xfrm>
          </p:grpSpPr>
          <p:sp>
            <p:nvSpPr>
              <p:cNvPr id="56365" name="Text Box 25"/>
              <p:cNvSpPr txBox="1">
                <a:spLocks noChangeArrowheads="1"/>
              </p:cNvSpPr>
              <p:nvPr/>
            </p:nvSpPr>
            <p:spPr bwMode="auto">
              <a:xfrm>
                <a:off x="3456" y="3463"/>
                <a:ext cx="265" cy="288"/>
              </a:xfrm>
              <a:prstGeom prst="rect">
                <a:avLst/>
              </a:prstGeom>
              <a:noFill/>
              <a:ln w="9525">
                <a:noFill/>
                <a:miter lim="800000"/>
                <a:headEnd/>
                <a:tailEnd/>
              </a:ln>
            </p:spPr>
            <p:txBody>
              <a:bodyPr wrap="none">
                <a:spAutoFit/>
              </a:bodyPr>
              <a:lstStyle/>
              <a:p>
                <a:pPr eaLnBrk="0" hangingPunct="0"/>
                <a:r>
                  <a:rPr lang="en-US"/>
                  <a:t>O</a:t>
                </a:r>
              </a:p>
            </p:txBody>
          </p:sp>
          <p:grpSp>
            <p:nvGrpSpPr>
              <p:cNvPr id="4" name="Group 26"/>
              <p:cNvGrpSpPr>
                <a:grpSpLocks/>
              </p:cNvGrpSpPr>
              <p:nvPr/>
            </p:nvGrpSpPr>
            <p:grpSpPr bwMode="auto">
              <a:xfrm>
                <a:off x="3696" y="3585"/>
                <a:ext cx="240" cy="44"/>
                <a:chOff x="960" y="3712"/>
                <a:chExt cx="240" cy="44"/>
              </a:xfrm>
            </p:grpSpPr>
            <p:sp>
              <p:nvSpPr>
                <p:cNvPr id="56373" name="Line 27"/>
                <p:cNvSpPr>
                  <a:spLocks noChangeShapeType="1"/>
                </p:cNvSpPr>
                <p:nvPr/>
              </p:nvSpPr>
              <p:spPr bwMode="auto">
                <a:xfrm>
                  <a:off x="960" y="3756"/>
                  <a:ext cx="240" cy="0"/>
                </a:xfrm>
                <a:prstGeom prst="line">
                  <a:avLst/>
                </a:prstGeom>
                <a:noFill/>
                <a:ln w="38100">
                  <a:solidFill>
                    <a:schemeClr val="tx1"/>
                  </a:solidFill>
                  <a:round/>
                  <a:headEnd/>
                  <a:tailEnd/>
                </a:ln>
              </p:spPr>
              <p:txBody>
                <a:bodyPr/>
                <a:lstStyle/>
                <a:p>
                  <a:endParaRPr lang="en-US"/>
                </a:p>
              </p:txBody>
            </p:sp>
            <p:sp>
              <p:nvSpPr>
                <p:cNvPr id="56374" name="Line 28"/>
                <p:cNvSpPr>
                  <a:spLocks noChangeShapeType="1"/>
                </p:cNvSpPr>
                <p:nvPr/>
              </p:nvSpPr>
              <p:spPr bwMode="auto">
                <a:xfrm>
                  <a:off x="960" y="3712"/>
                  <a:ext cx="240" cy="0"/>
                </a:xfrm>
                <a:prstGeom prst="line">
                  <a:avLst/>
                </a:prstGeom>
                <a:noFill/>
                <a:ln w="38100">
                  <a:solidFill>
                    <a:schemeClr val="tx1"/>
                  </a:solidFill>
                  <a:round/>
                  <a:headEnd/>
                  <a:tailEnd/>
                </a:ln>
              </p:spPr>
              <p:txBody>
                <a:bodyPr/>
                <a:lstStyle/>
                <a:p>
                  <a:endParaRPr lang="en-US"/>
                </a:p>
              </p:txBody>
            </p:sp>
          </p:grpSp>
          <p:grpSp>
            <p:nvGrpSpPr>
              <p:cNvPr id="5" name="Group 30"/>
              <p:cNvGrpSpPr>
                <a:grpSpLocks/>
              </p:cNvGrpSpPr>
              <p:nvPr/>
            </p:nvGrpSpPr>
            <p:grpSpPr bwMode="auto">
              <a:xfrm rot="10800000">
                <a:off x="3520" y="3456"/>
                <a:ext cx="144" cy="48"/>
                <a:chOff x="3824" y="3888"/>
                <a:chExt cx="144" cy="48"/>
              </a:xfrm>
            </p:grpSpPr>
            <p:sp>
              <p:nvSpPr>
                <p:cNvPr id="56371" name="Oval 31"/>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p>
                  <a:pPr eaLnBrk="0" hangingPunct="0"/>
                  <a:endParaRPr lang="en-GB"/>
                </a:p>
              </p:txBody>
            </p:sp>
            <p:sp>
              <p:nvSpPr>
                <p:cNvPr id="56372" name="Oval 32"/>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p>
                  <a:pPr eaLnBrk="0" hangingPunct="0"/>
                  <a:endParaRPr lang="en-GB"/>
                </a:p>
              </p:txBody>
            </p:sp>
          </p:grpSp>
          <p:grpSp>
            <p:nvGrpSpPr>
              <p:cNvPr id="6" name="Group 33"/>
              <p:cNvGrpSpPr>
                <a:grpSpLocks/>
              </p:cNvGrpSpPr>
              <p:nvPr/>
            </p:nvGrpSpPr>
            <p:grpSpPr bwMode="auto">
              <a:xfrm rot="10800000">
                <a:off x="3520" y="3696"/>
                <a:ext cx="144" cy="48"/>
                <a:chOff x="3824" y="3888"/>
                <a:chExt cx="144" cy="48"/>
              </a:xfrm>
            </p:grpSpPr>
            <p:sp>
              <p:nvSpPr>
                <p:cNvPr id="56369" name="Oval 34"/>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p>
                  <a:pPr eaLnBrk="0" hangingPunct="0"/>
                  <a:endParaRPr lang="en-GB"/>
                </a:p>
              </p:txBody>
            </p:sp>
            <p:sp>
              <p:nvSpPr>
                <p:cNvPr id="56370" name="Oval 35"/>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p>
                  <a:pPr eaLnBrk="0" hangingPunct="0"/>
                  <a:endParaRPr lang="en-GB"/>
                </a:p>
              </p:txBody>
            </p:sp>
          </p:grpSp>
        </p:grpSp>
        <p:grpSp>
          <p:nvGrpSpPr>
            <p:cNvPr id="7" name="Group 46"/>
            <p:cNvGrpSpPr>
              <a:grpSpLocks/>
            </p:cNvGrpSpPr>
            <p:nvPr/>
          </p:nvGrpSpPr>
          <p:grpSpPr bwMode="auto">
            <a:xfrm>
              <a:off x="2471" y="3288"/>
              <a:ext cx="265" cy="288"/>
              <a:chOff x="2480" y="3312"/>
              <a:chExt cx="265" cy="288"/>
            </a:xfrm>
          </p:grpSpPr>
          <p:sp>
            <p:nvSpPr>
              <p:cNvPr id="56358" name="Text Box 29"/>
              <p:cNvSpPr txBox="1">
                <a:spLocks noChangeArrowheads="1"/>
              </p:cNvSpPr>
              <p:nvPr/>
            </p:nvSpPr>
            <p:spPr bwMode="auto">
              <a:xfrm>
                <a:off x="2480" y="3312"/>
                <a:ext cx="265" cy="288"/>
              </a:xfrm>
              <a:prstGeom prst="rect">
                <a:avLst/>
              </a:prstGeom>
              <a:noFill/>
              <a:ln w="9525">
                <a:noFill/>
                <a:miter lim="800000"/>
                <a:headEnd/>
                <a:tailEnd/>
              </a:ln>
            </p:spPr>
            <p:txBody>
              <a:bodyPr wrap="none">
                <a:spAutoFit/>
              </a:bodyPr>
              <a:lstStyle/>
              <a:p>
                <a:pPr eaLnBrk="0" hangingPunct="0"/>
                <a:r>
                  <a:rPr lang="en-US"/>
                  <a:t>O</a:t>
                </a:r>
              </a:p>
            </p:txBody>
          </p:sp>
          <p:grpSp>
            <p:nvGrpSpPr>
              <p:cNvPr id="8" name="Group 36"/>
              <p:cNvGrpSpPr>
                <a:grpSpLocks/>
              </p:cNvGrpSpPr>
              <p:nvPr/>
            </p:nvGrpSpPr>
            <p:grpSpPr bwMode="auto">
              <a:xfrm rot="10800000">
                <a:off x="2544" y="3312"/>
                <a:ext cx="144" cy="48"/>
                <a:chOff x="3824" y="3888"/>
                <a:chExt cx="144" cy="48"/>
              </a:xfrm>
            </p:grpSpPr>
            <p:sp>
              <p:nvSpPr>
                <p:cNvPr id="56363" name="Oval 37"/>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p>
                  <a:pPr eaLnBrk="0" hangingPunct="0"/>
                  <a:endParaRPr lang="en-GB"/>
                </a:p>
              </p:txBody>
            </p:sp>
            <p:sp>
              <p:nvSpPr>
                <p:cNvPr id="56364" name="Oval 38"/>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p>
                  <a:pPr eaLnBrk="0" hangingPunct="0"/>
                  <a:endParaRPr lang="en-GB"/>
                </a:p>
              </p:txBody>
            </p:sp>
          </p:grpSp>
          <p:grpSp>
            <p:nvGrpSpPr>
              <p:cNvPr id="9" name="Group 39"/>
              <p:cNvGrpSpPr>
                <a:grpSpLocks/>
              </p:cNvGrpSpPr>
              <p:nvPr/>
            </p:nvGrpSpPr>
            <p:grpSpPr bwMode="auto">
              <a:xfrm rot="10800000">
                <a:off x="2544" y="3552"/>
                <a:ext cx="144" cy="48"/>
                <a:chOff x="3824" y="3888"/>
                <a:chExt cx="144" cy="48"/>
              </a:xfrm>
            </p:grpSpPr>
            <p:sp>
              <p:nvSpPr>
                <p:cNvPr id="56361" name="Oval 40"/>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p>
                  <a:pPr eaLnBrk="0" hangingPunct="0"/>
                  <a:endParaRPr lang="en-GB"/>
                </a:p>
              </p:txBody>
            </p:sp>
            <p:sp>
              <p:nvSpPr>
                <p:cNvPr id="56362" name="Oval 41"/>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p>
                  <a:pPr eaLnBrk="0" hangingPunct="0"/>
                  <a:endParaRPr lang="en-GB"/>
                </a:p>
              </p:txBody>
            </p:sp>
          </p:grpSp>
        </p:grpSp>
        <p:sp>
          <p:nvSpPr>
            <p:cNvPr id="56355" name="Line 47"/>
            <p:cNvSpPr>
              <a:spLocks noChangeShapeType="1"/>
            </p:cNvSpPr>
            <p:nvPr/>
          </p:nvSpPr>
          <p:spPr bwMode="auto">
            <a:xfrm>
              <a:off x="2256" y="3432"/>
              <a:ext cx="240" cy="0"/>
            </a:xfrm>
            <a:prstGeom prst="line">
              <a:avLst/>
            </a:prstGeom>
            <a:noFill/>
            <a:ln w="38100">
              <a:solidFill>
                <a:schemeClr val="tx1"/>
              </a:solidFill>
              <a:round/>
              <a:headEnd/>
              <a:tailEnd/>
            </a:ln>
          </p:spPr>
          <p:txBody>
            <a:bodyPr/>
            <a:lstStyle/>
            <a:p>
              <a:endParaRPr lang="en-US"/>
            </a:p>
          </p:txBody>
        </p:sp>
        <p:sp>
          <p:nvSpPr>
            <p:cNvPr id="56356" name="Line 48"/>
            <p:cNvSpPr>
              <a:spLocks noChangeShapeType="1"/>
            </p:cNvSpPr>
            <p:nvPr/>
          </p:nvSpPr>
          <p:spPr bwMode="auto">
            <a:xfrm>
              <a:off x="2720" y="3432"/>
              <a:ext cx="240" cy="0"/>
            </a:xfrm>
            <a:prstGeom prst="line">
              <a:avLst/>
            </a:prstGeom>
            <a:noFill/>
            <a:ln w="38100">
              <a:solidFill>
                <a:schemeClr val="tx1"/>
              </a:solidFill>
              <a:round/>
              <a:headEnd/>
              <a:tailEnd/>
            </a:ln>
          </p:spPr>
          <p:txBody>
            <a:bodyPr/>
            <a:lstStyle/>
            <a:p>
              <a:endParaRPr lang="en-US"/>
            </a:p>
          </p:txBody>
        </p:sp>
        <p:sp>
          <p:nvSpPr>
            <p:cNvPr id="56357" name="Text Box 49"/>
            <p:cNvSpPr txBox="1">
              <a:spLocks noChangeArrowheads="1"/>
            </p:cNvSpPr>
            <p:nvPr/>
          </p:nvSpPr>
          <p:spPr bwMode="auto">
            <a:xfrm>
              <a:off x="2913" y="3288"/>
              <a:ext cx="255" cy="288"/>
            </a:xfrm>
            <a:prstGeom prst="rect">
              <a:avLst/>
            </a:prstGeom>
            <a:noFill/>
            <a:ln w="9525">
              <a:noFill/>
              <a:miter lim="800000"/>
              <a:headEnd/>
              <a:tailEnd/>
            </a:ln>
          </p:spPr>
          <p:txBody>
            <a:bodyPr wrap="none">
              <a:spAutoFit/>
            </a:bodyPr>
            <a:lstStyle/>
            <a:p>
              <a:pPr eaLnBrk="0" hangingPunct="0"/>
              <a:r>
                <a:rPr lang="en-US"/>
                <a:t>H</a:t>
              </a:r>
            </a:p>
          </p:txBody>
        </p:sp>
      </p:grpSp>
      <p:sp>
        <p:nvSpPr>
          <p:cNvPr id="69689" name="Oval 57"/>
          <p:cNvSpPr>
            <a:spLocks noChangeArrowheads="1"/>
          </p:cNvSpPr>
          <p:nvPr/>
        </p:nvSpPr>
        <p:spPr bwMode="auto">
          <a:xfrm rot="-5400000">
            <a:off x="2684463" y="4978400"/>
            <a:ext cx="457200" cy="228600"/>
          </a:xfrm>
          <a:prstGeom prst="ellipse">
            <a:avLst/>
          </a:prstGeom>
          <a:noFill/>
          <a:ln w="28575">
            <a:solidFill>
              <a:srgbClr val="FF0000"/>
            </a:solidFill>
            <a:round/>
            <a:headEnd/>
            <a:tailEnd/>
          </a:ln>
        </p:spPr>
        <p:txBody>
          <a:bodyPr wrap="none" anchor="ctr"/>
          <a:lstStyle/>
          <a:p>
            <a:pPr eaLnBrk="0" hangingPunct="0"/>
            <a:endParaRPr lang="en-GB"/>
          </a:p>
        </p:txBody>
      </p:sp>
      <p:grpSp>
        <p:nvGrpSpPr>
          <p:cNvPr id="10" name="Group 61"/>
          <p:cNvGrpSpPr>
            <a:grpSpLocks/>
          </p:cNvGrpSpPr>
          <p:nvPr/>
        </p:nvGrpSpPr>
        <p:grpSpPr bwMode="auto">
          <a:xfrm>
            <a:off x="1571625" y="4827588"/>
            <a:ext cx="2692400" cy="1206500"/>
            <a:chOff x="1000" y="3048"/>
            <a:chExt cx="1696" cy="760"/>
          </a:xfrm>
        </p:grpSpPr>
        <p:sp>
          <p:nvSpPr>
            <p:cNvPr id="56338" name="Oval 51"/>
            <p:cNvSpPr>
              <a:spLocks noChangeArrowheads="1"/>
            </p:cNvSpPr>
            <p:nvPr/>
          </p:nvSpPr>
          <p:spPr bwMode="auto">
            <a:xfrm>
              <a:off x="1000" y="3360"/>
              <a:ext cx="288" cy="144"/>
            </a:xfrm>
            <a:prstGeom prst="ellipse">
              <a:avLst/>
            </a:prstGeom>
            <a:noFill/>
            <a:ln w="28575">
              <a:solidFill>
                <a:srgbClr val="FF0000"/>
              </a:solidFill>
              <a:round/>
              <a:headEnd/>
              <a:tailEnd/>
            </a:ln>
          </p:spPr>
          <p:txBody>
            <a:bodyPr wrap="none" anchor="ctr"/>
            <a:lstStyle/>
            <a:p>
              <a:pPr eaLnBrk="0" hangingPunct="0"/>
              <a:endParaRPr lang="en-GB"/>
            </a:p>
          </p:txBody>
        </p:sp>
        <p:sp>
          <p:nvSpPr>
            <p:cNvPr id="56339" name="Oval 52"/>
            <p:cNvSpPr>
              <a:spLocks noChangeArrowheads="1"/>
            </p:cNvSpPr>
            <p:nvPr/>
          </p:nvSpPr>
          <p:spPr bwMode="auto">
            <a:xfrm>
              <a:off x="1528" y="3360"/>
              <a:ext cx="288" cy="144"/>
            </a:xfrm>
            <a:prstGeom prst="ellipse">
              <a:avLst/>
            </a:prstGeom>
            <a:noFill/>
            <a:ln w="28575">
              <a:solidFill>
                <a:srgbClr val="FF0000"/>
              </a:solidFill>
              <a:round/>
              <a:headEnd/>
              <a:tailEnd/>
            </a:ln>
          </p:spPr>
          <p:txBody>
            <a:bodyPr wrap="none" anchor="ctr"/>
            <a:lstStyle/>
            <a:p>
              <a:pPr eaLnBrk="0" hangingPunct="0"/>
              <a:endParaRPr lang="en-GB"/>
            </a:p>
          </p:txBody>
        </p:sp>
        <p:sp>
          <p:nvSpPr>
            <p:cNvPr id="56340" name="Oval 53"/>
            <p:cNvSpPr>
              <a:spLocks noChangeArrowheads="1"/>
            </p:cNvSpPr>
            <p:nvPr/>
          </p:nvSpPr>
          <p:spPr bwMode="auto">
            <a:xfrm>
              <a:off x="1944" y="3360"/>
              <a:ext cx="288" cy="144"/>
            </a:xfrm>
            <a:prstGeom prst="ellipse">
              <a:avLst/>
            </a:prstGeom>
            <a:noFill/>
            <a:ln w="28575">
              <a:solidFill>
                <a:srgbClr val="FF0000"/>
              </a:solidFill>
              <a:round/>
              <a:headEnd/>
              <a:tailEnd/>
            </a:ln>
          </p:spPr>
          <p:txBody>
            <a:bodyPr wrap="none" anchor="ctr"/>
            <a:lstStyle/>
            <a:p>
              <a:pPr eaLnBrk="0" hangingPunct="0"/>
              <a:endParaRPr lang="en-GB"/>
            </a:p>
          </p:txBody>
        </p:sp>
        <p:sp>
          <p:nvSpPr>
            <p:cNvPr id="56341" name="Oval 54"/>
            <p:cNvSpPr>
              <a:spLocks noChangeArrowheads="1"/>
            </p:cNvSpPr>
            <p:nvPr/>
          </p:nvSpPr>
          <p:spPr bwMode="auto">
            <a:xfrm>
              <a:off x="2408" y="3360"/>
              <a:ext cx="288" cy="144"/>
            </a:xfrm>
            <a:prstGeom prst="ellipse">
              <a:avLst/>
            </a:prstGeom>
            <a:noFill/>
            <a:ln w="28575">
              <a:solidFill>
                <a:srgbClr val="FF0000"/>
              </a:solidFill>
              <a:round/>
              <a:headEnd/>
              <a:tailEnd/>
            </a:ln>
          </p:spPr>
          <p:txBody>
            <a:bodyPr wrap="none" anchor="ctr"/>
            <a:lstStyle/>
            <a:p>
              <a:pPr eaLnBrk="0" hangingPunct="0"/>
              <a:endParaRPr lang="en-GB"/>
            </a:p>
          </p:txBody>
        </p:sp>
        <p:sp>
          <p:nvSpPr>
            <p:cNvPr id="56342" name="Oval 55"/>
            <p:cNvSpPr>
              <a:spLocks noChangeArrowheads="1"/>
            </p:cNvSpPr>
            <p:nvPr/>
          </p:nvSpPr>
          <p:spPr bwMode="auto">
            <a:xfrm rot="-5400000">
              <a:off x="1264" y="3120"/>
              <a:ext cx="288" cy="144"/>
            </a:xfrm>
            <a:prstGeom prst="ellipse">
              <a:avLst/>
            </a:prstGeom>
            <a:noFill/>
            <a:ln w="28575">
              <a:solidFill>
                <a:srgbClr val="FF0000"/>
              </a:solidFill>
              <a:round/>
              <a:headEnd/>
              <a:tailEnd/>
            </a:ln>
          </p:spPr>
          <p:txBody>
            <a:bodyPr wrap="none" anchor="ctr"/>
            <a:lstStyle/>
            <a:p>
              <a:pPr eaLnBrk="0" hangingPunct="0"/>
              <a:endParaRPr lang="en-GB"/>
            </a:p>
          </p:txBody>
        </p:sp>
        <p:sp>
          <p:nvSpPr>
            <p:cNvPr id="56343" name="Oval 56"/>
            <p:cNvSpPr>
              <a:spLocks noChangeArrowheads="1"/>
            </p:cNvSpPr>
            <p:nvPr/>
          </p:nvSpPr>
          <p:spPr bwMode="auto">
            <a:xfrm rot="-5400000">
              <a:off x="1264" y="3592"/>
              <a:ext cx="288" cy="144"/>
            </a:xfrm>
            <a:prstGeom prst="ellipse">
              <a:avLst/>
            </a:prstGeom>
            <a:noFill/>
            <a:ln w="28575">
              <a:solidFill>
                <a:srgbClr val="FF0000"/>
              </a:solidFill>
              <a:round/>
              <a:headEnd/>
              <a:tailEnd/>
            </a:ln>
          </p:spPr>
          <p:txBody>
            <a:bodyPr wrap="none" anchor="ctr"/>
            <a:lstStyle/>
            <a:p>
              <a:pPr eaLnBrk="0" hangingPunct="0"/>
              <a:endParaRPr lang="en-GB"/>
            </a:p>
          </p:txBody>
        </p:sp>
      </p:grpSp>
      <p:sp>
        <p:nvSpPr>
          <p:cNvPr id="69690" name="Text Box 58"/>
          <p:cNvSpPr txBox="1">
            <a:spLocks noChangeArrowheads="1"/>
          </p:cNvSpPr>
          <p:nvPr/>
        </p:nvSpPr>
        <p:spPr bwMode="auto">
          <a:xfrm>
            <a:off x="4937125" y="4949825"/>
            <a:ext cx="1800225" cy="457200"/>
          </a:xfrm>
          <a:prstGeom prst="rect">
            <a:avLst/>
          </a:prstGeom>
          <a:noFill/>
          <a:ln w="9525">
            <a:noFill/>
            <a:miter lim="800000"/>
            <a:headEnd/>
            <a:tailEnd/>
          </a:ln>
        </p:spPr>
        <p:txBody>
          <a:bodyPr wrap="none">
            <a:spAutoFit/>
          </a:bodyPr>
          <a:lstStyle/>
          <a:p>
            <a:pPr eaLnBrk="0" hangingPunct="0"/>
            <a:r>
              <a:rPr lang="en-US">
                <a:latin typeface="Symbol" pitchFamily="18" charset="2"/>
              </a:rPr>
              <a:t>s</a:t>
            </a:r>
            <a:r>
              <a:rPr lang="en-US"/>
              <a:t> bonds = 6</a:t>
            </a:r>
          </a:p>
        </p:txBody>
      </p:sp>
      <p:sp>
        <p:nvSpPr>
          <p:cNvPr id="69691" name="Text Box 59"/>
          <p:cNvSpPr txBox="1">
            <a:spLocks noChangeArrowheads="1"/>
          </p:cNvSpPr>
          <p:nvPr/>
        </p:nvSpPr>
        <p:spPr bwMode="auto">
          <a:xfrm>
            <a:off x="6635750" y="4953000"/>
            <a:ext cx="1131888" cy="457200"/>
          </a:xfrm>
          <a:prstGeom prst="rect">
            <a:avLst/>
          </a:prstGeom>
          <a:noFill/>
          <a:ln w="9525">
            <a:noFill/>
            <a:miter lim="800000"/>
            <a:headEnd/>
            <a:tailEnd/>
          </a:ln>
        </p:spPr>
        <p:txBody>
          <a:bodyPr wrap="none">
            <a:spAutoFit/>
          </a:bodyPr>
          <a:lstStyle/>
          <a:p>
            <a:pPr eaLnBrk="0" hangingPunct="0"/>
            <a:r>
              <a:rPr lang="en-US"/>
              <a:t>+ 1 = 7</a:t>
            </a:r>
          </a:p>
        </p:txBody>
      </p:sp>
      <p:sp>
        <p:nvSpPr>
          <p:cNvPr id="69694" name="Oval 62"/>
          <p:cNvSpPr>
            <a:spLocks noChangeArrowheads="1"/>
          </p:cNvSpPr>
          <p:nvPr/>
        </p:nvSpPr>
        <p:spPr bwMode="auto">
          <a:xfrm rot="-5400000">
            <a:off x="2809875" y="4965700"/>
            <a:ext cx="457200" cy="228600"/>
          </a:xfrm>
          <a:prstGeom prst="ellipse">
            <a:avLst/>
          </a:prstGeom>
          <a:noFill/>
          <a:ln w="28575">
            <a:solidFill>
              <a:srgbClr val="FF0000"/>
            </a:solidFill>
            <a:round/>
            <a:headEnd/>
            <a:tailEnd/>
          </a:ln>
        </p:spPr>
        <p:txBody>
          <a:bodyPr wrap="none" anchor="ctr"/>
          <a:lstStyle/>
          <a:p>
            <a:pPr eaLnBrk="0" hangingPunct="0"/>
            <a:endParaRPr lang="en-GB"/>
          </a:p>
        </p:txBody>
      </p:sp>
      <p:sp>
        <p:nvSpPr>
          <p:cNvPr id="69695" name="Text Box 63"/>
          <p:cNvSpPr txBox="1">
            <a:spLocks noChangeArrowheads="1"/>
          </p:cNvSpPr>
          <p:nvPr/>
        </p:nvSpPr>
        <p:spPr bwMode="auto">
          <a:xfrm>
            <a:off x="4935538" y="5448300"/>
            <a:ext cx="1782762" cy="457200"/>
          </a:xfrm>
          <a:prstGeom prst="rect">
            <a:avLst/>
          </a:prstGeom>
          <a:noFill/>
          <a:ln w="9525">
            <a:noFill/>
            <a:miter lim="800000"/>
            <a:headEnd/>
            <a:tailEnd/>
          </a:ln>
        </p:spPr>
        <p:txBody>
          <a:bodyPr wrap="none">
            <a:spAutoFit/>
          </a:bodyPr>
          <a:lstStyle/>
          <a:p>
            <a:pPr eaLnBrk="0" hangingPunct="0"/>
            <a:r>
              <a:rPr lang="en-US">
                <a:latin typeface="Symbol" pitchFamily="18" charset="2"/>
              </a:rPr>
              <a:t>p</a:t>
            </a:r>
            <a:r>
              <a:rPr lang="en-US"/>
              <a:t> bonds =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additive="base">
                                        <p:cTn id="7" dur="500" fill="hold"/>
                                        <p:tgtEl>
                                          <p:spTgt spid="69635"/>
                                        </p:tgtEl>
                                        <p:attrNameLst>
                                          <p:attrName>ppt_x</p:attrName>
                                        </p:attrNameLst>
                                      </p:cBhvr>
                                      <p:tavLst>
                                        <p:tav tm="0">
                                          <p:val>
                                            <p:strVal val="0-#ppt_w/2"/>
                                          </p:val>
                                        </p:tav>
                                        <p:tav tm="100000">
                                          <p:val>
                                            <p:strVal val="#ppt_x"/>
                                          </p:val>
                                        </p:tav>
                                      </p:tavLst>
                                    </p:anim>
                                    <p:anim calcmode="lin" valueType="num">
                                      <p:cBhvr additive="base">
                                        <p:cTn id="8" dur="500" fill="hold"/>
                                        <p:tgtEl>
                                          <p:spTgt spid="696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9636"/>
                                        </p:tgtEl>
                                        <p:attrNameLst>
                                          <p:attrName>style.visibility</p:attrName>
                                        </p:attrNameLst>
                                      </p:cBhvr>
                                      <p:to>
                                        <p:strVal val="visible"/>
                                      </p:to>
                                    </p:set>
                                    <p:anim calcmode="lin" valueType="num">
                                      <p:cBhvr additive="base">
                                        <p:cTn id="13" dur="500" fill="hold"/>
                                        <p:tgtEl>
                                          <p:spTgt spid="69636"/>
                                        </p:tgtEl>
                                        <p:attrNameLst>
                                          <p:attrName>ppt_x</p:attrName>
                                        </p:attrNameLst>
                                      </p:cBhvr>
                                      <p:tavLst>
                                        <p:tav tm="0">
                                          <p:val>
                                            <p:strVal val="1+#ppt_w/2"/>
                                          </p:val>
                                        </p:tav>
                                        <p:tav tm="100000">
                                          <p:val>
                                            <p:strVal val="#ppt_x"/>
                                          </p:val>
                                        </p:tav>
                                      </p:tavLst>
                                    </p:anim>
                                    <p:anim calcmode="lin" valueType="num">
                                      <p:cBhvr additive="base">
                                        <p:cTn id="14" dur="500" fill="hold"/>
                                        <p:tgtEl>
                                          <p:spTgt spid="696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7"/>
                                        </p:tgtEl>
                                        <p:attrNameLst>
                                          <p:attrName>style.visibility</p:attrName>
                                        </p:attrNameLst>
                                      </p:cBhvr>
                                      <p:to>
                                        <p:strVal val="visible"/>
                                      </p:to>
                                    </p:set>
                                    <p:anim calcmode="lin" valueType="num">
                                      <p:cBhvr additive="base">
                                        <p:cTn id="19" dur="500" fill="hold"/>
                                        <p:tgtEl>
                                          <p:spTgt spid="69637"/>
                                        </p:tgtEl>
                                        <p:attrNameLst>
                                          <p:attrName>ppt_x</p:attrName>
                                        </p:attrNameLst>
                                      </p:cBhvr>
                                      <p:tavLst>
                                        <p:tav tm="0">
                                          <p:val>
                                            <p:strVal val="0-#ppt_w/2"/>
                                          </p:val>
                                        </p:tav>
                                        <p:tav tm="100000">
                                          <p:val>
                                            <p:strVal val="#ppt_x"/>
                                          </p:val>
                                        </p:tav>
                                      </p:tavLst>
                                    </p:anim>
                                    <p:anim calcmode="lin" valueType="num">
                                      <p:cBhvr additive="base">
                                        <p:cTn id="20" dur="500" fill="hold"/>
                                        <p:tgtEl>
                                          <p:spTgt spid="696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9638"/>
                                        </p:tgtEl>
                                        <p:attrNameLst>
                                          <p:attrName>style.visibility</p:attrName>
                                        </p:attrNameLst>
                                      </p:cBhvr>
                                      <p:to>
                                        <p:strVal val="visible"/>
                                      </p:to>
                                    </p:set>
                                    <p:anim calcmode="lin" valueType="num">
                                      <p:cBhvr additive="base">
                                        <p:cTn id="25" dur="500" fill="hold"/>
                                        <p:tgtEl>
                                          <p:spTgt spid="69638"/>
                                        </p:tgtEl>
                                        <p:attrNameLst>
                                          <p:attrName>ppt_x</p:attrName>
                                        </p:attrNameLst>
                                      </p:cBhvr>
                                      <p:tavLst>
                                        <p:tav tm="0">
                                          <p:val>
                                            <p:strVal val="1+#ppt_w/2"/>
                                          </p:val>
                                        </p:tav>
                                        <p:tav tm="100000">
                                          <p:val>
                                            <p:strVal val="#ppt_x"/>
                                          </p:val>
                                        </p:tav>
                                      </p:tavLst>
                                    </p:anim>
                                    <p:anim calcmode="lin" valueType="num">
                                      <p:cBhvr additive="base">
                                        <p:cTn id="26" dur="500" fill="hold"/>
                                        <p:tgtEl>
                                          <p:spTgt spid="696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9"/>
                                        </p:tgtEl>
                                        <p:attrNameLst>
                                          <p:attrName>style.visibility</p:attrName>
                                        </p:attrNameLst>
                                      </p:cBhvr>
                                      <p:to>
                                        <p:strVal val="visible"/>
                                      </p:to>
                                    </p:set>
                                    <p:anim calcmode="lin" valueType="num">
                                      <p:cBhvr additive="base">
                                        <p:cTn id="31" dur="500" fill="hold"/>
                                        <p:tgtEl>
                                          <p:spTgt spid="69639"/>
                                        </p:tgtEl>
                                        <p:attrNameLst>
                                          <p:attrName>ppt_x</p:attrName>
                                        </p:attrNameLst>
                                      </p:cBhvr>
                                      <p:tavLst>
                                        <p:tav tm="0">
                                          <p:val>
                                            <p:strVal val="0-#ppt_w/2"/>
                                          </p:val>
                                        </p:tav>
                                        <p:tav tm="100000">
                                          <p:val>
                                            <p:strVal val="#ppt_x"/>
                                          </p:val>
                                        </p:tav>
                                      </p:tavLst>
                                    </p:anim>
                                    <p:anim calcmode="lin" valueType="num">
                                      <p:cBhvr additive="base">
                                        <p:cTn id="32" dur="500" fill="hold"/>
                                        <p:tgtEl>
                                          <p:spTgt spid="6963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9640"/>
                                        </p:tgtEl>
                                        <p:attrNameLst>
                                          <p:attrName>style.visibility</p:attrName>
                                        </p:attrNameLst>
                                      </p:cBhvr>
                                      <p:to>
                                        <p:strVal val="visible"/>
                                      </p:to>
                                    </p:set>
                                    <p:anim calcmode="lin" valueType="num">
                                      <p:cBhvr additive="base">
                                        <p:cTn id="37" dur="500" fill="hold"/>
                                        <p:tgtEl>
                                          <p:spTgt spid="69640"/>
                                        </p:tgtEl>
                                        <p:attrNameLst>
                                          <p:attrName>ppt_x</p:attrName>
                                        </p:attrNameLst>
                                      </p:cBhvr>
                                      <p:tavLst>
                                        <p:tav tm="0">
                                          <p:val>
                                            <p:strVal val="1+#ppt_w/2"/>
                                          </p:val>
                                        </p:tav>
                                        <p:tav tm="100000">
                                          <p:val>
                                            <p:strVal val="#ppt_x"/>
                                          </p:val>
                                        </p:tav>
                                      </p:tavLst>
                                    </p:anim>
                                    <p:anim calcmode="lin" valueType="num">
                                      <p:cBhvr additive="base">
                                        <p:cTn id="38" dur="500" fill="hold"/>
                                        <p:tgtEl>
                                          <p:spTgt spid="6964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9643">
                                            <p:txEl>
                                              <p:pRg st="0" end="0"/>
                                            </p:txEl>
                                          </p:spTgt>
                                        </p:tgtEl>
                                        <p:attrNameLst>
                                          <p:attrName>style.visibility</p:attrName>
                                        </p:attrNameLst>
                                      </p:cBhvr>
                                      <p:to>
                                        <p:strVal val="visible"/>
                                      </p:to>
                                    </p:set>
                                    <p:anim calcmode="lin" valueType="num">
                                      <p:cBhvr additive="base">
                                        <p:cTn id="43" dur="500" fill="hold"/>
                                        <p:tgtEl>
                                          <p:spTgt spid="6964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9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0-#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9690"/>
                                        </p:tgtEl>
                                        <p:attrNameLst>
                                          <p:attrName>style.visibility</p:attrName>
                                        </p:attrNameLst>
                                      </p:cBhvr>
                                      <p:to>
                                        <p:strVal val="visible"/>
                                      </p:to>
                                    </p:set>
                                    <p:anim calcmode="lin" valueType="num">
                                      <p:cBhvr additive="base">
                                        <p:cTn id="55" dur="500" fill="hold"/>
                                        <p:tgtEl>
                                          <p:spTgt spid="69690"/>
                                        </p:tgtEl>
                                        <p:attrNameLst>
                                          <p:attrName>ppt_x</p:attrName>
                                        </p:attrNameLst>
                                      </p:cBhvr>
                                      <p:tavLst>
                                        <p:tav tm="0">
                                          <p:val>
                                            <p:strVal val="1+#ppt_w/2"/>
                                          </p:val>
                                        </p:tav>
                                        <p:tav tm="100000">
                                          <p:val>
                                            <p:strVal val="#ppt_x"/>
                                          </p:val>
                                        </p:tav>
                                      </p:tavLst>
                                    </p:anim>
                                    <p:anim calcmode="lin" valueType="num">
                                      <p:cBhvr additive="base">
                                        <p:cTn id="56" dur="500" fill="hold"/>
                                        <p:tgtEl>
                                          <p:spTgt spid="6969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69691"/>
                                        </p:tgtEl>
                                        <p:attrNameLst>
                                          <p:attrName>style.visibility</p:attrName>
                                        </p:attrNameLst>
                                      </p:cBhvr>
                                      <p:to>
                                        <p:strVal val="visible"/>
                                      </p:to>
                                    </p:set>
                                    <p:anim calcmode="lin" valueType="num">
                                      <p:cBhvr additive="base">
                                        <p:cTn id="64" dur="500" fill="hold"/>
                                        <p:tgtEl>
                                          <p:spTgt spid="69691"/>
                                        </p:tgtEl>
                                        <p:attrNameLst>
                                          <p:attrName>ppt_x</p:attrName>
                                        </p:attrNameLst>
                                      </p:cBhvr>
                                      <p:tavLst>
                                        <p:tav tm="0">
                                          <p:val>
                                            <p:strVal val="1+#ppt_w/2"/>
                                          </p:val>
                                        </p:tav>
                                        <p:tav tm="100000">
                                          <p:val>
                                            <p:strVal val="#ppt_x"/>
                                          </p:val>
                                        </p:tav>
                                      </p:tavLst>
                                    </p:anim>
                                    <p:anim calcmode="lin" valueType="num">
                                      <p:cBhvr additive="base">
                                        <p:cTn id="65" dur="500" fill="hold"/>
                                        <p:tgtEl>
                                          <p:spTgt spid="69691"/>
                                        </p:tgtEl>
                                        <p:attrNameLst>
                                          <p:attrName>ppt_y</p:attrName>
                                        </p:attrNameLst>
                                      </p:cBhvr>
                                      <p:tavLst>
                                        <p:tav tm="0">
                                          <p:val>
                                            <p:strVal val="#ppt_y"/>
                                          </p:val>
                                        </p:tav>
                                        <p:tav tm="100000">
                                          <p:val>
                                            <p:strVal val="#ppt_y"/>
                                          </p:val>
                                        </p:tav>
                                      </p:tavLst>
                                    </p:anim>
                                  </p:childTnLst>
                                </p:cTn>
                              </p:par>
                              <p:par>
                                <p:cTn id="66" presetID="1" presetClass="entr" presetSubtype="0" fill="hold" grpId="0" nodeType="withEffect">
                                  <p:stCondLst>
                                    <p:cond delay="0"/>
                                  </p:stCondLst>
                                  <p:childTnLst>
                                    <p:set>
                                      <p:cBhvr>
                                        <p:cTn id="67" dur="1" fill="hold">
                                          <p:stCondLst>
                                            <p:cond delay="0"/>
                                          </p:stCondLst>
                                        </p:cTn>
                                        <p:tgtEl>
                                          <p:spTgt spid="6968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69695"/>
                                        </p:tgtEl>
                                        <p:attrNameLst>
                                          <p:attrName>style.visibility</p:attrName>
                                        </p:attrNameLst>
                                      </p:cBhvr>
                                      <p:to>
                                        <p:strVal val="visible"/>
                                      </p:to>
                                    </p:set>
                                    <p:anim calcmode="lin" valueType="num">
                                      <p:cBhvr additive="base">
                                        <p:cTn id="72" dur="500" fill="hold"/>
                                        <p:tgtEl>
                                          <p:spTgt spid="69695"/>
                                        </p:tgtEl>
                                        <p:attrNameLst>
                                          <p:attrName>ppt_x</p:attrName>
                                        </p:attrNameLst>
                                      </p:cBhvr>
                                      <p:tavLst>
                                        <p:tav tm="0">
                                          <p:val>
                                            <p:strVal val="1+#ppt_w/2"/>
                                          </p:val>
                                        </p:tav>
                                        <p:tav tm="100000">
                                          <p:val>
                                            <p:strVal val="#ppt_x"/>
                                          </p:val>
                                        </p:tav>
                                      </p:tavLst>
                                    </p:anim>
                                    <p:anim calcmode="lin" valueType="num">
                                      <p:cBhvr additive="base">
                                        <p:cTn id="73" dur="500" fill="hold"/>
                                        <p:tgtEl>
                                          <p:spTgt spid="69695"/>
                                        </p:tgtEl>
                                        <p:attrNameLst>
                                          <p:attrName>ppt_y</p:attrName>
                                        </p:attrNameLst>
                                      </p:cBhvr>
                                      <p:tavLst>
                                        <p:tav tm="0">
                                          <p:val>
                                            <p:strVal val="#ppt_y"/>
                                          </p:val>
                                        </p:tav>
                                        <p:tav tm="100000">
                                          <p:val>
                                            <p:strVal val="#ppt_y"/>
                                          </p:val>
                                        </p:tav>
                                      </p:tavLst>
                                    </p:anim>
                                  </p:childTnLst>
                                </p:cTn>
                              </p:par>
                              <p:par>
                                <p:cTn id="74" presetID="1" presetClass="exit" presetSubtype="0" fill="hold" grpId="1" nodeType="withEffect">
                                  <p:stCondLst>
                                    <p:cond delay="0"/>
                                  </p:stCondLst>
                                  <p:childTnLst>
                                    <p:set>
                                      <p:cBhvr>
                                        <p:cTn id="75" dur="1" fill="hold">
                                          <p:stCondLst>
                                            <p:cond delay="0"/>
                                          </p:stCondLst>
                                        </p:cTn>
                                        <p:tgtEl>
                                          <p:spTgt spid="69689"/>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10"/>
                                        </p:tgtEl>
                                        <p:attrNameLst>
                                          <p:attrName>style.visibility</p:attrName>
                                        </p:attrNameLst>
                                      </p:cBhvr>
                                      <p:to>
                                        <p:strVal val="hidden"/>
                                      </p:to>
                                    </p:set>
                                  </p:childTnLst>
                                </p:cTn>
                              </p:par>
                            </p:childTnLst>
                          </p:cTn>
                        </p:par>
                        <p:par>
                          <p:cTn id="78" fill="hold">
                            <p:stCondLst>
                              <p:cond delay="500"/>
                            </p:stCondLst>
                            <p:childTnLst>
                              <p:par>
                                <p:cTn id="79" presetID="1" presetClass="entr" presetSubtype="0" fill="hold" grpId="0" nodeType="afterEffect">
                                  <p:stCondLst>
                                    <p:cond delay="0"/>
                                  </p:stCondLst>
                                  <p:childTnLst>
                                    <p:set>
                                      <p:cBhvr>
                                        <p:cTn id="80" dur="1" fill="hold">
                                          <p:stCondLst>
                                            <p:cond delay="499"/>
                                          </p:stCondLst>
                                        </p:cTn>
                                        <p:tgtEl>
                                          <p:spTgt spid="69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P spid="69636" grpId="0" autoUpdateAnimBg="0"/>
      <p:bldP spid="69637" grpId="0" autoUpdateAnimBg="0"/>
      <p:bldP spid="69638" grpId="0" autoUpdateAnimBg="0"/>
      <p:bldP spid="69639" grpId="0" autoUpdateAnimBg="0"/>
      <p:bldP spid="69640" grpId="0" autoUpdateAnimBg="0"/>
      <p:bldP spid="69689" grpId="0" animBg="1"/>
      <p:bldP spid="69689" grpId="1" animBg="1"/>
      <p:bldP spid="69690" grpId="0" autoUpdateAnimBg="0"/>
      <p:bldP spid="69691" grpId="0" autoUpdateAnimBg="0"/>
      <p:bldP spid="69694" grpId="0" animBg="1"/>
      <p:bldP spid="69695"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524000"/>
            <a:ext cx="6400800" cy="1752600"/>
          </a:xfrm>
        </p:spPr>
        <p:txBody>
          <a:bodyPr/>
          <a:lstStyle/>
          <a:p>
            <a:endParaRPr lang="en-US" dirty="0"/>
          </a:p>
        </p:txBody>
      </p:sp>
      <p:pic>
        <p:nvPicPr>
          <p:cNvPr id="4" name="Picture 3" descr="aa-James-Bond-logo.jpg"/>
          <p:cNvPicPr>
            <a:picLocks noChangeAspect="1"/>
          </p:cNvPicPr>
          <p:nvPr/>
        </p:nvPicPr>
        <p:blipFill>
          <a:blip r:embed="rId2"/>
          <a:stretch>
            <a:fillRect/>
          </a:stretch>
        </p:blipFill>
        <p:spPr>
          <a:xfrm>
            <a:off x="0" y="457200"/>
            <a:ext cx="9144000" cy="6019800"/>
          </a:xfrm>
          <a:prstGeom prst="rect">
            <a:avLst/>
          </a:prstGeom>
        </p:spPr>
      </p:pic>
      <p:sp>
        <p:nvSpPr>
          <p:cNvPr id="5" name="Explosion 1 4"/>
          <p:cNvSpPr/>
          <p:nvPr/>
        </p:nvSpPr>
        <p:spPr>
          <a:xfrm rot="20996757">
            <a:off x="-12646" y="609008"/>
            <a:ext cx="7250675" cy="3111818"/>
          </a:xfrm>
          <a:prstGeom prst="irregularSeal1">
            <a:avLst/>
          </a:prstGeom>
          <a:scene3d>
            <a:camera prst="orthographicFront"/>
            <a:lightRig rig="threePt" dir="t"/>
          </a:scene3d>
          <a:sp3d>
            <a:bevelT prst="slope"/>
          </a:sp3d>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n-US"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The End</a:t>
            </a:r>
            <a:endPar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endParaRPr>
          </a:p>
        </p:txBody>
      </p:sp>
      <p:sp>
        <p:nvSpPr>
          <p:cNvPr id="6" name="Oval Callout 5"/>
          <p:cNvSpPr/>
          <p:nvPr/>
        </p:nvSpPr>
        <p:spPr>
          <a:xfrm>
            <a:off x="304800" y="4191000"/>
            <a:ext cx="7848600" cy="1298377"/>
          </a:xfrm>
          <a:prstGeom prst="wedgeEllipseCallout">
            <a:avLst>
              <a:gd name="adj1" fmla="val 26759"/>
              <a:gd name="adj2" fmla="val -133302"/>
            </a:avLst>
          </a:prstGeom>
          <a:effectLst>
            <a:glow rad="2286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oper Black" pitchFamily="18" charset="0"/>
              </a:rPr>
              <a:t>Thank you</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oper Black" pitchFamily="18" charset="0"/>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TotalTime>
  <Words>3158</Words>
  <Application>Microsoft Office PowerPoint</Application>
  <PresentationFormat>On-screen Show (4:3)</PresentationFormat>
  <Paragraphs>529</Paragraphs>
  <Slides>98</Slides>
  <Notes>13</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21" baseType="lpstr">
      <vt:lpstr>Adobe Fan Heiti Std B</vt:lpstr>
      <vt:lpstr>Adobe Gothic Std B</vt:lpstr>
      <vt:lpstr>Adobe Heiti Std R</vt:lpstr>
      <vt:lpstr>Arial</vt:lpstr>
      <vt:lpstr>Arial Narrow</vt:lpstr>
      <vt:lpstr>Arial Rounded MT Bold</vt:lpstr>
      <vt:lpstr>Calibri</vt:lpstr>
      <vt:lpstr>Century</vt:lpstr>
      <vt:lpstr>Comic Sans MS</vt:lpstr>
      <vt:lpstr>Cooper Black</vt:lpstr>
      <vt:lpstr>Dauphin</vt:lpstr>
      <vt:lpstr>Georgia</vt:lpstr>
      <vt:lpstr>Helvetica</vt:lpstr>
      <vt:lpstr>Highlight LET</vt:lpstr>
      <vt:lpstr>Hobo Std</vt:lpstr>
      <vt:lpstr>Impact</vt:lpstr>
      <vt:lpstr>Lucida Sans Unicode</vt:lpstr>
      <vt:lpstr>Symbol</vt:lpstr>
      <vt:lpstr>Tahoma</vt:lpstr>
      <vt:lpstr>Times New Roman</vt:lpstr>
      <vt:lpstr>Wingdings</vt:lpstr>
      <vt:lpstr>Office Theme</vt:lpstr>
      <vt:lpstr>Bitmap Image</vt:lpstr>
      <vt:lpstr>PowerPoint Presentation</vt:lpstr>
      <vt:lpstr>Interactions of matter: </vt:lpstr>
      <vt:lpstr>Chemical Bonds </vt:lpstr>
      <vt:lpstr>Chemical Reactions:</vt:lpstr>
      <vt:lpstr>Structural and Chemical Formulas:</vt:lpstr>
      <vt:lpstr>Example Formulas:</vt:lpstr>
      <vt:lpstr>Ionic Bonds:</vt:lpstr>
      <vt:lpstr> IONIC BOND bond formed between  two ions by the  transfer of electrons </vt:lpstr>
      <vt:lpstr> Formation of Ions from Metals </vt:lpstr>
      <vt:lpstr>PowerPoint Presentation</vt:lpstr>
      <vt:lpstr>PowerPoint Presentation</vt:lpstr>
      <vt:lpstr>PowerPoint Presentation</vt:lpstr>
      <vt:lpstr>PowerPoint Presentation</vt:lpstr>
      <vt:lpstr>Formation of Sodium Ion</vt:lpstr>
      <vt:lpstr>Formation of Magnesium  Ion</vt:lpstr>
      <vt:lpstr>Learning Check </vt:lpstr>
      <vt:lpstr>Solution  </vt:lpstr>
      <vt:lpstr>Learning Check</vt:lpstr>
      <vt:lpstr>Ionic Bond</vt:lpstr>
      <vt:lpstr>Covalent Bonds:</vt:lpstr>
      <vt:lpstr> COVALENT BOND bond formed by the sharing of electrons  </vt:lpstr>
      <vt:lpstr>Covalent Bond</vt:lpstr>
      <vt:lpstr>PowerPoint Presentation</vt:lpstr>
      <vt:lpstr>PowerPoint Presentation</vt:lpstr>
      <vt:lpstr> when electrons are shared equally</vt:lpstr>
      <vt:lpstr>PowerPoint Presentation</vt:lpstr>
      <vt:lpstr> when electrons are shared but shared unequally</vt:lpstr>
      <vt:lpstr>PowerPoint Presentation</vt:lpstr>
      <vt:lpstr>PowerPoint Presentation</vt:lpstr>
      <vt:lpstr>METALLIC BOND bond found in  metals; holds metal  atoms together  very strongly</vt:lpstr>
      <vt:lpstr>Metallic Bond</vt:lpstr>
      <vt:lpstr>PowerPoint Presentation</vt:lpstr>
      <vt:lpstr>Ionic Bond, A Sea of Electrons</vt:lpstr>
      <vt:lpstr>Metals Form Alloys</vt:lpstr>
      <vt:lpstr>Summary of Ionic &amp; Covalent Bonds</vt:lpstr>
      <vt:lpstr>Lewis Theory</vt:lpstr>
      <vt:lpstr>Lewis Dot Structures</vt:lpstr>
      <vt:lpstr>Lewis Dot Structure for SO3</vt:lpstr>
      <vt:lpstr>Writing Lewis Dot Structures</vt:lpstr>
      <vt:lpstr>PowerPoint Presentation</vt:lpstr>
      <vt:lpstr>PowerPoint Presentation</vt:lpstr>
      <vt:lpstr>PowerPoint Presentation</vt:lpstr>
      <vt:lpstr>Example -- Carbon Dioxide CO2</vt:lpstr>
      <vt:lpstr>Carbon Dioxide, CO2</vt:lpstr>
      <vt:lpstr>Formal Charge</vt:lpstr>
      <vt:lpstr>PowerPoint Presentation</vt:lpstr>
      <vt:lpstr>PowerPoint Presentation</vt:lpstr>
      <vt:lpstr>Find Formal Charge</vt:lpstr>
      <vt:lpstr>Resonance </vt:lpstr>
      <vt:lpstr>Draw Resonance Structures</vt:lpstr>
      <vt:lpstr>Bond Properties</vt:lpstr>
      <vt:lpstr>Valence Shell Electron Pair Repulsion VSEPR</vt:lpstr>
      <vt:lpstr>Valence Shell Electron Pair Repulsion</vt:lpstr>
      <vt:lpstr>The Shapes of Molecules</vt:lpstr>
      <vt:lpstr>Bonding Electrons and Lone Pairs</vt:lpstr>
      <vt:lpstr>VSEPR</vt:lpstr>
      <vt:lpstr>VSEPR Predicting Shapes</vt:lpstr>
      <vt:lpstr>VSEPR:  Predicting the shape</vt:lpstr>
      <vt:lpstr>VSEPR:  Predicting the shape</vt:lpstr>
      <vt:lpstr>Basic Molecular shapes</vt:lpstr>
      <vt:lpstr>Linear Molecules</vt:lpstr>
      <vt:lpstr>Angular or Bent</vt:lpstr>
      <vt:lpstr>Triangular Plane</vt:lpstr>
      <vt:lpstr>Tetrahedron</vt:lpstr>
      <vt:lpstr>Trigonal Bipyramid</vt:lpstr>
      <vt:lpstr>Octahedron</vt:lpstr>
      <vt:lpstr>PowerPoint Presentation</vt:lpstr>
      <vt:lpstr>Molecular Polarity </vt:lpstr>
      <vt:lpstr>Non-polar Molecules </vt:lpstr>
      <vt:lpstr>Polar Molecules </vt:lpstr>
      <vt:lpstr>Molecular Polarity</vt:lpstr>
      <vt:lpstr>PowerPoint Presentation</vt:lpstr>
      <vt:lpstr> – all form covalent bonds - all overlapping orbitals must be half-filled  - the new probability distribution formed can only have a max of two electrons</vt:lpstr>
      <vt:lpstr>Types of covalent bonds</vt:lpstr>
      <vt:lpstr>The σ bond</vt:lpstr>
      <vt:lpstr>Single bonds σ bonds</vt:lpstr>
      <vt:lpstr>The π bond</vt:lpstr>
      <vt:lpstr>Double Bond one π bond &amp; one σ bond</vt:lpstr>
      <vt:lpstr>PowerPoint Presentation</vt:lpstr>
      <vt:lpstr>PowerPoint Presentation</vt:lpstr>
      <vt:lpstr>PowerPoint Presentation</vt:lpstr>
      <vt:lpstr>Triple bond   two π bond &amp; one σ bond</vt:lpstr>
      <vt:lpstr>Promotion &amp; Hybridization</vt:lpstr>
      <vt:lpstr>Promotion</vt:lpstr>
      <vt:lpstr>Hybridization The merging of orbitals </vt:lpstr>
      <vt:lpstr>Hybridization Continued </vt:lpstr>
      <vt:lpstr>PowerPoint Presentation</vt:lpstr>
      <vt:lpstr>Example: Hybridization in carbon to form methane (CH4)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Sigma (s) and Pi Bonds (p)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ACH</dc:creator>
  <cp:lastModifiedBy>HP</cp:lastModifiedBy>
  <cp:revision>58</cp:revision>
  <dcterms:created xsi:type="dcterms:W3CDTF">2016-01-29T14:56:30Z</dcterms:created>
  <dcterms:modified xsi:type="dcterms:W3CDTF">2017-03-08T16:35:38Z</dcterms:modified>
</cp:coreProperties>
</file>