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26" r:id="rId3"/>
    <p:sldId id="265" r:id="rId4"/>
    <p:sldId id="267" r:id="rId5"/>
    <p:sldId id="274" r:id="rId6"/>
    <p:sldId id="328" r:id="rId7"/>
    <p:sldId id="279" r:id="rId8"/>
    <p:sldId id="281" r:id="rId9"/>
    <p:sldId id="282" r:id="rId10"/>
    <p:sldId id="283" r:id="rId11"/>
    <p:sldId id="284" r:id="rId12"/>
    <p:sldId id="285" r:id="rId13"/>
    <p:sldId id="297" r:id="rId14"/>
    <p:sldId id="314" r:id="rId15"/>
    <p:sldId id="325" r:id="rId16"/>
    <p:sldId id="301" r:id="rId17"/>
    <p:sldId id="302" r:id="rId18"/>
    <p:sldId id="329" r:id="rId19"/>
    <p:sldId id="330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6" r:id="rId29"/>
    <p:sldId id="317" r:id="rId30"/>
    <p:sldId id="318" r:id="rId31"/>
    <p:sldId id="319" r:id="rId32"/>
    <p:sldId id="322" r:id="rId33"/>
    <p:sldId id="320" r:id="rId34"/>
    <p:sldId id="321" r:id="rId35"/>
    <p:sldId id="32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5E7AC-2314-4ED1-A15F-020CE354400C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F34A-6434-4CE4-A8F3-F8D8D24FD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310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5A1DB-3F9A-4FBA-9667-AD4734E0C7D9}" type="slidenum">
              <a:rPr lang="en-US"/>
              <a:pPr/>
              <a:t>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6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F60F0BC-F2A7-4DD0-A8E2-B4420514059F}" type="slidenum">
              <a:rPr lang="en-US" altLang="en-US" sz="1200">
                <a:solidFill>
                  <a:prstClr val="black"/>
                </a:solidFill>
              </a:rPr>
              <a:pPr/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704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8CF821B-E928-4E21-961D-FD10F28E3FC3}" type="slidenum">
              <a:rPr lang="en-US" altLang="en-US" sz="1200">
                <a:solidFill>
                  <a:prstClr val="black"/>
                </a:solidFill>
              </a:rPr>
              <a:pPr/>
              <a:t>19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530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B53C01-E2B5-4FA1-A04F-6B3B36F3F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44A0-D5D2-487F-AB2E-9AAA76F53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083B-1098-4341-9D6D-30786D5DB13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09B5-E718-4F84-947B-1A8721F9B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457451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 BT" pitchFamily="82" charset="0"/>
              </a:rPr>
              <a:t>Basic Chemistry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 B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86200"/>
            <a:ext cx="34290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ACh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86775" cy="1219200"/>
          </a:xfrm>
        </p:spPr>
        <p:txBody>
          <a:bodyPr>
            <a:normAutofit fontScale="90000"/>
          </a:bodyPr>
          <a:lstStyle/>
          <a:p>
            <a:r>
              <a:rPr lang="en-US" sz="4000"/>
              <a:t>Al</a:t>
            </a:r>
            <a:r>
              <a:rPr lang="en-US" sz="4000">
                <a:solidFill>
                  <a:schemeClr val="hlink"/>
                </a:solidFill>
              </a:rPr>
              <a:t>chem</a:t>
            </a:r>
            <a:r>
              <a:rPr lang="en-US" sz="4000"/>
              <a:t>ists (~300BC-1650 AD)</a:t>
            </a:r>
            <a:br>
              <a:rPr lang="en-US" sz="4000"/>
            </a:br>
            <a:r>
              <a:rPr lang="en-US" sz="4000">
                <a:solidFill>
                  <a:schemeClr val="tx1"/>
                </a:solidFill>
              </a:rPr>
              <a:t>China, India, Arabia, Europe, Egypt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30725" name="Picture 5" descr="alchem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250"/>
            <a:ext cx="48006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343400" y="2286000"/>
            <a:ext cx="480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SzTx/>
              <a:buFontTx/>
              <a:buChar char="•"/>
            </a:pPr>
            <a:r>
              <a:rPr lang="en-US" sz="3200"/>
              <a:t>Aiming to:</a:t>
            </a:r>
          </a:p>
          <a:p>
            <a:pPr lvl="2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en-US" sz="3200"/>
              <a:t>Change common metals to gold.</a:t>
            </a:r>
          </a:p>
          <a:p>
            <a:pPr lvl="2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en-US" sz="3200"/>
              <a:t>Develop medicines.</a:t>
            </a:r>
          </a:p>
          <a:p>
            <a:pPr lvl="1" eaLnBrk="0" hangingPunct="0">
              <a:spcBef>
                <a:spcPct val="50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sz="3200"/>
              <a:t>Developed lab equipment.</a:t>
            </a:r>
          </a:p>
          <a:p>
            <a:pPr lvl="1" eaLnBrk="0" hangingPunct="0">
              <a:spcBef>
                <a:spcPct val="50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sz="3200"/>
              <a:t>Mystical.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Galileo Galilei (Italy 1564 AD)</a:t>
            </a:r>
            <a:br>
              <a:rPr lang="en-US"/>
            </a:br>
            <a:r>
              <a:rPr lang="en-US"/>
              <a:t>	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648200" cy="3352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/>
              <a:t>Father of the</a:t>
            </a:r>
          </a:p>
          <a:p>
            <a:pPr>
              <a:buFont typeface="Wingdings" pitchFamily="2" charset="2"/>
              <a:buNone/>
            </a:pPr>
            <a:r>
              <a:rPr lang="en-US" sz="4000" dirty="0"/>
              <a:t> </a:t>
            </a:r>
            <a:r>
              <a:rPr lang="en-US" sz="4000" dirty="0">
                <a:solidFill>
                  <a:schemeClr val="hlink"/>
                </a:solidFill>
              </a:rPr>
              <a:t>scientific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hlink"/>
                </a:solidFill>
              </a:rPr>
              <a:t>method</a:t>
            </a:r>
            <a:r>
              <a:rPr lang="en-US" sz="40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4000" dirty="0"/>
              <a:t>(along with the Englishman Francis Bacon 1500’s).</a:t>
            </a:r>
          </a:p>
        </p:txBody>
      </p:sp>
      <p:pic>
        <p:nvPicPr>
          <p:cNvPr id="48132" name="Picture 4" descr="gali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4038600" cy="396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Antoine Lavoisier </a:t>
            </a:r>
            <a:br>
              <a:rPr lang="en-US" sz="4000"/>
            </a:br>
            <a:r>
              <a:rPr lang="en-US" sz="4000"/>
              <a:t>			(France 1743-1794)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44688"/>
            <a:ext cx="8955088" cy="4303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Regarded as the </a:t>
            </a:r>
            <a:r>
              <a:rPr lang="en-US">
                <a:solidFill>
                  <a:schemeClr val="hlink"/>
                </a:solidFill>
              </a:rPr>
              <a:t>Father of Chemistry.</a:t>
            </a:r>
          </a:p>
          <a:p>
            <a:pPr>
              <a:lnSpc>
                <a:spcPct val="90000"/>
              </a:lnSpc>
            </a:pPr>
            <a:r>
              <a:rPr lang="en-US"/>
              <a:t>Designed equipment.</a:t>
            </a:r>
          </a:p>
          <a:p>
            <a:pPr>
              <a:lnSpc>
                <a:spcPct val="90000"/>
              </a:lnSpc>
            </a:pPr>
            <a:r>
              <a:rPr lang="en-US"/>
              <a:t>Used </a:t>
            </a:r>
            <a:r>
              <a:rPr lang="en-US">
                <a:solidFill>
                  <a:schemeClr val="folHlink"/>
                </a:solidFill>
              </a:rPr>
              <a:t>observations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and </a:t>
            </a:r>
            <a:r>
              <a:rPr lang="en-US">
                <a:solidFill>
                  <a:schemeClr val="folHlink"/>
                </a:solidFill>
              </a:rPr>
              <a:t>measurements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Discovered nitrogen.</a:t>
            </a:r>
          </a:p>
        </p:txBody>
      </p:sp>
      <p:pic>
        <p:nvPicPr>
          <p:cNvPr id="37893" name="Picture 5" descr="lavois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479675"/>
            <a:ext cx="4572000" cy="397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743200"/>
            <a:ext cx="5562600" cy="3810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“</a:t>
            </a:r>
            <a:r>
              <a:rPr lang="en-US" sz="3600"/>
              <a:t>No number of experiments can prove me right;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600"/>
              <a:t>a single experiment can prove me wrong.”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aseline="-25000"/>
              <a:t>						</a:t>
            </a:r>
            <a:r>
              <a:rPr lang="en-US" sz="3600" i="1"/>
              <a:t>Albert Einstein</a:t>
            </a:r>
          </a:p>
        </p:txBody>
      </p:sp>
      <p:pic>
        <p:nvPicPr>
          <p:cNvPr id="46084" name="Picture 4" descr="sm_einste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2925" y="76200"/>
            <a:ext cx="342741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6C5B40-EC08-432E-8A92-F75F8D6EAD3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531" name="Text Box 138"/>
          <p:cNvSpPr txBox="1">
            <a:spLocks noChangeArrowheads="1"/>
          </p:cNvSpPr>
          <p:nvPr/>
        </p:nvSpPr>
        <p:spPr bwMode="auto">
          <a:xfrm>
            <a:off x="1528763" y="258763"/>
            <a:ext cx="6138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International System of Units (SI)</a:t>
            </a:r>
          </a:p>
        </p:txBody>
      </p:sp>
      <p:pic>
        <p:nvPicPr>
          <p:cNvPr id="22532" name="Picture 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FC6EB9-609B-4A32-A7B7-855B263E7DC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Classifications of Matter</a:t>
            </a: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66875"/>
            <a:ext cx="85344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698102-3A47-4DC9-B852-AC08765882B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 </a:t>
            </a:r>
            <a:r>
              <a:rPr lang="en-US" sz="2800" b="1" i="1"/>
              <a:t>mixture</a:t>
            </a:r>
            <a:r>
              <a:rPr lang="en-US" sz="2800"/>
              <a:t> is a combination of two or more substances in which the substances retain their distinct identities.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800"/>
              <a:t> </a:t>
            </a:r>
            <a:r>
              <a:rPr lang="en-US" sz="2800" b="1" i="1"/>
              <a:t>Homogenous mixture</a:t>
            </a:r>
            <a:r>
              <a:rPr lang="en-US" sz="2800"/>
              <a:t> – composition of the mixture is the same throughout.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 startAt="2"/>
            </a:pPr>
            <a:r>
              <a:rPr lang="en-US" sz="2800"/>
              <a:t> </a:t>
            </a:r>
            <a:r>
              <a:rPr lang="en-US" sz="2800" b="1" i="1"/>
              <a:t>Heterogeneous mixture</a:t>
            </a:r>
            <a:r>
              <a:rPr lang="en-US" sz="2800"/>
              <a:t> – composition is not uniform throughout.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43200" y="2057400"/>
            <a:ext cx="5676900" cy="1685925"/>
            <a:chOff x="1728" y="1296"/>
            <a:chExt cx="3576" cy="1062"/>
          </a:xfrm>
        </p:grpSpPr>
        <p:sp>
          <p:nvSpPr>
            <p:cNvPr id="9227" name="Text Box 6"/>
            <p:cNvSpPr txBox="1">
              <a:spLocks noChangeArrowheads="1"/>
            </p:cNvSpPr>
            <p:nvPr/>
          </p:nvSpPr>
          <p:spPr bwMode="auto">
            <a:xfrm>
              <a:off x="1728" y="1728"/>
              <a:ext cx="228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soft drink, milk, solder</a:t>
              </a:r>
            </a:p>
          </p:txBody>
        </p:sp>
        <p:pic>
          <p:nvPicPr>
            <p:cNvPr id="9228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1296"/>
              <a:ext cx="840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Line 16"/>
            <p:cNvSpPr>
              <a:spLocks noChangeShapeType="1"/>
            </p:cNvSpPr>
            <p:nvPr/>
          </p:nvSpPr>
          <p:spPr bwMode="auto">
            <a:xfrm>
              <a:off x="3696" y="1995"/>
              <a:ext cx="72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8600" y="5181600"/>
            <a:ext cx="5867400" cy="1341438"/>
            <a:chOff x="144" y="3264"/>
            <a:chExt cx="3696" cy="845"/>
          </a:xfrm>
        </p:grpSpPr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927" y="3360"/>
              <a:ext cx="191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cement, </a:t>
              </a:r>
            </a:p>
            <a:p>
              <a:pPr algn="l"/>
              <a:r>
                <a:rPr lang="en-US" sz="2800"/>
                <a:t>iron filings in sand</a:t>
              </a:r>
            </a:p>
          </p:txBody>
        </p:sp>
        <p:pic>
          <p:nvPicPr>
            <p:cNvPr id="9225" name="Picture 9" descr="cha56011_0104"/>
            <p:cNvPicPr>
              <a:picLocks noChangeAspect="1" noChangeArrowheads="1"/>
            </p:cNvPicPr>
            <p:nvPr/>
          </p:nvPicPr>
          <p:blipFill>
            <a:blip r:embed="rId3"/>
            <a:srcRect t="40533" r="52019"/>
            <a:stretch>
              <a:fillRect/>
            </a:stretch>
          </p:blipFill>
          <p:spPr bwMode="auto">
            <a:xfrm>
              <a:off x="144" y="3264"/>
              <a:ext cx="1328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Line 17"/>
            <p:cNvSpPr>
              <a:spLocks noChangeShapeType="1"/>
            </p:cNvSpPr>
            <p:nvPr/>
          </p:nvSpPr>
          <p:spPr bwMode="auto">
            <a:xfrm flipH="1" flipV="1">
              <a:off x="1179" y="3744"/>
              <a:ext cx="76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54E1B3-B1FE-4D2A-91AE-618174ADA70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/>
              <a:t>Physical means</a:t>
            </a:r>
            <a:r>
              <a:rPr lang="en-US" sz="2800"/>
              <a:t> can be used to separate a mixture into its pure components.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97400" y="2322513"/>
            <a:ext cx="4394200" cy="2859087"/>
            <a:chOff x="2736" y="1152"/>
            <a:chExt cx="2768" cy="1801"/>
          </a:xfrm>
        </p:grpSpPr>
        <p:pic>
          <p:nvPicPr>
            <p:cNvPr id="10248" name="Picture 6" descr="cha56011_01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1152"/>
              <a:ext cx="2768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3742" y="2665"/>
              <a:ext cx="7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magnet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7200" y="1828800"/>
            <a:ext cx="3700463" cy="4002088"/>
            <a:chOff x="288" y="1152"/>
            <a:chExt cx="2331" cy="2521"/>
          </a:xfrm>
        </p:grpSpPr>
        <p:pic>
          <p:nvPicPr>
            <p:cNvPr id="10246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152"/>
              <a:ext cx="2331" cy="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 Box 14"/>
            <p:cNvSpPr txBox="1">
              <a:spLocks noChangeArrowheads="1"/>
            </p:cNvSpPr>
            <p:nvPr/>
          </p:nvSpPr>
          <p:spPr bwMode="auto">
            <a:xfrm>
              <a:off x="671" y="3385"/>
              <a:ext cx="961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/>
                <a:t>distillation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4" descr="2_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94" y="3825280"/>
            <a:ext cx="268287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2_3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17" y="897960"/>
            <a:ext cx="2514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45744" y="1191904"/>
            <a:ext cx="5086065" cy="22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000000"/>
                </a:solidFill>
              </a:rPr>
              <a:t>Element - </a:t>
            </a:r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dirty="0">
                <a:solidFill>
                  <a:srgbClr val="000000"/>
                </a:solidFill>
              </a:rPr>
              <a:t>simplest type of substance with unique physical and chemical properties. </a:t>
            </a:r>
            <a:r>
              <a:rPr lang="en-US" altLang="en-US" b="1" i="1" dirty="0">
                <a:solidFill>
                  <a:srgbClr val="000000"/>
                </a:solidFill>
              </a:rPr>
              <a:t>An element consists of only one type of atom</a:t>
            </a:r>
            <a:r>
              <a:rPr lang="en-US" altLang="en-US" i="1" dirty="0" smtClean="0">
                <a:solidFill>
                  <a:srgbClr val="000000"/>
                </a:solidFill>
              </a:rPr>
              <a:t>.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6921" y="3825280"/>
            <a:ext cx="5034888" cy="2276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Molecule -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structure that consists of two or more atoms that are </a:t>
            </a: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</a:rPr>
              <a:t>chemically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bound together and thus behaves as an independent unit.</a:t>
            </a:r>
            <a:endParaRPr lang="en-US" sz="2400" b="1" dirty="0">
              <a:solidFill>
                <a:srgbClr val="037C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1054688"/>
            <a:ext cx="4343400" cy="182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000000"/>
                </a:solidFill>
              </a:rPr>
              <a:t>Compound </a:t>
            </a:r>
            <a:r>
              <a:rPr lang="en-US" altLang="en-US" dirty="0">
                <a:solidFill>
                  <a:srgbClr val="000000"/>
                </a:solidFill>
              </a:rPr>
              <a:t>– </a:t>
            </a:r>
            <a:r>
              <a:rPr lang="en-US" altLang="en-US" dirty="0" smtClean="0">
                <a:solidFill>
                  <a:srgbClr val="000000"/>
                </a:solidFill>
              </a:rPr>
              <a:t>A </a:t>
            </a:r>
            <a:r>
              <a:rPr lang="en-US" altLang="en-US" dirty="0">
                <a:solidFill>
                  <a:srgbClr val="000000"/>
                </a:solidFill>
              </a:rPr>
              <a:t>substance composed of two or more elements that are </a:t>
            </a:r>
            <a:r>
              <a:rPr lang="en-US" altLang="en-US" b="1" i="1" dirty="0">
                <a:solidFill>
                  <a:srgbClr val="000000"/>
                </a:solidFill>
              </a:rPr>
              <a:t>chemically</a:t>
            </a:r>
            <a:r>
              <a:rPr lang="en-US" altLang="en-US" dirty="0">
                <a:solidFill>
                  <a:srgbClr val="000000"/>
                </a:solidFill>
              </a:rPr>
              <a:t> combined.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4008698"/>
            <a:ext cx="41910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000000"/>
                </a:solidFill>
              </a:rPr>
              <a:t>Mixture </a:t>
            </a:r>
            <a:r>
              <a:rPr lang="en-US" altLang="en-US" dirty="0">
                <a:solidFill>
                  <a:srgbClr val="000000"/>
                </a:solidFill>
              </a:rPr>
              <a:t>–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A </a:t>
            </a:r>
            <a:r>
              <a:rPr lang="en-US" altLang="en-US" dirty="0">
                <a:solidFill>
                  <a:srgbClr val="000000"/>
                </a:solidFill>
              </a:rPr>
              <a:t>group of two or more elements and/or compounds that are </a:t>
            </a:r>
            <a:r>
              <a:rPr lang="en-US" altLang="en-US" b="1" i="1" dirty="0">
                <a:solidFill>
                  <a:srgbClr val="000000"/>
                </a:solidFill>
              </a:rPr>
              <a:t>physically</a:t>
            </a:r>
            <a:r>
              <a:rPr lang="en-US" altLang="en-US" dirty="0">
                <a:solidFill>
                  <a:srgbClr val="000000"/>
                </a:solidFill>
              </a:rPr>
              <a:t> intermingled.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49466" r="42796"/>
          <a:stretch>
            <a:fillRect/>
          </a:stretch>
        </p:blipFill>
        <p:spPr bwMode="auto">
          <a:xfrm>
            <a:off x="5340350" y="427626"/>
            <a:ext cx="2508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2" t="49466"/>
          <a:stretch>
            <a:fillRect/>
          </a:stretch>
        </p:blipFill>
        <p:spPr bwMode="auto">
          <a:xfrm>
            <a:off x="5125872" y="3589811"/>
            <a:ext cx="3048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7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86602" y="1047467"/>
            <a:ext cx="8557145" cy="42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4450" rIns="0" bIns="44450">
            <a:spAutoFit/>
          </a:bodyPr>
          <a:lstStyle>
            <a:lvl1pPr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000" b="1" i="1" dirty="0">
                <a:solidFill>
                  <a:srgbClr val="000000"/>
                </a:solidFill>
              </a:rPr>
              <a:t>Chemistry</a:t>
            </a:r>
            <a:r>
              <a:rPr lang="en-US" altLang="en-US" sz="3000" dirty="0">
                <a:solidFill>
                  <a:srgbClr val="000000"/>
                </a:solidFill>
              </a:rPr>
              <a:t> is the study </a:t>
            </a:r>
            <a:r>
              <a:rPr lang="en-US" altLang="en-US" sz="3000" dirty="0" smtClean="0">
                <a:solidFill>
                  <a:srgbClr val="000000"/>
                </a:solidFill>
              </a:rPr>
              <a:t>of: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000" b="1" i="1" dirty="0" smtClean="0">
                <a:solidFill>
                  <a:srgbClr val="000000"/>
                </a:solidFill>
              </a:rPr>
              <a:t>matter</a:t>
            </a:r>
            <a:r>
              <a:rPr lang="en-US" altLang="en-US" sz="3000" dirty="0">
                <a:solidFill>
                  <a:srgbClr val="000000"/>
                </a:solidFill>
              </a:rPr>
              <a:t>, </a:t>
            </a:r>
            <a:endParaRPr lang="en-US" altLang="en-US" sz="30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30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solidFill>
                  <a:srgbClr val="000000"/>
                </a:solidFill>
              </a:rPr>
              <a:t>its </a:t>
            </a:r>
            <a:r>
              <a:rPr lang="en-US" altLang="en-US" sz="3000" b="1" i="1" dirty="0">
                <a:solidFill>
                  <a:srgbClr val="000000"/>
                </a:solidFill>
              </a:rPr>
              <a:t>properties</a:t>
            </a:r>
            <a:r>
              <a:rPr lang="en-US" altLang="en-US" sz="3000" dirty="0" smtClean="0">
                <a:solidFill>
                  <a:srgbClr val="000000"/>
                </a:solidFill>
              </a:rPr>
              <a:t>,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30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solidFill>
                  <a:srgbClr val="000000"/>
                </a:solidFill>
              </a:rPr>
              <a:t>the </a:t>
            </a:r>
            <a:r>
              <a:rPr lang="en-US" altLang="en-US" sz="3000" b="1" i="1" dirty="0">
                <a:solidFill>
                  <a:srgbClr val="000000"/>
                </a:solidFill>
              </a:rPr>
              <a:t>changes</a:t>
            </a:r>
            <a:r>
              <a:rPr lang="en-US" altLang="en-US" sz="3000" dirty="0">
                <a:solidFill>
                  <a:srgbClr val="000000"/>
                </a:solidFill>
              </a:rPr>
              <a:t> that matter undergoes, </a:t>
            </a:r>
            <a:endParaRPr lang="en-US" altLang="en-US" sz="30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30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solidFill>
                  <a:srgbClr val="000000"/>
                </a:solidFill>
              </a:rPr>
              <a:t>and the </a:t>
            </a:r>
            <a:r>
              <a:rPr lang="en-US" altLang="en-US" sz="3000" b="1" i="1" dirty="0">
                <a:solidFill>
                  <a:srgbClr val="000000"/>
                </a:solidFill>
              </a:rPr>
              <a:t>energy</a:t>
            </a:r>
            <a:r>
              <a:rPr lang="en-US" altLang="en-US" sz="3000" dirty="0">
                <a:solidFill>
                  <a:srgbClr val="000000"/>
                </a:solidFill>
              </a:rPr>
              <a:t> associated with </a:t>
            </a:r>
            <a:r>
              <a:rPr lang="en-US" altLang="en-US" sz="3000" dirty="0" smtClean="0">
                <a:solidFill>
                  <a:srgbClr val="000000"/>
                </a:solidFill>
              </a:rPr>
              <a:t>these changes</a:t>
            </a:r>
            <a:r>
              <a:rPr lang="en-US" altLang="en-US" sz="3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8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82BF4-6223-403E-95E3-6E8F7F9BD4B6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2743200"/>
            <a:ext cx="206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19125" y="258763"/>
            <a:ext cx="794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Comparison:  The Three States of Matter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025" y="2514600"/>
            <a:ext cx="21367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138" y="1709738"/>
            <a:ext cx="2252662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1A405-0373-466C-9BC7-613B2140A7E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2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The Three States of Matter:  Effect of a Hot Poker on a Block of Ice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81200" y="1219200"/>
            <a:ext cx="5257800" cy="5334000"/>
            <a:chOff x="1248" y="768"/>
            <a:chExt cx="3312" cy="3360"/>
          </a:xfrm>
        </p:grpSpPr>
        <p:pic>
          <p:nvPicPr>
            <p:cNvPr id="15365" name="Picture 8" descr="01_07"/>
            <p:cNvPicPr>
              <a:picLocks noChangeAspect="1" noChangeArrowheads="1"/>
            </p:cNvPicPr>
            <p:nvPr/>
          </p:nvPicPr>
          <p:blipFill>
            <a:blip r:embed="rId2"/>
            <a:srcRect l="13542" t="2777" r="14583"/>
            <a:stretch>
              <a:fillRect/>
            </a:stretch>
          </p:blipFill>
          <p:spPr bwMode="auto">
            <a:xfrm>
              <a:off x="1248" y="768"/>
              <a:ext cx="3312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Text Box 9"/>
            <p:cNvSpPr txBox="1">
              <a:spLocks noChangeArrowheads="1"/>
            </p:cNvSpPr>
            <p:nvPr/>
          </p:nvSpPr>
          <p:spPr bwMode="auto">
            <a:xfrm>
              <a:off x="3768" y="3472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solid</a:t>
              </a:r>
            </a:p>
          </p:txBody>
        </p:sp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1344" y="3504"/>
              <a:ext cx="5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liquid</a:t>
              </a:r>
            </a:p>
          </p:txBody>
        </p:sp>
        <p:sp>
          <p:nvSpPr>
            <p:cNvPr id="15368" name="Text Box 11"/>
            <p:cNvSpPr txBox="1">
              <a:spLocks noChangeArrowheads="1"/>
            </p:cNvSpPr>
            <p:nvPr/>
          </p:nvSpPr>
          <p:spPr bwMode="auto">
            <a:xfrm>
              <a:off x="3206" y="985"/>
              <a:ext cx="4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gas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54700-BE40-419C-90A8-732621ABC16D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6387" name="Picture 2" descr="http://image.slidesharecdn.com/matterandmeasurement-130328192642-phpapp02/95/matter-and-measurement-3-638.jpg?cb=1364498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B5049F-72D9-44D9-A78E-3BA5C7DF0B7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 </a:t>
            </a:r>
            <a:r>
              <a:rPr lang="en-US" sz="2800" b="1" i="1"/>
              <a:t>physical change</a:t>
            </a:r>
            <a:r>
              <a:rPr lang="en-US" sz="2800"/>
              <a:t> does not alter the composition or identity of a substance.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301625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 </a:t>
            </a:r>
            <a:r>
              <a:rPr lang="en-US" sz="2800" b="1" i="1"/>
              <a:t>chemical change</a:t>
            </a:r>
            <a:r>
              <a:rPr lang="en-US" sz="2800"/>
              <a:t> alters the composition or identity of the substance(s) involved.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47775" y="2101850"/>
            <a:ext cx="6738938" cy="946150"/>
            <a:chOff x="786" y="1152"/>
            <a:chExt cx="4245" cy="596"/>
          </a:xfrm>
        </p:grpSpPr>
        <p:sp>
          <p:nvSpPr>
            <p:cNvPr id="17418" name="Text Box 6"/>
            <p:cNvSpPr txBox="1">
              <a:spLocks noChangeArrowheads="1"/>
            </p:cNvSpPr>
            <p:nvPr/>
          </p:nvSpPr>
          <p:spPr bwMode="auto">
            <a:xfrm>
              <a:off x="786" y="1305"/>
              <a:ext cx="11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ice melting</a:t>
              </a:r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3243" y="1152"/>
              <a:ext cx="17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sugar dissolving </a:t>
              </a:r>
            </a:p>
            <a:p>
              <a:r>
                <a:rPr lang="en-US" sz="2800"/>
                <a:t>in water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" y="4086225"/>
            <a:ext cx="7391400" cy="2695575"/>
            <a:chOff x="384" y="2574"/>
            <a:chExt cx="4656" cy="1698"/>
          </a:xfrm>
        </p:grpSpPr>
        <p:pic>
          <p:nvPicPr>
            <p:cNvPr id="17416" name="Picture 16"/>
            <p:cNvPicPr>
              <a:picLocks noChangeAspect="1" noChangeArrowheads="1"/>
            </p:cNvPicPr>
            <p:nvPr/>
          </p:nvPicPr>
          <p:blipFill>
            <a:blip r:embed="rId2"/>
            <a:srcRect t="13747"/>
            <a:stretch>
              <a:fillRect/>
            </a:stretch>
          </p:blipFill>
          <p:spPr bwMode="auto">
            <a:xfrm>
              <a:off x="2416" y="2574"/>
              <a:ext cx="2624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Text Box 17"/>
            <p:cNvSpPr txBox="1">
              <a:spLocks noChangeArrowheads="1"/>
            </p:cNvSpPr>
            <p:nvPr/>
          </p:nvSpPr>
          <p:spPr bwMode="auto">
            <a:xfrm>
              <a:off x="384" y="3164"/>
              <a:ext cx="17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hydrogen burns in air to form water</a:t>
              </a:r>
            </a:p>
          </p:txBody>
        </p:sp>
      </p:grp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2844800" y="298450"/>
            <a:ext cx="347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Types of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3C0B08-360A-4D50-B68A-A34BB0A84E3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An </a:t>
            </a:r>
            <a:r>
              <a:rPr lang="en-US" sz="2800" b="1" i="1"/>
              <a:t>extensive property </a:t>
            </a:r>
            <a:r>
              <a:rPr lang="en-US" sz="2800"/>
              <a:t>of a material depends upon how much matter is being considered.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An </a:t>
            </a:r>
            <a:r>
              <a:rPr lang="en-US" sz="2800" b="1" i="1"/>
              <a:t>intensive property </a:t>
            </a:r>
            <a:r>
              <a:rPr lang="en-US" sz="2800"/>
              <a:t>of a material </a:t>
            </a:r>
            <a:r>
              <a:rPr lang="en-US" sz="2800">
                <a:solidFill>
                  <a:srgbClr val="FF0000"/>
                </a:solidFill>
              </a:rPr>
              <a:t>does not</a:t>
            </a:r>
            <a:r>
              <a:rPr lang="en-US" sz="2800"/>
              <a:t> depend upon how much matter is being considered.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00200" y="1870075"/>
            <a:ext cx="198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  <a:buFontTx/>
              <a:buChar char="•"/>
            </a:pPr>
            <a:r>
              <a:rPr lang="en-US"/>
              <a:t> mass</a:t>
            </a:r>
          </a:p>
          <a:p>
            <a:pPr algn="l">
              <a:spcBef>
                <a:spcPts val="1200"/>
              </a:spcBef>
              <a:buFontTx/>
              <a:buChar char="•"/>
            </a:pPr>
            <a:r>
              <a:rPr lang="en-US"/>
              <a:t> length</a:t>
            </a:r>
          </a:p>
          <a:p>
            <a:pPr algn="l">
              <a:spcBef>
                <a:spcPts val="1200"/>
              </a:spcBef>
              <a:buFontTx/>
              <a:buChar char="•"/>
            </a:pPr>
            <a:r>
              <a:rPr lang="en-US"/>
              <a:t> volume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600200" y="4997450"/>
            <a:ext cx="228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  <a:buFontTx/>
              <a:buChar char="•"/>
            </a:pPr>
            <a:r>
              <a:rPr lang="en-US"/>
              <a:t> density</a:t>
            </a:r>
          </a:p>
          <a:p>
            <a:pPr algn="l">
              <a:spcBef>
                <a:spcPts val="1200"/>
              </a:spcBef>
              <a:buFontTx/>
              <a:buChar char="•"/>
            </a:pPr>
            <a:r>
              <a:rPr lang="en-US"/>
              <a:t> temperature</a:t>
            </a:r>
          </a:p>
          <a:p>
            <a:pPr algn="l">
              <a:spcBef>
                <a:spcPts val="1200"/>
              </a:spcBef>
              <a:buFontTx/>
              <a:buChar char="•"/>
            </a:pPr>
            <a:r>
              <a:rPr lang="en-US"/>
              <a:t> color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1366838" y="92075"/>
            <a:ext cx="643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Extensive and Intensive Properties</a:t>
            </a:r>
          </a:p>
        </p:txBody>
      </p:sp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446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81200"/>
            <a:ext cx="11287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113" y="4724400"/>
            <a:ext cx="2936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autoUpdateAnimBg="0"/>
      <p:bldP spid="35844" grpId="0" build="p" autoUpdateAnimBg="0"/>
      <p:bldP spid="3584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C1A10-7708-4340-BE8C-E5B68B2C8DC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125788" y="330200"/>
            <a:ext cx="289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Measurements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zh-TW" sz="2800" b="1" i="1" dirty="0">
                <a:ea typeface="PMingLiU" pitchFamily="18" charset="-120"/>
              </a:rPr>
              <a:t>Measurement</a:t>
            </a:r>
            <a:r>
              <a:rPr lang="en-US" altLang="zh-TW" sz="2800" dirty="0">
                <a:ea typeface="PMingLiU" pitchFamily="18" charset="-120"/>
              </a:rPr>
              <a:t> – quantitative observation consisting of two parts: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TW" sz="2800" dirty="0">
                <a:ea typeface="PMingLiU" pitchFamily="18" charset="-120"/>
              </a:rPr>
              <a:t>Number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TW" sz="2800" dirty="0">
                <a:ea typeface="PMingLiU" pitchFamily="18" charset="-120"/>
              </a:rPr>
              <a:t>Scale (unit</a:t>
            </a:r>
            <a:r>
              <a:rPr lang="en-US" altLang="zh-TW" sz="2800" dirty="0" smtClean="0">
                <a:ea typeface="PMingLiU" pitchFamily="18" charset="-120"/>
              </a:rPr>
              <a:t>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zh-TW" sz="2800" dirty="0">
              <a:ea typeface="PMingLiU" pitchFamily="18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zh-TW" sz="2800" dirty="0">
                <a:ea typeface="PMingLiU" pitchFamily="18" charset="-120"/>
              </a:rPr>
              <a:t>Examples: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TW" sz="2800" dirty="0">
                <a:ea typeface="PMingLiU" pitchFamily="18" charset="-120"/>
              </a:rPr>
              <a:t>20 grams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TW" sz="2800" dirty="0">
                <a:ea typeface="PMingLiU" pitchFamily="18" charset="-120"/>
              </a:rPr>
              <a:t>6.63 </a:t>
            </a:r>
            <a:r>
              <a:rPr lang="en-US" altLang="zh-TW" sz="2800" dirty="0">
                <a:ea typeface="PMingLiU" pitchFamily="18" charset="-120"/>
                <a:cs typeface="Arial" pitchFamily="34" charset="0"/>
              </a:rPr>
              <a:t>× 10</a:t>
            </a:r>
            <a:r>
              <a:rPr lang="en-US" altLang="zh-TW" sz="2800" baseline="30000" dirty="0">
                <a:ea typeface="PMingLiU" pitchFamily="18" charset="-120"/>
                <a:cs typeface="Arial" pitchFamily="34" charset="0"/>
              </a:rPr>
              <a:t>-34</a:t>
            </a:r>
            <a:r>
              <a:rPr lang="en-US" altLang="zh-TW" sz="2800" dirty="0">
                <a:ea typeface="PMingLiU" pitchFamily="18" charset="-120"/>
              </a:rPr>
              <a:t> </a:t>
            </a:r>
            <a:r>
              <a:rPr lang="en-US" altLang="zh-TW" sz="2800" dirty="0" err="1">
                <a:ea typeface="PMingLiU" pitchFamily="18" charset="-120"/>
              </a:rPr>
              <a:t>joule·seconds</a:t>
            </a:r>
            <a:endParaRPr lang="en-US" altLang="zh-TW" sz="2800" dirty="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B02B2A-D826-48F7-89D9-FC621B5A4A8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1463" y="217488"/>
            <a:ext cx="86106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TW" sz="3200" kern="0" dirty="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rPr>
              <a:t>Common Types of Laboratory Equipment Used to Measure Mass &amp; Length</a:t>
            </a:r>
          </a:p>
        </p:txBody>
      </p:sp>
      <p:pic>
        <p:nvPicPr>
          <p:cNvPr id="20484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81200"/>
            <a:ext cx="2590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49525"/>
            <a:ext cx="25908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C:\Documents and Settings\Kabir\My Documents\My Pictures\Ru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11350"/>
            <a:ext cx="22987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136374-7146-4F19-9879-84CFC497C58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1463" y="217488"/>
            <a:ext cx="86106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TW" sz="3200" kern="0" dirty="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rPr>
              <a:t>Common Types of Laboratory Equipment Used to Measure Liquid Volume</a:t>
            </a:r>
          </a:p>
        </p:txBody>
      </p:sp>
      <p:pic>
        <p:nvPicPr>
          <p:cNvPr id="21508" name="Picture 3" descr="fig_01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52575"/>
            <a:ext cx="6705600" cy="48482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6F2066-3A52-4ED9-9214-EAF7884BA00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304800"/>
            <a:ext cx="9296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/>
              <a:t>Matter</a:t>
            </a:r>
            <a:r>
              <a:rPr lang="en-US" sz="3000"/>
              <a:t> - anything that occupies space and has </a:t>
            </a:r>
            <a:r>
              <a:rPr lang="en-US" sz="3000" b="1" i="1"/>
              <a:t>mass</a:t>
            </a:r>
            <a:r>
              <a:rPr lang="en-US" sz="3000"/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7924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800" b="1" i="1"/>
              <a:t>mass</a:t>
            </a:r>
            <a:r>
              <a:rPr lang="en-US" sz="2800"/>
              <a:t> – measure of the quantity of matter</a:t>
            </a:r>
          </a:p>
          <a:p>
            <a:pPr lvl="1" algn="l">
              <a:spcBef>
                <a:spcPts val="1200"/>
              </a:spcBef>
            </a:pPr>
            <a:r>
              <a:rPr lang="en-US" sz="2800"/>
              <a:t>SI unit of mass is the </a:t>
            </a:r>
            <a:r>
              <a:rPr lang="en-US" sz="2800" b="1" i="1"/>
              <a:t>kilogram</a:t>
            </a:r>
            <a:r>
              <a:rPr lang="en-US" sz="2800"/>
              <a:t> (kg)</a:t>
            </a:r>
          </a:p>
          <a:p>
            <a:pPr lvl="1" algn="l">
              <a:spcBef>
                <a:spcPts val="1200"/>
              </a:spcBef>
            </a:pPr>
            <a:r>
              <a:rPr lang="en-US" sz="2800"/>
              <a:t>1 kg = 1000 g = 1 x 10</a:t>
            </a:r>
            <a:r>
              <a:rPr lang="en-US" sz="2800" baseline="30000"/>
              <a:t>3</a:t>
            </a:r>
            <a:r>
              <a:rPr lang="en-US" sz="2800"/>
              <a:t> g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28956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/>
              <a:t>weight</a:t>
            </a:r>
            <a:r>
              <a:rPr lang="en-US" sz="2800"/>
              <a:t> – force that gravity exerts on an object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15038" y="3657600"/>
            <a:ext cx="2976562" cy="1528763"/>
            <a:chOff x="3789" y="2736"/>
            <a:chExt cx="1875" cy="963"/>
          </a:xfrm>
        </p:grpSpPr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3789" y="2736"/>
              <a:ext cx="18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A 1 kg bar will weigh</a:t>
              </a:r>
            </a:p>
          </p:txBody>
        </p: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4091" y="3072"/>
              <a:ext cx="1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 kg on earth</a:t>
              </a:r>
            </a:p>
          </p:txBody>
        </p:sp>
        <p:sp>
          <p:nvSpPr>
            <p:cNvPr id="24591" name="Text Box 14"/>
            <p:cNvSpPr txBox="1">
              <a:spLocks noChangeArrowheads="1"/>
            </p:cNvSpPr>
            <p:nvPr/>
          </p:nvSpPr>
          <p:spPr bwMode="auto">
            <a:xfrm>
              <a:off x="3959" y="3408"/>
              <a:ext cx="15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0.17 kg on moon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30175" y="3657600"/>
            <a:ext cx="3527425" cy="1573213"/>
            <a:chOff x="-124" y="2736"/>
            <a:chExt cx="2268" cy="991"/>
          </a:xfrm>
        </p:grpSpPr>
        <p:sp>
          <p:nvSpPr>
            <p:cNvPr id="24586" name="Text Box 5"/>
            <p:cNvSpPr txBox="1">
              <a:spLocks noChangeArrowheads="1"/>
            </p:cNvSpPr>
            <p:nvPr/>
          </p:nvSpPr>
          <p:spPr bwMode="auto">
            <a:xfrm>
              <a:off x="185" y="2736"/>
              <a:ext cx="17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weight = </a:t>
              </a:r>
              <a:r>
                <a:rPr lang="en-US" i="1"/>
                <a:t>g</a:t>
              </a:r>
              <a:r>
                <a:rPr lang="en-US"/>
                <a:t> x mass</a:t>
              </a:r>
            </a:p>
          </p:txBody>
        </p:sp>
        <p:sp>
          <p:nvSpPr>
            <p:cNvPr id="24587" name="Text Box 6"/>
            <p:cNvSpPr txBox="1">
              <a:spLocks noChangeArrowheads="1"/>
            </p:cNvSpPr>
            <p:nvPr/>
          </p:nvSpPr>
          <p:spPr bwMode="auto">
            <a:xfrm>
              <a:off x="-41" y="3120"/>
              <a:ext cx="199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on earth, </a:t>
              </a:r>
              <a:r>
                <a:rPr lang="en-US" sz="2200" i="1"/>
                <a:t>g</a:t>
              </a:r>
              <a:r>
                <a:rPr lang="en-US" sz="2200"/>
                <a:t> = 9.81 m s</a:t>
              </a:r>
              <a:r>
                <a:rPr lang="en-US" sz="2200" baseline="30000"/>
                <a:t>-2</a:t>
              </a:r>
            </a:p>
          </p:txBody>
        </p:sp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-124" y="3456"/>
              <a:ext cx="226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on moon, </a:t>
              </a:r>
              <a:r>
                <a:rPr lang="en-US" sz="2200" i="1"/>
                <a:t>g</a:t>
              </a:r>
              <a:r>
                <a:rPr lang="en-US" sz="2200"/>
                <a:t> is </a:t>
              </a:r>
              <a:r>
                <a:rPr lang="en-US" sz="2200">
                  <a:sym typeface="Symbol" pitchFamily="18" charset="2"/>
                </a:rPr>
                <a:t></a:t>
              </a:r>
              <a:r>
                <a:rPr lang="en-US" sz="2200"/>
                <a:t>1/6 of earth</a:t>
              </a:r>
            </a:p>
          </p:txBody>
        </p:sp>
      </p:grpSp>
      <p:pic>
        <p:nvPicPr>
          <p:cNvPr id="37897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175" y="3657600"/>
            <a:ext cx="2257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2F9008-CA55-483F-975C-6D3F8360184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0800" y="304800"/>
            <a:ext cx="902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/>
              <a:t>Volume</a:t>
            </a:r>
            <a:r>
              <a:rPr lang="en-US" sz="2800"/>
              <a:t> – SI derived unit for volume is cubic meter (m</a:t>
            </a:r>
            <a:r>
              <a:rPr lang="en-US" sz="2800" baseline="30000"/>
              <a:t>3</a:t>
            </a:r>
            <a:r>
              <a:rPr lang="en-US" sz="2800"/>
              <a:t>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351213" y="990600"/>
            <a:ext cx="557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cm</a:t>
            </a:r>
            <a:r>
              <a:rPr lang="en-US" sz="2800" baseline="30000"/>
              <a:t>3</a:t>
            </a:r>
            <a:r>
              <a:rPr lang="en-US" sz="2800"/>
              <a:t> = (1 x 10</a:t>
            </a:r>
            <a:r>
              <a:rPr lang="en-US" sz="2800" baseline="30000"/>
              <a:t>-2</a:t>
            </a:r>
            <a:r>
              <a:rPr lang="en-US" sz="2800"/>
              <a:t> m)</a:t>
            </a:r>
            <a:r>
              <a:rPr lang="en-US" sz="2800" baseline="30000"/>
              <a:t>3</a:t>
            </a:r>
            <a:r>
              <a:rPr lang="en-US" sz="2800"/>
              <a:t> = 1 x 10</a:t>
            </a:r>
            <a:r>
              <a:rPr lang="en-US" sz="2800" baseline="30000"/>
              <a:t>-6</a:t>
            </a:r>
            <a:r>
              <a:rPr lang="en-US" sz="2800"/>
              <a:t> m</a:t>
            </a:r>
            <a:r>
              <a:rPr lang="en-US" sz="2800" baseline="30000"/>
              <a:t>3</a:t>
            </a:r>
            <a:endParaRPr lang="en-US" sz="28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340100" y="1651000"/>
            <a:ext cx="559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dm</a:t>
            </a:r>
            <a:r>
              <a:rPr lang="en-US" sz="2800" baseline="30000"/>
              <a:t>3</a:t>
            </a:r>
            <a:r>
              <a:rPr lang="en-US" sz="2800"/>
              <a:t> = (1 x 10</a:t>
            </a:r>
            <a:r>
              <a:rPr lang="en-US" sz="2800" baseline="30000"/>
              <a:t>-1</a:t>
            </a:r>
            <a:r>
              <a:rPr lang="en-US" sz="2800"/>
              <a:t> m)</a:t>
            </a:r>
            <a:r>
              <a:rPr lang="en-US" sz="2800" baseline="30000"/>
              <a:t>3</a:t>
            </a:r>
            <a:r>
              <a:rPr lang="en-US" sz="2800"/>
              <a:t> = 1 x 10</a:t>
            </a:r>
            <a:r>
              <a:rPr lang="en-US" sz="2800" baseline="30000"/>
              <a:t>-3</a:t>
            </a:r>
            <a:r>
              <a:rPr lang="en-US" sz="2800"/>
              <a:t> m</a:t>
            </a:r>
            <a:r>
              <a:rPr lang="en-US" sz="2800" baseline="30000"/>
              <a:t>3</a:t>
            </a:r>
            <a:endParaRPr lang="en-US" sz="28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81363" y="2311400"/>
            <a:ext cx="5710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L = 1000 mL = 1000 cm</a:t>
            </a:r>
            <a:r>
              <a:rPr lang="en-US" sz="2800" baseline="30000"/>
              <a:t>3</a:t>
            </a:r>
            <a:r>
              <a:rPr lang="en-US" sz="2800"/>
              <a:t> = 1 dm</a:t>
            </a:r>
            <a:r>
              <a:rPr lang="en-US" sz="2800" baseline="30000"/>
              <a:t>3</a:t>
            </a:r>
            <a:endParaRPr lang="en-US" sz="28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964113" y="2971800"/>
            <a:ext cx="2344737" cy="5762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mL = 1 cm</a:t>
            </a:r>
            <a:r>
              <a:rPr lang="en-US" sz="2800" baseline="30000"/>
              <a:t>3</a:t>
            </a:r>
            <a:endParaRPr lang="en-US" sz="2800"/>
          </a:p>
        </p:txBody>
      </p:sp>
      <p:pic>
        <p:nvPicPr>
          <p:cNvPr id="16393" name="Picture 9"/>
          <p:cNvPicPr>
            <a:picLocks noChangeArrowheads="1"/>
          </p:cNvPicPr>
          <p:nvPr/>
        </p:nvPicPr>
        <p:blipFill>
          <a:blip r:embed="rId2"/>
          <a:srcRect l="61882" t="13501" r="9001"/>
          <a:stretch>
            <a:fillRect/>
          </a:stretch>
        </p:blipFill>
        <p:spPr bwMode="auto">
          <a:xfrm>
            <a:off x="7508875" y="2895600"/>
            <a:ext cx="1635125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0654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1" grpId="0" autoUpdateAnimBg="0"/>
      <p:bldP spid="1639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matter?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6705600" cy="3313113"/>
          </a:xfr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Anything that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has mass</a:t>
            </a:r>
          </a:p>
          <a:p>
            <a:pPr lvl="1">
              <a:buFont typeface="Wingdings" pitchFamily="2" charset="2"/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      and </a:t>
            </a:r>
          </a:p>
          <a:p>
            <a:pPr lvl="1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occupies space (volume).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3A8B02-1586-4D2A-8B3E-E47F0431FB9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15988" y="242888"/>
            <a:ext cx="7343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Density</a:t>
            </a:r>
            <a:r>
              <a:rPr lang="en-US" sz="2800"/>
              <a:t> – SI derived unit for density is kg/m</a:t>
            </a:r>
            <a:r>
              <a:rPr lang="en-US" sz="2800" baseline="30000"/>
              <a:t>3</a:t>
            </a:r>
            <a:r>
              <a:rPr lang="en-US" sz="2800"/>
              <a:t> 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043113" y="903288"/>
            <a:ext cx="5084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 g/cm</a:t>
            </a:r>
            <a:r>
              <a:rPr lang="en-US" sz="2800" baseline="30000"/>
              <a:t>3</a:t>
            </a:r>
            <a:r>
              <a:rPr lang="en-US" sz="2800"/>
              <a:t> = 1 g/mL = 1000 kg/m</a:t>
            </a:r>
            <a:r>
              <a:rPr lang="en-US" sz="2800" baseline="30000"/>
              <a:t>3</a:t>
            </a:r>
            <a:endParaRPr lang="en-US" sz="2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1828800"/>
            <a:ext cx="3078163" cy="927100"/>
            <a:chOff x="2341" y="1576"/>
            <a:chExt cx="1939" cy="584"/>
          </a:xfrm>
        </p:grpSpPr>
        <p:sp>
          <p:nvSpPr>
            <p:cNvPr id="26645" name="Text Box 4"/>
            <p:cNvSpPr txBox="1">
              <a:spLocks noChangeArrowheads="1"/>
            </p:cNvSpPr>
            <p:nvPr/>
          </p:nvSpPr>
          <p:spPr bwMode="auto">
            <a:xfrm>
              <a:off x="2341" y="1721"/>
              <a:ext cx="10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density = </a:t>
              </a:r>
            </a:p>
          </p:txBody>
        </p:sp>
        <p:sp>
          <p:nvSpPr>
            <p:cNvPr id="26646" name="Text Box 5"/>
            <p:cNvSpPr txBox="1">
              <a:spLocks noChangeArrowheads="1"/>
            </p:cNvSpPr>
            <p:nvPr/>
          </p:nvSpPr>
          <p:spPr bwMode="auto">
            <a:xfrm>
              <a:off x="3520" y="1576"/>
              <a:ext cx="6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mass</a:t>
              </a:r>
            </a:p>
          </p:txBody>
        </p:sp>
        <p:sp>
          <p:nvSpPr>
            <p:cNvPr id="26647" name="Text Box 6"/>
            <p:cNvSpPr txBox="1">
              <a:spLocks noChangeArrowheads="1"/>
            </p:cNvSpPr>
            <p:nvPr/>
          </p:nvSpPr>
          <p:spPr bwMode="auto">
            <a:xfrm>
              <a:off x="3440" y="1833"/>
              <a:ext cx="8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volume</a:t>
              </a:r>
            </a:p>
          </p:txBody>
        </p:sp>
        <p:sp>
          <p:nvSpPr>
            <p:cNvPr id="26648" name="Line 7"/>
            <p:cNvSpPr>
              <a:spLocks noChangeShapeType="1"/>
            </p:cNvSpPr>
            <p:nvPr/>
          </p:nvSpPr>
          <p:spPr bwMode="auto">
            <a:xfrm>
              <a:off x="3440" y="188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829300" y="1879600"/>
            <a:ext cx="1333500" cy="874713"/>
            <a:chOff x="3288" y="2224"/>
            <a:chExt cx="840" cy="551"/>
          </a:xfrm>
        </p:grpSpPr>
        <p:sp>
          <p:nvSpPr>
            <p:cNvPr id="26641" name="Text Box 9"/>
            <p:cNvSpPr txBox="1">
              <a:spLocks noChangeArrowheads="1"/>
            </p:cNvSpPr>
            <p:nvPr/>
          </p:nvSpPr>
          <p:spPr bwMode="auto">
            <a:xfrm>
              <a:off x="3288" y="2345"/>
              <a:ext cx="4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d</a:t>
              </a:r>
              <a:r>
                <a:rPr lang="en-US" sz="2800"/>
                <a:t> =</a:t>
              </a:r>
              <a:endParaRPr lang="en-US" sz="2800" i="1"/>
            </a:p>
          </p:txBody>
        </p:sp>
        <p:sp>
          <p:nvSpPr>
            <p:cNvPr id="26642" name="Text Box 10"/>
            <p:cNvSpPr txBox="1">
              <a:spLocks noChangeArrowheads="1"/>
            </p:cNvSpPr>
            <p:nvPr/>
          </p:nvSpPr>
          <p:spPr bwMode="auto">
            <a:xfrm>
              <a:off x="3800" y="2224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m</a:t>
              </a:r>
            </a:p>
          </p:txBody>
        </p:sp>
        <p:sp>
          <p:nvSpPr>
            <p:cNvPr id="26643" name="Text Box 11"/>
            <p:cNvSpPr txBox="1">
              <a:spLocks noChangeArrowheads="1"/>
            </p:cNvSpPr>
            <p:nvPr/>
          </p:nvSpPr>
          <p:spPr bwMode="auto">
            <a:xfrm>
              <a:off x="3784" y="244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V</a:t>
              </a:r>
            </a:p>
          </p:txBody>
        </p:sp>
        <p:sp>
          <p:nvSpPr>
            <p:cNvPr id="26644" name="Line 12"/>
            <p:cNvSpPr>
              <a:spLocks noChangeShapeType="1"/>
            </p:cNvSpPr>
            <p:nvPr/>
          </p:nvSpPr>
          <p:spPr bwMode="auto">
            <a:xfrm>
              <a:off x="3792" y="25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33400" y="3494088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</a:rPr>
              <a:t>A piece of platinum metal with a density of 21.5 g/cm</a:t>
            </a:r>
            <a:r>
              <a:rPr lang="en-US" sz="2800" baseline="30000">
                <a:solidFill>
                  <a:schemeClr val="accent2"/>
                </a:solidFill>
              </a:rPr>
              <a:t>3</a:t>
            </a:r>
            <a:r>
              <a:rPr lang="en-US" sz="2800">
                <a:solidFill>
                  <a:schemeClr val="accent2"/>
                </a:solidFill>
              </a:rPr>
              <a:t> has a volume of 4.49 cm</a:t>
            </a:r>
            <a:r>
              <a:rPr lang="en-US" sz="2800" baseline="30000">
                <a:solidFill>
                  <a:schemeClr val="accent2"/>
                </a:solidFill>
              </a:rPr>
              <a:t>3</a:t>
            </a:r>
            <a:r>
              <a:rPr lang="en-US" sz="2800">
                <a:solidFill>
                  <a:schemeClr val="accent2"/>
                </a:solidFill>
              </a:rPr>
              <a:t>.  What is its mass?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371600" y="4572000"/>
            <a:ext cx="1333500" cy="874713"/>
            <a:chOff x="3288" y="2224"/>
            <a:chExt cx="840" cy="551"/>
          </a:xfrm>
        </p:grpSpPr>
        <p:sp>
          <p:nvSpPr>
            <p:cNvPr id="26637" name="Text Box 18"/>
            <p:cNvSpPr txBox="1">
              <a:spLocks noChangeArrowheads="1"/>
            </p:cNvSpPr>
            <p:nvPr/>
          </p:nvSpPr>
          <p:spPr bwMode="auto">
            <a:xfrm>
              <a:off x="3288" y="2345"/>
              <a:ext cx="4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d</a:t>
              </a:r>
              <a:r>
                <a:rPr lang="en-US" sz="2800"/>
                <a:t> =</a:t>
              </a:r>
              <a:endParaRPr lang="en-US" sz="2800" i="1"/>
            </a:p>
          </p:txBody>
        </p:sp>
        <p:sp>
          <p:nvSpPr>
            <p:cNvPr id="26638" name="Text Box 19"/>
            <p:cNvSpPr txBox="1">
              <a:spLocks noChangeArrowheads="1"/>
            </p:cNvSpPr>
            <p:nvPr/>
          </p:nvSpPr>
          <p:spPr bwMode="auto">
            <a:xfrm>
              <a:off x="3800" y="2224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m</a:t>
              </a:r>
            </a:p>
          </p:txBody>
        </p:sp>
        <p:sp>
          <p:nvSpPr>
            <p:cNvPr id="26639" name="Text Box 20"/>
            <p:cNvSpPr txBox="1">
              <a:spLocks noChangeArrowheads="1"/>
            </p:cNvSpPr>
            <p:nvPr/>
          </p:nvSpPr>
          <p:spPr bwMode="auto">
            <a:xfrm>
              <a:off x="3784" y="244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/>
                <a:t>V</a:t>
              </a:r>
            </a:p>
          </p:txBody>
        </p:sp>
        <p:sp>
          <p:nvSpPr>
            <p:cNvPr id="26640" name="Line 21"/>
            <p:cNvSpPr>
              <a:spLocks noChangeShapeType="1"/>
            </p:cNvSpPr>
            <p:nvPr/>
          </p:nvSpPr>
          <p:spPr bwMode="auto">
            <a:xfrm>
              <a:off x="3792" y="25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282700" y="5500688"/>
            <a:ext cx="169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i="1"/>
              <a:t>m</a:t>
            </a:r>
            <a:r>
              <a:rPr lang="en-US" sz="2800"/>
              <a:t> = </a:t>
            </a:r>
            <a:r>
              <a:rPr lang="en-US" sz="2800" i="1"/>
              <a:t>d</a:t>
            </a:r>
            <a:r>
              <a:rPr lang="en-US" sz="2800"/>
              <a:t> x </a:t>
            </a:r>
            <a:r>
              <a:rPr lang="en-US" sz="2800" i="1"/>
              <a:t>V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4470400" y="56388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6223000" y="56388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895600" y="5499100"/>
            <a:ext cx="536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= 21.5 g/cm</a:t>
            </a:r>
            <a:r>
              <a:rPr lang="en-US" sz="2800" baseline="30000"/>
              <a:t>3</a:t>
            </a:r>
            <a:r>
              <a:rPr lang="en-US" sz="2800"/>
              <a:t> x 4.49 cm</a:t>
            </a:r>
            <a:r>
              <a:rPr lang="en-US" sz="2800" baseline="30000"/>
              <a:t>3</a:t>
            </a:r>
            <a:r>
              <a:rPr lang="en-US" sz="2800"/>
              <a:t> = 96.5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P spid="17430" grpId="0" autoUpdateAnimBg="0"/>
      <p:bldP spid="17431" grpId="0" animBg="1"/>
      <p:bldP spid="17432" grpId="0" animBg="1"/>
      <p:bldP spid="1743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239000" cy="868362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Times New Roman"/>
                <a:cs typeface="Times New Roman"/>
              </a:rPr>
              <a:t>Rules for Significant Figures</a:t>
            </a:r>
            <a:endParaRPr lang="en-US" sz="4000" b="1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ignificant-Dig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8" y="1524000"/>
            <a:ext cx="8673432" cy="50292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Easier?? </a:t>
            </a:r>
            <a:endParaRPr lang="en-US" dirty="0"/>
          </a:p>
        </p:txBody>
      </p:sp>
      <p:pic>
        <p:nvPicPr>
          <p:cNvPr id="4" name="Content Placeholder 3" descr="Chem-101-Fig-1-2-Significant-Figures-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548601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Times New Roman"/>
                <a:cs typeface="Times New Roman"/>
              </a:rPr>
              <a:t>Rules for Calculating with Significant Figures</a:t>
            </a:r>
            <a:endParaRPr lang="en-US" b="1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adding-signific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77017"/>
            <a:ext cx="8686800" cy="271398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5" name="Picture 4" descr="sigfigcal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495800"/>
            <a:ext cx="7112000" cy="21336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B1DD5-BC2D-447F-BD70-90D8A093FAE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14300" y="290513"/>
            <a:ext cx="8915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Accuracy</a:t>
            </a:r>
            <a:r>
              <a:rPr lang="en-US"/>
              <a:t> – how close a measurement is to the </a:t>
            </a:r>
            <a:r>
              <a:rPr lang="en-US" i="1"/>
              <a:t>true</a:t>
            </a:r>
            <a:r>
              <a:rPr lang="en-US"/>
              <a:t> value</a:t>
            </a:r>
          </a:p>
          <a:p>
            <a:pPr algn="l">
              <a:spcBef>
                <a:spcPct val="50000"/>
              </a:spcBef>
            </a:pPr>
            <a:r>
              <a:rPr lang="en-US" b="1" i="1"/>
              <a:t>Precision</a:t>
            </a:r>
            <a:r>
              <a:rPr lang="en-US"/>
              <a:t> – how close a set of measurements are to each other</a:t>
            </a:r>
            <a:endParaRPr lang="en-US" b="1" i="1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76300" y="4794250"/>
            <a:ext cx="1354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accurate</a:t>
            </a:r>
          </a:p>
          <a:p>
            <a:r>
              <a:rPr lang="en-US"/>
              <a:t>&amp;</a:t>
            </a:r>
          </a:p>
          <a:p>
            <a:r>
              <a:rPr lang="en-US"/>
              <a:t>precise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640138" y="4794250"/>
            <a:ext cx="1862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precise</a:t>
            </a:r>
          </a:p>
          <a:p>
            <a:r>
              <a:rPr lang="en-US"/>
              <a:t>but</a:t>
            </a:r>
          </a:p>
          <a:p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accurate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672263" y="4794250"/>
            <a:ext cx="1862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accurate</a:t>
            </a:r>
          </a:p>
          <a:p>
            <a:r>
              <a:rPr lang="en-US"/>
              <a:t>&amp;</a:t>
            </a:r>
          </a:p>
          <a:p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precise</a:t>
            </a:r>
          </a:p>
        </p:txBody>
      </p:sp>
      <p:pic>
        <p:nvPicPr>
          <p:cNvPr id="29703" name="Picture 10" descr="01_13"/>
          <p:cNvPicPr>
            <a:picLocks noChangeAspect="1" noChangeArrowheads="1"/>
          </p:cNvPicPr>
          <p:nvPr/>
        </p:nvPicPr>
        <p:blipFill>
          <a:blip r:embed="rId2"/>
          <a:srcRect t="4036" b="13623"/>
          <a:stretch>
            <a:fillRect/>
          </a:stretch>
        </p:blipFill>
        <p:spPr bwMode="auto">
          <a:xfrm>
            <a:off x="152400" y="1830388"/>
            <a:ext cx="883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78" grpId="0" autoUpdateAnimBg="0"/>
      <p:bldP spid="2867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ny_chemistry_teacher_quote_rectangular_photo_magnet-r30d218a9883140f4bde66da18e78f95f_adgua_8byvr_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70560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r>
              <a:rPr lang="en-US"/>
              <a:t>The 5 Branches of Chemistry</a:t>
            </a:r>
            <a:r>
              <a:rPr lang="en-US" sz="40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696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3118EA"/>
                </a:solidFill>
              </a:rPr>
              <a:t>Inorganic</a:t>
            </a:r>
            <a:r>
              <a:rPr lang="en-US" sz="4000"/>
              <a:t> </a:t>
            </a:r>
          </a:p>
          <a:p>
            <a:pPr>
              <a:lnSpc>
                <a:spcPct val="90000"/>
              </a:lnSpc>
            </a:pPr>
            <a:r>
              <a:rPr lang="en-US" sz="4000">
                <a:solidFill>
                  <a:srgbClr val="3118EA"/>
                </a:solidFill>
              </a:rPr>
              <a:t>Organic</a:t>
            </a:r>
            <a:endParaRPr lang="en-US" sz="4000"/>
          </a:p>
          <a:p>
            <a:pPr>
              <a:lnSpc>
                <a:spcPct val="90000"/>
              </a:lnSpc>
            </a:pPr>
            <a:r>
              <a:rPr lang="en-US" sz="4000">
                <a:solidFill>
                  <a:srgbClr val="3118EA"/>
                </a:solidFill>
              </a:rPr>
              <a:t>Analytical</a:t>
            </a:r>
          </a:p>
          <a:p>
            <a:pPr>
              <a:lnSpc>
                <a:spcPct val="90000"/>
              </a:lnSpc>
            </a:pPr>
            <a:r>
              <a:rPr lang="en-US" sz="4000">
                <a:solidFill>
                  <a:srgbClr val="3118EA"/>
                </a:solidFill>
              </a:rPr>
              <a:t>Physical</a:t>
            </a:r>
          </a:p>
          <a:p>
            <a:pPr>
              <a:lnSpc>
                <a:spcPct val="90000"/>
              </a:lnSpc>
            </a:pPr>
            <a:r>
              <a:rPr lang="en-US" sz="4000">
                <a:solidFill>
                  <a:srgbClr val="3118EA"/>
                </a:solidFill>
              </a:rPr>
              <a:t>Biochemistry</a:t>
            </a:r>
            <a:endParaRPr lang="en-US" sz="4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752850" cy="1462087"/>
          </a:xfrm>
        </p:spPr>
        <p:txBody>
          <a:bodyPr/>
          <a:lstStyle/>
          <a:p>
            <a:r>
              <a:rPr lang="en-US" sz="5100"/>
              <a:t>Science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352800" cy="4987925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r>
              <a:rPr lang="en-US" sz="4100"/>
              <a:t>What?</a:t>
            </a:r>
          </a:p>
          <a:p>
            <a:r>
              <a:rPr lang="en-US" sz="4100"/>
              <a:t>Why?             </a:t>
            </a:r>
          </a:p>
          <a:p>
            <a:r>
              <a:rPr lang="en-US" sz="4100"/>
              <a:t>How?</a:t>
            </a:r>
          </a:p>
          <a:p>
            <a:r>
              <a:rPr lang="en-US" sz="4100"/>
              <a:t>When?</a:t>
            </a:r>
          </a:p>
        </p:txBody>
      </p:sp>
      <p:pic>
        <p:nvPicPr>
          <p:cNvPr id="10244" name="Picture 4" descr="inquir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048000"/>
            <a:ext cx="3895725" cy="3108325"/>
          </a:xfrm>
          <a:prstGeom prst="rect">
            <a:avLst/>
          </a:prstGeom>
          <a:noFill/>
        </p:spPr>
      </p:pic>
      <p:graphicFrame>
        <p:nvGraphicFramePr>
          <p:cNvPr id="1024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28600"/>
          <a:ext cx="4191000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4" imgW="5904762" imgH="3790476" progId="">
                  <p:embed/>
                </p:oleObj>
              </mc:Choice>
              <mc:Fallback>
                <p:oleObj name="Photo Editor Photo" r:id="rId4" imgW="5904762" imgH="37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8600"/>
                        <a:ext cx="4191000" cy="269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 well tested </a:t>
            </a:r>
            <a:r>
              <a:rPr lang="en-US" dirty="0">
                <a:solidFill>
                  <a:schemeClr val="folHlink"/>
                </a:solidFill>
              </a:rPr>
              <a:t>explanation</a:t>
            </a:r>
            <a:r>
              <a:rPr lang="en-US" dirty="0"/>
              <a:t> for a broad set of observations. </a:t>
            </a:r>
          </a:p>
          <a:p>
            <a:r>
              <a:rPr lang="en-US" dirty="0"/>
              <a:t>May use </a:t>
            </a:r>
            <a:r>
              <a:rPr lang="en-US" dirty="0">
                <a:solidFill>
                  <a:schemeClr val="folHlink"/>
                </a:solidFill>
              </a:rPr>
              <a:t>models</a:t>
            </a:r>
            <a:r>
              <a:rPr lang="en-US" dirty="0"/>
              <a:t>.</a:t>
            </a:r>
          </a:p>
          <a:p>
            <a:r>
              <a:rPr lang="en-US" dirty="0"/>
              <a:t>May allow </a:t>
            </a:r>
            <a:r>
              <a:rPr lang="en-US" dirty="0">
                <a:solidFill>
                  <a:schemeClr val="folHlink"/>
                </a:solidFill>
              </a:rPr>
              <a:t>predictions</a:t>
            </a:r>
            <a:r>
              <a:rPr lang="en-US" dirty="0"/>
              <a:t>.</a:t>
            </a:r>
          </a:p>
          <a:p>
            <a:r>
              <a:rPr lang="en-US" dirty="0"/>
              <a:t>Theories may change to explain new observations.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4191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Microscopic- Macroscopic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Micro –(small) </a:t>
            </a:r>
          </a:p>
          <a:p>
            <a:pPr lvl="1"/>
            <a:r>
              <a:rPr lang="en-US" sz="3200" dirty="0"/>
              <a:t>Microscopic- objects can be seen with a microscope</a:t>
            </a:r>
            <a:r>
              <a:rPr lang="en-US" sz="3200" dirty="0" smtClean="0"/>
              <a:t>.</a:t>
            </a:r>
            <a:endParaRPr lang="en-US" sz="3600" dirty="0"/>
          </a:p>
          <a:p>
            <a:r>
              <a:rPr lang="en-US" sz="3600" dirty="0"/>
              <a:t>Macro-(from afar)</a:t>
            </a:r>
          </a:p>
          <a:p>
            <a:pPr lvl="1"/>
            <a:r>
              <a:rPr lang="en-US" sz="3200" dirty="0"/>
              <a:t>Macroscopic- objects are seen without a microscope.</a:t>
            </a:r>
          </a:p>
          <a:p>
            <a:endParaRPr lang="en-US" sz="36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313"/>
            <a:ext cx="8410575" cy="700087"/>
          </a:xfrm>
        </p:spPr>
        <p:txBody>
          <a:bodyPr>
            <a:normAutofit fontScale="90000"/>
          </a:bodyPr>
          <a:lstStyle/>
          <a:p>
            <a:r>
              <a:rPr lang="en-US" sz="4000"/>
              <a:t>Aristotle   (Greece, 4</a:t>
            </a:r>
            <a:r>
              <a:rPr lang="en-US" sz="4000" baseline="30000"/>
              <a:t>th</a:t>
            </a:r>
            <a:r>
              <a:rPr lang="en-US" sz="4000"/>
              <a:t> Century BC)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0292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/>
              <a:t>  Philosopher who believed that:</a:t>
            </a:r>
          </a:p>
          <a:p>
            <a:r>
              <a:rPr lang="en-US" sz="3600" dirty="0"/>
              <a:t>There are 4 elements:</a:t>
            </a:r>
          </a:p>
          <a:p>
            <a:pPr lvl="1">
              <a:buFont typeface="Wingdings" pitchFamily="2" charset="2"/>
              <a:buNone/>
            </a:pPr>
            <a:r>
              <a:rPr lang="en-US" sz="3600" dirty="0"/>
              <a:t>earth, water, air, fire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en-US" sz="3600" dirty="0"/>
              <a:t>Matter is perpetually divisible.</a:t>
            </a:r>
          </a:p>
        </p:txBody>
      </p:sp>
      <p:pic>
        <p:nvPicPr>
          <p:cNvPr id="47108" name="Picture 4" descr="aristotle-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66800"/>
            <a:ext cx="3821113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8258175" cy="1462087"/>
          </a:xfrm>
        </p:spPr>
        <p:txBody>
          <a:bodyPr/>
          <a:lstStyle/>
          <a:p>
            <a:r>
              <a:rPr lang="en-US"/>
              <a:t>Democritus </a:t>
            </a:r>
            <a:br>
              <a:rPr lang="en-US"/>
            </a:br>
            <a:r>
              <a:rPr lang="en-US"/>
              <a:t>(Greece, 4th Century BC)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5029200" cy="3236913"/>
          </a:xfrm>
        </p:spPr>
        <p:txBody>
          <a:bodyPr/>
          <a:lstStyle/>
          <a:p>
            <a:r>
              <a:rPr lang="en-US" sz="4000"/>
              <a:t>First atomic theory</a:t>
            </a:r>
          </a:p>
          <a:p>
            <a:r>
              <a:rPr lang="en-US" sz="4000"/>
              <a:t>Atom (indivisible).</a:t>
            </a:r>
          </a:p>
        </p:txBody>
      </p:sp>
      <p:pic>
        <p:nvPicPr>
          <p:cNvPr id="32772" name="Picture 4" descr="democri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81200"/>
            <a:ext cx="33210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836</Words>
  <Application>Microsoft Office PowerPoint</Application>
  <PresentationFormat>On-screen Show (4:3)</PresentationFormat>
  <Paragraphs>177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MS PGothic</vt:lpstr>
      <vt:lpstr>Adobe Gothic Std B</vt:lpstr>
      <vt:lpstr>Arial</vt:lpstr>
      <vt:lpstr>Arial Black</vt:lpstr>
      <vt:lpstr>Broadway BT</vt:lpstr>
      <vt:lpstr>Calibri</vt:lpstr>
      <vt:lpstr>PMingLiU</vt:lpstr>
      <vt:lpstr>Symbol</vt:lpstr>
      <vt:lpstr>Times New Roman</vt:lpstr>
      <vt:lpstr>Wingdings</vt:lpstr>
      <vt:lpstr>Office Theme</vt:lpstr>
      <vt:lpstr>Photo Editor Photo</vt:lpstr>
      <vt:lpstr>Basic Chemistry</vt:lpstr>
      <vt:lpstr>PowerPoint Presentation</vt:lpstr>
      <vt:lpstr>What is matter?</vt:lpstr>
      <vt:lpstr>The 5 Branches of Chemistry </vt:lpstr>
      <vt:lpstr>Science</vt:lpstr>
      <vt:lpstr>Theory</vt:lpstr>
      <vt:lpstr>Microscopic- Macroscopic</vt:lpstr>
      <vt:lpstr>Aristotle   (Greece, 4th Century BC)</vt:lpstr>
      <vt:lpstr>Democritus  (Greece, 4th Century BC)</vt:lpstr>
      <vt:lpstr>Alchemists (~300BC-1650 AD) China, India, Arabia, Europe, Egypt </vt:lpstr>
      <vt:lpstr>Galileo Galilei (Italy 1564 AD)  </vt:lpstr>
      <vt:lpstr>Antoine Lavoisier     (France 1743-1794)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for Significant Figures</vt:lpstr>
      <vt:lpstr>Easier?? </vt:lpstr>
      <vt:lpstr>Rules for Calculating with Significant Figures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Chemistry</dc:title>
  <dc:creator>ACH</dc:creator>
  <cp:lastModifiedBy>HP</cp:lastModifiedBy>
  <cp:revision>35</cp:revision>
  <dcterms:created xsi:type="dcterms:W3CDTF">2016-01-06T09:36:02Z</dcterms:created>
  <dcterms:modified xsi:type="dcterms:W3CDTF">2017-09-24T00:53:41Z</dcterms:modified>
</cp:coreProperties>
</file>