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279" r:id="rId3"/>
    <p:sldId id="258" r:id="rId4"/>
    <p:sldId id="272" r:id="rId5"/>
    <p:sldId id="278" r:id="rId6"/>
    <p:sldId id="281" r:id="rId7"/>
    <p:sldId id="282" r:id="rId8"/>
    <p:sldId id="283" r:id="rId9"/>
    <p:sldId id="291" r:id="rId10"/>
    <p:sldId id="292" r:id="rId11"/>
    <p:sldId id="288" r:id="rId12"/>
    <p:sldId id="29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5878" autoAdjust="0"/>
  </p:normalViewPr>
  <p:slideViewPr>
    <p:cSldViewPr snapToGrid="0">
      <p:cViewPr varScale="1">
        <p:scale>
          <a:sx n="70" d="100"/>
          <a:sy n="70" d="100"/>
        </p:scale>
        <p:origin x="73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84229A-AE55-42F6-89E3-958CEEA4F90F}" type="datetimeFigureOut">
              <a:rPr lang="en-US" smtClean="0"/>
              <a:pPr/>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246603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84229A-AE55-42F6-89E3-958CEEA4F90F}" type="datetimeFigureOut">
              <a:rPr lang="en-US" smtClean="0"/>
              <a:pPr/>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268305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84229A-AE55-42F6-89E3-958CEEA4F90F}" type="datetimeFigureOut">
              <a:rPr lang="en-US" smtClean="0"/>
              <a:pPr/>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424813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84229A-AE55-42F6-89E3-958CEEA4F90F}" type="datetimeFigureOut">
              <a:rPr lang="en-US" smtClean="0"/>
              <a:pPr/>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4C4EB-F75C-4000-9DB1-F2189660AD87}"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591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84229A-AE55-42F6-89E3-958CEEA4F90F}" type="datetimeFigureOut">
              <a:rPr lang="en-US" smtClean="0"/>
              <a:pPr/>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339210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784229A-AE55-42F6-89E3-958CEEA4F90F}" type="datetimeFigureOut">
              <a:rPr lang="en-US" smtClean="0"/>
              <a:pPr/>
              <a:t>31-Mar-19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373154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784229A-AE55-42F6-89E3-958CEEA4F90F}" type="datetimeFigureOut">
              <a:rPr lang="en-US" smtClean="0"/>
              <a:pPr/>
              <a:t>31-Mar-19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257082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4229A-AE55-42F6-89E3-958CEEA4F90F}" type="datetimeFigureOut">
              <a:rPr lang="en-US" smtClean="0"/>
              <a:pPr/>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342611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4229A-AE55-42F6-89E3-958CEEA4F90F}" type="datetimeFigureOut">
              <a:rPr lang="en-US" smtClean="0"/>
              <a:pPr/>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18759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4229A-AE55-42F6-89E3-958CEEA4F90F}" type="datetimeFigureOut">
              <a:rPr lang="en-US" smtClean="0"/>
              <a:pPr/>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207371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84229A-AE55-42F6-89E3-958CEEA4F90F}" type="datetimeFigureOut">
              <a:rPr lang="en-US" smtClean="0"/>
              <a:pPr/>
              <a:t>31-Mar-19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409064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84229A-AE55-42F6-89E3-958CEEA4F90F}" type="datetimeFigureOut">
              <a:rPr lang="en-US" smtClean="0"/>
              <a:pPr/>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373049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84229A-AE55-42F6-89E3-958CEEA4F90F}" type="datetimeFigureOut">
              <a:rPr lang="en-US" smtClean="0"/>
              <a:pPr/>
              <a:t>31-Mar-19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5354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84229A-AE55-42F6-89E3-958CEEA4F90F}" type="datetimeFigureOut">
              <a:rPr lang="en-US" smtClean="0"/>
              <a:pPr/>
              <a:t>31-Mar-19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156164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4229A-AE55-42F6-89E3-958CEEA4F90F}" type="datetimeFigureOut">
              <a:rPr lang="en-US" smtClean="0"/>
              <a:pPr/>
              <a:t>31-Mar-19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179082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84229A-AE55-42F6-89E3-958CEEA4F90F}" type="datetimeFigureOut">
              <a:rPr lang="en-US" smtClean="0"/>
              <a:pPr/>
              <a:t>31-Mar-19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158261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84229A-AE55-42F6-89E3-958CEEA4F90F}" type="datetimeFigureOut">
              <a:rPr lang="en-US" smtClean="0"/>
              <a:pPr/>
              <a:t>31-Mar-19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4C4EB-F75C-4000-9DB1-F2189660AD87}" type="slidenum">
              <a:rPr lang="en-US" smtClean="0"/>
              <a:pPr/>
              <a:t>‹#›</a:t>
            </a:fld>
            <a:endParaRPr lang="en-US"/>
          </a:p>
        </p:txBody>
      </p:sp>
    </p:spTree>
    <p:extLst>
      <p:ext uri="{BB962C8B-B14F-4D97-AF65-F5344CB8AC3E}">
        <p14:creationId xmlns:p14="http://schemas.microsoft.com/office/powerpoint/2010/main" val="193298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784229A-AE55-42F6-89E3-958CEEA4F90F}" type="datetimeFigureOut">
              <a:rPr lang="en-US" smtClean="0"/>
              <a:pPr/>
              <a:t>31-Mar-19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FB4C4EB-F75C-4000-9DB1-F2189660AD87}" type="slidenum">
              <a:rPr lang="en-US" smtClean="0"/>
              <a:pPr/>
              <a:t>‹#›</a:t>
            </a:fld>
            <a:endParaRPr lang="en-US"/>
          </a:p>
        </p:txBody>
      </p:sp>
    </p:spTree>
    <p:extLst>
      <p:ext uri="{BB962C8B-B14F-4D97-AF65-F5344CB8AC3E}">
        <p14:creationId xmlns:p14="http://schemas.microsoft.com/office/powerpoint/2010/main" val="3228554799"/>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400" dirty="0" smtClean="0"/>
              <a:t>Identification of Bacteria </a:t>
            </a:r>
            <a:br>
              <a:rPr lang="en-US" sz="4400" dirty="0" smtClean="0"/>
            </a:br>
            <a:r>
              <a:rPr lang="en-US" sz="4400" dirty="0" smtClean="0"/>
              <a:t/>
            </a:r>
            <a:br>
              <a:rPr lang="en-US" sz="4400" dirty="0" smtClean="0"/>
            </a:br>
            <a:r>
              <a:rPr lang="en-US" dirty="0" smtClean="0"/>
              <a:t/>
            </a:r>
            <a:br>
              <a:rPr lang="en-US" dirty="0" smtClean="0"/>
            </a:br>
            <a:r>
              <a:rPr lang="en-US" b="1" dirty="0" smtClean="0"/>
              <a:t/>
            </a:r>
            <a:br>
              <a:rPr lang="en-US" b="1" dirty="0" smtClean="0"/>
            </a:br>
            <a:r>
              <a:rPr lang="en-US" b="1" dirty="0"/>
              <a:t/>
            </a:r>
            <a:br>
              <a:rPr lang="en-US" b="1" dirty="0"/>
            </a:br>
            <a:r>
              <a:rPr lang="en-US" b="1" dirty="0" smtClean="0"/>
              <a:t/>
            </a:r>
            <a:br>
              <a:rPr lang="en-US" b="1" dirty="0" smtClean="0"/>
            </a:br>
            <a:r>
              <a:rPr lang="en-US" dirty="0" smtClean="0"/>
              <a:t>BBT201</a:t>
            </a:r>
            <a:r>
              <a:rPr lang="en-US" dirty="0" smtClean="0"/>
              <a:t/>
            </a:r>
            <a:br>
              <a:rPr lang="en-US" dirty="0" smtClean="0"/>
            </a:br>
            <a:r>
              <a:rPr lang="en-US" dirty="0" smtClean="0"/>
              <a:t>Ach </a:t>
            </a:r>
            <a:endParaRPr lang="en-US" dirty="0"/>
          </a:p>
        </p:txBody>
      </p:sp>
    </p:spTree>
    <p:extLst>
      <p:ext uri="{BB962C8B-B14F-4D97-AF65-F5344CB8AC3E}">
        <p14:creationId xmlns:p14="http://schemas.microsoft.com/office/powerpoint/2010/main" val="2233034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DNA sequencing STEPS  PPT"/>
          <p:cNvPicPr>
            <a:picLocks noChangeAspect="1" noChangeArrowheads="1"/>
          </p:cNvPicPr>
          <p:nvPr/>
        </p:nvPicPr>
        <p:blipFill>
          <a:blip r:embed="rId2"/>
          <a:srcRect/>
          <a:stretch>
            <a:fillRect/>
          </a:stretch>
        </p:blipFill>
        <p:spPr bwMode="auto">
          <a:xfrm>
            <a:off x="1984376" y="174691"/>
            <a:ext cx="8656319" cy="64922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148046"/>
            <a:ext cx="7393577" cy="970450"/>
          </a:xfrm>
        </p:spPr>
        <p:txBody>
          <a:bodyPr>
            <a:normAutofit/>
          </a:bodyPr>
          <a:lstStyle/>
          <a:p>
            <a:pPr algn="l"/>
            <a:r>
              <a:rPr lang="en-US" dirty="0"/>
              <a:t>S</a:t>
            </a:r>
            <a:r>
              <a:rPr lang="en-US" dirty="0" smtClean="0"/>
              <a:t>equence analysis  </a:t>
            </a:r>
            <a:endParaRPr lang="en-US" dirty="0"/>
          </a:p>
        </p:txBody>
      </p:sp>
      <p:sp>
        <p:nvSpPr>
          <p:cNvPr id="3" name="Content Placeholder 2"/>
          <p:cNvSpPr>
            <a:spLocks noGrp="1"/>
          </p:cNvSpPr>
          <p:nvPr>
            <p:ph idx="1"/>
          </p:nvPr>
        </p:nvSpPr>
        <p:spPr>
          <a:xfrm>
            <a:off x="913795" y="1280160"/>
            <a:ext cx="10990822" cy="5172891"/>
          </a:xfrm>
        </p:spPr>
        <p:txBody>
          <a:bodyPr>
            <a:normAutofit/>
          </a:bodyPr>
          <a:lstStyle/>
          <a:p>
            <a:r>
              <a:rPr lang="en-US" dirty="0">
                <a:effectLst/>
              </a:rPr>
              <a:t>After the sequence information has been gathered from all the reaction tubes, the computer builds the actual sequence by matching together different pieces. You now have the 16S rDNA sequence for this bacterial species, which can be compared with all other known 16S rDNA sequences for identification. </a:t>
            </a:r>
            <a:r>
              <a:rPr lang="en-US" dirty="0"/>
              <a:t/>
            </a:r>
            <a:br>
              <a:rPr lang="en-US" dirty="0"/>
            </a:br>
            <a:r>
              <a:rPr lang="en-US" dirty="0"/>
              <a:t/>
            </a:r>
            <a:br>
              <a:rPr lang="en-US" dirty="0"/>
            </a:br>
            <a:r>
              <a:rPr lang="en-US" dirty="0"/>
              <a:t/>
            </a:r>
            <a:br>
              <a:rPr lang="en-US" dirty="0"/>
            </a:br>
            <a:r>
              <a:rPr lang="en-US" dirty="0">
                <a:effectLst/>
              </a:rPr>
              <a:t>There are many sequence databases in existence. Some databases are sold commercially as part of an identification kit. In this example, we will use the </a:t>
            </a:r>
            <a:r>
              <a:rPr lang="en-US" dirty="0" err="1">
                <a:effectLst/>
              </a:rPr>
              <a:t>GenBank</a:t>
            </a:r>
            <a:r>
              <a:rPr lang="en-US" dirty="0">
                <a:effectLst/>
              </a:rPr>
              <a:t> public database available through the National Library of Medicine. The matching algorithm is known as BLAST (Basic Local Alignment Search Tool). A direct match of the DNA sequence determines the exact bacterial species you have found. When the DNA sequence is not an exact match but a close match to another found in the sequence database, you need to assess whether it is a new species or a variation of an existing one. </a:t>
            </a:r>
            <a:endParaRPr lang="en-US" dirty="0"/>
          </a:p>
        </p:txBody>
      </p:sp>
    </p:spTree>
    <p:extLst>
      <p:ext uri="{BB962C8B-B14F-4D97-AF65-F5344CB8AC3E}">
        <p14:creationId xmlns:p14="http://schemas.microsoft.com/office/powerpoint/2010/main" val="185113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148046"/>
            <a:ext cx="7393577" cy="970450"/>
          </a:xfrm>
        </p:spPr>
        <p:txBody>
          <a:bodyPr>
            <a:normAutofit fontScale="90000"/>
          </a:bodyPr>
          <a:lstStyle/>
          <a:p>
            <a:pPr algn="l"/>
            <a:r>
              <a:rPr lang="en-US" dirty="0" smtClean="0"/>
              <a:t>Summery of DNA Extraction and sequencing method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158" y="1362336"/>
            <a:ext cx="7112740" cy="5334555"/>
          </a:xfrm>
        </p:spPr>
      </p:pic>
    </p:spTree>
    <p:extLst>
      <p:ext uri="{BB962C8B-B14F-4D97-AF65-F5344CB8AC3E}">
        <p14:creationId xmlns:p14="http://schemas.microsoft.com/office/powerpoint/2010/main" val="2421329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Importance </a:t>
            </a:r>
            <a:r>
              <a:rPr lang="en-US" dirty="0"/>
              <a:t>of </a:t>
            </a:r>
            <a:r>
              <a:rPr lang="en-US" dirty="0" smtClean="0"/>
              <a:t>Bacteria identification  </a:t>
            </a:r>
            <a:r>
              <a:rPr lang="en-US" dirty="0"/>
              <a:t/>
            </a:r>
            <a:br>
              <a:rPr lang="en-US" dirty="0"/>
            </a:br>
            <a:r>
              <a:rPr lang="en-US" dirty="0"/>
              <a:t/>
            </a:r>
            <a:br>
              <a:rPr lang="en-US" dirty="0"/>
            </a:br>
            <a:r>
              <a:rPr lang="en-US" dirty="0"/>
              <a:t/>
            </a:r>
            <a:br>
              <a:rPr lang="en-US" dirty="0"/>
            </a:br>
            <a:r>
              <a:rPr lang="en-US" dirty="0"/>
              <a:t>1. Determining the clinical significance of bacteria and its particular pathogen.</a:t>
            </a:r>
            <a:br>
              <a:rPr lang="en-US" dirty="0"/>
            </a:br>
            <a:r>
              <a:rPr lang="en-US" dirty="0"/>
              <a:t>2. Determining the antimicrobial resistance of the bacteria.</a:t>
            </a:r>
            <a:br>
              <a:rPr lang="en-US" dirty="0"/>
            </a:br>
            <a:r>
              <a:rPr lang="en-US" dirty="0"/>
              <a:t>3. Determining the appropriate clinical approaches and therapy against bacteria. </a:t>
            </a:r>
            <a:br>
              <a:rPr lang="en-US" dirty="0"/>
            </a:br>
            <a:r>
              <a:rPr lang="en-US" dirty="0"/>
              <a:t>4. Determining whether infectious organisms are risk for patients. </a:t>
            </a:r>
            <a:br>
              <a:rPr lang="en-US" dirty="0"/>
            </a:br>
            <a:r>
              <a:rPr lang="en-US" dirty="0"/>
              <a:t> </a:t>
            </a:r>
            <a:br>
              <a:rPr lang="en-US" dirty="0"/>
            </a:br>
            <a:endParaRPr lang="en-US" dirty="0"/>
          </a:p>
        </p:txBody>
      </p:sp>
      <p:sp>
        <p:nvSpPr>
          <p:cNvPr id="3" name="Content Placeholder 2"/>
          <p:cNvSpPr>
            <a:spLocks noGrp="1"/>
          </p:cNvSpPr>
          <p:nvPr>
            <p:ph idx="1"/>
          </p:nvPr>
        </p:nvSpPr>
        <p:spPr>
          <a:xfrm>
            <a:off x="1001486" y="1672046"/>
            <a:ext cx="10519954" cy="4920343"/>
          </a:xfrm>
        </p:spPr>
        <p:txBody>
          <a:bodyPr/>
          <a:lstStyle/>
          <a:p>
            <a:pPr marL="36900" indent="0">
              <a:buNone/>
            </a:pPr>
            <a:endParaRPr lang="en-US" dirty="0"/>
          </a:p>
        </p:txBody>
      </p:sp>
    </p:spTree>
    <p:extLst>
      <p:ext uri="{BB962C8B-B14F-4D97-AF65-F5344CB8AC3E}">
        <p14:creationId xmlns:p14="http://schemas.microsoft.com/office/powerpoint/2010/main" val="671722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1" y="357051"/>
            <a:ext cx="7487194" cy="1332413"/>
          </a:xfrm>
        </p:spPr>
        <p:txBody>
          <a:bodyPr>
            <a:normAutofit fontScale="90000"/>
          </a:bodyPr>
          <a:lstStyle/>
          <a:p>
            <a:pPr marL="742950" indent="-742950" algn="l">
              <a:buFont typeface="Wingdings" panose="05000000000000000000" pitchFamily="2" charset="2"/>
              <a:buChar char="v"/>
            </a:pP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Identification methods of bacteria </a:t>
            </a:r>
            <a:br>
              <a:rPr lang="en-US" dirty="0" smtClean="0"/>
            </a:br>
            <a:r>
              <a:rPr lang="en-US" dirty="0" smtClean="0"/>
              <a:t/>
            </a:r>
            <a:br>
              <a:rPr lang="en-US" dirty="0" smtClean="0"/>
            </a:br>
            <a:r>
              <a:rPr lang="en-US" dirty="0"/>
              <a:t/>
            </a:r>
            <a:br>
              <a:rPr lang="en-US" dirty="0"/>
            </a:br>
            <a:r>
              <a:rPr lang="en-US" sz="3100" dirty="0" smtClean="0"/>
              <a:t>There are three processes for the identification of bacteria.</a:t>
            </a:r>
            <a:br>
              <a:rPr lang="en-US" sz="3100" dirty="0" smtClean="0"/>
            </a:br>
            <a:r>
              <a:rPr lang="en-US" sz="3100" dirty="0"/>
              <a:t/>
            </a:r>
            <a:br>
              <a:rPr lang="en-US" sz="3100" dirty="0"/>
            </a:br>
            <a:r>
              <a:rPr lang="en-US" sz="3100" dirty="0" smtClean="0"/>
              <a:t>1.Phenotypic method</a:t>
            </a:r>
            <a:br>
              <a:rPr lang="en-US" sz="3100" dirty="0" smtClean="0"/>
            </a:br>
            <a:r>
              <a:rPr lang="en-US" sz="3100" dirty="0" smtClean="0"/>
              <a:t>2. Immunochemical method</a:t>
            </a:r>
            <a:br>
              <a:rPr lang="en-US" sz="3100" dirty="0" smtClean="0"/>
            </a:br>
            <a:r>
              <a:rPr lang="en-US" sz="3100" dirty="0" smtClean="0"/>
              <a:t>3. Molecular method</a:t>
            </a:r>
            <a:br>
              <a:rPr lang="en-US" sz="3100" dirty="0" smtClean="0"/>
            </a:br>
            <a:r>
              <a:rPr lang="en-US" sz="3100" dirty="0" smtClean="0"/>
              <a:t/>
            </a:r>
            <a:br>
              <a:rPr lang="en-US" sz="3100" dirty="0" smtClean="0"/>
            </a:br>
            <a:r>
              <a:rPr lang="en-US" sz="3100" dirty="0" smtClean="0"/>
              <a:t> </a:t>
            </a:r>
            <a:br>
              <a:rPr lang="en-US" sz="3100" dirty="0" smtClean="0"/>
            </a:br>
            <a:endParaRPr lang="en-US" sz="3100" dirty="0"/>
          </a:p>
        </p:txBody>
      </p:sp>
    </p:spTree>
    <p:extLst>
      <p:ext uri="{BB962C8B-B14F-4D97-AF65-F5344CB8AC3E}">
        <p14:creationId xmlns:p14="http://schemas.microsoft.com/office/powerpoint/2010/main" val="699115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analysis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Genotypic methods of microbe identification includes;</a:t>
            </a:r>
          </a:p>
          <a:p>
            <a:r>
              <a:rPr lang="en-US" sz="2800" dirty="0" smtClean="0"/>
              <a:t>Nucleic acid probes </a:t>
            </a:r>
          </a:p>
          <a:p>
            <a:r>
              <a:rPr lang="en-US" sz="2800" dirty="0" smtClean="0"/>
              <a:t>PCR</a:t>
            </a:r>
          </a:p>
          <a:p>
            <a:r>
              <a:rPr lang="en-US" sz="2800" dirty="0" smtClean="0"/>
              <a:t>Nucleic acid sequence analysis</a:t>
            </a:r>
          </a:p>
          <a:p>
            <a:r>
              <a:rPr lang="en-US" sz="2800" dirty="0" smtClean="0"/>
              <a:t>16s </a:t>
            </a:r>
            <a:r>
              <a:rPr lang="en-US" sz="2800" dirty="0" err="1" smtClean="0"/>
              <a:t>rRna</a:t>
            </a:r>
            <a:r>
              <a:rPr lang="en-US" sz="2800" dirty="0" smtClean="0"/>
              <a:t> analysis</a:t>
            </a:r>
          </a:p>
          <a:p>
            <a:pPr>
              <a:buNone/>
            </a:pPr>
            <a:endParaRPr lang="en-US" sz="2800" dirty="0" smtClean="0"/>
          </a:p>
          <a:p>
            <a:pPr>
              <a:buNone/>
            </a:pPr>
            <a:endParaRPr lang="en-US" sz="2800" dirty="0"/>
          </a:p>
        </p:txBody>
      </p:sp>
    </p:spTree>
    <p:extLst>
      <p:ext uri="{BB962C8B-B14F-4D97-AF65-F5344CB8AC3E}">
        <p14:creationId xmlns:p14="http://schemas.microsoft.com/office/powerpoint/2010/main" val="9275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148046"/>
            <a:ext cx="7393577" cy="970450"/>
          </a:xfrm>
        </p:spPr>
        <p:txBody>
          <a:bodyPr>
            <a:normAutofit fontScale="90000"/>
          </a:bodyPr>
          <a:lstStyle/>
          <a:p>
            <a:pPr algn="l"/>
            <a:r>
              <a:rPr lang="en-US" dirty="0" smtClean="0"/>
              <a:t>DNA Extraction and sequencing method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186" y="1118496"/>
            <a:ext cx="7112740" cy="5334555"/>
          </a:xfrm>
        </p:spPr>
      </p:pic>
    </p:spTree>
    <p:extLst>
      <p:ext uri="{BB962C8B-B14F-4D97-AF65-F5344CB8AC3E}">
        <p14:creationId xmlns:p14="http://schemas.microsoft.com/office/powerpoint/2010/main" val="2338175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48046"/>
            <a:ext cx="11767959" cy="970450"/>
          </a:xfrm>
        </p:spPr>
        <p:txBody>
          <a:bodyPr>
            <a:normAutofit fontScale="90000"/>
          </a:bodyPr>
          <a:lstStyle/>
          <a:p>
            <a:pPr algn="l"/>
            <a:r>
              <a:rPr lang="en-US" dirty="0" smtClean="0"/>
              <a:t>PCR- Polymerase Chain Reaction </a:t>
            </a:r>
            <a:br>
              <a:rPr lang="en-US" dirty="0" smtClean="0"/>
            </a:br>
            <a:r>
              <a:rPr lang="en-US" dirty="0" smtClean="0"/>
              <a:t>--------------------amplification for bacterial identification</a:t>
            </a:r>
            <a:endParaRPr lang="en-US" dirty="0"/>
          </a:p>
        </p:txBody>
      </p:sp>
      <p:sp>
        <p:nvSpPr>
          <p:cNvPr id="3" name="Content Placeholder 2"/>
          <p:cNvSpPr>
            <a:spLocks noGrp="1"/>
          </p:cNvSpPr>
          <p:nvPr>
            <p:ph idx="1"/>
          </p:nvPr>
        </p:nvSpPr>
        <p:spPr>
          <a:xfrm>
            <a:off x="464234" y="1280161"/>
            <a:ext cx="5556738" cy="2011680"/>
          </a:xfrm>
        </p:spPr>
        <p:txBody>
          <a:bodyPr>
            <a:noAutofit/>
          </a:bodyPr>
          <a:lstStyle/>
          <a:p>
            <a:r>
              <a:rPr lang="en-US" sz="2200" dirty="0" smtClean="0"/>
              <a:t>PCR master mix solution needed for </a:t>
            </a:r>
            <a:r>
              <a:rPr lang="en-US" sz="2200" dirty="0" err="1" smtClean="0"/>
              <a:t>pcr</a:t>
            </a:r>
            <a:r>
              <a:rPr lang="en-US" sz="2200" dirty="0" smtClean="0"/>
              <a:t> amplification.</a:t>
            </a:r>
          </a:p>
          <a:p>
            <a:r>
              <a:rPr lang="en-US" sz="2200" dirty="0" smtClean="0"/>
              <a:t>You have to set up the positive control reaction. </a:t>
            </a:r>
            <a:endParaRPr lang="en-US" sz="2200" dirty="0" smtClean="0">
              <a:effectLst/>
            </a:endParaRPr>
          </a:p>
          <a:p>
            <a:pPr marL="36900" indent="0">
              <a:buNone/>
            </a:pPr>
            <a:r>
              <a:rPr lang="en-US" sz="2200" dirty="0"/>
              <a:t/>
            </a:r>
            <a:br>
              <a:rPr lang="en-US" sz="2200" dirty="0"/>
            </a:b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684" y="1426846"/>
            <a:ext cx="6047750" cy="4480560"/>
          </a:xfrm>
          <a:prstGeom prst="rect">
            <a:avLst/>
          </a:prstGeom>
        </p:spPr>
      </p:pic>
    </p:spTree>
    <p:extLst>
      <p:ext uri="{BB962C8B-B14F-4D97-AF65-F5344CB8AC3E}">
        <p14:creationId xmlns:p14="http://schemas.microsoft.com/office/powerpoint/2010/main" val="360433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148046"/>
            <a:ext cx="7393577" cy="970450"/>
          </a:xfrm>
        </p:spPr>
        <p:txBody>
          <a:bodyPr>
            <a:normAutofit/>
          </a:bodyPr>
          <a:lstStyle/>
          <a:p>
            <a:pPr algn="l"/>
            <a:r>
              <a:rPr lang="en-US" dirty="0" smtClean="0"/>
              <a:t>Run </a:t>
            </a:r>
            <a:r>
              <a:rPr lang="en-US" dirty="0" err="1" smtClean="0"/>
              <a:t>pcr</a:t>
            </a:r>
            <a:r>
              <a:rPr lang="en-US" dirty="0" smtClean="0"/>
              <a:t> </a:t>
            </a:r>
            <a:endParaRPr lang="en-US" dirty="0"/>
          </a:p>
        </p:txBody>
      </p:sp>
      <p:sp>
        <p:nvSpPr>
          <p:cNvPr id="3" name="Content Placeholder 2"/>
          <p:cNvSpPr>
            <a:spLocks noGrp="1"/>
          </p:cNvSpPr>
          <p:nvPr>
            <p:ph idx="1"/>
          </p:nvPr>
        </p:nvSpPr>
        <p:spPr>
          <a:xfrm>
            <a:off x="913795" y="1280160"/>
            <a:ext cx="10990822" cy="5172891"/>
          </a:xfrm>
        </p:spPr>
        <p:txBody>
          <a:bodyPr>
            <a:normAutofit lnSpcReduction="10000"/>
          </a:bodyPr>
          <a:lstStyle/>
          <a:p>
            <a:r>
              <a:rPr lang="en-US" dirty="0" smtClean="0"/>
              <a:t>Load all reaction tubes into </a:t>
            </a:r>
            <a:r>
              <a:rPr lang="en-US" dirty="0" err="1" smtClean="0"/>
              <a:t>thermocycler</a:t>
            </a:r>
            <a:r>
              <a:rPr lang="en-US" dirty="0" smtClean="0"/>
              <a:t>/</a:t>
            </a:r>
            <a:r>
              <a:rPr lang="en-US" dirty="0" err="1"/>
              <a:t>P</a:t>
            </a:r>
            <a:r>
              <a:rPr lang="en-US" dirty="0" err="1" smtClean="0"/>
              <a:t>cr</a:t>
            </a:r>
            <a:r>
              <a:rPr lang="en-US" dirty="0" smtClean="0"/>
              <a:t> machine.</a:t>
            </a:r>
          </a:p>
          <a:p>
            <a:r>
              <a:rPr lang="en-US" dirty="0" smtClean="0"/>
              <a:t>Automatic process of </a:t>
            </a:r>
            <a:r>
              <a:rPr lang="en-US" dirty="0" err="1" smtClean="0"/>
              <a:t>Dna</a:t>
            </a:r>
            <a:r>
              <a:rPr lang="en-US" dirty="0" smtClean="0"/>
              <a:t> starts. </a:t>
            </a:r>
          </a:p>
          <a:p>
            <a:pPr marL="36900" indent="0">
              <a:buNone/>
            </a:pPr>
            <a:r>
              <a:rPr lang="en-US" dirty="0">
                <a:effectLst/>
              </a:rPr>
              <a:t>The temperature control is set up as follows:</a:t>
            </a:r>
            <a:br>
              <a:rPr lang="en-US" dirty="0">
                <a:effectLst/>
              </a:rPr>
            </a:br>
            <a:endParaRPr lang="en-US" dirty="0">
              <a:effectLst/>
            </a:endParaRPr>
          </a:p>
          <a:p>
            <a:r>
              <a:rPr lang="en-US" dirty="0">
                <a:effectLst/>
              </a:rPr>
              <a:t>Initial incubation step: 95°C for 10 minutes</a:t>
            </a:r>
            <a:br>
              <a:rPr lang="en-US" dirty="0">
                <a:effectLst/>
              </a:rPr>
            </a:br>
            <a:endParaRPr lang="en-US" dirty="0">
              <a:effectLst/>
            </a:endParaRPr>
          </a:p>
          <a:p>
            <a:pPr marL="36900" indent="0">
              <a:buNone/>
            </a:pPr>
            <a:r>
              <a:rPr lang="en-US" dirty="0">
                <a:effectLst/>
              </a:rPr>
              <a:t>30 cycles of the following sequence of steps:</a:t>
            </a:r>
          </a:p>
          <a:p>
            <a:pPr lvl="1"/>
            <a:r>
              <a:rPr lang="en-US" dirty="0">
                <a:effectLst/>
              </a:rPr>
              <a:t>Melt: 95°C 30 seconds</a:t>
            </a:r>
          </a:p>
          <a:p>
            <a:pPr lvl="1"/>
            <a:r>
              <a:rPr lang="en-US" dirty="0">
                <a:effectLst/>
              </a:rPr>
              <a:t>Anneal: 60°C 30 seconds</a:t>
            </a:r>
          </a:p>
          <a:p>
            <a:pPr lvl="1"/>
            <a:r>
              <a:rPr lang="en-US" dirty="0">
                <a:effectLst/>
              </a:rPr>
              <a:t>Extend: 72°C 45 seconds</a:t>
            </a:r>
          </a:p>
          <a:p>
            <a:r>
              <a:rPr lang="en-US" dirty="0">
                <a:effectLst/>
              </a:rPr>
              <a:t>Final extension step: 72°C 10 minutes</a:t>
            </a:r>
            <a:br>
              <a:rPr lang="en-US" dirty="0">
                <a:effectLst/>
              </a:rPr>
            </a:br>
            <a:endParaRPr lang="en-US" dirty="0">
              <a:effectLst/>
            </a:endParaRPr>
          </a:p>
          <a:p>
            <a:r>
              <a:rPr lang="en-US" dirty="0">
                <a:effectLst/>
              </a:rPr>
              <a:t>Final step: 4°C store at this temperature</a:t>
            </a:r>
          </a:p>
          <a:p>
            <a:endParaRPr lang="en-US" dirty="0"/>
          </a:p>
        </p:txBody>
      </p:sp>
    </p:spTree>
    <p:extLst>
      <p:ext uri="{BB962C8B-B14F-4D97-AF65-F5344CB8AC3E}">
        <p14:creationId xmlns:p14="http://schemas.microsoft.com/office/powerpoint/2010/main" val="3816156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84" y="298171"/>
            <a:ext cx="7393577" cy="970450"/>
          </a:xfrm>
        </p:spPr>
        <p:txBody>
          <a:bodyPr>
            <a:normAutofit/>
          </a:bodyPr>
          <a:lstStyle/>
          <a:p>
            <a:pPr algn="l"/>
            <a:r>
              <a:rPr lang="en-US" dirty="0" smtClean="0"/>
              <a:t>Significance of PCR steps </a:t>
            </a:r>
            <a:endParaRPr lang="en-US" dirty="0"/>
          </a:p>
        </p:txBody>
      </p:sp>
      <p:sp>
        <p:nvSpPr>
          <p:cNvPr id="3" name="Content Placeholder 2"/>
          <p:cNvSpPr>
            <a:spLocks noGrp="1"/>
          </p:cNvSpPr>
          <p:nvPr>
            <p:ph idx="1"/>
          </p:nvPr>
        </p:nvSpPr>
        <p:spPr>
          <a:xfrm>
            <a:off x="436728" y="1280160"/>
            <a:ext cx="11467889" cy="5172891"/>
          </a:xfrm>
        </p:spPr>
        <p:txBody>
          <a:bodyPr>
            <a:normAutofit/>
          </a:bodyPr>
          <a:lstStyle/>
          <a:p>
            <a:pPr marL="36900" indent="0" algn="just">
              <a:buNone/>
            </a:pPr>
            <a:r>
              <a:rPr lang="en-US" dirty="0">
                <a:effectLst/>
              </a:rPr>
              <a:t>During each cycle, the first step (melt) is to separate the two DNA chains in the double helix by heating the vial containing the PCR reaction mixture to 95°C for 30 seconds. The primers cannot bind to the DNA strands at such a high temperature, so the vial is cooled to 60°C. At this temperature, the primers bind (anneal) to the single-stranded DNA. (The reason the two separated strands of DNA do not reanneal is that there is a large excess of primers in the solution; therefore, it's more likely for the DNA strands to bind to the primers instead of to each other.) The final step (Extend) is to allow the DNA polymerase to extend the copy DNA strand by raising the temperature to 70°C for 45 seconds. </a:t>
            </a:r>
            <a:r>
              <a:rPr lang="en-US" dirty="0"/>
              <a:t/>
            </a:r>
            <a:br>
              <a:rPr lang="en-US" dirty="0"/>
            </a:br>
            <a:r>
              <a:rPr lang="en-US" dirty="0"/>
              <a:t/>
            </a:r>
            <a:br>
              <a:rPr lang="en-US" dirty="0"/>
            </a:br>
            <a:r>
              <a:rPr lang="en-US" dirty="0">
                <a:effectLst/>
              </a:rPr>
              <a:t>The three steps—the separation of the strands, annealing the primer to the template, and the synthesis of new strands—take less than two minutes. Each is carried out in the same vial. At the end of a cycle, each piece of DNA in the vial has been duplicated. The cycle can be repeated 30 or more times, and each newly synthesized DNA piece acts as a new template. After 30 cycles, </a:t>
            </a:r>
            <a:r>
              <a:rPr lang="en-US" dirty="0" smtClean="0">
                <a:effectLst/>
              </a:rPr>
              <a:t>1 million </a:t>
            </a:r>
            <a:r>
              <a:rPr lang="en-US" dirty="0">
                <a:effectLst/>
              </a:rPr>
              <a:t>copies of the initial DNA piece can be produced. </a:t>
            </a:r>
            <a:r>
              <a:rPr lang="en-US" dirty="0"/>
              <a:t/>
            </a:r>
            <a:br>
              <a:rPr lang="en-US" dirty="0"/>
            </a:br>
            <a:endParaRPr lang="en-US" dirty="0"/>
          </a:p>
        </p:txBody>
      </p:sp>
    </p:spTree>
    <p:extLst>
      <p:ext uri="{BB962C8B-B14F-4D97-AF65-F5344CB8AC3E}">
        <p14:creationId xmlns:p14="http://schemas.microsoft.com/office/powerpoint/2010/main" val="2609031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NA sequencing PPT"/>
          <p:cNvPicPr>
            <a:picLocks noChangeAspect="1" noChangeArrowheads="1"/>
          </p:cNvPicPr>
          <p:nvPr/>
        </p:nvPicPr>
        <p:blipFill>
          <a:blip r:embed="rId2"/>
          <a:srcRect/>
          <a:stretch>
            <a:fillRect/>
          </a:stretch>
        </p:blipFill>
        <p:spPr bwMode="auto">
          <a:xfrm>
            <a:off x="237459" y="448032"/>
            <a:ext cx="6211428" cy="4663440"/>
          </a:xfrm>
          <a:prstGeom prst="rect">
            <a:avLst/>
          </a:prstGeom>
          <a:noFill/>
        </p:spPr>
      </p:pic>
      <p:pic>
        <p:nvPicPr>
          <p:cNvPr id="1030" name="Picture 6" descr="Image result for DNA sequencing STEPS  PPT"/>
          <p:cNvPicPr>
            <a:picLocks noChangeAspect="1" noChangeArrowheads="1"/>
          </p:cNvPicPr>
          <p:nvPr/>
        </p:nvPicPr>
        <p:blipFill>
          <a:blip r:embed="rId3"/>
          <a:srcRect/>
          <a:stretch>
            <a:fillRect/>
          </a:stretch>
        </p:blipFill>
        <p:spPr bwMode="auto">
          <a:xfrm>
            <a:off x="6092351" y="434381"/>
            <a:ext cx="6046113" cy="477906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524</TotalTime>
  <Words>283</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Calisto MT</vt:lpstr>
      <vt:lpstr>Trebuchet MS</vt:lpstr>
      <vt:lpstr>Wingdings</vt:lpstr>
      <vt:lpstr>Wingdings 2</vt:lpstr>
      <vt:lpstr>Slate</vt:lpstr>
      <vt:lpstr>          Identification of Bacteria       BBT201 Ach </vt:lpstr>
      <vt:lpstr>           Importance of Bacteria identification     1. Determining the clinical significance of bacteria and its particular pathogen. 2. Determining the antimicrobial resistance of the bacteria. 3. Determining the appropriate clinical approaches and therapy against bacteria.  4. Determining whether infectious organisms are risk for patients.    </vt:lpstr>
      <vt:lpstr>        Identification methods of bacteria    There are three processes for the identification of bacteria.  1.Phenotypic method 2. Immunochemical method 3. Molecular method    </vt:lpstr>
      <vt:lpstr>Molecular analysis</vt:lpstr>
      <vt:lpstr>DNA Extraction and sequencing method</vt:lpstr>
      <vt:lpstr>PCR- Polymerase Chain Reaction  --------------------amplification for bacterial identification</vt:lpstr>
      <vt:lpstr>Run pcr </vt:lpstr>
      <vt:lpstr>Significance of PCR steps </vt:lpstr>
      <vt:lpstr>PowerPoint Presentation</vt:lpstr>
      <vt:lpstr>PowerPoint Presentation</vt:lpstr>
      <vt:lpstr>Sequence analysis  </vt:lpstr>
      <vt:lpstr>Summery of DNA Extraction and sequencing method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Bacteria    BBt201 Ach</dc:title>
  <dc:creator>Windows User</dc:creator>
  <cp:lastModifiedBy>HP</cp:lastModifiedBy>
  <cp:revision>47</cp:revision>
  <dcterms:created xsi:type="dcterms:W3CDTF">2018-11-24T10:20:00Z</dcterms:created>
  <dcterms:modified xsi:type="dcterms:W3CDTF">2019-03-31T07:08:34Z</dcterms:modified>
</cp:coreProperties>
</file>