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5" r:id="rId3"/>
    <p:sldId id="306" r:id="rId4"/>
    <p:sldId id="307" r:id="rId5"/>
    <p:sldId id="288" r:id="rId6"/>
    <p:sldId id="295" r:id="rId7"/>
    <p:sldId id="268" r:id="rId8"/>
    <p:sldId id="310" r:id="rId9"/>
    <p:sldId id="308" r:id="rId10"/>
    <p:sldId id="319" r:id="rId11"/>
    <p:sldId id="292" r:id="rId12"/>
    <p:sldId id="312" r:id="rId13"/>
    <p:sldId id="314" r:id="rId14"/>
    <p:sldId id="264" r:id="rId15"/>
    <p:sldId id="265" r:id="rId16"/>
    <p:sldId id="267" r:id="rId17"/>
    <p:sldId id="271" r:id="rId18"/>
    <p:sldId id="272" r:id="rId19"/>
    <p:sldId id="293" r:id="rId20"/>
    <p:sldId id="273" r:id="rId21"/>
    <p:sldId id="274" r:id="rId22"/>
    <p:sldId id="299" r:id="rId23"/>
    <p:sldId id="281" r:id="rId24"/>
    <p:sldId id="282" r:id="rId25"/>
    <p:sldId id="317" r:id="rId26"/>
    <p:sldId id="318" r:id="rId27"/>
    <p:sldId id="287" r:id="rId28"/>
    <p:sldId id="315" r:id="rId29"/>
    <p:sldId id="316" r:id="rId30"/>
    <p:sldId id="30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C6EE7-6930-4AEB-A74F-3DF41A8C85B1}" type="datetimeFigureOut">
              <a:rPr lang="en-US" smtClean="0"/>
              <a:pPr/>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8E01-4997-4F25-90CC-3B7BEC11E484}" type="slidenum">
              <a:rPr lang="en-US" smtClean="0"/>
              <a:pPr/>
              <a:t>‹#›</a:t>
            </a:fld>
            <a:endParaRPr lang="en-US"/>
          </a:p>
        </p:txBody>
      </p:sp>
    </p:spTree>
    <p:extLst>
      <p:ext uri="{BB962C8B-B14F-4D97-AF65-F5344CB8AC3E}">
        <p14:creationId xmlns:p14="http://schemas.microsoft.com/office/powerpoint/2010/main" val="68982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201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spcBef>
                <a:spcPct val="0"/>
              </a:spcBef>
            </a:pPr>
            <a:r>
              <a:rPr lang="en-US" sz="1000" i="1" baseline="0"/>
              <a:t>2</a:t>
            </a:r>
          </a:p>
        </p:txBody>
      </p:sp>
      <p:sp>
        <p:nvSpPr>
          <p:cNvPr id="2201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201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20166" name="Rectangle 6"/>
          <p:cNvSpPr>
            <a:spLocks noGrp="1" noRot="1" noChangeAspect="1" noChangeArrowheads="1" noTextEdit="1"/>
          </p:cNvSpPr>
          <p:nvPr>
            <p:ph type="sldImg"/>
          </p:nvPr>
        </p:nvSpPr>
        <p:spPr>
          <a:xfrm>
            <a:off x="1150938" y="692150"/>
            <a:ext cx="4556125" cy="3416300"/>
          </a:xfrm>
          <a:ln cap="flat"/>
        </p:spPr>
      </p:sp>
      <p:sp>
        <p:nvSpPr>
          <p:cNvPr id="220167"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81611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488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spcBef>
                <a:spcPct val="0"/>
              </a:spcBef>
            </a:pPr>
            <a:r>
              <a:rPr lang="en-US" sz="1000" i="1" baseline="0"/>
              <a:t>2</a:t>
            </a:r>
          </a:p>
        </p:txBody>
      </p:sp>
      <p:sp>
        <p:nvSpPr>
          <p:cNvPr id="2488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488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48838" name="Rectangle 6"/>
          <p:cNvSpPr>
            <a:spLocks noGrp="1" noRot="1" noChangeAspect="1" noChangeArrowheads="1" noTextEdit="1"/>
          </p:cNvSpPr>
          <p:nvPr>
            <p:ph type="sldImg"/>
          </p:nvPr>
        </p:nvSpPr>
        <p:spPr>
          <a:xfrm>
            <a:off x="1150938" y="692150"/>
            <a:ext cx="4556125" cy="3416300"/>
          </a:xfrm>
          <a:ln cap="flat"/>
        </p:spPr>
      </p:sp>
      <p:sp>
        <p:nvSpPr>
          <p:cNvPr id="248839"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95704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6BE9AF-9FA3-4097-83CE-97D236F9FA7A}" type="slidenum">
              <a:rPr lang="en-US"/>
              <a:pPr/>
              <a:t>3</a:t>
            </a:fld>
            <a:endParaRPr lang="en-US"/>
          </a:p>
        </p:txBody>
      </p:sp>
    </p:spTree>
    <p:extLst>
      <p:ext uri="{BB962C8B-B14F-4D97-AF65-F5344CB8AC3E}">
        <p14:creationId xmlns:p14="http://schemas.microsoft.com/office/powerpoint/2010/main" val="29804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B310B2-F69A-4DA7-BAA5-50C2F59D9097}" type="slidenum">
              <a:rPr lang="en-US"/>
              <a:pPr/>
              <a:t>4</a:t>
            </a:fld>
            <a:endParaRPr lang="en-US"/>
          </a:p>
        </p:txBody>
      </p:sp>
    </p:spTree>
    <p:extLst>
      <p:ext uri="{BB962C8B-B14F-4D97-AF65-F5344CB8AC3E}">
        <p14:creationId xmlns:p14="http://schemas.microsoft.com/office/powerpoint/2010/main" val="93673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7DEC4-3022-413E-B5F1-E011C0AF27FC}" type="slidenum">
              <a:rPr lang="en-US"/>
              <a:pPr/>
              <a:t>5</a:t>
            </a:fld>
            <a:endParaRPr lang="en-US"/>
          </a:p>
        </p:txBody>
      </p:sp>
    </p:spTree>
    <p:extLst>
      <p:ext uri="{BB962C8B-B14F-4D97-AF65-F5344CB8AC3E}">
        <p14:creationId xmlns:p14="http://schemas.microsoft.com/office/powerpoint/2010/main" val="166724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406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spcBef>
                <a:spcPct val="0"/>
              </a:spcBef>
            </a:pPr>
            <a:r>
              <a:rPr lang="en-US" sz="1000" i="1" baseline="0"/>
              <a:t>2</a:t>
            </a:r>
          </a:p>
        </p:txBody>
      </p:sp>
      <p:sp>
        <p:nvSpPr>
          <p:cNvPr id="2406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406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40646" name="Rectangle 6"/>
          <p:cNvSpPr>
            <a:spLocks noGrp="1" noRot="1" noChangeAspect="1" noChangeArrowheads="1" noTextEdit="1"/>
          </p:cNvSpPr>
          <p:nvPr>
            <p:ph type="sldImg"/>
          </p:nvPr>
        </p:nvSpPr>
        <p:spPr>
          <a:xfrm>
            <a:off x="1150938" y="692150"/>
            <a:ext cx="4556125" cy="3416300"/>
          </a:xfrm>
          <a:ln cap="flat"/>
        </p:spPr>
      </p:sp>
      <p:sp>
        <p:nvSpPr>
          <p:cNvPr id="240647"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7521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467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spcBef>
                <a:spcPct val="0"/>
              </a:spcBef>
            </a:pPr>
            <a:r>
              <a:rPr lang="en-US" sz="1000" i="1" baseline="0"/>
              <a:t>2</a:t>
            </a:r>
          </a:p>
        </p:txBody>
      </p:sp>
      <p:sp>
        <p:nvSpPr>
          <p:cNvPr id="2467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467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46790" name="Rectangle 6"/>
          <p:cNvSpPr>
            <a:spLocks noGrp="1" noRot="1" noChangeAspect="1" noChangeArrowheads="1" noTextEdit="1"/>
          </p:cNvSpPr>
          <p:nvPr>
            <p:ph type="sldImg"/>
          </p:nvPr>
        </p:nvSpPr>
        <p:spPr>
          <a:xfrm>
            <a:off x="1150938" y="692150"/>
            <a:ext cx="4556125" cy="3416300"/>
          </a:xfrm>
          <a:ln cap="flat"/>
        </p:spPr>
      </p:sp>
      <p:sp>
        <p:nvSpPr>
          <p:cNvPr id="246791"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79863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67AB6-E8E4-4EDD-8751-F43B0808AC5F}" type="slidenum">
              <a:rPr lang="en-US"/>
              <a:pPr/>
              <a:t>11</a:t>
            </a:fld>
            <a:endParaRPr lang="en-US"/>
          </a:p>
        </p:txBody>
      </p:sp>
    </p:spTree>
    <p:extLst>
      <p:ext uri="{BB962C8B-B14F-4D97-AF65-F5344CB8AC3E}">
        <p14:creationId xmlns:p14="http://schemas.microsoft.com/office/powerpoint/2010/main" val="95115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677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98A3C4-5339-4682-905B-C2D3DCFFB398}" type="slidenum">
              <a:rPr lang="en-US"/>
              <a:pPr/>
              <a:t>22</a:t>
            </a:fld>
            <a:endParaRPr lang="en-US"/>
          </a:p>
        </p:txBody>
      </p:sp>
    </p:spTree>
    <p:extLst>
      <p:ext uri="{BB962C8B-B14F-4D97-AF65-F5344CB8AC3E}">
        <p14:creationId xmlns:p14="http://schemas.microsoft.com/office/powerpoint/2010/main" val="370603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A8B91-0C88-4626-A64A-B97485CCB4D8}"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A8B91-0C88-4626-A64A-B97485CCB4D8}"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A8B91-0C88-4626-A64A-B97485CCB4D8}"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838200"/>
            <a:ext cx="7772400" cy="5378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F6D330E-2A93-4807-9731-85465BA1623D}" type="slidenum">
              <a:rPr lang="en-US"/>
              <a:pPr>
                <a:defRPr/>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A8B91-0C88-4626-A64A-B97485CCB4D8}"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A8B91-0C88-4626-A64A-B97485CCB4D8}" type="datetimeFigureOut">
              <a:rPr lang="en-US" smtClean="0"/>
              <a:pPr/>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A8B91-0C88-4626-A64A-B97485CCB4D8}" type="datetimeFigureOut">
              <a:rPr lang="en-US" smtClean="0"/>
              <a:pPr/>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A8B91-0C88-4626-A64A-B97485CCB4D8}" type="datetimeFigureOut">
              <a:rPr lang="en-US" smtClean="0"/>
              <a:pPr/>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A8B91-0C88-4626-A64A-B97485CCB4D8}" type="datetimeFigureOut">
              <a:rPr lang="en-US" smtClean="0"/>
              <a:pPr/>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A8B91-0C88-4626-A64A-B97485CCB4D8}" type="datetimeFigureOut">
              <a:rPr lang="en-US" smtClean="0"/>
              <a:pPr/>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A8B91-0C88-4626-A64A-B97485CCB4D8}" type="datetimeFigureOut">
              <a:rPr lang="en-US" smtClean="0"/>
              <a:pPr/>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A8B91-0C88-4626-A64A-B97485CCB4D8}" type="datetimeFigureOut">
              <a:rPr lang="en-US" smtClean="0"/>
              <a:pPr/>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41846-871F-49D8-ADDE-D1688593E8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A8B91-0C88-4626-A64A-B97485CCB4D8}" type="datetimeFigureOut">
              <a:rPr lang="en-US" smtClean="0"/>
              <a:pPr/>
              <a:t>5/25/2017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41846-871F-49D8-ADDE-D1688593E8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hyperlink" Target="../../../../Chemistry/Chemistry%201A/MyPPT/Cath.av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Chemistry/Chemistry%201A/MyPPT/CathodeRayTube.m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1M06AN1.avi"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Chemistry/Chemistry%201A/MyPPT/millikansoildropexp_05_ui.m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1M04AN1.avi"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style>
          <a:lnRef idx="1">
            <a:schemeClr val="accent5"/>
          </a:lnRef>
          <a:fillRef idx="2">
            <a:schemeClr val="accent5"/>
          </a:fillRef>
          <a:effectRef idx="1">
            <a:schemeClr val="accent5"/>
          </a:effectRef>
          <a:fontRef idx="minor">
            <a:schemeClr val="dk1"/>
          </a:fontRef>
        </p:style>
        <p:txBody>
          <a:bodyPr/>
          <a:lstStyle/>
          <a:p>
            <a:r>
              <a:rPr lang="en-US" i="1" dirty="0" smtClean="0">
                <a:solidFill>
                  <a:srgbClr val="C00000"/>
                </a:solidFill>
                <a:latin typeface="Adobe Gothic Std B" pitchFamily="34" charset="-128"/>
                <a:ea typeface="Adobe Gothic Std B" pitchFamily="34" charset="-128"/>
              </a:rPr>
              <a:t>Atoms, Molecules, and Ions</a:t>
            </a:r>
            <a:endParaRPr lang="en-US" dirty="0">
              <a:solidFill>
                <a:srgbClr val="C00000"/>
              </a:solidFill>
            </a:endParaRPr>
          </a:p>
        </p:txBody>
      </p:sp>
      <p:sp>
        <p:nvSpPr>
          <p:cNvPr id="3" name="Subtitle 2"/>
          <p:cNvSpPr>
            <a:spLocks noGrp="1"/>
          </p:cNvSpPr>
          <p:nvPr>
            <p:ph type="subTitle" idx="1"/>
          </p:nvPr>
        </p:nvSpPr>
        <p:spPr>
          <a:xfrm>
            <a:off x="4114800" y="4953000"/>
            <a:ext cx="1143000" cy="609600"/>
          </a:xfrm>
        </p:spPr>
        <p:style>
          <a:lnRef idx="1">
            <a:schemeClr val="accent5"/>
          </a:lnRef>
          <a:fillRef idx="2">
            <a:schemeClr val="accent5"/>
          </a:fillRef>
          <a:effectRef idx="1">
            <a:schemeClr val="accent5"/>
          </a:effectRef>
          <a:fontRef idx="minor">
            <a:schemeClr val="dk1"/>
          </a:fontRef>
        </p:style>
        <p:txBody>
          <a:bodyPr/>
          <a:lstStyle/>
          <a:p>
            <a:r>
              <a:rPr lang="en-US" dirty="0" err="1" smtClean="0">
                <a:solidFill>
                  <a:srgbClr val="7030A0"/>
                </a:solidFill>
                <a:latin typeface="Adobe Gothic Std B" pitchFamily="34" charset="-128"/>
                <a:ea typeface="Adobe Gothic Std B" pitchFamily="34" charset="-128"/>
              </a:rPr>
              <a:t>ACh</a:t>
            </a:r>
            <a:endParaRPr lang="en-US" dirty="0">
              <a:solidFill>
                <a:srgbClr val="7030A0"/>
              </a:solidFill>
              <a:latin typeface="Adobe Gothic Std B" pitchFamily="34" charset="-128"/>
              <a:ea typeface="Adobe Gothic Std B"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62600"/>
          </a:xfrm>
        </p:spPr>
        <p:txBody>
          <a:bodyPr>
            <a:normAutofit lnSpcReduction="10000"/>
          </a:bodyPr>
          <a:lstStyle/>
          <a:p>
            <a:r>
              <a:rPr lang="en-US" dirty="0" smtClean="0"/>
              <a:t>Proton No./ </a:t>
            </a:r>
            <a:r>
              <a:rPr lang="en-US" dirty="0" err="1" smtClean="0"/>
              <a:t>Elctron</a:t>
            </a:r>
            <a:r>
              <a:rPr lang="en-US" dirty="0" smtClean="0"/>
              <a:t> NO./ Atomic No: 11</a:t>
            </a:r>
          </a:p>
          <a:p>
            <a:r>
              <a:rPr lang="en-US" dirty="0" smtClean="0"/>
              <a:t>Nucleon No./ Relative atomic Mass No./ Mass No. : 23</a:t>
            </a:r>
          </a:p>
          <a:p>
            <a:r>
              <a:rPr lang="en-US" dirty="0" smtClean="0"/>
              <a:t>Neutron NO: Mass #- Proton # = 12</a:t>
            </a:r>
          </a:p>
          <a:p>
            <a:r>
              <a:rPr lang="en-US" dirty="0" smtClean="0"/>
              <a:t>Electronic Configuration: 2,8,1</a:t>
            </a:r>
          </a:p>
          <a:p>
            <a:r>
              <a:rPr lang="en-US" dirty="0" smtClean="0"/>
              <a:t>Valence Electron: 1</a:t>
            </a:r>
          </a:p>
          <a:p>
            <a:r>
              <a:rPr lang="en-US" dirty="0" err="1" smtClean="0"/>
              <a:t>Valency</a:t>
            </a:r>
            <a:r>
              <a:rPr lang="en-US" dirty="0" smtClean="0"/>
              <a:t> : +1</a:t>
            </a:r>
          </a:p>
          <a:p>
            <a:r>
              <a:rPr lang="en-US" dirty="0" smtClean="0"/>
              <a:t>Period # , Group # : 3, 2</a:t>
            </a:r>
          </a:p>
          <a:p>
            <a:r>
              <a:rPr lang="en-US" dirty="0" smtClean="0"/>
              <a:t>Accept/ Donate/ Share: Donate</a:t>
            </a:r>
          </a:p>
          <a:p>
            <a:r>
              <a:rPr lang="en-US" dirty="0" smtClean="0"/>
              <a:t>Charge : +1</a:t>
            </a:r>
          </a:p>
          <a:p>
            <a:endParaRPr lang="en-US" dirty="0" smtClean="0"/>
          </a:p>
          <a:p>
            <a:endParaRPr lang="en-US" dirty="0" smtClean="0"/>
          </a:p>
          <a:p>
            <a:endParaRPr lang="en-US" dirty="0"/>
          </a:p>
        </p:txBody>
      </p:sp>
      <p:sp>
        <p:nvSpPr>
          <p:cNvPr id="4" name="TextBox 3"/>
          <p:cNvSpPr txBox="1"/>
          <p:nvPr/>
        </p:nvSpPr>
        <p:spPr>
          <a:xfrm>
            <a:off x="3657600" y="381000"/>
            <a:ext cx="2362200" cy="584775"/>
          </a:xfrm>
          <a:prstGeom prst="rect">
            <a:avLst/>
          </a:prstGeom>
          <a:noFill/>
        </p:spPr>
        <p:txBody>
          <a:bodyPr wrap="square" rtlCol="0">
            <a:spAutoFit/>
          </a:bodyPr>
          <a:lstStyle/>
          <a:p>
            <a:r>
              <a:rPr lang="en-US" sz="3200"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23</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Na</a:t>
            </a:r>
            <a:r>
              <a:rPr lang="en-US" sz="3200" baseline="-25000" dirty="0" smtClean="0">
                <a:latin typeface="Arial Unicode MS" panose="020B0604020202020204" pitchFamily="34" charset="-128"/>
                <a:ea typeface="Arial Unicode MS" panose="020B0604020202020204" pitchFamily="34" charset="-128"/>
                <a:cs typeface="Arial Unicode MS" panose="020B0604020202020204" pitchFamily="34" charset="-128"/>
              </a:rPr>
              <a:t>11</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7021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609600"/>
            <a:ext cx="77724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eaLnBrk="1" hangingPunct="1"/>
            <a:r>
              <a:rPr lang="en-US" sz="3600" dirty="0" smtClean="0">
                <a:sym typeface="WP Greek Century" pitchFamily="2" charset="2"/>
              </a:rPr>
              <a:t>The Modern View of Atomic Structure </a:t>
            </a:r>
            <a:br>
              <a:rPr lang="en-US" sz="3600" dirty="0" smtClean="0">
                <a:sym typeface="WP Greek Century" pitchFamily="2" charset="2"/>
              </a:rPr>
            </a:br>
            <a:endParaRPr lang="en-US" sz="2800" dirty="0" smtClean="0">
              <a:sym typeface="WP Greek Century" pitchFamily="2" charset="2"/>
            </a:endParaRPr>
          </a:p>
        </p:txBody>
      </p:sp>
      <p:sp>
        <p:nvSpPr>
          <p:cNvPr id="16387" name="Rectangle 3"/>
          <p:cNvSpPr>
            <a:spLocks noGrp="1" noChangeArrowheads="1"/>
          </p:cNvSpPr>
          <p:nvPr>
            <p:ph type="body" idx="1"/>
          </p:nvPr>
        </p:nvSpPr>
        <p:spPr>
          <a:xfrm>
            <a:off x="304800" y="1524000"/>
            <a:ext cx="8610600" cy="5105400"/>
          </a:xfrm>
        </p:spPr>
        <p:style>
          <a:lnRef idx="1">
            <a:schemeClr val="accent2"/>
          </a:lnRef>
          <a:fillRef idx="2">
            <a:schemeClr val="accent2"/>
          </a:fillRef>
          <a:effectRef idx="1">
            <a:schemeClr val="accent2"/>
          </a:effectRef>
          <a:fontRef idx="minor">
            <a:schemeClr val="dk1"/>
          </a:fontRef>
        </p:style>
        <p:txBody>
          <a:bodyPr/>
          <a:lstStyle/>
          <a:p>
            <a:pPr eaLnBrk="1" hangingPunct="1">
              <a:lnSpc>
                <a:spcPct val="90000"/>
              </a:lnSpc>
              <a:buFont typeface="Wingdings" pitchFamily="2" charset="2"/>
              <a:buNone/>
            </a:pPr>
            <a:r>
              <a:rPr lang="en-US" dirty="0" smtClean="0">
                <a:sym typeface="WP Greek Century" pitchFamily="2" charset="2"/>
              </a:rPr>
              <a:t>	The atom contains:</a:t>
            </a:r>
          </a:p>
          <a:p>
            <a:pPr lvl="1" algn="just" eaLnBrk="1" hangingPunct="1">
              <a:lnSpc>
                <a:spcPct val="90000"/>
              </a:lnSpc>
            </a:pPr>
            <a:r>
              <a:rPr lang="en-US" sz="3200" dirty="0" smtClean="0">
                <a:sym typeface="WP Greek Century" pitchFamily="2" charset="2"/>
              </a:rPr>
              <a:t>Electrons: move around the nucleus (mass: 9.11 X 10</a:t>
            </a:r>
            <a:r>
              <a:rPr lang="en-US" sz="3200" baseline="30000" dirty="0" smtClean="0">
                <a:sym typeface="WP Greek Century" pitchFamily="2" charset="2"/>
              </a:rPr>
              <a:t>-31</a:t>
            </a:r>
            <a:r>
              <a:rPr lang="en-US" sz="3200" dirty="0" smtClean="0">
                <a:sym typeface="WP Greek Century" pitchFamily="2" charset="2"/>
              </a:rPr>
              <a:t> kg, Charge 1</a:t>
            </a:r>
            <a:r>
              <a:rPr lang="en-US" sz="3200" baseline="30000" dirty="0" smtClean="0">
                <a:sym typeface="WP Greek Century" pitchFamily="2" charset="2"/>
              </a:rPr>
              <a:t>-</a:t>
            </a:r>
            <a:r>
              <a:rPr lang="en-US" sz="3200" dirty="0" smtClean="0">
                <a:sym typeface="WP Greek Century" pitchFamily="2" charset="2"/>
              </a:rPr>
              <a:t>)</a:t>
            </a:r>
          </a:p>
          <a:p>
            <a:pPr lvl="1" algn="just" eaLnBrk="1" hangingPunct="1">
              <a:lnSpc>
                <a:spcPct val="90000"/>
              </a:lnSpc>
            </a:pPr>
            <a:r>
              <a:rPr lang="en-US" sz="3200" dirty="0" smtClean="0">
                <a:sym typeface="WP Greek Century" pitchFamily="2" charset="2"/>
              </a:rPr>
              <a:t>Protons: found in the nucleus, they have a positive charge equal in magnitude to the electron’s negative charge (mass: 1.67 X 10</a:t>
            </a:r>
            <a:r>
              <a:rPr lang="en-US" sz="3200" baseline="30000" dirty="0" smtClean="0">
                <a:sym typeface="WP Greek Century" pitchFamily="2" charset="2"/>
              </a:rPr>
              <a:t>-27</a:t>
            </a:r>
            <a:r>
              <a:rPr lang="en-US" sz="3200" dirty="0" smtClean="0">
                <a:sym typeface="WP Greek Century" pitchFamily="2" charset="2"/>
              </a:rPr>
              <a:t> kg, charge 1</a:t>
            </a:r>
            <a:r>
              <a:rPr lang="en-US" sz="3200" baseline="30000" dirty="0" smtClean="0">
                <a:sym typeface="WP Greek Century" pitchFamily="2" charset="2"/>
              </a:rPr>
              <a:t>+</a:t>
            </a:r>
            <a:r>
              <a:rPr lang="en-US" sz="3200" dirty="0" smtClean="0">
                <a:sym typeface="WP Greek Century" pitchFamily="2" charset="2"/>
              </a:rPr>
              <a:t>)</a:t>
            </a:r>
          </a:p>
          <a:p>
            <a:pPr lvl="1" algn="just" eaLnBrk="1" hangingPunct="1">
              <a:lnSpc>
                <a:spcPct val="90000"/>
              </a:lnSpc>
            </a:pPr>
            <a:r>
              <a:rPr lang="en-US" sz="3200" dirty="0" smtClean="0">
                <a:sym typeface="WP Greek Century" pitchFamily="2" charset="2"/>
              </a:rPr>
              <a:t>Neutrons: found in the nucleus, virtually same mass as a proton but no charge. (mass: 1.67 X 10</a:t>
            </a:r>
            <a:r>
              <a:rPr lang="en-US" sz="3200" baseline="30000" dirty="0" smtClean="0">
                <a:sym typeface="WP Greek Century" pitchFamily="2" charset="2"/>
              </a:rPr>
              <a:t>-27</a:t>
            </a:r>
            <a:r>
              <a:rPr lang="en-US" sz="3200" dirty="0" smtClean="0">
                <a:sym typeface="WP Greek Century" pitchFamily="2" charset="2"/>
              </a:rPr>
              <a:t> kg, charge: 0) </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en-US">
                <a:solidFill>
                  <a:schemeClr val="hlink"/>
                </a:solidFill>
              </a:rPr>
              <a:t>Counting Protons, Neutrons, and Electrons</a:t>
            </a:r>
          </a:p>
        </p:txBody>
      </p:sp>
      <p:sp>
        <p:nvSpPr>
          <p:cNvPr id="145411" name="Rectangle 3"/>
          <p:cNvSpPr>
            <a:spLocks noGrp="1" noChangeArrowheads="1"/>
          </p:cNvSpPr>
          <p:nvPr>
            <p:ph type="body" idx="1"/>
          </p:nvPr>
        </p:nvSpPr>
        <p:spPr>
          <a:xfrm>
            <a:off x="304800" y="1752600"/>
            <a:ext cx="8382000" cy="4876800"/>
          </a:xfrm>
        </p:spPr>
        <p:style>
          <a:lnRef idx="2">
            <a:schemeClr val="accent4"/>
          </a:lnRef>
          <a:fillRef idx="1">
            <a:schemeClr val="lt1"/>
          </a:fillRef>
          <a:effectRef idx="0">
            <a:schemeClr val="accent4"/>
          </a:effectRef>
          <a:fontRef idx="minor">
            <a:schemeClr val="dk1"/>
          </a:fontRef>
        </p:style>
        <p:txBody>
          <a:bodyPr/>
          <a:lstStyle/>
          <a:p>
            <a:pPr>
              <a:lnSpc>
                <a:spcPct val="80000"/>
              </a:lnSpc>
            </a:pPr>
            <a:r>
              <a:rPr lang="en-US" dirty="0">
                <a:solidFill>
                  <a:schemeClr val="hlink"/>
                </a:solidFill>
              </a:rPr>
              <a:t>Protons:</a:t>
            </a:r>
            <a:r>
              <a:rPr lang="en-US" dirty="0"/>
              <a:t> Atomic Number (from periodic table)</a:t>
            </a:r>
          </a:p>
          <a:p>
            <a:pPr>
              <a:lnSpc>
                <a:spcPct val="80000"/>
              </a:lnSpc>
            </a:pPr>
            <a:r>
              <a:rPr lang="en-US" dirty="0">
                <a:solidFill>
                  <a:schemeClr val="hlink"/>
                </a:solidFill>
              </a:rPr>
              <a:t>Neutrons:</a:t>
            </a:r>
            <a:r>
              <a:rPr lang="en-US" dirty="0"/>
              <a:t> Mass Number minus the number of protons (mass number is protons and neutrons because the mass of electrons is negligible)</a:t>
            </a:r>
          </a:p>
          <a:p>
            <a:pPr>
              <a:lnSpc>
                <a:spcPct val="80000"/>
              </a:lnSpc>
            </a:pPr>
            <a:r>
              <a:rPr lang="en-US" dirty="0">
                <a:solidFill>
                  <a:schemeClr val="hlink"/>
                </a:solidFill>
              </a:rPr>
              <a:t>Electrons:</a:t>
            </a:r>
            <a:r>
              <a:rPr lang="en-US" dirty="0"/>
              <a:t> </a:t>
            </a:r>
          </a:p>
          <a:p>
            <a:pPr lvl="1">
              <a:lnSpc>
                <a:spcPct val="80000"/>
              </a:lnSpc>
            </a:pPr>
            <a:r>
              <a:rPr lang="en-US" sz="2400" dirty="0"/>
              <a:t>If it’s an atom, the protons and electrons must be the SAME so that it is has a net charge of zero (equal numbers of + and -)</a:t>
            </a:r>
          </a:p>
          <a:p>
            <a:pPr lvl="1">
              <a:lnSpc>
                <a:spcPct val="80000"/>
              </a:lnSpc>
            </a:pPr>
            <a:r>
              <a:rPr lang="en-US" sz="2400" dirty="0"/>
              <a:t>If it does NOT have an equal number of electrons, it is not an atom, it is an ION.  For each negative charge, add an extra electron. For each positive charge, subtract an electron (Don’t add a proton!!! That changes the element!)</a:t>
            </a:r>
          </a:p>
          <a:p>
            <a:pPr>
              <a:lnSpc>
                <a:spcPct val="80000"/>
              </a:lnSpc>
              <a:buFontTx/>
              <a:buNone/>
            </a:pPr>
            <a:endParaRPr lang="en-US" dirty="0"/>
          </a:p>
          <a:p>
            <a:pPr>
              <a:lnSpc>
                <a:spcPct val="80000"/>
              </a:lnSpc>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304800" y="1752600"/>
            <a:ext cx="8382000" cy="4343400"/>
          </a:xfrm>
        </p:spPr>
        <p:style>
          <a:lnRef idx="1">
            <a:schemeClr val="accent2"/>
          </a:lnRef>
          <a:fillRef idx="2">
            <a:schemeClr val="accent2"/>
          </a:fillRef>
          <a:effectRef idx="1">
            <a:schemeClr val="accent2"/>
          </a:effectRef>
          <a:fontRef idx="minor">
            <a:schemeClr val="dk1"/>
          </a:fontRef>
        </p:style>
        <p:txBody>
          <a:bodyPr/>
          <a:lstStyle/>
          <a:p>
            <a:pPr marL="342900" indent="-342900">
              <a:buFontTx/>
              <a:buNone/>
            </a:pPr>
            <a:endParaRPr lang="en-US" b="0" dirty="0"/>
          </a:p>
          <a:p>
            <a:pPr marL="342900" indent="-342900">
              <a:buFontTx/>
              <a:buNone/>
            </a:pPr>
            <a:r>
              <a:rPr lang="en-US" b="0" dirty="0"/>
              <a:t>		</a:t>
            </a:r>
            <a:r>
              <a:rPr lang="en-US" sz="2800" b="0" baseline="30000" dirty="0"/>
              <a:t>12</a:t>
            </a:r>
            <a:r>
              <a:rPr lang="en-US" sz="2800" b="0" dirty="0"/>
              <a:t>C		        </a:t>
            </a:r>
            <a:r>
              <a:rPr lang="en-US" sz="2800" b="0" baseline="30000" dirty="0"/>
              <a:t>13</a:t>
            </a:r>
            <a:r>
              <a:rPr lang="en-US" sz="2800" b="0" dirty="0"/>
              <a:t>C			</a:t>
            </a:r>
            <a:r>
              <a:rPr lang="en-US" sz="2800" b="0" baseline="30000" dirty="0"/>
              <a:t>14</a:t>
            </a:r>
            <a:r>
              <a:rPr lang="en-US" sz="2800" b="0" dirty="0"/>
              <a:t>C</a:t>
            </a:r>
          </a:p>
          <a:p>
            <a:pPr marL="342900" indent="-342900">
              <a:lnSpc>
                <a:spcPct val="60000"/>
              </a:lnSpc>
              <a:buFontTx/>
              <a:buNone/>
            </a:pPr>
            <a:r>
              <a:rPr lang="en-US" sz="2800" b="0" dirty="0"/>
              <a:t>     	 </a:t>
            </a:r>
            <a:r>
              <a:rPr lang="en-US" sz="2800" b="0" baseline="30000" dirty="0"/>
              <a:t>6		              6                       		  6	</a:t>
            </a:r>
          </a:p>
          <a:p>
            <a:pPr marL="342900" indent="-342900">
              <a:lnSpc>
                <a:spcPct val="150000"/>
              </a:lnSpc>
              <a:buFontTx/>
              <a:buNone/>
            </a:pPr>
            <a:r>
              <a:rPr lang="en-US" sz="2800" b="0" dirty="0">
                <a:solidFill>
                  <a:schemeClr val="accent2"/>
                </a:solidFill>
              </a:rPr>
              <a:t>#p</a:t>
            </a:r>
            <a:r>
              <a:rPr lang="en-US" sz="2800" b="0" baseline="30000" dirty="0">
                <a:solidFill>
                  <a:schemeClr val="accent2"/>
                </a:solidFill>
              </a:rPr>
              <a:t>+</a:t>
            </a:r>
            <a:r>
              <a:rPr lang="en-US" sz="2800" b="0" dirty="0">
                <a:solidFill>
                  <a:schemeClr val="accent2"/>
                </a:solidFill>
              </a:rPr>
              <a:t>   </a:t>
            </a:r>
            <a:r>
              <a:rPr lang="en-US" sz="2800" b="0" u="sng" dirty="0">
                <a:solidFill>
                  <a:schemeClr val="accent2"/>
                </a:solidFill>
              </a:rPr>
              <a:t>6</a:t>
            </a:r>
            <a:r>
              <a:rPr lang="en-US" sz="2800" b="0" dirty="0">
                <a:solidFill>
                  <a:schemeClr val="accent2"/>
                </a:solidFill>
              </a:rPr>
              <a:t>              		</a:t>
            </a:r>
            <a:r>
              <a:rPr lang="en-US" sz="2800" b="0" u="sng" dirty="0">
                <a:solidFill>
                  <a:schemeClr val="accent2"/>
                </a:solidFill>
              </a:rPr>
              <a:t>6</a:t>
            </a:r>
            <a:r>
              <a:rPr lang="en-US" sz="2800" b="0" dirty="0">
                <a:solidFill>
                  <a:schemeClr val="accent2"/>
                </a:solidFill>
              </a:rPr>
              <a:t>              		</a:t>
            </a:r>
            <a:r>
              <a:rPr lang="en-US" sz="2800" b="0" u="sng" dirty="0">
                <a:solidFill>
                  <a:schemeClr val="accent2"/>
                </a:solidFill>
              </a:rPr>
              <a:t>6</a:t>
            </a:r>
            <a:r>
              <a:rPr lang="en-US" sz="2800" b="0" dirty="0">
                <a:solidFill>
                  <a:schemeClr val="accent2"/>
                </a:solidFill>
              </a:rPr>
              <a:t>     </a:t>
            </a:r>
          </a:p>
          <a:p>
            <a:pPr marL="342900" indent="-342900">
              <a:lnSpc>
                <a:spcPct val="150000"/>
              </a:lnSpc>
              <a:buFontTx/>
              <a:buNone/>
            </a:pPr>
            <a:r>
              <a:rPr lang="en-US" sz="2800" b="0" dirty="0">
                <a:solidFill>
                  <a:schemeClr val="accent2"/>
                </a:solidFill>
              </a:rPr>
              <a:t>#n</a:t>
            </a:r>
            <a:r>
              <a:rPr lang="en-US" sz="2800" b="0" baseline="30000" dirty="0">
                <a:solidFill>
                  <a:schemeClr val="accent2"/>
                </a:solidFill>
              </a:rPr>
              <a:t>o</a:t>
            </a:r>
            <a:r>
              <a:rPr lang="en-US" sz="2800" b="0" dirty="0">
                <a:solidFill>
                  <a:schemeClr val="accent2"/>
                </a:solidFill>
              </a:rPr>
              <a:t>  </a:t>
            </a:r>
            <a:r>
              <a:rPr lang="en-US" sz="2800" b="0" u="sng" dirty="0">
                <a:solidFill>
                  <a:schemeClr val="accent2"/>
                </a:solidFill>
              </a:rPr>
              <a:t>6</a:t>
            </a:r>
            <a:r>
              <a:rPr lang="en-US" sz="2800" b="0" dirty="0">
                <a:solidFill>
                  <a:schemeClr val="accent2"/>
                </a:solidFill>
              </a:rPr>
              <a:t>              		</a:t>
            </a:r>
            <a:r>
              <a:rPr lang="en-US" sz="2800" b="0" u="sng" dirty="0">
                <a:solidFill>
                  <a:schemeClr val="accent2"/>
                </a:solidFill>
              </a:rPr>
              <a:t>7</a:t>
            </a:r>
            <a:r>
              <a:rPr lang="en-US" sz="2800" b="0" dirty="0">
                <a:solidFill>
                  <a:schemeClr val="accent2"/>
                </a:solidFill>
              </a:rPr>
              <a:t>              		</a:t>
            </a:r>
            <a:r>
              <a:rPr lang="en-US" sz="2800" b="0" u="sng" dirty="0">
                <a:solidFill>
                  <a:schemeClr val="accent2"/>
                </a:solidFill>
              </a:rPr>
              <a:t>8</a:t>
            </a:r>
            <a:r>
              <a:rPr lang="en-US" sz="2800" b="0" dirty="0">
                <a:solidFill>
                  <a:schemeClr val="accent2"/>
                </a:solidFill>
              </a:rPr>
              <a:t>     </a:t>
            </a:r>
          </a:p>
          <a:p>
            <a:pPr marL="342900" indent="-342900">
              <a:lnSpc>
                <a:spcPct val="150000"/>
              </a:lnSpc>
              <a:buFontTx/>
              <a:buNone/>
            </a:pPr>
            <a:r>
              <a:rPr lang="en-US" sz="2800" b="0" dirty="0">
                <a:solidFill>
                  <a:schemeClr val="accent2"/>
                </a:solidFill>
              </a:rPr>
              <a:t>#e</a:t>
            </a:r>
            <a:r>
              <a:rPr lang="en-US" sz="2800" b="0" baseline="30000" dirty="0">
                <a:solidFill>
                  <a:schemeClr val="accent2"/>
                </a:solidFill>
              </a:rPr>
              <a:t>-</a:t>
            </a:r>
            <a:r>
              <a:rPr lang="en-US" sz="2800" b="0" dirty="0">
                <a:solidFill>
                  <a:schemeClr val="accent2"/>
                </a:solidFill>
              </a:rPr>
              <a:t>   6              		</a:t>
            </a:r>
            <a:r>
              <a:rPr lang="en-US" sz="2800" b="0" u="sng" dirty="0">
                <a:solidFill>
                  <a:schemeClr val="accent2"/>
                </a:solidFill>
              </a:rPr>
              <a:t>6</a:t>
            </a:r>
            <a:r>
              <a:rPr lang="en-US" sz="2800" b="0" dirty="0">
                <a:solidFill>
                  <a:schemeClr val="accent2"/>
                </a:solidFill>
              </a:rPr>
              <a:t>               		</a:t>
            </a:r>
            <a:r>
              <a:rPr lang="en-US" sz="2800" b="0" u="sng" dirty="0">
                <a:solidFill>
                  <a:schemeClr val="accent2"/>
                </a:solidFill>
              </a:rPr>
              <a:t>6</a:t>
            </a:r>
            <a:r>
              <a:rPr lang="en-US" sz="2800" b="0" dirty="0">
                <a:solidFill>
                  <a:srgbClr val="FF9900"/>
                </a:solidFill>
              </a:rPr>
              <a:t>     </a:t>
            </a:r>
          </a:p>
          <a:p>
            <a:pPr marL="342900" indent="-342900">
              <a:lnSpc>
                <a:spcPct val="150000"/>
              </a:lnSpc>
              <a:buFontTx/>
              <a:buNone/>
            </a:pPr>
            <a:endParaRPr lang="en-US" sz="2800" b="0" dirty="0">
              <a:solidFill>
                <a:srgbClr val="FF9900"/>
              </a:solidFill>
            </a:endParaRPr>
          </a:p>
          <a:p>
            <a:pPr marL="342900" indent="-342900">
              <a:lnSpc>
                <a:spcPct val="150000"/>
              </a:lnSpc>
              <a:buFontTx/>
              <a:buNone/>
            </a:pPr>
            <a:endParaRPr lang="en-US" dirty="0">
              <a:solidFill>
                <a:srgbClr val="FF9900"/>
              </a:solidFill>
            </a:endParaRPr>
          </a:p>
        </p:txBody>
      </p:sp>
      <p:pic>
        <p:nvPicPr>
          <p:cNvPr id="152581"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8610600" y="6248400"/>
            <a:ext cx="304800" cy="304800"/>
          </a:xfrm>
          <a:prstGeom prst="rect">
            <a:avLst/>
          </a:prstGeom>
          <a:noFill/>
        </p:spPr>
      </p:pic>
      <p:sp>
        <p:nvSpPr>
          <p:cNvPr id="2" name="Title 1"/>
          <p:cNvSpPr>
            <a:spLocks noGrp="1"/>
          </p:cNvSpPr>
          <p:nvPr>
            <p:ph type="title"/>
          </p:nvPr>
        </p:nvSpPr>
        <p:spPr/>
        <p:txBody>
          <a:bodyPr/>
          <a:lstStyle/>
          <a:p>
            <a:endParaRPr lang="en-US"/>
          </a:p>
        </p:txBody>
      </p:sp>
      <p:sp>
        <p:nvSpPr>
          <p:cNvPr id="6" name="Rectangle 2"/>
          <p:cNvSpPr txBox="1">
            <a:spLocks noChangeArrowheads="1"/>
          </p:cNvSpPr>
          <p:nvPr/>
        </p:nvSpPr>
        <p:spPr>
          <a:xfrm>
            <a:off x="304800" y="381000"/>
            <a:ext cx="8534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smtClean="0"/>
              <a:t>Learning Check – Counting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1" fill="hold"/>
                                        <p:tgtEl>
                                          <p:spTgt spid="1525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258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81000" y="1676400"/>
            <a:ext cx="8458200" cy="1752600"/>
          </a:xfrm>
          <a:noFill/>
          <a:ln/>
        </p:spPr>
        <p:txBody>
          <a:bodyPr/>
          <a:lstStyle/>
          <a:p>
            <a:pPr lvl="1"/>
            <a:r>
              <a:rPr lang="en-US" sz="2400" b="1" dirty="0" smtClean="0">
                <a:solidFill>
                  <a:schemeClr val="bg2">
                    <a:lumMod val="10000"/>
                  </a:schemeClr>
                </a:solidFill>
                <a:latin typeface="Arial" pitchFamily="34" charset="0"/>
                <a:cs typeface="Arial" pitchFamily="34" charset="0"/>
              </a:rPr>
              <a:t>pure </a:t>
            </a:r>
            <a:r>
              <a:rPr lang="en-US" sz="2400" b="1" dirty="0">
                <a:solidFill>
                  <a:schemeClr val="bg2">
                    <a:lumMod val="10000"/>
                  </a:schemeClr>
                </a:solidFill>
                <a:latin typeface="Arial" pitchFamily="34" charset="0"/>
                <a:cs typeface="Arial" pitchFamily="34" charset="0"/>
              </a:rPr>
              <a:t>substances that cannot be decomposed by ordinary means to other substances.</a:t>
            </a:r>
            <a:endParaRPr lang="en-US" sz="2000" b="1" dirty="0">
              <a:solidFill>
                <a:schemeClr val="bg2">
                  <a:lumMod val="10000"/>
                </a:schemeClr>
              </a:solidFill>
              <a:latin typeface="Arial" pitchFamily="34" charset="0"/>
              <a:cs typeface="Arial" pitchFamily="34" charset="0"/>
            </a:endParaRPr>
          </a:p>
        </p:txBody>
      </p:sp>
      <p:sp>
        <p:nvSpPr>
          <p:cNvPr id="7172" name="Rectangle 4"/>
          <p:cNvSpPr>
            <a:spLocks noChangeArrowheads="1"/>
          </p:cNvSpPr>
          <p:nvPr/>
        </p:nvSpPr>
        <p:spPr bwMode="auto">
          <a:xfrm>
            <a:off x="1357313" y="5959475"/>
            <a:ext cx="1484312" cy="51593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lIns="90487" tIns="44450" rIns="90487" bIns="44450">
            <a:spAutoFit/>
          </a:bodyPr>
          <a:lstStyle/>
          <a:p>
            <a:pPr algn="l"/>
            <a:r>
              <a:rPr lang="en-US" sz="2800" i="0" dirty="0"/>
              <a:t>Sodium</a:t>
            </a:r>
          </a:p>
        </p:txBody>
      </p:sp>
      <p:pic>
        <p:nvPicPr>
          <p:cNvPr id="7173" name="Picture 5"/>
          <p:cNvPicPr>
            <a:picLocks noChangeArrowheads="1"/>
          </p:cNvPicPr>
          <p:nvPr/>
        </p:nvPicPr>
        <p:blipFill>
          <a:blip r:embed="rId2"/>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w="12700">
            <a:noFill/>
            <a:miter lim="800000"/>
            <a:headEnd/>
            <a:tailEnd/>
          </a:ln>
          <a:effectLst/>
        </p:spPr>
        <p:txBody>
          <a:bodyPr wrap="none" lIns="90487" tIns="44450" rIns="90487" bIns="44450">
            <a:spAutoFit/>
          </a:bodyPr>
          <a:lstStyle/>
          <a:p>
            <a:pPr algn="l"/>
            <a:r>
              <a:rPr lang="en-US" sz="2800" i="0"/>
              <a:t>Bromine</a:t>
            </a:r>
          </a:p>
        </p:txBody>
      </p:sp>
      <p:sp>
        <p:nvSpPr>
          <p:cNvPr id="7175" name="Rectangle 7"/>
          <p:cNvSpPr>
            <a:spLocks noChangeArrowheads="1"/>
          </p:cNvSpPr>
          <p:nvPr/>
        </p:nvSpPr>
        <p:spPr bwMode="auto">
          <a:xfrm>
            <a:off x="3795713" y="4816475"/>
            <a:ext cx="1919287" cy="515938"/>
          </a:xfrm>
          <a:prstGeom prst="rect">
            <a:avLst/>
          </a:prstGeom>
          <a:noFill/>
          <a:ln w="12700">
            <a:noFill/>
            <a:miter lim="800000"/>
            <a:headEnd/>
            <a:tailEnd/>
          </a:ln>
          <a:effectLst/>
        </p:spPr>
        <p:txBody>
          <a:bodyPr wrap="none" lIns="90487" tIns="44450" rIns="90487" bIns="44450">
            <a:spAutoFit/>
          </a:bodyPr>
          <a:lstStyle/>
          <a:p>
            <a:pPr algn="l"/>
            <a:r>
              <a:rPr lang="en-US" sz="2800" i="0"/>
              <a:t>Aluminum</a:t>
            </a:r>
          </a:p>
        </p:txBody>
      </p:sp>
      <p:pic>
        <p:nvPicPr>
          <p:cNvPr id="7176" name="Picture 8"/>
          <p:cNvPicPr>
            <a:picLocks noChangeArrowheads="1"/>
          </p:cNvPicPr>
          <p:nvPr/>
        </p:nvPicPr>
        <p:blipFill>
          <a:blip r:embed="rId3"/>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9" name="Title 8"/>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solidFill>
                  <a:schemeClr val="hlink"/>
                </a:solidFill>
                <a:effectLst>
                  <a:outerShdw blurRad="38100" dist="38100" dir="2700000" algn="tl">
                    <a:srgbClr val="000000"/>
                  </a:outerShdw>
                </a:effectLst>
              </a:rPr>
              <a:t>ELEMENTS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dissolve">
                                      <p:cBhvr>
                                        <p:cTn id="12" dur="500"/>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dissolv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dissolve">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dissolve">
                                      <p:cBhvr>
                                        <p:cTn id="27" dur="500"/>
                                        <p:tgtEl>
                                          <p:spTgt spid="717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dissolve">
                                      <p:cBhvr>
                                        <p:cTn id="3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2" grpId="0" animBg="1" autoUpdateAnimBg="0"/>
      <p:bldP spid="7174" grpId="0" autoUpdateAnimBg="0"/>
      <p:bldP spid="717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8001000" cy="990600"/>
          </a:xfrm>
          <a:ln/>
        </p:spPr>
        <p:style>
          <a:lnRef idx="1">
            <a:schemeClr val="dk1"/>
          </a:lnRef>
          <a:fillRef idx="2">
            <a:schemeClr val="dk1"/>
          </a:fillRef>
          <a:effectRef idx="1">
            <a:schemeClr val="dk1"/>
          </a:effectRef>
          <a:fontRef idx="minor">
            <a:schemeClr val="dk1"/>
          </a:fontRef>
        </p:style>
        <p:txBody>
          <a:bodyPr/>
          <a:lstStyle/>
          <a:p>
            <a:r>
              <a:rPr lang="en-US" dirty="0" smtClean="0">
                <a:solidFill>
                  <a:schemeClr val="hlink"/>
                </a:solidFill>
                <a:effectLst>
                  <a:outerShdw blurRad="38100" dist="38100" dir="2700000" algn="tl">
                    <a:srgbClr val="000000"/>
                  </a:outerShdw>
                </a:effectLst>
              </a:rPr>
              <a:t>PERIODIC TABLE</a:t>
            </a:r>
            <a:endParaRPr lang="en-US" sz="4400" dirty="0">
              <a:solidFill>
                <a:srgbClr val="EF9100"/>
              </a:solidFill>
              <a:effectLst>
                <a:outerShdw blurRad="38100" dist="38100" dir="2700000" algn="tl">
                  <a:srgbClr val="000000"/>
                </a:outerShdw>
              </a:effectLst>
              <a:latin typeface="Comic Sans MS" pitchFamily="66" charset="0"/>
            </a:endParaRPr>
          </a:p>
        </p:txBody>
      </p:sp>
      <p:sp>
        <p:nvSpPr>
          <p:cNvPr id="9219" name="Rectangle 3"/>
          <p:cNvSpPr>
            <a:spLocks noGrp="1" noChangeArrowheads="1"/>
          </p:cNvSpPr>
          <p:nvPr>
            <p:ph type="body" idx="1"/>
          </p:nvPr>
        </p:nvSpPr>
        <p:spPr>
          <a:xfrm>
            <a:off x="228600" y="1828800"/>
            <a:ext cx="2743200" cy="2438400"/>
          </a:xfrm>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pPr>
            <a:r>
              <a:rPr lang="en-US" sz="2800" dirty="0" smtClean="0">
                <a:solidFill>
                  <a:schemeClr val="tx2"/>
                </a:solidFill>
                <a:effectLst>
                  <a:outerShdw blurRad="38100" dist="38100" dir="2700000" algn="tl">
                    <a:srgbClr val="FFFFFF"/>
                  </a:outerShdw>
                </a:effectLst>
              </a:rPr>
              <a:t>  The </a:t>
            </a:r>
            <a:r>
              <a:rPr lang="en-US" sz="2800" dirty="0">
                <a:solidFill>
                  <a:schemeClr val="tx2"/>
                </a:solidFill>
                <a:effectLst>
                  <a:outerShdw blurRad="38100" dist="38100" dir="2700000" algn="tl">
                    <a:srgbClr val="FFFFFF"/>
                  </a:outerShdw>
                </a:effectLst>
              </a:rPr>
              <a:t>elements, </a:t>
            </a:r>
            <a:r>
              <a:rPr lang="en-US" sz="2800" dirty="0" smtClean="0">
                <a:solidFill>
                  <a:schemeClr val="tx2"/>
                </a:solidFill>
                <a:effectLst>
                  <a:outerShdw blurRad="38100" dist="38100" dir="2700000" algn="tl">
                    <a:srgbClr val="FFFFFF"/>
                  </a:outerShdw>
                </a:effectLst>
              </a:rPr>
              <a:t>their names</a:t>
            </a:r>
            <a:r>
              <a:rPr lang="en-US" sz="2800" dirty="0">
                <a:solidFill>
                  <a:schemeClr val="tx2"/>
                </a:solidFill>
                <a:effectLst>
                  <a:outerShdw blurRad="38100" dist="38100" dir="2700000" algn="tl">
                    <a:srgbClr val="FFFFFF"/>
                  </a:outerShdw>
                </a:effectLst>
              </a:rPr>
              <a:t>, and symbols are given on the</a:t>
            </a:r>
            <a:r>
              <a:rPr lang="en-US" sz="2800" dirty="0">
                <a:effectLst>
                  <a:outerShdw blurRad="38100" dist="38100" dir="2700000" algn="tl">
                    <a:srgbClr val="FFFFFF"/>
                  </a:outerShdw>
                </a:effectLst>
              </a:rPr>
              <a:t> </a:t>
            </a:r>
            <a:r>
              <a:rPr lang="en-US" sz="3600" dirty="0">
                <a:solidFill>
                  <a:schemeClr val="hlink"/>
                </a:solidFill>
                <a:effectLst>
                  <a:outerShdw blurRad="38100" dist="38100" dir="2700000" algn="tl">
                    <a:srgbClr val="000000"/>
                  </a:outerShdw>
                </a:effectLst>
              </a:rPr>
              <a:t>PERIODIC </a:t>
            </a:r>
            <a:r>
              <a:rPr lang="en-US" sz="3600" dirty="0" smtClean="0">
                <a:solidFill>
                  <a:schemeClr val="hlink"/>
                </a:solidFill>
                <a:effectLst>
                  <a:outerShdw blurRad="38100" dist="38100" dir="2700000" algn="tl">
                    <a:srgbClr val="000000"/>
                  </a:outerShdw>
                </a:effectLst>
              </a:rPr>
              <a:t>TABLE</a:t>
            </a:r>
            <a:endParaRPr lang="en-US" sz="3600" dirty="0">
              <a:solidFill>
                <a:schemeClr val="hlink"/>
              </a:solidFill>
              <a:effectLst>
                <a:outerShdw blurRad="38100" dist="38100" dir="2700000" algn="tl">
                  <a:srgbClr val="000000"/>
                </a:outerShdw>
              </a:effectLst>
            </a:endParaRPr>
          </a:p>
        </p:txBody>
      </p:sp>
      <p:pic>
        <p:nvPicPr>
          <p:cNvPr id="5" name="Picture 4"/>
          <p:cNvPicPr>
            <a:picLocks noChangeArrowheads="1"/>
          </p:cNvPicPr>
          <p:nvPr/>
        </p:nvPicPr>
        <p:blipFill>
          <a:blip r:embed="rId2"/>
          <a:srcRect/>
          <a:stretch>
            <a:fillRect/>
          </a:stretch>
        </p:blipFill>
        <p:spPr bwMode="auto">
          <a:xfrm>
            <a:off x="3124200" y="1447800"/>
            <a:ext cx="5715000" cy="37274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6" name="Picture 5"/>
          <p:cNvPicPr>
            <a:picLocks noChangeArrowheads="1"/>
          </p:cNvPicPr>
          <p:nvPr/>
        </p:nvPicPr>
        <p:blipFill>
          <a:blip r:embed="rId3"/>
          <a:srcRect/>
          <a:stretch>
            <a:fillRect/>
          </a:stretch>
        </p:blipFill>
        <p:spPr bwMode="auto">
          <a:xfrm rot="20658402">
            <a:off x="1412583" y="4177995"/>
            <a:ext cx="1905000" cy="2255838"/>
          </a:xfrm>
          <a:prstGeom prst="rect">
            <a:avLst/>
          </a:prstGeom>
          <a:solidFill>
            <a:schemeClr val="bg1"/>
          </a:solidFill>
          <a:ln w="12700">
            <a:solidFill>
              <a:schemeClr val="tx2"/>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724400" y="609600"/>
            <a:ext cx="3962400" cy="1143000"/>
          </a:xfrm>
          <a:noFill/>
          <a:ln/>
        </p:spPr>
        <p:txBody>
          <a:bodyPr>
            <a:normAutofit fontScale="90000"/>
          </a:bodyPr>
          <a:lstStyle/>
          <a:p>
            <a:r>
              <a:rPr lang="en-US" sz="4000">
                <a:solidFill>
                  <a:srgbClr val="790015"/>
                </a:solidFill>
                <a:effectLst>
                  <a:outerShdw blurRad="38100" dist="38100" dir="2700000" algn="tl">
                    <a:srgbClr val="000000"/>
                  </a:outerShdw>
                </a:effectLst>
                <a:latin typeface="Comic Sans MS" pitchFamily="66" charset="0"/>
              </a:rPr>
              <a:t>Glenn Seaborg</a:t>
            </a:r>
            <a:br>
              <a:rPr lang="en-US" sz="4000">
                <a:solidFill>
                  <a:srgbClr val="790015"/>
                </a:solidFill>
                <a:effectLst>
                  <a:outerShdw blurRad="38100" dist="38100" dir="2700000" algn="tl">
                    <a:srgbClr val="000000"/>
                  </a:outerShdw>
                </a:effectLst>
                <a:latin typeface="Comic Sans MS" pitchFamily="66" charset="0"/>
              </a:rPr>
            </a:br>
            <a:r>
              <a:rPr lang="en-US" sz="4000">
                <a:solidFill>
                  <a:srgbClr val="790015"/>
                </a:solidFill>
                <a:effectLst>
                  <a:outerShdw blurRad="38100" dist="38100" dir="2700000" algn="tl">
                    <a:srgbClr val="000000"/>
                  </a:outerShdw>
                </a:effectLst>
                <a:latin typeface="Comic Sans MS" pitchFamily="66" charset="0"/>
              </a:rPr>
              <a:t>(1912-1999 )</a:t>
            </a:r>
            <a:endParaRPr lang="en-US" sz="4000">
              <a:solidFill>
                <a:srgbClr val="790015"/>
              </a:solidFill>
              <a:effectLst>
                <a:outerShdw blurRad="38100" dist="38100" dir="2700000" algn="tl">
                  <a:srgbClr val="000000"/>
                </a:outerShdw>
              </a:effectLst>
            </a:endParaRPr>
          </a:p>
        </p:txBody>
      </p:sp>
      <p:sp>
        <p:nvSpPr>
          <p:cNvPr id="12291" name="Rectangle 3"/>
          <p:cNvSpPr>
            <a:spLocks noGrp="1" noChangeArrowheads="1"/>
          </p:cNvSpPr>
          <p:nvPr>
            <p:ph type="body" idx="1"/>
          </p:nvPr>
        </p:nvSpPr>
        <p:spPr>
          <a:xfrm>
            <a:off x="5029200" y="1981200"/>
            <a:ext cx="3352800" cy="4114800"/>
          </a:xfrm>
          <a:ln/>
        </p:spPr>
        <p:style>
          <a:lnRef idx="1">
            <a:schemeClr val="accent3"/>
          </a:lnRef>
          <a:fillRef idx="2">
            <a:schemeClr val="accent3"/>
          </a:fillRef>
          <a:effectRef idx="1">
            <a:schemeClr val="accent3"/>
          </a:effectRef>
          <a:fontRef idx="minor">
            <a:schemeClr val="dk1"/>
          </a:fontRef>
        </p:style>
        <p:txBody>
          <a:bodyPr/>
          <a:lstStyle/>
          <a:p>
            <a:r>
              <a:rPr lang="en-US" sz="3200" dirty="0">
                <a:solidFill>
                  <a:srgbClr val="00279F"/>
                </a:solidFill>
                <a:effectLst>
                  <a:outerShdw blurRad="38100" dist="38100" dir="2700000" algn="tl">
                    <a:srgbClr val="000000"/>
                  </a:outerShdw>
                </a:effectLst>
              </a:rPr>
              <a:t>Discovered 8 new elements.</a:t>
            </a:r>
          </a:p>
          <a:p>
            <a:r>
              <a:rPr lang="en-US" sz="3200" dirty="0">
                <a:solidFill>
                  <a:srgbClr val="00279F"/>
                </a:solidFill>
                <a:effectLst>
                  <a:outerShdw blurRad="38100" dist="38100" dir="2700000" algn="tl">
                    <a:srgbClr val="000000"/>
                  </a:outerShdw>
                </a:effectLst>
              </a:rPr>
              <a:t>Only living person for whom an element was named.</a:t>
            </a:r>
          </a:p>
        </p:txBody>
      </p:sp>
      <p:pic>
        <p:nvPicPr>
          <p:cNvPr id="12292" name="Picture 4"/>
          <p:cNvPicPr>
            <a:picLocks noChangeArrowheads="1"/>
          </p:cNvPicPr>
          <p:nvPr/>
        </p:nvPicPr>
        <p:blipFill>
          <a:blip r:embed="rId2"/>
          <a:srcRect/>
          <a:stretch>
            <a:fillRect/>
          </a:stretch>
        </p:blipFill>
        <p:spPr bwMode="auto">
          <a:xfrm>
            <a:off x="609600" y="628650"/>
            <a:ext cx="3949700" cy="5295900"/>
          </a:xfrm>
          <a:prstGeom prst="rect">
            <a:avLst/>
          </a:prstGeom>
          <a:solidFill>
            <a:schemeClr val="bg1"/>
          </a:solidFill>
          <a:ln w="12700">
            <a:noFill/>
            <a:miter lim="800000"/>
            <a:headEnd/>
            <a:tailEnd/>
          </a:ln>
          <a:effectLst>
            <a:outerShdw dist="107763" dir="2700000" algn="ctr" rotWithShape="0">
              <a:schemeClr val="bg2"/>
            </a:outerShdw>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38600" y="2743200"/>
            <a:ext cx="4419600" cy="3733800"/>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l"/>
            <a:r>
              <a:rPr lang="en-US" sz="2800" dirty="0">
                <a:solidFill>
                  <a:schemeClr val="tx1"/>
                </a:solidFill>
                <a:effectLst>
                  <a:outerShdw blurRad="38100" dist="38100" dir="2700000" algn="tl">
                    <a:srgbClr val="FFFFFF"/>
                  </a:outerShdw>
                </a:effectLst>
              </a:rPr>
              <a:t>The red compound is composed of</a:t>
            </a:r>
            <a:r>
              <a:rPr lang="en-US" sz="2800" dirty="0">
                <a:solidFill>
                  <a:srgbClr val="FFFFFF"/>
                </a:solidFill>
                <a:effectLst>
                  <a:outerShdw blurRad="38100" dist="38100" dir="2700000" algn="tl">
                    <a:srgbClr val="000000"/>
                  </a:outerShdw>
                </a:effectLst>
              </a:rPr>
              <a:t>	</a:t>
            </a:r>
            <a:br>
              <a:rPr lang="en-US" sz="2800" dirty="0">
                <a:solidFill>
                  <a:srgbClr val="FFFFFF"/>
                </a:solidFill>
                <a:effectLst>
                  <a:outerShdw blurRad="38100" dist="38100" dir="2700000" algn="tl">
                    <a:srgbClr val="000000"/>
                  </a:outerShdw>
                </a:effectLst>
              </a:rPr>
            </a:br>
            <a:r>
              <a:rPr lang="en-US" sz="2800" dirty="0">
                <a:solidFill>
                  <a:srgbClr val="FFFFFF"/>
                </a:solidFill>
                <a:effectLst>
                  <a:outerShdw blurRad="38100" dist="38100" dir="2700000" algn="tl">
                    <a:srgbClr val="000000"/>
                  </a:outerShdw>
                </a:effectLst>
              </a:rPr>
              <a:t>•  </a:t>
            </a:r>
            <a:r>
              <a:rPr lang="en-US" sz="2800" dirty="0">
                <a:solidFill>
                  <a:srgbClr val="BCBCBC"/>
                </a:solidFill>
                <a:effectLst>
                  <a:outerShdw blurRad="38100" dist="38100" dir="2700000" algn="tl">
                    <a:srgbClr val="000000"/>
                  </a:outerShdw>
                </a:effectLst>
              </a:rPr>
              <a:t>nickel (Ni) (silver)</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800" dirty="0">
                <a:solidFill>
                  <a:srgbClr val="FFFFFF"/>
                </a:solidFill>
                <a:effectLst>
                  <a:outerShdw blurRad="38100" dist="38100" dir="2700000" algn="tl">
                    <a:srgbClr val="000000"/>
                  </a:outerShdw>
                </a:effectLst>
              </a:rPr>
              <a:t>•  </a:t>
            </a:r>
            <a:r>
              <a:rPr lang="en-US" sz="2800" dirty="0">
                <a:effectLst>
                  <a:outerShdw blurRad="38100" dist="38100" dir="2700000" algn="tl">
                    <a:srgbClr val="FFFFFF"/>
                  </a:outerShdw>
                </a:effectLst>
              </a:rPr>
              <a:t>carbon (C) (black)</a:t>
            </a:r>
            <a:br>
              <a:rPr lang="en-US" sz="2800" dirty="0">
                <a:effectLst>
                  <a:outerShdw blurRad="38100" dist="38100" dir="2700000" algn="tl">
                    <a:srgbClr val="FFFFFF"/>
                  </a:outerShdw>
                </a:effectLst>
              </a:rPr>
            </a:br>
            <a:r>
              <a:rPr lang="en-US" sz="2800" dirty="0">
                <a:solidFill>
                  <a:srgbClr val="FFFFFF"/>
                </a:solidFill>
                <a:effectLst>
                  <a:outerShdw blurRad="38100" dist="38100" dir="2700000" algn="tl">
                    <a:srgbClr val="000000"/>
                  </a:outerShdw>
                </a:effectLst>
              </a:rPr>
              <a:t>•  hydrogen (H) (white)</a:t>
            </a:r>
            <a:r>
              <a:rPr lang="en-US" sz="2800" dirty="0">
                <a:effectLst>
                  <a:outerShdw blurRad="38100" dist="38100" dir="2700000" algn="tl">
                    <a:srgbClr val="FFFFFF"/>
                  </a:outerShdw>
                </a:effectLst>
              </a:rPr>
              <a:t> </a:t>
            </a:r>
            <a:br>
              <a:rPr lang="en-US" sz="2800" dirty="0">
                <a:effectLst>
                  <a:outerShdw blurRad="38100" dist="38100" dir="2700000" algn="tl">
                    <a:srgbClr val="FFFFFF"/>
                  </a:outerShdw>
                </a:effectLst>
              </a:rPr>
            </a:br>
            <a:r>
              <a:rPr lang="en-US" sz="2800" dirty="0">
                <a:solidFill>
                  <a:srgbClr val="FFFFFF"/>
                </a:solidFill>
                <a:effectLst>
                  <a:outerShdw blurRad="38100" dist="38100" dir="2700000" algn="tl">
                    <a:srgbClr val="000000"/>
                  </a:outerShdw>
                </a:effectLst>
              </a:rPr>
              <a:t>•  </a:t>
            </a:r>
            <a:r>
              <a:rPr lang="en-US" sz="2800" dirty="0">
                <a:solidFill>
                  <a:schemeClr val="hlink"/>
                </a:solidFill>
                <a:effectLst>
                  <a:outerShdw blurRad="38100" dist="38100" dir="2700000" algn="tl">
                    <a:srgbClr val="000000"/>
                  </a:outerShdw>
                </a:effectLst>
              </a:rPr>
              <a:t>oxygen (O) (red)</a:t>
            </a:r>
            <a:br>
              <a:rPr lang="en-US" sz="2800" dirty="0">
                <a:solidFill>
                  <a:schemeClr val="hlink"/>
                </a:solidFill>
                <a:effectLst>
                  <a:outerShdw blurRad="38100" dist="38100" dir="2700000" algn="tl">
                    <a:srgbClr val="000000"/>
                  </a:outerShdw>
                </a:effectLst>
              </a:rPr>
            </a:br>
            <a:r>
              <a:rPr lang="en-US" sz="2800" dirty="0">
                <a:solidFill>
                  <a:srgbClr val="FFFFFF"/>
                </a:solidFill>
                <a:effectLst>
                  <a:outerShdw blurRad="38100" dist="38100" dir="2700000" algn="tl">
                    <a:srgbClr val="000000"/>
                  </a:outerShdw>
                </a:effectLst>
              </a:rPr>
              <a:t>•  </a:t>
            </a:r>
            <a:r>
              <a:rPr lang="en-US" sz="2800" dirty="0">
                <a:solidFill>
                  <a:srgbClr val="00279F"/>
                </a:solidFill>
                <a:effectLst>
                  <a:outerShdw blurRad="38100" dist="38100" dir="2700000" algn="tl">
                    <a:srgbClr val="000000"/>
                  </a:outerShdw>
                </a:effectLst>
              </a:rPr>
              <a:t>nitrogen (N) (blue)</a:t>
            </a:r>
            <a:br>
              <a:rPr lang="en-US" sz="2800" dirty="0">
                <a:solidFill>
                  <a:srgbClr val="00279F"/>
                </a:solidFill>
                <a:effectLst>
                  <a:outerShdw blurRad="38100" dist="38100" dir="2700000" algn="tl">
                    <a:srgbClr val="000000"/>
                  </a:outerShdw>
                </a:effectLst>
              </a:rPr>
            </a:br>
            <a:endParaRPr lang="en-US" sz="2800" dirty="0">
              <a:solidFill>
                <a:srgbClr val="00279F"/>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838200" y="228600"/>
            <a:ext cx="7239000" cy="1600200"/>
          </a:xfrm>
          <a:noFill/>
          <a:ln/>
        </p:spPr>
        <p:txBody>
          <a:bodyPr>
            <a:normAutofit lnSpcReduction="10000"/>
          </a:bodyPr>
          <a:lstStyle/>
          <a:p>
            <a:pPr>
              <a:buFontTx/>
              <a:buNone/>
            </a:pPr>
            <a:r>
              <a:rPr lang="en-US" sz="4000" dirty="0">
                <a:solidFill>
                  <a:srgbClr val="FF0000"/>
                </a:solidFill>
                <a:effectLst>
                  <a:outerShdw blurRad="38100" dist="38100" dir="2700000" algn="tl">
                    <a:srgbClr val="000000"/>
                  </a:outerShdw>
                </a:effectLst>
                <a:latin typeface="Comic Sans MS" pitchFamily="66" charset="0"/>
              </a:rPr>
              <a:t>CHEMICAL COMPOUNDS</a:t>
            </a:r>
            <a:r>
              <a:rPr lang="en-US" sz="4000" dirty="0">
                <a:solidFill>
                  <a:srgbClr val="FF0000"/>
                </a:solidFill>
                <a:effectLst>
                  <a:outerShdw blurRad="38100" dist="38100" dir="2700000" algn="tl">
                    <a:srgbClr val="000000"/>
                  </a:outerShdw>
                </a:effectLst>
              </a:rPr>
              <a:t> </a:t>
            </a:r>
            <a:r>
              <a:rPr lang="en-US" sz="3200" b="1" dirty="0">
                <a:solidFill>
                  <a:schemeClr val="bg2">
                    <a:lumMod val="10000"/>
                  </a:schemeClr>
                </a:solidFill>
              </a:rPr>
              <a:t>are composed of atoms and so can be decomposed to those atoms.</a:t>
            </a:r>
          </a:p>
        </p:txBody>
      </p:sp>
      <p:pic>
        <p:nvPicPr>
          <p:cNvPr id="15364" name="Picture 4"/>
          <p:cNvPicPr>
            <a:picLocks noChangeArrowheads="1"/>
          </p:cNvPicPr>
          <p:nvPr/>
        </p:nvPicPr>
        <p:blipFill>
          <a:blip r:embed="rId2"/>
          <a:srcRect/>
          <a:stretch>
            <a:fillRect/>
          </a:stretch>
        </p:blipFill>
        <p:spPr bwMode="auto">
          <a:xfrm>
            <a:off x="609600" y="2146300"/>
            <a:ext cx="3268663" cy="4203700"/>
          </a:xfrm>
          <a:prstGeom prst="rect">
            <a:avLst/>
          </a:prstGeom>
          <a:solidFill>
            <a:schemeClr val="bg2"/>
          </a:solidFill>
          <a:ln w="12700">
            <a:no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p:stCondLst>
                              <p:cond delay="10500"/>
                            </p:stCondLst>
                            <p:childTnLst>
                              <p:par>
                                <p:cTn id="9" presetID="9" presetClass="entr" presetSubtype="0" fill="hold" grpId="0" nodeType="afterEffect">
                                  <p:stCondLst>
                                    <p:cond delay="200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dissolve">
                                      <p:cBhvr>
                                        <p:cTn id="11"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2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title"/>
          </p:nvPr>
        </p:nvSpPr>
        <p:spPr/>
        <p:txBody>
          <a:bodyPr/>
          <a:lstStyle/>
          <a:p>
            <a:r>
              <a:rPr lang="en-US" sz="4800">
                <a:solidFill>
                  <a:srgbClr val="FFA27C"/>
                </a:solidFill>
              </a:rPr>
              <a:t>Compounds</a:t>
            </a:r>
          </a:p>
        </p:txBody>
      </p:sp>
      <p:sp>
        <p:nvSpPr>
          <p:cNvPr id="86020" name="Rectangle 4"/>
          <p:cNvSpPr>
            <a:spLocks noGrp="1" noChangeArrowheads="1"/>
          </p:cNvSpPr>
          <p:nvPr>
            <p:ph type="body" sz="half" idx="1"/>
          </p:nvPr>
        </p:nvSpPr>
        <p:spPr>
          <a:xfrm>
            <a:off x="457200" y="1905000"/>
            <a:ext cx="4648200" cy="4114800"/>
          </a:xfrm>
          <a:ln/>
        </p:spPr>
        <p:style>
          <a:lnRef idx="2">
            <a:schemeClr val="accent3">
              <a:shade val="50000"/>
            </a:schemeClr>
          </a:lnRef>
          <a:fillRef idx="1">
            <a:schemeClr val="accent3"/>
          </a:fillRef>
          <a:effectRef idx="0">
            <a:schemeClr val="accent3"/>
          </a:effectRef>
          <a:fontRef idx="minor">
            <a:schemeClr val="lt1"/>
          </a:fontRef>
        </p:style>
        <p:txBody>
          <a:bodyPr/>
          <a:lstStyle/>
          <a:p>
            <a:pPr marL="342900" indent="-342900">
              <a:lnSpc>
                <a:spcPct val="70000"/>
              </a:lnSpc>
            </a:pPr>
            <a:endParaRPr lang="en-US" sz="2000" dirty="0"/>
          </a:p>
          <a:p>
            <a:pPr marL="742950" lvl="1" indent="-285750">
              <a:lnSpc>
                <a:spcPct val="70000"/>
              </a:lnSpc>
            </a:pPr>
            <a:r>
              <a:rPr lang="en-US" sz="3200" dirty="0"/>
              <a:t>composed of 2 or more elements in a fixed ratio</a:t>
            </a:r>
          </a:p>
          <a:p>
            <a:pPr marL="742950" lvl="1" indent="-285750">
              <a:lnSpc>
                <a:spcPct val="70000"/>
              </a:lnSpc>
            </a:pPr>
            <a:r>
              <a:rPr lang="en-US" sz="3200" dirty="0"/>
              <a:t>properties differ from those of individual elements</a:t>
            </a:r>
          </a:p>
          <a:p>
            <a:pPr marL="742950" lvl="1" indent="-285750">
              <a:lnSpc>
                <a:spcPct val="70000"/>
              </a:lnSpc>
            </a:pPr>
            <a:r>
              <a:rPr lang="en-US" sz="3200" u="sng" dirty="0"/>
              <a:t>EX</a:t>
            </a:r>
            <a:r>
              <a:rPr lang="en-US" sz="3200" dirty="0"/>
              <a:t>: table salt (</a:t>
            </a:r>
            <a:r>
              <a:rPr lang="en-US" sz="3200" dirty="0" err="1"/>
              <a:t>NaCl</a:t>
            </a:r>
            <a:r>
              <a:rPr lang="en-US" sz="3200" dirty="0"/>
              <a:t>)</a:t>
            </a:r>
          </a:p>
        </p:txBody>
      </p:sp>
      <p:pic>
        <p:nvPicPr>
          <p:cNvPr id="86021" name="Picture 5" descr="salt"/>
          <p:cNvPicPr>
            <a:picLocks noGrp="1" noChangeAspect="1" noChangeArrowheads="1"/>
          </p:cNvPicPr>
          <p:nvPr>
            <p:ph sz="half" idx="2"/>
          </p:nvPr>
        </p:nvPicPr>
        <p:blipFill>
          <a:blip r:embed="rId3"/>
          <a:srcRect/>
          <a:stretch>
            <a:fillRect/>
          </a:stretch>
        </p:blipFill>
        <p:spPr>
          <a:xfrm>
            <a:off x="6477000" y="2286000"/>
            <a:ext cx="1771650" cy="3495675"/>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0" y="609600"/>
            <a:ext cx="8001000" cy="641350"/>
          </a:xfrm>
          <a:prstGeom prst="rect">
            <a:avLst/>
          </a:prstGeom>
          <a:noFill/>
          <a:ln w="9525">
            <a:noFill/>
            <a:miter lim="800000"/>
            <a:headEnd/>
            <a:tailEnd/>
          </a:ln>
          <a:effectLst/>
        </p:spPr>
        <p:txBody>
          <a:bodyPr>
            <a:spAutoFit/>
          </a:bodyPr>
          <a:lstStyle/>
          <a:p>
            <a:pPr algn="ctr">
              <a:spcBef>
                <a:spcPct val="50000"/>
              </a:spcBef>
            </a:pPr>
            <a:r>
              <a:rPr lang="en-US" sz="3600" u="sng">
                <a:solidFill>
                  <a:srgbClr val="FE6700"/>
                </a:solidFill>
              </a:rPr>
              <a:t>Atoms, Elements, Compounds, and Ions</a:t>
            </a:r>
          </a:p>
        </p:txBody>
      </p:sp>
      <p:sp>
        <p:nvSpPr>
          <p:cNvPr id="6149" name="Text Box 5"/>
          <p:cNvSpPr txBox="1">
            <a:spLocks noChangeArrowheads="1"/>
          </p:cNvSpPr>
          <p:nvPr/>
        </p:nvSpPr>
        <p:spPr bwMode="auto">
          <a:xfrm>
            <a:off x="228600" y="1600200"/>
            <a:ext cx="6324600" cy="854075"/>
          </a:xfrm>
          <a:prstGeom prst="rect">
            <a:avLst/>
          </a:prstGeom>
          <a:noFill/>
          <a:ln w="9525">
            <a:noFill/>
            <a:miter lim="800000"/>
            <a:headEnd/>
            <a:tailEnd/>
          </a:ln>
          <a:effectLst/>
        </p:spPr>
        <p:txBody>
          <a:bodyPr wrap="square">
            <a:spAutoFit/>
          </a:bodyPr>
          <a:lstStyle/>
          <a:p>
            <a:pPr>
              <a:spcBef>
                <a:spcPct val="50000"/>
              </a:spcBef>
              <a:buFontTx/>
              <a:buChar char="•"/>
            </a:pPr>
            <a:r>
              <a:rPr lang="en-US" sz="2000" b="1" dirty="0">
                <a:solidFill>
                  <a:srgbClr val="FE6700"/>
                </a:solidFill>
                <a:latin typeface="Lucida Console" pitchFamily="49" charset="0"/>
              </a:rPr>
              <a:t> Atom</a:t>
            </a:r>
          </a:p>
          <a:p>
            <a:pPr lvl="1">
              <a:spcBef>
                <a:spcPct val="50000"/>
              </a:spcBef>
              <a:buFontTx/>
              <a:buChar char="•"/>
            </a:pPr>
            <a:r>
              <a:rPr lang="en-US" sz="2000" b="1" dirty="0">
                <a:solidFill>
                  <a:srgbClr val="FE6700"/>
                </a:solidFill>
                <a:latin typeface="Lucida Console" pitchFamily="49" charset="0"/>
              </a:rPr>
              <a:t> basic building block of all matter</a:t>
            </a:r>
          </a:p>
        </p:txBody>
      </p:sp>
      <p:sp>
        <p:nvSpPr>
          <p:cNvPr id="6150" name="Text Box 6"/>
          <p:cNvSpPr txBox="1">
            <a:spLocks noChangeArrowheads="1"/>
          </p:cNvSpPr>
          <p:nvPr/>
        </p:nvSpPr>
        <p:spPr bwMode="auto">
          <a:xfrm>
            <a:off x="304800" y="2514600"/>
            <a:ext cx="6792913" cy="1311275"/>
          </a:xfrm>
          <a:prstGeom prst="rect">
            <a:avLst/>
          </a:prstGeom>
          <a:noFill/>
          <a:ln w="9525">
            <a:noFill/>
            <a:miter lim="800000"/>
            <a:headEnd/>
            <a:tailEnd/>
          </a:ln>
          <a:effectLst/>
        </p:spPr>
        <p:txBody>
          <a:bodyPr wrap="none">
            <a:spAutoFit/>
          </a:bodyPr>
          <a:lstStyle/>
          <a:p>
            <a:pPr>
              <a:spcBef>
                <a:spcPct val="50000"/>
              </a:spcBef>
              <a:buFontTx/>
              <a:buChar char="•"/>
            </a:pPr>
            <a:r>
              <a:rPr lang="en-US" sz="2000" b="1" dirty="0">
                <a:solidFill>
                  <a:srgbClr val="FE6700"/>
                </a:solidFill>
                <a:latin typeface="Lucida Console" pitchFamily="49" charset="0"/>
              </a:rPr>
              <a:t> Element</a:t>
            </a:r>
          </a:p>
          <a:p>
            <a:pPr lvl="1">
              <a:spcBef>
                <a:spcPct val="50000"/>
              </a:spcBef>
              <a:buFontTx/>
              <a:buChar char="•"/>
            </a:pPr>
            <a:r>
              <a:rPr lang="en-US" sz="2000" b="1" dirty="0">
                <a:solidFill>
                  <a:srgbClr val="FE6700"/>
                </a:solidFill>
                <a:latin typeface="Lucida Console" pitchFamily="49" charset="0"/>
              </a:rPr>
              <a:t>Substance that consists of only one type of atom. </a:t>
            </a:r>
          </a:p>
          <a:p>
            <a:pPr lvl="1">
              <a:spcBef>
                <a:spcPct val="50000"/>
              </a:spcBef>
              <a:buFontTx/>
              <a:buChar char="•"/>
            </a:pPr>
            <a:r>
              <a:rPr lang="en-US" sz="2000" b="1" dirty="0">
                <a:solidFill>
                  <a:srgbClr val="FE6700"/>
                </a:solidFill>
                <a:latin typeface="Lucida Console" pitchFamily="49" charset="0"/>
              </a:rPr>
              <a:t>Molecule has two different atoms.</a:t>
            </a:r>
          </a:p>
        </p:txBody>
      </p:sp>
      <p:sp>
        <p:nvSpPr>
          <p:cNvPr id="6151" name="Text Box 7"/>
          <p:cNvSpPr txBox="1">
            <a:spLocks noChangeArrowheads="1"/>
          </p:cNvSpPr>
          <p:nvPr/>
        </p:nvSpPr>
        <p:spPr bwMode="auto">
          <a:xfrm>
            <a:off x="228600" y="3886200"/>
            <a:ext cx="6723063" cy="1311275"/>
          </a:xfrm>
          <a:prstGeom prst="rect">
            <a:avLst/>
          </a:prstGeom>
          <a:noFill/>
          <a:ln w="9525">
            <a:noFill/>
            <a:miter lim="800000"/>
            <a:headEnd/>
            <a:tailEnd/>
          </a:ln>
          <a:effectLst/>
        </p:spPr>
        <p:txBody>
          <a:bodyPr wrap="none">
            <a:spAutoFit/>
          </a:bodyPr>
          <a:lstStyle/>
          <a:p>
            <a:pPr>
              <a:spcBef>
                <a:spcPct val="50000"/>
              </a:spcBef>
              <a:buFontTx/>
              <a:buChar char="•"/>
            </a:pPr>
            <a:r>
              <a:rPr lang="en-US" sz="2000" b="1">
                <a:solidFill>
                  <a:srgbClr val="FE6700"/>
                </a:solidFill>
                <a:latin typeface="Lucida Console" pitchFamily="49" charset="0"/>
              </a:rPr>
              <a:t> Compound</a:t>
            </a:r>
          </a:p>
          <a:p>
            <a:pPr lvl="1">
              <a:spcBef>
                <a:spcPct val="50000"/>
              </a:spcBef>
              <a:buFontTx/>
              <a:buChar char="•"/>
            </a:pPr>
            <a:r>
              <a:rPr lang="en-US" sz="2000" b="1">
                <a:solidFill>
                  <a:srgbClr val="FE6700"/>
                </a:solidFill>
                <a:latin typeface="Lucida Console" pitchFamily="49" charset="0"/>
              </a:rPr>
              <a:t> substance that consists of more than one type of</a:t>
            </a:r>
          </a:p>
          <a:p>
            <a:pPr lvl="1">
              <a:spcBef>
                <a:spcPct val="50000"/>
              </a:spcBef>
            </a:pPr>
            <a:r>
              <a:rPr lang="en-US" sz="2000" b="1">
                <a:solidFill>
                  <a:srgbClr val="FE6700"/>
                </a:solidFill>
                <a:latin typeface="Lucida Console" pitchFamily="49" charset="0"/>
              </a:rPr>
              <a:t>  element.</a:t>
            </a:r>
          </a:p>
        </p:txBody>
      </p:sp>
      <p:sp>
        <p:nvSpPr>
          <p:cNvPr id="6152" name="Text Box 8"/>
          <p:cNvSpPr txBox="1">
            <a:spLocks noChangeArrowheads="1"/>
          </p:cNvSpPr>
          <p:nvPr/>
        </p:nvSpPr>
        <p:spPr bwMode="auto">
          <a:xfrm>
            <a:off x="273050" y="5203825"/>
            <a:ext cx="6667500" cy="854075"/>
          </a:xfrm>
          <a:prstGeom prst="rect">
            <a:avLst/>
          </a:prstGeom>
          <a:noFill/>
          <a:ln w="9525">
            <a:noFill/>
            <a:miter lim="800000"/>
            <a:headEnd/>
            <a:tailEnd/>
          </a:ln>
          <a:effectLst/>
        </p:spPr>
        <p:txBody>
          <a:bodyPr wrap="none">
            <a:spAutoFit/>
          </a:bodyPr>
          <a:lstStyle/>
          <a:p>
            <a:pPr>
              <a:spcBef>
                <a:spcPct val="50000"/>
              </a:spcBef>
              <a:buFontTx/>
              <a:buChar char="•"/>
            </a:pPr>
            <a:r>
              <a:rPr lang="en-US" sz="2000" b="1">
                <a:solidFill>
                  <a:srgbClr val="FE6700"/>
                </a:solidFill>
                <a:latin typeface="Lucida Console" pitchFamily="49" charset="0"/>
              </a:rPr>
              <a:t> Ion</a:t>
            </a:r>
          </a:p>
          <a:p>
            <a:pPr lvl="1">
              <a:spcBef>
                <a:spcPct val="50000"/>
              </a:spcBef>
              <a:buFontTx/>
              <a:buChar char="•"/>
            </a:pPr>
            <a:r>
              <a:rPr lang="en-US" sz="2000" b="1">
                <a:solidFill>
                  <a:srgbClr val="FE6700"/>
                </a:solidFill>
                <a:latin typeface="Lucida Console" pitchFamily="49" charset="0"/>
              </a:rPr>
              <a:t> substance that has a positive or negative charge</a:t>
            </a:r>
          </a:p>
        </p:txBody>
      </p:sp>
      <p:sp>
        <p:nvSpPr>
          <p:cNvPr id="6154" name="Rectangle 10"/>
          <p:cNvSpPr>
            <a:spLocks noChangeArrowheads="1"/>
          </p:cNvSpPr>
          <p:nvPr/>
        </p:nvSpPr>
        <p:spPr bwMode="auto">
          <a:xfrm>
            <a:off x="2146300" y="2292350"/>
            <a:ext cx="9144000" cy="0"/>
          </a:xfrm>
          <a:prstGeom prst="rect">
            <a:avLst/>
          </a:prstGeom>
          <a:noFill/>
          <a:ln w="9525">
            <a:noFill/>
            <a:miter lim="800000"/>
            <a:headEnd/>
            <a:tailEnd/>
          </a:ln>
          <a:effectLst/>
        </p:spPr>
        <p:txBody>
          <a:bodyPr>
            <a:spAutoFit/>
          </a:bodyPr>
          <a:lstStyle/>
          <a:p>
            <a:endParaRPr lang="en-US"/>
          </a:p>
        </p:txBody>
      </p:sp>
      <p:pic>
        <p:nvPicPr>
          <p:cNvPr id="6157" name="Picture 13" descr="C:\Program Files\Microsoft Office\Clipart\smbusbas\bd20084_.wmf"/>
          <p:cNvPicPr>
            <a:picLocks noChangeAspect="1" noChangeArrowheads="1"/>
          </p:cNvPicPr>
          <p:nvPr/>
        </p:nvPicPr>
        <p:blipFill>
          <a:blip r:embed="rId2"/>
          <a:srcRect/>
          <a:stretch>
            <a:fillRect/>
          </a:stretch>
        </p:blipFill>
        <p:spPr bwMode="auto">
          <a:xfrm>
            <a:off x="7086600" y="1066800"/>
            <a:ext cx="16637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ppt_x"/>
                                          </p:val>
                                        </p:tav>
                                        <p:tav tm="100000">
                                          <p:val>
                                            <p:strVal val="#ppt_x"/>
                                          </p:val>
                                        </p:tav>
                                      </p:tavLst>
                                    </p:anim>
                                    <p:anim calcmode="lin" valueType="num">
                                      <p:cBhvr additive="base">
                                        <p:cTn id="20"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ppt_x"/>
                                          </p:val>
                                        </p:tav>
                                        <p:tav tm="100000">
                                          <p:val>
                                            <p:strVal val="#ppt_x"/>
                                          </p:val>
                                        </p:tav>
                                      </p:tavLst>
                                    </p:anim>
                                    <p:anim calcmode="lin" valueType="num">
                                      <p:cBhvr additive="base">
                                        <p:cTn id="26"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r>
              <a:rPr lang="en-US" altLang="en-US"/>
              <a:t>Copyright </a:t>
            </a:r>
            <a:r>
              <a:rPr lang="en-US" altLang="en-US">
                <a:cs typeface="Arial" charset="0"/>
              </a:rPr>
              <a:t>© Houghton Mifflin Company.All rights reserved.</a:t>
            </a:r>
            <a:endParaRPr lang="en-US" altLang="en-US" sz="1400">
              <a:latin typeface="Times New Roman" pitchFamily="18" charset="0"/>
            </a:endParaRPr>
          </a:p>
        </p:txBody>
      </p:sp>
      <p:sp>
        <p:nvSpPr>
          <p:cNvPr id="17" name="Slide Number Placeholder 4"/>
          <p:cNvSpPr>
            <a:spLocks noGrp="1"/>
          </p:cNvSpPr>
          <p:nvPr>
            <p:ph type="sldNum" sz="quarter" idx="11"/>
          </p:nvPr>
        </p:nvSpPr>
        <p:spPr/>
        <p:txBody>
          <a:bodyPr/>
          <a:lstStyle/>
          <a:p>
            <a:r>
              <a:rPr lang="en-US" altLang="en-US"/>
              <a:t>Presentation of Lecture Outlines,</a:t>
            </a:r>
            <a:r>
              <a:rPr lang="en-US" altLang="en-US" i="0"/>
              <a:t> 2</a:t>
            </a:r>
            <a:r>
              <a:rPr lang="en-US" altLang="en-US" i="0">
                <a:cs typeface="Arial" charset="0"/>
              </a:rPr>
              <a:t>–</a:t>
            </a:r>
            <a:fld id="{8A6CB24E-F89E-41A8-90C0-59EA681A1CC6}" type="slidenum">
              <a:rPr lang="en-US" altLang="en-US" i="0"/>
              <a:pPr/>
              <a:t>2</a:t>
            </a:fld>
            <a:endParaRPr lang="en-US" altLang="en-US" i="0"/>
          </a:p>
        </p:txBody>
      </p:sp>
      <p:sp>
        <p:nvSpPr>
          <p:cNvPr id="219141" name="Rectangle 5"/>
          <p:cNvSpPr>
            <a:spLocks noGrp="1" noChangeArrowheads="1"/>
          </p:cNvSpPr>
          <p:nvPr>
            <p:ph type="title"/>
          </p:nvPr>
        </p:nvSpPr>
        <p:spPr>
          <a:xfrm>
            <a:off x="304800" y="0"/>
            <a:ext cx="8458200" cy="1143000"/>
          </a:xfrm>
        </p:spPr>
        <p:style>
          <a:lnRef idx="2">
            <a:schemeClr val="accent2"/>
          </a:lnRef>
          <a:fillRef idx="1">
            <a:schemeClr val="lt1"/>
          </a:fillRef>
          <a:effectRef idx="0">
            <a:schemeClr val="accent2"/>
          </a:effectRef>
          <a:fontRef idx="minor">
            <a:schemeClr val="dk1"/>
          </a:fontRef>
        </p:style>
        <p:txBody>
          <a:bodyPr/>
          <a:lstStyle/>
          <a:p>
            <a:r>
              <a:rPr lang="en-US" dirty="0"/>
              <a:t>Atomic Theory of Matter</a:t>
            </a:r>
          </a:p>
        </p:txBody>
      </p:sp>
      <p:sp>
        <p:nvSpPr>
          <p:cNvPr id="219145" name="Text Box 9"/>
          <p:cNvSpPr txBox="1">
            <a:spLocks noChangeArrowheads="1"/>
          </p:cNvSpPr>
          <p:nvPr/>
        </p:nvSpPr>
        <p:spPr bwMode="auto">
          <a:xfrm>
            <a:off x="1447800" y="1447800"/>
            <a:ext cx="4806950" cy="5191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l">
              <a:spcBef>
                <a:spcPct val="0"/>
              </a:spcBef>
            </a:pPr>
            <a:r>
              <a:rPr lang="en-US" sz="2800" b="1" baseline="0" dirty="0">
                <a:cs typeface="Arial" charset="0"/>
              </a:rPr>
              <a:t>Particle Structure of the Atom</a:t>
            </a:r>
          </a:p>
        </p:txBody>
      </p:sp>
      <p:sp>
        <p:nvSpPr>
          <p:cNvPr id="219146" name="Text Box 10"/>
          <p:cNvSpPr txBox="1">
            <a:spLocks noChangeArrowheads="1"/>
          </p:cNvSpPr>
          <p:nvPr/>
        </p:nvSpPr>
        <p:spPr bwMode="auto">
          <a:xfrm>
            <a:off x="304800" y="1905000"/>
            <a:ext cx="6132513"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l">
              <a:spcBef>
                <a:spcPct val="0"/>
              </a:spcBef>
            </a:pPr>
            <a:r>
              <a:rPr lang="en-US" baseline="0" dirty="0">
                <a:cs typeface="Arial" charset="0"/>
              </a:rPr>
              <a:t>Electron – Discovered in 1898 by J.J. Thompson</a:t>
            </a:r>
          </a:p>
        </p:txBody>
      </p:sp>
      <p:sp>
        <p:nvSpPr>
          <p:cNvPr id="219147" name="Text Box 11"/>
          <p:cNvSpPr txBox="1">
            <a:spLocks noChangeArrowheads="1"/>
          </p:cNvSpPr>
          <p:nvPr/>
        </p:nvSpPr>
        <p:spPr bwMode="auto">
          <a:xfrm>
            <a:off x="304800" y="2362200"/>
            <a:ext cx="6781800" cy="8223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l">
              <a:spcBef>
                <a:spcPct val="0"/>
              </a:spcBef>
            </a:pPr>
            <a:r>
              <a:rPr lang="en-US" baseline="0" dirty="0">
                <a:cs typeface="Arial" charset="0"/>
              </a:rPr>
              <a:t>Electron : A very light negatively charged subatomic particle.</a:t>
            </a:r>
          </a:p>
        </p:txBody>
      </p:sp>
      <p:sp>
        <p:nvSpPr>
          <p:cNvPr id="219148" name="Line 12"/>
          <p:cNvSpPr>
            <a:spLocks noChangeShapeType="1"/>
          </p:cNvSpPr>
          <p:nvPr/>
        </p:nvSpPr>
        <p:spPr bwMode="auto">
          <a:xfrm>
            <a:off x="609600" y="3276600"/>
            <a:ext cx="4038600" cy="0"/>
          </a:xfrm>
          <a:prstGeom prst="line">
            <a:avLst/>
          </a:prstGeom>
          <a:noFill/>
          <a:ln w="9525">
            <a:solidFill>
              <a:schemeClr val="tx1"/>
            </a:solidFill>
            <a:round/>
            <a:headEnd/>
            <a:tailEnd/>
          </a:ln>
          <a:effectLst/>
        </p:spPr>
        <p:txBody>
          <a:bodyPr wrap="none"/>
          <a:lstStyle/>
          <a:p>
            <a:endParaRPr lang="en-US"/>
          </a:p>
        </p:txBody>
      </p:sp>
      <p:sp>
        <p:nvSpPr>
          <p:cNvPr id="219149" name="Arc 13"/>
          <p:cNvSpPr>
            <a:spLocks/>
          </p:cNvSpPr>
          <p:nvPr/>
        </p:nvSpPr>
        <p:spPr bwMode="auto">
          <a:xfrm>
            <a:off x="4648200" y="3276600"/>
            <a:ext cx="2971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19150" name="Text Box 14"/>
          <p:cNvSpPr txBox="1">
            <a:spLocks noChangeArrowheads="1"/>
          </p:cNvSpPr>
          <p:nvPr/>
        </p:nvSpPr>
        <p:spPr bwMode="auto">
          <a:xfrm>
            <a:off x="5638800" y="2590800"/>
            <a:ext cx="336550" cy="641350"/>
          </a:xfrm>
          <a:prstGeom prst="rect">
            <a:avLst/>
          </a:prstGeom>
          <a:noFill/>
          <a:ln w="9525">
            <a:noFill/>
            <a:miter lim="800000"/>
            <a:headEnd/>
            <a:tailEnd/>
          </a:ln>
          <a:effectLst/>
        </p:spPr>
        <p:txBody>
          <a:bodyPr wrap="none">
            <a:spAutoFit/>
          </a:bodyPr>
          <a:lstStyle/>
          <a:p>
            <a:pPr algn="l">
              <a:spcBef>
                <a:spcPct val="0"/>
              </a:spcBef>
            </a:pPr>
            <a:r>
              <a:rPr lang="en-US" sz="3600" b="1" baseline="0">
                <a:cs typeface="Arial" charset="0"/>
              </a:rPr>
              <a:t>-</a:t>
            </a:r>
          </a:p>
        </p:txBody>
      </p:sp>
      <p:sp>
        <p:nvSpPr>
          <p:cNvPr id="219151" name="Text Box 15"/>
          <p:cNvSpPr txBox="1">
            <a:spLocks noChangeArrowheads="1"/>
          </p:cNvSpPr>
          <p:nvPr/>
        </p:nvSpPr>
        <p:spPr bwMode="auto">
          <a:xfrm>
            <a:off x="5638800" y="3429000"/>
            <a:ext cx="387350" cy="519113"/>
          </a:xfrm>
          <a:prstGeom prst="rect">
            <a:avLst/>
          </a:prstGeom>
          <a:noFill/>
          <a:ln w="9525">
            <a:noFill/>
            <a:miter lim="800000"/>
            <a:headEnd/>
            <a:tailEnd/>
          </a:ln>
          <a:effectLst/>
        </p:spPr>
        <p:txBody>
          <a:bodyPr wrap="none">
            <a:spAutoFit/>
          </a:bodyPr>
          <a:lstStyle/>
          <a:p>
            <a:pPr algn="l">
              <a:spcBef>
                <a:spcPct val="0"/>
              </a:spcBef>
            </a:pPr>
            <a:r>
              <a:rPr lang="en-US" sz="2800" b="1" baseline="0">
                <a:cs typeface="Arial" charset="0"/>
              </a:rPr>
              <a:t>+</a:t>
            </a:r>
          </a:p>
        </p:txBody>
      </p:sp>
      <p:sp>
        <p:nvSpPr>
          <p:cNvPr id="219152" name="Text Box 16"/>
          <p:cNvSpPr txBox="1">
            <a:spLocks noChangeArrowheads="1"/>
          </p:cNvSpPr>
          <p:nvPr/>
        </p:nvSpPr>
        <p:spPr bwMode="auto">
          <a:xfrm>
            <a:off x="228600" y="2895600"/>
            <a:ext cx="523875" cy="701675"/>
          </a:xfrm>
          <a:prstGeom prst="rect">
            <a:avLst/>
          </a:prstGeom>
          <a:noFill/>
          <a:ln w="9525">
            <a:noFill/>
            <a:miter lim="800000"/>
            <a:headEnd/>
            <a:tailEnd/>
          </a:ln>
          <a:effectLst/>
        </p:spPr>
        <p:txBody>
          <a:bodyPr wrap="none">
            <a:spAutoFit/>
          </a:bodyPr>
          <a:lstStyle/>
          <a:p>
            <a:pPr algn="l">
              <a:spcBef>
                <a:spcPct val="0"/>
              </a:spcBef>
            </a:pPr>
            <a:r>
              <a:rPr lang="en-US" sz="4000" baseline="0">
                <a:cs typeface="Arial" charset="0"/>
              </a:rPr>
              <a:t>e</a:t>
            </a:r>
            <a:r>
              <a:rPr lang="en-US" sz="4000">
                <a:cs typeface="Arial" charset="0"/>
              </a:rPr>
              <a:t>-</a:t>
            </a:r>
          </a:p>
        </p:txBody>
      </p:sp>
      <p:pic>
        <p:nvPicPr>
          <p:cNvPr id="219153" name="Picture 17" descr="Picture of JJ Thompson"/>
          <p:cNvPicPr>
            <a:picLocks noChangeAspect="1" noChangeArrowheads="1"/>
          </p:cNvPicPr>
          <p:nvPr/>
        </p:nvPicPr>
        <p:blipFill>
          <a:blip r:embed="rId3"/>
          <a:srcRect/>
          <a:stretch>
            <a:fillRect/>
          </a:stretch>
        </p:blipFill>
        <p:spPr bwMode="auto">
          <a:xfrm>
            <a:off x="0" y="0"/>
            <a:ext cx="1373188" cy="1905000"/>
          </a:xfrm>
          <a:prstGeom prst="rect">
            <a:avLst/>
          </a:prstGeom>
          <a:noFill/>
        </p:spPr>
      </p:pic>
      <p:pic>
        <p:nvPicPr>
          <p:cNvPr id="219155" name="Picture 19" descr="la_02_04">
            <a:hlinkClick r:id="rId4" action="ppaction://hlinkfile"/>
          </p:cNvPr>
          <p:cNvPicPr>
            <a:picLocks noChangeAspect="1" noChangeArrowheads="1"/>
          </p:cNvPicPr>
          <p:nvPr/>
        </p:nvPicPr>
        <p:blipFill>
          <a:blip r:embed="rId5"/>
          <a:srcRect/>
          <a:stretch>
            <a:fillRect/>
          </a:stretch>
        </p:blipFill>
        <p:spPr bwMode="auto">
          <a:xfrm>
            <a:off x="228600" y="3352800"/>
            <a:ext cx="5410200" cy="2684463"/>
          </a:xfrm>
          <a:prstGeom prst="rect">
            <a:avLst/>
          </a:prstGeom>
          <a:noFill/>
          <a:ln w="12700">
            <a:solidFill>
              <a:srgbClr val="000000"/>
            </a:solidFill>
            <a:miter lim="800000"/>
            <a:headEnd/>
            <a:tailEnd/>
          </a:ln>
        </p:spPr>
      </p:pic>
      <p:pic>
        <p:nvPicPr>
          <p:cNvPr id="219156" name="Picture 20" descr="Thompson1"/>
          <p:cNvPicPr>
            <a:picLocks noChangeAspect="1" noChangeArrowheads="1"/>
          </p:cNvPicPr>
          <p:nvPr/>
        </p:nvPicPr>
        <p:blipFill>
          <a:blip r:embed="rId6"/>
          <a:srcRect/>
          <a:stretch>
            <a:fillRect/>
          </a:stretch>
        </p:blipFill>
        <p:spPr bwMode="auto">
          <a:xfrm>
            <a:off x="6248400" y="3810000"/>
            <a:ext cx="2366963" cy="2438400"/>
          </a:xfrm>
          <a:prstGeom prst="rect">
            <a:avLst/>
          </a:prstGeom>
          <a:noFill/>
        </p:spPr>
      </p:pic>
      <p:sp>
        <p:nvSpPr>
          <p:cNvPr id="219157" name="Text Box 21"/>
          <p:cNvSpPr txBox="1">
            <a:spLocks noChangeArrowheads="1"/>
          </p:cNvSpPr>
          <p:nvPr/>
        </p:nvSpPr>
        <p:spPr bwMode="auto">
          <a:xfrm>
            <a:off x="381000" y="6248400"/>
            <a:ext cx="518160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000" dirty="0">
                <a:latin typeface="Arial" charset="0"/>
                <a:hlinkClick r:id="rId7" action="ppaction://hlinkfile"/>
              </a:rPr>
              <a:t>Another view of the Thompson Experiment</a:t>
            </a:r>
            <a:endParaRPr lang="en-US" sz="2000" dirty="0">
              <a:latin typeface="Arial" charset="0"/>
            </a:endParaRPr>
          </a:p>
        </p:txBody>
      </p:sp>
      <p:pic>
        <p:nvPicPr>
          <p:cNvPr id="219158" name="Picture 22" descr="tam5s7_7"/>
          <p:cNvPicPr>
            <a:picLocks noChangeAspect="1" noChangeArrowheads="1"/>
          </p:cNvPicPr>
          <p:nvPr/>
        </p:nvPicPr>
        <p:blipFill>
          <a:blip r:embed="rId8"/>
          <a:srcRect/>
          <a:stretch>
            <a:fillRect/>
          </a:stretch>
        </p:blipFill>
        <p:spPr bwMode="auto">
          <a:xfrm>
            <a:off x="6400800" y="1447800"/>
            <a:ext cx="2743200" cy="1573213"/>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288 -0.00046 C 0.26823 -0.00208 0.49357 -0.0037 0.62031 0.00694 C 0.74704 0.01758 0.77413 0.05458 0.80347 0.06337 " pathEditMode="relative" ptsTypes="aaA">
                                      <p:cBhvr>
                                        <p:cTn id="6" dur="3000" fill="hold"/>
                                        <p:tgtEl>
                                          <p:spTgt spid="2191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990600" y="2209800"/>
            <a:ext cx="6705600" cy="4114800"/>
          </a:xfrm>
          <a:noFill/>
          <a:ln/>
        </p:spPr>
        <p:txBody>
          <a:bodyPr/>
          <a:lstStyle/>
          <a:p>
            <a:pPr>
              <a:buFontTx/>
              <a:buNone/>
            </a:pPr>
            <a:r>
              <a:rPr lang="en-US" dirty="0">
                <a:solidFill>
                  <a:schemeClr val="bg2">
                    <a:lumMod val="10000"/>
                  </a:schemeClr>
                </a:solidFill>
                <a:effectLst>
                  <a:outerShdw blurRad="38100" dist="38100" dir="2700000" algn="tl">
                    <a:srgbClr val="000000"/>
                  </a:outerShdw>
                </a:effectLst>
                <a:latin typeface="Helvetica" charset="0"/>
              </a:rPr>
              <a:t>Composition of molecules is given by a</a:t>
            </a:r>
            <a:r>
              <a:rPr lang="en-US" dirty="0">
                <a:solidFill>
                  <a:schemeClr val="bg2">
                    <a:lumMod val="10000"/>
                  </a:schemeClr>
                </a:solidFill>
                <a:effectLst>
                  <a:outerShdw blurRad="38100" dist="38100" dir="2700000" algn="tl">
                    <a:srgbClr val="FFFFFF"/>
                  </a:outerShdw>
                </a:effectLst>
                <a:latin typeface="Helvetica" charset="0"/>
              </a:rPr>
              <a:t> </a:t>
            </a:r>
            <a:r>
              <a:rPr lang="en-US" sz="3200" dirty="0">
                <a:solidFill>
                  <a:srgbClr val="FFFF00"/>
                </a:solidFill>
                <a:effectLst>
                  <a:outerShdw blurRad="38100" dist="38100" dir="2700000" algn="tl">
                    <a:srgbClr val="000000"/>
                  </a:outerShdw>
                </a:effectLst>
                <a:latin typeface="Comic Sans MS" pitchFamily="66" charset="0"/>
              </a:rPr>
              <a:t>MOLECULAR FORMULA</a:t>
            </a:r>
            <a:endParaRPr lang="en-US" sz="3200" dirty="0">
              <a:solidFill>
                <a:srgbClr val="FFFF00"/>
              </a:solidFill>
              <a:effectLst>
                <a:outerShdw blurRad="38100" dist="38100" dir="2700000" algn="tl">
                  <a:srgbClr val="000000"/>
                </a:outerShdw>
              </a:effectLst>
              <a:latin typeface="Helvetica" charset="0"/>
            </a:endParaRPr>
          </a:p>
        </p:txBody>
      </p:sp>
      <p:sp>
        <p:nvSpPr>
          <p:cNvPr id="16388" name="Rectangle 4"/>
          <p:cNvSpPr>
            <a:spLocks noChangeArrowheads="1"/>
          </p:cNvSpPr>
          <p:nvPr/>
        </p:nvSpPr>
        <p:spPr bwMode="auto">
          <a:xfrm>
            <a:off x="1447800" y="3429000"/>
            <a:ext cx="928687" cy="5159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90487" tIns="44450" rIns="90487" bIns="44450">
            <a:spAutoFit/>
          </a:bodyPr>
          <a:lstStyle/>
          <a:p>
            <a:pPr algn="l"/>
            <a:r>
              <a:rPr lang="en-US" sz="2800" i="0" dirty="0">
                <a:effectLst>
                  <a:outerShdw blurRad="38100" dist="38100" dir="2700000" algn="tl">
                    <a:srgbClr val="FFFFFF"/>
                  </a:outerShdw>
                </a:effectLst>
              </a:rPr>
              <a:t>H</a:t>
            </a:r>
            <a:r>
              <a:rPr lang="en-US" sz="2800" i="0" baseline="-25000" dirty="0">
                <a:effectLst>
                  <a:outerShdw blurRad="38100" dist="38100" dir="2700000" algn="tl">
                    <a:srgbClr val="FFFFFF"/>
                  </a:outerShdw>
                </a:effectLst>
              </a:rPr>
              <a:t>2</a:t>
            </a:r>
            <a:r>
              <a:rPr lang="en-US" sz="2800" i="0" dirty="0">
                <a:effectLst>
                  <a:outerShdw blurRad="38100" dist="38100" dir="2700000" algn="tl">
                    <a:srgbClr val="FFFFFF"/>
                  </a:outerShdw>
                </a:effectLst>
              </a:rPr>
              <a:t>O</a:t>
            </a:r>
          </a:p>
        </p:txBody>
      </p:sp>
      <p:sp>
        <p:nvSpPr>
          <p:cNvPr id="16389" name="Rectangle 5"/>
          <p:cNvSpPr>
            <a:spLocks noChangeArrowheads="1"/>
          </p:cNvSpPr>
          <p:nvPr/>
        </p:nvSpPr>
        <p:spPr bwMode="auto">
          <a:xfrm>
            <a:off x="4800600" y="3810000"/>
            <a:ext cx="3567112" cy="5159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0487" tIns="44450" rIns="90487" bIns="44450">
            <a:spAutoFit/>
          </a:bodyPr>
          <a:lstStyle/>
          <a:p>
            <a:pPr algn="l"/>
            <a:r>
              <a:rPr lang="en-US" sz="2800" i="0" dirty="0">
                <a:effectLst>
                  <a:outerShdw blurRad="38100" dist="38100" dir="2700000" algn="tl">
                    <a:srgbClr val="FFFFFF"/>
                  </a:outerShdw>
                </a:effectLst>
              </a:rPr>
              <a:t>C</a:t>
            </a:r>
            <a:r>
              <a:rPr lang="en-US" sz="2800" i="0" baseline="-25000" dirty="0">
                <a:effectLst>
                  <a:outerShdw blurRad="38100" dist="38100" dir="2700000" algn="tl">
                    <a:srgbClr val="FFFFFF"/>
                  </a:outerShdw>
                </a:effectLst>
              </a:rPr>
              <a:t>8</a:t>
            </a:r>
            <a:r>
              <a:rPr lang="en-US" sz="2800" i="0" dirty="0">
                <a:effectLst>
                  <a:outerShdw blurRad="38100" dist="38100" dir="2700000" algn="tl">
                    <a:srgbClr val="FFFFFF"/>
                  </a:outerShdw>
                </a:effectLst>
              </a:rPr>
              <a:t>H</a:t>
            </a:r>
            <a:r>
              <a:rPr lang="en-US" sz="2800" i="0" baseline="-25000" dirty="0">
                <a:effectLst>
                  <a:outerShdw blurRad="38100" dist="38100" dir="2700000" algn="tl">
                    <a:srgbClr val="FFFFFF"/>
                  </a:outerShdw>
                </a:effectLst>
              </a:rPr>
              <a:t>10</a:t>
            </a:r>
            <a:r>
              <a:rPr lang="en-US" sz="2800" i="0" dirty="0">
                <a:effectLst>
                  <a:outerShdw blurRad="38100" dist="38100" dir="2700000" algn="tl">
                    <a:srgbClr val="FFFFFF"/>
                  </a:outerShdw>
                </a:effectLst>
              </a:rPr>
              <a:t>N</a:t>
            </a:r>
            <a:r>
              <a:rPr lang="en-US" sz="2800" i="0" baseline="-25000" dirty="0">
                <a:effectLst>
                  <a:outerShdw blurRad="38100" dist="38100" dir="2700000" algn="tl">
                    <a:srgbClr val="FFFFFF"/>
                  </a:outerShdw>
                </a:effectLst>
              </a:rPr>
              <a:t>4</a:t>
            </a:r>
            <a:r>
              <a:rPr lang="en-US" sz="2800" i="0" dirty="0">
                <a:effectLst>
                  <a:outerShdw blurRad="38100" dist="38100" dir="2700000" algn="tl">
                    <a:srgbClr val="FFFFFF"/>
                  </a:outerShdw>
                </a:effectLst>
              </a:rPr>
              <a:t>O</a:t>
            </a:r>
            <a:r>
              <a:rPr lang="en-US" sz="2800" i="0" baseline="-25000" dirty="0">
                <a:effectLst>
                  <a:outerShdw blurRad="38100" dist="38100" dir="2700000" algn="tl">
                    <a:srgbClr val="FFFFFF"/>
                  </a:outerShdw>
                </a:effectLst>
              </a:rPr>
              <a:t>2</a:t>
            </a:r>
            <a:r>
              <a:rPr lang="en-US" sz="2800" i="0" dirty="0">
                <a:effectLst>
                  <a:outerShdw blurRad="38100" dist="38100" dir="2700000" algn="tl">
                    <a:srgbClr val="FFFFFF"/>
                  </a:outerShdw>
                </a:effectLst>
              </a:rPr>
              <a:t> - caffeine</a:t>
            </a:r>
          </a:p>
        </p:txBody>
      </p:sp>
      <p:pic>
        <p:nvPicPr>
          <p:cNvPr id="16390" name="Picture 6"/>
          <p:cNvPicPr>
            <a:picLocks noChangeArrowheads="1"/>
          </p:cNvPicPr>
          <p:nvPr/>
        </p:nvPicPr>
        <p:blipFill>
          <a:blip r:embed="rId3"/>
          <a:srcRect/>
          <a:stretch>
            <a:fillRect/>
          </a:stretch>
        </p:blipFill>
        <p:spPr bwMode="auto">
          <a:xfrm rot="20918759">
            <a:off x="478241" y="4158598"/>
            <a:ext cx="2971800" cy="20574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6396" name="01M06AN1.avi">
            <a:hlinkClick r:id="" action="ppaction://media"/>
          </p:cNvPr>
          <p:cNvPicPr>
            <a:picLocks noGrp="1" noRot="1" noChangeAspect="1" noChangeArrowheads="1"/>
          </p:cNvPicPr>
          <p:nvPr>
            <p:ph sz="half" idx="2"/>
            <a:videoFile r:link="rId1"/>
          </p:nvPr>
        </p:nvPicPr>
        <p:blipFill>
          <a:blip r:embed="rId4"/>
          <a:srcRect/>
          <a:stretch>
            <a:fillRect/>
          </a:stretch>
        </p:blipFill>
        <p:spPr>
          <a:xfrm>
            <a:off x="5257800" y="4424118"/>
            <a:ext cx="2438400" cy="1960360"/>
          </a:xfrm>
          <a:ln/>
        </p:spPr>
      </p:pic>
      <p:sp>
        <p:nvSpPr>
          <p:cNvPr id="3" name="TextBox 2"/>
          <p:cNvSpPr txBox="1"/>
          <p:nvPr/>
        </p:nvSpPr>
        <p:spPr>
          <a:xfrm>
            <a:off x="457200" y="762000"/>
            <a:ext cx="7910512" cy="1569660"/>
          </a:xfrm>
          <a:prstGeom prst="rect">
            <a:avLst/>
          </a:prstGeom>
          <a:noFill/>
        </p:spPr>
        <p:txBody>
          <a:bodyPr wrap="square" rtlCol="0">
            <a:spAutoFit/>
          </a:bodyPr>
          <a:lstStyle/>
          <a:p>
            <a:r>
              <a:rPr lang="en-US" sz="2000" b="1" dirty="0">
                <a:solidFill>
                  <a:schemeClr val="bg2">
                    <a:lumMod val="10000"/>
                  </a:schemeClr>
                </a:solidFill>
                <a:latin typeface="Arial" panose="020B0604020202020204" pitchFamily="34" charset="0"/>
                <a:cs typeface="Arial" pitchFamily="34" charset="0"/>
              </a:rPr>
              <a:t>A MOLECULE is the smallest unit of a compound that retains the chemical characteristics of the compound.</a:t>
            </a:r>
            <a:br>
              <a:rPr lang="en-US" sz="2000" b="1" dirty="0">
                <a:solidFill>
                  <a:schemeClr val="bg2">
                    <a:lumMod val="10000"/>
                  </a:schemeClr>
                </a:solidFill>
                <a:latin typeface="Arial" panose="020B0604020202020204" pitchFamily="34" charset="0"/>
                <a:cs typeface="Arial" pitchFamily="34" charset="0"/>
              </a:rPr>
            </a:br>
            <a:r>
              <a:rPr lang="en-US" sz="2000" b="1" dirty="0">
                <a:solidFill>
                  <a:schemeClr val="bg2">
                    <a:lumMod val="10000"/>
                  </a:schemeClr>
                </a:solidFill>
                <a:latin typeface="Arial" panose="020B0604020202020204" pitchFamily="34" charset="0"/>
                <a:cs typeface="Arial" pitchFamily="34" charset="0"/>
              </a:rPr>
              <a:t>Molecule: A collection of covalently-bonded atoms. H</a:t>
            </a:r>
            <a:r>
              <a:rPr lang="en-US" sz="2000" b="1" baseline="-25000" dirty="0">
                <a:solidFill>
                  <a:schemeClr val="bg2">
                    <a:lumMod val="10000"/>
                  </a:schemeClr>
                </a:solidFill>
                <a:latin typeface="Arial" panose="020B0604020202020204" pitchFamily="34" charset="0"/>
                <a:cs typeface="Arial" panose="020B0604020202020204" pitchFamily="34" charset="0"/>
              </a:rPr>
              <a:t>2</a:t>
            </a:r>
            <a:r>
              <a:rPr lang="en-US" sz="2000" b="1" dirty="0">
                <a:solidFill>
                  <a:schemeClr val="bg2">
                    <a:lumMod val="10000"/>
                  </a:schemeClr>
                </a:solidFill>
                <a:latin typeface="Arial" panose="020B0604020202020204" pitchFamily="34" charset="0"/>
                <a:cs typeface="Arial" panose="020B0604020202020204" pitchFamily="34" charset="0"/>
              </a:rPr>
              <a:t>, O</a:t>
            </a:r>
            <a:r>
              <a:rPr lang="en-US" sz="2000" b="1" baseline="-25000" dirty="0">
                <a:solidFill>
                  <a:schemeClr val="bg2">
                    <a:lumMod val="10000"/>
                  </a:schemeClr>
                </a:solidFill>
                <a:latin typeface="Arial" panose="020B0604020202020204" pitchFamily="34" charset="0"/>
                <a:cs typeface="Arial" panose="020B0604020202020204" pitchFamily="34" charset="0"/>
              </a:rPr>
              <a:t>2</a:t>
            </a:r>
            <a:r>
              <a:rPr lang="en-US" baseline="-25000" dirty="0"/>
              <a:t/>
            </a:r>
            <a:br>
              <a:rPr lang="en-US" baseline="-25000" dirty="0"/>
            </a:br>
            <a:r>
              <a:rPr lang="en-US" dirty="0">
                <a:solidFill>
                  <a:srgbClr val="FFFFFF"/>
                </a:solidFill>
                <a:effectLst>
                  <a:outerShdw blurRad="38100" dist="38100" dir="2700000" algn="tl">
                    <a:srgbClr val="000000"/>
                  </a:outerShdw>
                </a:effectLst>
              </a:rPr>
              <a:t/>
            </a:r>
            <a:br>
              <a:rPr lang="en-US" dirty="0">
                <a:solidFill>
                  <a:srgbClr val="FFFFFF"/>
                </a:solidFill>
                <a:effectLst>
                  <a:outerShdw blurRad="38100" dist="38100" dir="2700000" algn="tl">
                    <a:srgbClr val="000000"/>
                  </a:outerShdw>
                </a:effectLst>
              </a:rPr>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dissolve">
                                      <p:cBhvr>
                                        <p:cTn id="12" dur="500"/>
                                        <p:tgtEl>
                                          <p:spTgt spid="163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ssolve">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ssolve">
                                      <p:cBhvr>
                                        <p:cTn id="22" dur="500"/>
                                        <p:tgtEl>
                                          <p:spTgt spid="16389"/>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4167" fill="hold"/>
                                        <p:tgtEl>
                                          <p:spTgt spid="163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6" fill="hold" display="0">
                  <p:stCondLst>
                    <p:cond delay="indefinite"/>
                  </p:stCondLst>
                  <p:endCondLst>
                    <p:cond evt="onNext" delay="0">
                      <p:tgtEl>
                        <p:sldTgt/>
                      </p:tgtEl>
                    </p:cond>
                    <p:cond evt="onPrev" delay="0">
                      <p:tgtEl>
                        <p:sldTgt/>
                      </p:tgtEl>
                    </p:cond>
                  </p:endCondLst>
                </p:cTn>
                <p:tgtEl>
                  <p:spTgt spid="16396"/>
                </p:tgtEl>
              </p:cMediaNode>
            </p:video>
            <p:seq concurrent="1" nextAc="seek">
              <p:cTn id="27" restart="whenNotActive" fill="hold" evtFilter="cancelBubble" nodeType="interactiveSeq">
                <p:stCondLst>
                  <p:cond evt="onClick" delay="0">
                    <p:tgtEl>
                      <p:spTgt spid="16396"/>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16396"/>
                                        </p:tgtEl>
                                      </p:cBhvr>
                                    </p:cmd>
                                  </p:childTnLst>
                                </p:cTn>
                              </p:par>
                            </p:childTnLst>
                          </p:cTn>
                        </p:par>
                      </p:childTnLst>
                    </p:cTn>
                  </p:par>
                </p:childTnLst>
              </p:cTn>
              <p:nextCondLst>
                <p:cond evt="onClick" delay="0">
                  <p:tgtEl>
                    <p:spTgt spid="16396"/>
                  </p:tgtEl>
                </p:cond>
              </p:nextCondLst>
            </p:seq>
          </p:childTnLst>
        </p:cTn>
      </p:par>
    </p:tnLst>
    <p:bldLst>
      <p:bldP spid="16387" grpId="0" build="p" autoUpdateAnimBg="0"/>
      <p:bldP spid="16388" grpId="0" animBg="1" autoUpdateAnimBg="0"/>
      <p:bldP spid="1638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381000"/>
            <a:ext cx="7162800" cy="1143000"/>
          </a:xfrm>
          <a:noFill/>
          <a:ln/>
          <a:effectLst>
            <a:outerShdw dist="35921" dir="2700000" algn="ctr" rotWithShape="0">
              <a:schemeClr val="tx1"/>
            </a:outerShdw>
          </a:effectLst>
        </p:spPr>
        <p:txBody>
          <a:bodyPr/>
          <a:lstStyle/>
          <a:p>
            <a:r>
              <a:rPr lang="en-US" sz="3200">
                <a:solidFill>
                  <a:srgbClr val="EF9100"/>
                </a:solidFill>
                <a:effectLst>
                  <a:outerShdw blurRad="38100" dist="38100" dir="2700000" algn="tl">
                    <a:srgbClr val="000000"/>
                  </a:outerShdw>
                </a:effectLst>
                <a:latin typeface="Comic Sans MS" pitchFamily="66" charset="0"/>
              </a:rPr>
              <a:t>ELEMENTS THAT EXIST AS </a:t>
            </a:r>
            <a:r>
              <a:rPr lang="en-US" sz="3200" u="sng">
                <a:solidFill>
                  <a:srgbClr val="EF9100"/>
                </a:solidFill>
                <a:effectLst>
                  <a:outerShdw blurRad="38100" dist="38100" dir="2700000" algn="tl">
                    <a:srgbClr val="000000"/>
                  </a:outerShdw>
                </a:effectLst>
                <a:latin typeface="Comic Sans MS" pitchFamily="66" charset="0"/>
              </a:rPr>
              <a:t>DIATOMIC</a:t>
            </a:r>
            <a:r>
              <a:rPr lang="en-US" sz="3200">
                <a:solidFill>
                  <a:srgbClr val="EF9100"/>
                </a:solidFill>
                <a:effectLst>
                  <a:outerShdw blurRad="38100" dist="38100" dir="2700000" algn="tl">
                    <a:srgbClr val="000000"/>
                  </a:outerShdw>
                </a:effectLst>
                <a:latin typeface="Comic Sans MS" pitchFamily="66" charset="0"/>
              </a:rPr>
              <a:t> MOLECULES</a:t>
            </a:r>
            <a:endParaRPr lang="en-US" sz="4000">
              <a:solidFill>
                <a:srgbClr val="EF9100"/>
              </a:solidFill>
              <a:effectLst>
                <a:outerShdw blurRad="38100" dist="38100" dir="2700000" algn="tl">
                  <a:srgbClr val="000000"/>
                </a:outerShdw>
              </a:effectLst>
              <a:latin typeface="Helvetica" charset="0"/>
            </a:endParaRPr>
          </a:p>
        </p:txBody>
      </p:sp>
      <p:pic>
        <p:nvPicPr>
          <p:cNvPr id="150531" name="Picture 3"/>
          <p:cNvPicPr>
            <a:picLocks noChangeAspect="1" noChangeArrowheads="1"/>
          </p:cNvPicPr>
          <p:nvPr/>
        </p:nvPicPr>
        <p:blipFill>
          <a:blip r:embed="rId2"/>
          <a:srcRect/>
          <a:stretch>
            <a:fillRect/>
          </a:stretch>
        </p:blipFill>
        <p:spPr bwMode="auto">
          <a:xfrm>
            <a:off x="228600" y="1524000"/>
            <a:ext cx="5943600" cy="4672013"/>
          </a:xfrm>
          <a:prstGeom prst="rect">
            <a:avLst/>
          </a:prstGeom>
          <a:noFill/>
          <a:ln w="12700">
            <a:noFill/>
            <a:miter lim="800000"/>
            <a:headEnd/>
            <a:tailEnd/>
          </a:ln>
          <a:effectLst/>
        </p:spPr>
      </p:pic>
      <p:sp>
        <p:nvSpPr>
          <p:cNvPr id="150532" name="Text Box 4"/>
          <p:cNvSpPr txBox="1">
            <a:spLocks noChangeArrowheads="1"/>
          </p:cNvSpPr>
          <p:nvPr/>
        </p:nvSpPr>
        <p:spPr bwMode="auto">
          <a:xfrm>
            <a:off x="6248400" y="1524000"/>
            <a:ext cx="2590800" cy="520142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spcBef>
                <a:spcPct val="50000"/>
              </a:spcBef>
            </a:pPr>
            <a:r>
              <a:rPr lang="en-US" sz="3200" dirty="0"/>
              <a:t>Remember:</a:t>
            </a:r>
          </a:p>
          <a:p>
            <a:pPr>
              <a:spcBef>
                <a:spcPct val="50000"/>
              </a:spcBef>
            </a:pPr>
            <a:r>
              <a:rPr lang="en-US" sz="3200" i="0" dirty="0" err="1">
                <a:solidFill>
                  <a:srgbClr val="FFFF00"/>
                </a:solidFill>
                <a:latin typeface="Times New Roman" pitchFamily="18" charset="0"/>
              </a:rPr>
              <a:t>BrINClHOF</a:t>
            </a:r>
            <a:endParaRPr lang="en-US" sz="3200" i="0" dirty="0">
              <a:solidFill>
                <a:srgbClr val="FFFF00"/>
              </a:solidFill>
              <a:latin typeface="Times New Roman" pitchFamily="18" charset="0"/>
            </a:endParaRPr>
          </a:p>
          <a:p>
            <a:pPr>
              <a:spcBef>
                <a:spcPct val="50000"/>
              </a:spcBef>
            </a:pPr>
            <a:r>
              <a:rPr lang="en-US" sz="2400" i="0" dirty="0">
                <a:latin typeface="Times New Roman" pitchFamily="18" charset="0"/>
              </a:rPr>
              <a:t>These elements </a:t>
            </a:r>
            <a:r>
              <a:rPr lang="en-US" sz="2400" dirty="0">
                <a:latin typeface="Times New Roman" pitchFamily="18" charset="0"/>
              </a:rPr>
              <a:t>only</a:t>
            </a:r>
            <a:r>
              <a:rPr lang="en-US" sz="2400" i="0" dirty="0">
                <a:latin typeface="Times New Roman" pitchFamily="18" charset="0"/>
              </a:rPr>
              <a:t> exist as PAIRS. Note that when they combine to make compounds, they are no longer elements so they are no longer in pairs!</a:t>
            </a:r>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914400"/>
            <a:ext cx="7772400" cy="838200"/>
          </a:xfrm>
        </p:spPr>
        <p:style>
          <a:lnRef idx="2">
            <a:schemeClr val="accent2"/>
          </a:lnRef>
          <a:fillRef idx="1">
            <a:schemeClr val="lt1"/>
          </a:fillRef>
          <a:effectRef idx="0">
            <a:schemeClr val="accent2"/>
          </a:effectRef>
          <a:fontRef idx="minor">
            <a:schemeClr val="dk1"/>
          </a:fontRef>
        </p:style>
        <p:txBody>
          <a:bodyPr/>
          <a:lstStyle/>
          <a:p>
            <a:pPr algn="ctr" eaLnBrk="1" hangingPunct="1"/>
            <a:r>
              <a:rPr lang="en-US" sz="4000" b="1" dirty="0" smtClean="0"/>
              <a:t>Radioactivity</a:t>
            </a:r>
          </a:p>
        </p:txBody>
      </p:sp>
      <p:sp>
        <p:nvSpPr>
          <p:cNvPr id="13315" name="Rectangle 3"/>
          <p:cNvSpPr>
            <a:spLocks noGrp="1" noChangeArrowheads="1"/>
          </p:cNvSpPr>
          <p:nvPr>
            <p:ph type="body" idx="1"/>
          </p:nvPr>
        </p:nvSpPr>
        <p:spPr>
          <a:xfrm>
            <a:off x="457200" y="1981200"/>
            <a:ext cx="8229600" cy="4495800"/>
          </a:xfrm>
        </p:spPr>
        <p:style>
          <a:lnRef idx="1">
            <a:schemeClr val="accent3"/>
          </a:lnRef>
          <a:fillRef idx="2">
            <a:schemeClr val="accent3"/>
          </a:fillRef>
          <a:effectRef idx="1">
            <a:schemeClr val="accent3"/>
          </a:effectRef>
          <a:fontRef idx="minor">
            <a:schemeClr val="dk1"/>
          </a:fontRef>
        </p:style>
        <p:txBody>
          <a:bodyPr/>
          <a:lstStyle/>
          <a:p>
            <a:pPr algn="just" eaLnBrk="1" hangingPunct="1">
              <a:buFont typeface="Wingdings" pitchFamily="2" charset="2"/>
              <a:buNone/>
            </a:pPr>
            <a:r>
              <a:rPr lang="en-US" dirty="0" smtClean="0"/>
              <a:t>	Spontaneous emission of radiation</a:t>
            </a:r>
          </a:p>
          <a:p>
            <a:pPr lvl="1" algn="just" eaLnBrk="1" hangingPunct="1"/>
            <a:r>
              <a:rPr lang="en-US" sz="3200" dirty="0" smtClean="0"/>
              <a:t>Gamma (</a:t>
            </a:r>
            <a:r>
              <a:rPr lang="en-US" sz="3200" dirty="0" smtClean="0">
                <a:sym typeface="Symbol" pitchFamily="18" charset="2"/>
              </a:rPr>
              <a:t></a:t>
            </a:r>
            <a:r>
              <a:rPr lang="en-US" sz="3200" dirty="0" smtClean="0">
                <a:sym typeface="WP Greek Century" pitchFamily="2" charset="2"/>
              </a:rPr>
              <a:t>) rays: high energy light</a:t>
            </a:r>
          </a:p>
          <a:p>
            <a:pPr lvl="1" algn="just" eaLnBrk="1" hangingPunct="1"/>
            <a:r>
              <a:rPr lang="en-US" sz="3200" dirty="0" smtClean="0">
                <a:sym typeface="WP Greek Century" pitchFamily="2" charset="2"/>
              </a:rPr>
              <a:t>Beta (</a:t>
            </a:r>
            <a:r>
              <a:rPr lang="en-US" sz="3200" dirty="0" smtClean="0">
                <a:sym typeface="Symbol" pitchFamily="18" charset="2"/>
              </a:rPr>
              <a:t></a:t>
            </a:r>
            <a:r>
              <a:rPr lang="en-US" sz="3200" dirty="0" smtClean="0">
                <a:sym typeface="WP Greek Century" pitchFamily="2" charset="2"/>
              </a:rPr>
              <a:t>) particles: high speed electron</a:t>
            </a:r>
          </a:p>
          <a:p>
            <a:pPr lvl="1" algn="just" eaLnBrk="1" hangingPunct="1"/>
            <a:r>
              <a:rPr lang="en-US" sz="3200" dirty="0" smtClean="0">
                <a:sym typeface="WP Greek Century" pitchFamily="2" charset="2"/>
              </a:rPr>
              <a:t>Alpha (</a:t>
            </a:r>
            <a:r>
              <a:rPr lang="en-US" sz="3200" dirty="0" smtClean="0">
                <a:sym typeface="Symbol" pitchFamily="18" charset="2"/>
              </a:rPr>
              <a:t></a:t>
            </a:r>
            <a:r>
              <a:rPr lang="en-US" sz="3200" dirty="0" smtClean="0">
                <a:sym typeface="WP Greek Century" pitchFamily="2" charset="2"/>
              </a:rPr>
              <a:t>) particles (He</a:t>
            </a:r>
            <a:r>
              <a:rPr lang="en-US" sz="3200" baseline="30000" dirty="0" smtClean="0">
                <a:sym typeface="WP Greek Century" pitchFamily="2" charset="2"/>
              </a:rPr>
              <a:t>2+</a:t>
            </a:r>
            <a:r>
              <a:rPr lang="en-US" sz="3200" dirty="0" smtClean="0">
                <a:sym typeface="WP Greek Century" pitchFamily="2" charset="2"/>
              </a:rPr>
              <a:t>): 2</a:t>
            </a:r>
            <a:r>
              <a:rPr lang="en-US" sz="3200" baseline="30000" dirty="0" smtClean="0">
                <a:sym typeface="WP Greek Century" pitchFamily="2" charset="2"/>
              </a:rPr>
              <a:t>+</a:t>
            </a:r>
            <a:r>
              <a:rPr lang="en-US" sz="3200" dirty="0" smtClean="0">
                <a:sym typeface="WP Greek Century" pitchFamily="2" charset="2"/>
              </a:rPr>
              <a:t> charge, charge twice that  of electron and with opposite sign. The mass of an </a:t>
            </a:r>
            <a:r>
              <a:rPr lang="en-US" sz="3200" dirty="0" smtClean="0">
                <a:sym typeface="Symbol" pitchFamily="18" charset="2"/>
              </a:rPr>
              <a:t></a:t>
            </a:r>
            <a:r>
              <a:rPr lang="en-US" sz="3200" dirty="0" smtClean="0">
                <a:sym typeface="WP Greek Century" pitchFamily="2" charset="2"/>
              </a:rPr>
              <a:t> -particle is 7300 times that of the electron</a:t>
            </a:r>
          </a:p>
          <a:p>
            <a:pPr eaLnBrk="1" hangingPunct="1">
              <a:buFont typeface="Wingdings" pitchFamily="2" charset="2"/>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438400" y="609600"/>
            <a:ext cx="3962400" cy="609600"/>
          </a:xfrm>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4800" dirty="0">
                <a:solidFill>
                  <a:schemeClr val="hlink"/>
                </a:solidFill>
                <a:effectLst>
                  <a:outerShdw blurRad="38100" dist="38100" dir="2700000" algn="tl">
                    <a:srgbClr val="000000"/>
                  </a:outerShdw>
                </a:effectLst>
                <a:latin typeface="Comic Sans MS" pitchFamily="66" charset="0"/>
              </a:rPr>
              <a:t>Isotopes</a:t>
            </a:r>
            <a:endParaRPr lang="en-US" sz="5400" dirty="0">
              <a:solidFill>
                <a:schemeClr val="hlink"/>
              </a:solidFill>
              <a:effectLst>
                <a:outerShdw blurRad="38100" dist="38100" dir="2700000" algn="tl">
                  <a:srgbClr val="000000"/>
                </a:outerShdw>
              </a:effectLst>
            </a:endParaRPr>
          </a:p>
        </p:txBody>
      </p:sp>
      <p:sp>
        <p:nvSpPr>
          <p:cNvPr id="132099" name="Rectangle 3"/>
          <p:cNvSpPr>
            <a:spLocks noGrp="1" noChangeArrowheads="1"/>
          </p:cNvSpPr>
          <p:nvPr>
            <p:ph type="body" idx="1"/>
          </p:nvPr>
        </p:nvSpPr>
        <p:spPr>
          <a:xfrm>
            <a:off x="457200" y="1676400"/>
            <a:ext cx="7848600" cy="2667000"/>
          </a:xfrm>
          <a:ln/>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sz="3200" dirty="0">
                <a:effectLst>
                  <a:outerShdw blurRad="38100" dist="38100" dir="2700000" algn="tl">
                    <a:srgbClr val="FFFFFF"/>
                  </a:outerShdw>
                </a:effectLst>
              </a:rPr>
              <a:t>Atoms of the same </a:t>
            </a:r>
            <a:r>
              <a:rPr lang="en-US" sz="3200" dirty="0" smtClean="0">
                <a:effectLst>
                  <a:outerShdw blurRad="38100" dist="38100" dir="2700000" algn="tl">
                    <a:srgbClr val="FFFFFF"/>
                  </a:outerShdw>
                </a:effectLst>
              </a:rPr>
              <a:t>element same number of protons &amp; electron </a:t>
            </a:r>
            <a:r>
              <a:rPr lang="en-US" sz="3200" dirty="0">
                <a:effectLst>
                  <a:outerShdw blurRad="38100" dist="38100" dir="2700000" algn="tl">
                    <a:srgbClr val="FFFFFF"/>
                  </a:outerShdw>
                </a:effectLst>
              </a:rPr>
              <a:t>(same Z) but different </a:t>
            </a:r>
            <a:r>
              <a:rPr lang="en-US" sz="3200" dirty="0" smtClean="0">
                <a:effectLst>
                  <a:outerShdw blurRad="38100" dist="38100" dir="2700000" algn="tl">
                    <a:srgbClr val="FFFFFF"/>
                  </a:outerShdw>
                </a:effectLst>
              </a:rPr>
              <a:t>neutron number hence mass </a:t>
            </a:r>
            <a:r>
              <a:rPr lang="en-US" sz="3200" dirty="0">
                <a:effectLst>
                  <a:outerShdw blurRad="38100" dist="38100" dir="2700000" algn="tl">
                    <a:srgbClr val="FFFFFF"/>
                  </a:outerShdw>
                </a:effectLst>
              </a:rPr>
              <a:t>number (A).</a:t>
            </a:r>
          </a:p>
          <a:p>
            <a:r>
              <a:rPr lang="en-US" sz="3200" dirty="0">
                <a:effectLst>
                  <a:outerShdw blurRad="38100" dist="38100" dir="2700000" algn="tl">
                    <a:srgbClr val="FFFFFF"/>
                  </a:outerShdw>
                </a:effectLst>
              </a:rPr>
              <a:t>Boron-10 (</a:t>
            </a:r>
            <a:r>
              <a:rPr lang="en-US" sz="3200" baseline="30000" dirty="0">
                <a:effectLst>
                  <a:outerShdw blurRad="38100" dist="38100" dir="2700000" algn="tl">
                    <a:srgbClr val="FFFFFF"/>
                  </a:outerShdw>
                </a:effectLst>
              </a:rPr>
              <a:t>10</a:t>
            </a:r>
            <a:r>
              <a:rPr lang="en-US" sz="3200" dirty="0">
                <a:effectLst>
                  <a:outerShdw blurRad="38100" dist="38100" dir="2700000" algn="tl">
                    <a:srgbClr val="FFFFFF"/>
                  </a:outerShdw>
                </a:effectLst>
              </a:rPr>
              <a:t>B) has 5 p and 5 n	</a:t>
            </a:r>
          </a:p>
          <a:p>
            <a:r>
              <a:rPr lang="en-US" sz="3200" dirty="0">
                <a:effectLst>
                  <a:outerShdw blurRad="38100" dist="38100" dir="2700000" algn="tl">
                    <a:srgbClr val="FFFFFF"/>
                  </a:outerShdw>
                </a:effectLst>
              </a:rPr>
              <a:t>Boron-11 (</a:t>
            </a:r>
            <a:r>
              <a:rPr lang="en-US" sz="3200" baseline="30000" dirty="0">
                <a:effectLst>
                  <a:outerShdw blurRad="38100" dist="38100" dir="2700000" algn="tl">
                    <a:srgbClr val="FFFFFF"/>
                  </a:outerShdw>
                </a:effectLst>
              </a:rPr>
              <a:t>11</a:t>
            </a:r>
            <a:r>
              <a:rPr lang="en-US" sz="3200" dirty="0">
                <a:effectLst>
                  <a:outerShdw blurRad="38100" dist="38100" dir="2700000" algn="tl">
                    <a:srgbClr val="FFFFFF"/>
                  </a:outerShdw>
                </a:effectLst>
              </a:rPr>
              <a:t>B) has 5 p and 6 n</a:t>
            </a:r>
          </a:p>
        </p:txBody>
      </p:sp>
      <p:grpSp>
        <p:nvGrpSpPr>
          <p:cNvPr id="2" name="Group 4"/>
          <p:cNvGrpSpPr>
            <a:grpSpLocks/>
          </p:cNvGrpSpPr>
          <p:nvPr/>
        </p:nvGrpSpPr>
        <p:grpSpPr bwMode="auto">
          <a:xfrm>
            <a:off x="1981200" y="4648200"/>
            <a:ext cx="4889500" cy="1778000"/>
            <a:chOff x="1236" y="2644"/>
            <a:chExt cx="3080" cy="1120"/>
          </a:xfrm>
        </p:grpSpPr>
        <p:pic>
          <p:nvPicPr>
            <p:cNvPr id="132101" name="Picture 5"/>
            <p:cNvPicPr>
              <a:picLocks noChangeArrowheads="1"/>
            </p:cNvPicPr>
            <p:nvPr/>
          </p:nvPicPr>
          <p:blipFill>
            <a:blip r:embed="rId2"/>
            <a:srcRect/>
            <a:stretch>
              <a:fillRect/>
            </a:stretch>
          </p:blipFill>
          <p:spPr bwMode="auto">
            <a:xfrm>
              <a:off x="1236" y="2644"/>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32102" name="Rectangle 6"/>
            <p:cNvSpPr>
              <a:spLocks noChangeArrowheads="1"/>
            </p:cNvSpPr>
            <p:nvPr/>
          </p:nvSpPr>
          <p:spPr bwMode="auto">
            <a:xfrm>
              <a:off x="2291" y="3318"/>
              <a:ext cx="454" cy="333"/>
            </a:xfrm>
            <a:prstGeom prst="rect">
              <a:avLst/>
            </a:prstGeom>
            <a:noFill/>
            <a:ln w="12700">
              <a:noFill/>
              <a:miter lim="800000"/>
              <a:headEnd/>
              <a:tailEnd/>
            </a:ln>
            <a:effectLst/>
          </p:spPr>
          <p:txBody>
            <a:bodyPr wrap="none" lIns="90487" tIns="44450" rIns="90487" bIns="44450">
              <a:spAutoFit/>
            </a:bodyPr>
            <a:lstStyle/>
            <a:p>
              <a:pPr algn="l"/>
              <a:r>
                <a:rPr lang="en-US" sz="2800" i="0" baseline="30000"/>
                <a:t>10</a:t>
              </a:r>
              <a:r>
                <a:rPr lang="en-US" sz="2800" i="0"/>
                <a:t>B</a:t>
              </a:r>
            </a:p>
          </p:txBody>
        </p:sp>
        <p:sp>
          <p:nvSpPr>
            <p:cNvPr id="132103" name="Rectangle 7"/>
            <p:cNvSpPr>
              <a:spLocks noChangeArrowheads="1"/>
            </p:cNvSpPr>
            <p:nvPr/>
          </p:nvSpPr>
          <p:spPr bwMode="auto">
            <a:xfrm>
              <a:off x="2963" y="2694"/>
              <a:ext cx="454" cy="333"/>
            </a:xfrm>
            <a:prstGeom prst="rect">
              <a:avLst/>
            </a:prstGeom>
            <a:noFill/>
            <a:ln w="12700">
              <a:noFill/>
              <a:miter lim="800000"/>
              <a:headEnd/>
              <a:tailEnd/>
            </a:ln>
            <a:effectLst/>
          </p:spPr>
          <p:txBody>
            <a:bodyPr wrap="none" lIns="90487" tIns="44450" rIns="90487" bIns="44450">
              <a:spAutoFit/>
            </a:bodyPr>
            <a:lstStyle/>
            <a:p>
              <a:pPr algn="l"/>
              <a:r>
                <a:rPr lang="en-US" sz="2800" i="0" baseline="30000"/>
                <a:t>11</a:t>
              </a:r>
              <a:r>
                <a:rPr lang="en-US" sz="2800" i="0"/>
                <a:t>B</a:t>
              </a:r>
            </a:p>
          </p:txBody>
        </p:sp>
      </p:grpSp>
      <p:sp>
        <p:nvSpPr>
          <p:cNvPr id="132104" name="Line 8"/>
          <p:cNvSpPr>
            <a:spLocks noChangeShapeType="1"/>
          </p:cNvSpPr>
          <p:nvPr/>
        </p:nvSpPr>
        <p:spPr bwMode="auto">
          <a:xfrm>
            <a:off x="787400" y="1447800"/>
            <a:ext cx="7112000" cy="0"/>
          </a:xfrm>
          <a:prstGeom prst="line">
            <a:avLst/>
          </a:prstGeom>
          <a:noFill/>
          <a:ln w="50800">
            <a:solidFill>
              <a:schemeClr val="hlink"/>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a:solidFill>
            <a:schemeClr val="accent2">
              <a:lumMod val="75000"/>
            </a:schemeClr>
          </a:solidFill>
        </p:spPr>
        <p:txBody>
          <a:bodyPr>
            <a:normAutofit/>
          </a:bodyPr>
          <a:lstStyle/>
          <a:p>
            <a:r>
              <a:rPr lang="en-US" dirty="0" smtClean="0">
                <a:solidFill>
                  <a:schemeClr val="bg1"/>
                </a:solidFill>
              </a:rPr>
              <a:t>Two </a:t>
            </a:r>
            <a:r>
              <a:rPr lang="en-US" dirty="0">
                <a:solidFill>
                  <a:schemeClr val="bg1"/>
                </a:solidFill>
              </a:rPr>
              <a:t>isotopes of sodium.</a:t>
            </a:r>
          </a:p>
        </p:txBody>
      </p:sp>
      <p:pic>
        <p:nvPicPr>
          <p:cNvPr id="138243" name="Picture 1027" descr="Zumdahl03_10"/>
          <p:cNvPicPr>
            <a:picLocks noChangeAspect="1" noChangeArrowheads="1"/>
          </p:cNvPicPr>
          <p:nvPr/>
        </p:nvPicPr>
        <p:blipFill>
          <a:blip r:embed="rId2"/>
          <a:srcRect/>
          <a:stretch>
            <a:fillRect/>
          </a:stretch>
        </p:blipFill>
        <p:spPr bwMode="auto">
          <a:xfrm>
            <a:off x="228600" y="2057400"/>
            <a:ext cx="8686800" cy="3651250"/>
          </a:xfrm>
          <a:prstGeom prst="rect">
            <a:avLst/>
          </a:prstGeom>
          <a:noFill/>
          <a:ln w="28575">
            <a:solidFill>
              <a:srgbClr val="000000"/>
            </a:solid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452438" y="152400"/>
            <a:ext cx="82296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2800" dirty="0" smtClean="0"/>
              <a:t>Diagram </a:t>
            </a:r>
            <a:r>
              <a:rPr lang="en-US" sz="2800" dirty="0"/>
              <a:t>of a Simple Mass Spectrometer, Showing the Separation of Neon Isotopes</a:t>
            </a:r>
          </a:p>
        </p:txBody>
      </p:sp>
      <p:pic>
        <p:nvPicPr>
          <p:cNvPr id="370691" name="Picture 3" descr="013_la_02_11"/>
          <p:cNvPicPr preferRelativeResize="0">
            <a:picLocks noChangeAspect="1" noChangeArrowheads="1"/>
          </p:cNvPicPr>
          <p:nvPr/>
        </p:nvPicPr>
        <p:blipFill>
          <a:blip r:embed="rId2"/>
          <a:srcRect/>
          <a:stretch>
            <a:fillRect/>
          </a:stretch>
        </p:blipFill>
        <p:spPr bwMode="auto">
          <a:xfrm>
            <a:off x="220663" y="1447800"/>
            <a:ext cx="8702675" cy="4953000"/>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2481390625"/>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4" name="Rectangle 6"/>
          <p:cNvSpPr>
            <a:spLocks noChangeArrowheads="1"/>
          </p:cNvSpPr>
          <p:nvPr/>
        </p:nvSpPr>
        <p:spPr bwMode="auto">
          <a:xfrm>
            <a:off x="685800" y="1828800"/>
            <a:ext cx="3733800" cy="3657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90488" tIns="44450" rIns="90488" bIns="44450"/>
          <a:lstStyle/>
          <a:p>
            <a:pPr marL="342900" indent="-342900" algn="l" eaLnBrk="0" hangingPunct="0">
              <a:buClr>
                <a:srgbClr val="CBD990"/>
              </a:buClr>
            </a:pPr>
            <a:endParaRPr lang="en-US" baseline="0" dirty="0">
              <a:solidFill>
                <a:srgbClr val="376BB4"/>
              </a:solidFill>
              <a:effectLst>
                <a:outerShdw blurRad="38100" dist="38100" dir="2700000" algn="tl">
                  <a:srgbClr val="C0C0C0"/>
                </a:outerShdw>
              </a:effectLst>
              <a:latin typeface="Arial" charset="0"/>
            </a:endParaRPr>
          </a:p>
          <a:p>
            <a:pPr marL="342900" indent="-342900" algn="ctr" eaLnBrk="0" hangingPunct="0">
              <a:buClr>
                <a:srgbClr val="CBD990"/>
              </a:buClr>
            </a:pPr>
            <a:r>
              <a:rPr lang="en-US" sz="2400" baseline="0" dirty="0">
                <a:solidFill>
                  <a:srgbClr val="376BB4"/>
                </a:solidFill>
                <a:latin typeface="Arial" charset="0"/>
              </a:rPr>
              <a:t>The </a:t>
            </a:r>
            <a:r>
              <a:rPr lang="en-US" sz="2400" b="1" baseline="0" dirty="0">
                <a:solidFill>
                  <a:srgbClr val="376BB4"/>
                </a:solidFill>
                <a:latin typeface="Arial" charset="0"/>
              </a:rPr>
              <a:t>fractional abundance</a:t>
            </a:r>
            <a:r>
              <a:rPr lang="en-US" sz="2400" baseline="0" dirty="0">
                <a:solidFill>
                  <a:srgbClr val="376BB4"/>
                </a:solidFill>
                <a:latin typeface="Arial" charset="0"/>
              </a:rPr>
              <a:t> is the fraction of a sample of atoms that is composed of a particular isotope.  Another name is the weighted average of the atomic mass. </a:t>
            </a:r>
            <a:endParaRPr lang="en-US" sz="2400" i="1" baseline="0" dirty="0">
              <a:solidFill>
                <a:srgbClr val="376BB4"/>
              </a:solidFill>
              <a:latin typeface="Arial" charset="0"/>
            </a:endParaRPr>
          </a:p>
        </p:txBody>
      </p:sp>
      <p:sp>
        <p:nvSpPr>
          <p:cNvPr id="247816" name="Rectangle 8"/>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a:t>Atomic Theory of Matter</a:t>
            </a:r>
          </a:p>
        </p:txBody>
      </p:sp>
      <p:pic>
        <p:nvPicPr>
          <p:cNvPr id="247819" name="Picture 11" descr="015_la_02_13"/>
          <p:cNvPicPr preferRelativeResize="0">
            <a:picLocks noChangeAspect="1" noChangeArrowheads="1"/>
          </p:cNvPicPr>
          <p:nvPr/>
        </p:nvPicPr>
        <p:blipFill>
          <a:blip r:embed="rId3"/>
          <a:srcRect/>
          <a:stretch>
            <a:fillRect/>
          </a:stretch>
        </p:blipFill>
        <p:spPr bwMode="auto">
          <a:xfrm>
            <a:off x="4724400" y="1676400"/>
            <a:ext cx="3989388" cy="4495800"/>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2255678712"/>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609600"/>
            <a:ext cx="8077200" cy="60960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en-US" dirty="0">
                <a:solidFill>
                  <a:schemeClr val="hlink"/>
                </a:solidFill>
                <a:effectLst>
                  <a:outerShdw blurRad="38100" dist="38100" dir="2700000" algn="tl">
                    <a:srgbClr val="000000"/>
                  </a:outerShdw>
                </a:effectLst>
                <a:latin typeface="Comic Sans MS" pitchFamily="66" charset="0"/>
              </a:rPr>
              <a:t>Isotopes &amp; Average Atomic Mass</a:t>
            </a:r>
            <a:endParaRPr lang="en-US" dirty="0">
              <a:solidFill>
                <a:schemeClr val="hlink"/>
              </a:solidFill>
              <a:effectLst>
                <a:outerShdw blurRad="38100" dist="38100" dir="2700000" algn="tl">
                  <a:srgbClr val="000000"/>
                </a:outerShdw>
              </a:effectLst>
            </a:endParaRPr>
          </a:p>
        </p:txBody>
      </p:sp>
      <p:sp>
        <p:nvSpPr>
          <p:cNvPr id="137219" name="Rectangle 3"/>
          <p:cNvSpPr>
            <a:spLocks noGrp="1" noChangeArrowheads="1"/>
          </p:cNvSpPr>
          <p:nvPr>
            <p:ph type="body" idx="1"/>
          </p:nvPr>
        </p:nvSpPr>
        <p:spPr>
          <a:xfrm>
            <a:off x="381000" y="1676400"/>
            <a:ext cx="8382000" cy="1295400"/>
          </a:xfrm>
          <a:ln/>
        </p:spPr>
        <p:style>
          <a:lnRef idx="2">
            <a:schemeClr val="accent2"/>
          </a:lnRef>
          <a:fillRef idx="1">
            <a:schemeClr val="lt1"/>
          </a:fillRef>
          <a:effectRef idx="0">
            <a:schemeClr val="accent2"/>
          </a:effectRef>
          <a:fontRef idx="minor">
            <a:schemeClr val="dk1"/>
          </a:fontRef>
        </p:style>
        <p:txBody>
          <a:bodyPr/>
          <a:lstStyle/>
          <a:p>
            <a:r>
              <a:rPr lang="en-US" sz="2800" dirty="0">
                <a:effectLst>
                  <a:outerShdw blurRad="38100" dist="38100" dir="2700000" algn="tl">
                    <a:srgbClr val="FFFFFF"/>
                  </a:outerShdw>
                </a:effectLst>
              </a:rPr>
              <a:t>Because of the existence of isotopes, the mass of a collection of atoms has an average value</a:t>
            </a:r>
            <a:r>
              <a:rPr lang="en-US" sz="2800" dirty="0" smtClean="0">
                <a:effectLst>
                  <a:outerShdw blurRad="38100" dist="38100" dir="2700000" algn="tl">
                    <a:srgbClr val="FFFFFF"/>
                  </a:outerShdw>
                </a:effectLst>
              </a:rPr>
              <a:t>.</a:t>
            </a:r>
          </a:p>
        </p:txBody>
      </p:sp>
      <p:pic>
        <p:nvPicPr>
          <p:cNvPr id="4" name="Picture 3" descr="2016-topic-2-atomic-structure-21-638.jpg"/>
          <p:cNvPicPr>
            <a:picLocks noChangeAspect="1"/>
          </p:cNvPicPr>
          <p:nvPr/>
        </p:nvPicPr>
        <p:blipFill>
          <a:blip r:embed="rId2"/>
          <a:stretch>
            <a:fillRect/>
          </a:stretch>
        </p:blipFill>
        <p:spPr>
          <a:xfrm>
            <a:off x="381000" y="3048000"/>
            <a:ext cx="8382000" cy="3505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dissolve">
                                      <p:cBhvr>
                                        <p:cTn id="7" dur="500"/>
                                        <p:tgtEl>
                                          <p:spTgt spid="137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Find out</a:t>
            </a:r>
            <a:endParaRPr lang="en-US"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pPr>
              <a:lnSpc>
                <a:spcPct val="135000"/>
              </a:lnSpc>
            </a:pPr>
            <a:r>
              <a:rPr lang="en-US" sz="2800" baseline="30000" dirty="0" smtClean="0">
                <a:solidFill>
                  <a:schemeClr val="accent6">
                    <a:lumMod val="50000"/>
                  </a:schemeClr>
                </a:solidFill>
              </a:rPr>
              <a:t>6</a:t>
            </a:r>
            <a:r>
              <a:rPr lang="en-US" sz="2800" dirty="0" smtClean="0">
                <a:solidFill>
                  <a:schemeClr val="accent6">
                    <a:lumMod val="50000"/>
                  </a:schemeClr>
                </a:solidFill>
              </a:rPr>
              <a:t>Li = 7.5% abundant and </a:t>
            </a:r>
            <a:r>
              <a:rPr lang="en-US" sz="2800" baseline="30000" dirty="0" smtClean="0">
                <a:solidFill>
                  <a:schemeClr val="accent6">
                    <a:lumMod val="50000"/>
                  </a:schemeClr>
                </a:solidFill>
              </a:rPr>
              <a:t>7</a:t>
            </a:r>
            <a:r>
              <a:rPr lang="en-US" sz="2800" dirty="0" smtClean="0">
                <a:solidFill>
                  <a:schemeClr val="accent6">
                    <a:lumMod val="50000"/>
                  </a:schemeClr>
                </a:solidFill>
              </a:rPr>
              <a:t>Li = 92.5%</a:t>
            </a:r>
          </a:p>
          <a:p>
            <a:pPr lvl="1">
              <a:lnSpc>
                <a:spcPct val="135000"/>
              </a:lnSpc>
            </a:pPr>
            <a:r>
              <a:rPr lang="en-US" dirty="0" smtClean="0">
                <a:solidFill>
                  <a:srgbClr val="008000"/>
                </a:solidFill>
                <a:effectLst>
                  <a:outerShdw blurRad="38100" dist="38100" dir="2700000" algn="tl">
                    <a:srgbClr val="000000"/>
                  </a:outerShdw>
                </a:effectLst>
              </a:rPr>
              <a:t>Avg. Atomic mass of Li = ______________</a:t>
            </a:r>
            <a:endParaRPr lang="en-US" dirty="0" smtClean="0">
              <a:effectLst>
                <a:outerShdw blurRad="38100" dist="38100" dir="2700000" algn="tl">
                  <a:srgbClr val="FFFFFF"/>
                </a:outerShdw>
              </a:effectLst>
            </a:endParaRPr>
          </a:p>
          <a:p>
            <a:pPr>
              <a:lnSpc>
                <a:spcPct val="135000"/>
              </a:lnSpc>
            </a:pPr>
            <a:r>
              <a:rPr lang="en-US" sz="2800" baseline="30000" dirty="0" smtClean="0">
                <a:solidFill>
                  <a:schemeClr val="accent6">
                    <a:lumMod val="50000"/>
                  </a:schemeClr>
                </a:solidFill>
              </a:rPr>
              <a:t>28</a:t>
            </a:r>
            <a:r>
              <a:rPr lang="en-US" sz="2800" dirty="0" smtClean="0">
                <a:solidFill>
                  <a:schemeClr val="accent6">
                    <a:lumMod val="50000"/>
                  </a:schemeClr>
                </a:solidFill>
              </a:rPr>
              <a:t>Si  = 92.23%, </a:t>
            </a:r>
            <a:r>
              <a:rPr lang="en-US" sz="2800" baseline="30000" dirty="0" smtClean="0">
                <a:solidFill>
                  <a:schemeClr val="accent6">
                    <a:lumMod val="50000"/>
                  </a:schemeClr>
                </a:solidFill>
              </a:rPr>
              <a:t>29</a:t>
            </a:r>
            <a:r>
              <a:rPr lang="en-US" sz="2800" dirty="0" smtClean="0">
                <a:solidFill>
                  <a:schemeClr val="accent6">
                    <a:lumMod val="50000"/>
                  </a:schemeClr>
                </a:solidFill>
              </a:rPr>
              <a:t>Si = 4.67%, </a:t>
            </a:r>
            <a:r>
              <a:rPr lang="en-US" sz="2800" baseline="30000" dirty="0" smtClean="0">
                <a:solidFill>
                  <a:schemeClr val="accent6">
                    <a:lumMod val="50000"/>
                  </a:schemeClr>
                </a:solidFill>
              </a:rPr>
              <a:t>30</a:t>
            </a:r>
            <a:r>
              <a:rPr lang="en-US" sz="2800" dirty="0" smtClean="0">
                <a:solidFill>
                  <a:schemeClr val="accent6">
                    <a:lumMod val="50000"/>
                  </a:schemeClr>
                </a:solidFill>
              </a:rPr>
              <a:t>Si = 3.10%</a:t>
            </a:r>
          </a:p>
          <a:p>
            <a:pPr lvl="1">
              <a:lnSpc>
                <a:spcPct val="135000"/>
              </a:lnSpc>
            </a:pPr>
            <a:r>
              <a:rPr lang="en-US" dirty="0" smtClean="0">
                <a:solidFill>
                  <a:srgbClr val="0033CC"/>
                </a:solidFill>
                <a:effectLst>
                  <a:outerShdw blurRad="38100" dist="38100" dir="2700000" algn="tl">
                    <a:srgbClr val="000000"/>
                  </a:outerShdw>
                </a:effectLst>
              </a:rPr>
              <a:t>Avg. Atomic mass of Si = ______________</a:t>
            </a:r>
            <a:endParaRPr lang="en-US" dirty="0" smtClean="0">
              <a:effectLst>
                <a:outerShdw blurRad="38100" dist="38100" dir="2700000" algn="tl">
                  <a:srgbClr val="FFFFFF"/>
                </a:outerShdw>
              </a:effectLst>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37619" y="2994819"/>
            <a:ext cx="6248400" cy="7159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Extra</a:t>
            </a:r>
            <a:endParaRPr lang="en-US" dirty="0"/>
          </a:p>
        </p:txBody>
      </p:sp>
      <p:pic>
        <p:nvPicPr>
          <p:cNvPr id="62466" name="Picture 2"/>
          <p:cNvPicPr>
            <a:picLocks noGrp="1" noChangeAspect="1" noChangeArrowheads="1"/>
          </p:cNvPicPr>
          <p:nvPr>
            <p:ph idx="1"/>
          </p:nvPr>
        </p:nvPicPr>
        <p:blipFill>
          <a:blip r:embed="rId2"/>
          <a:srcRect/>
          <a:stretch>
            <a:fillRect/>
          </a:stretch>
        </p:blipFill>
        <p:spPr bwMode="auto">
          <a:xfrm>
            <a:off x="838200" y="609600"/>
            <a:ext cx="7467600" cy="16002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838200" y="2438400"/>
            <a:ext cx="7615410" cy="160020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4"/>
          <a:srcRect/>
          <a:stretch>
            <a:fillRect/>
          </a:stretch>
        </p:blipFill>
        <p:spPr bwMode="auto">
          <a:xfrm>
            <a:off x="838200" y="4343400"/>
            <a:ext cx="7696200" cy="2057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chem5eart\ch02\fig02_12"/>
          <p:cNvPicPr>
            <a:picLocks noGrp="1" noChangeAspect="1" noChangeArrowheads="1"/>
          </p:cNvPicPr>
          <p:nvPr>
            <p:ph/>
          </p:nvPr>
        </p:nvPicPr>
        <p:blipFill>
          <a:blip r:embed="rId3"/>
          <a:srcRect/>
          <a:stretch>
            <a:fillRect/>
          </a:stretch>
        </p:blipFill>
        <p:spPr>
          <a:xfrm>
            <a:off x="990600" y="1447800"/>
            <a:ext cx="7772400" cy="3133725"/>
          </a:xfrm>
          <a:noFill/>
        </p:spPr>
      </p:pic>
      <p:sp>
        <p:nvSpPr>
          <p:cNvPr id="14339" name="Rectangle 4"/>
          <p:cNvSpPr>
            <a:spLocks noChangeArrowheads="1"/>
          </p:cNvSpPr>
          <p:nvPr/>
        </p:nvSpPr>
        <p:spPr bwMode="auto">
          <a:xfrm>
            <a:off x="914400" y="5486400"/>
            <a:ext cx="7924800" cy="43021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r>
              <a:rPr lang="en-US" sz="2200" dirty="0"/>
              <a:t>Rutherford’s Experiment on </a:t>
            </a:r>
            <a:r>
              <a:rPr lang="en-US" sz="2200" dirty="0">
                <a:latin typeface="Symbol" pitchFamily="18" charset="2"/>
              </a:rPr>
              <a:t>a-</a:t>
            </a:r>
            <a:r>
              <a:rPr lang="en-US" sz="2200" dirty="0"/>
              <a:t>particle Bombardment of Metal Foil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ny-trust-atom-joke.jpg"/>
          <p:cNvPicPr>
            <a:picLocks noChangeAspect="1"/>
          </p:cNvPicPr>
          <p:nvPr/>
        </p:nvPicPr>
        <p:blipFill>
          <a:blip r:embed="rId2"/>
          <a:stretch>
            <a:fillRect/>
          </a:stretch>
        </p:blipFill>
        <p:spPr>
          <a:xfrm>
            <a:off x="609600" y="539496"/>
            <a:ext cx="8001000" cy="532790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chem5eart\ch02\fig02_13"/>
          <p:cNvPicPr>
            <a:picLocks noGrp="1" noChangeAspect="1" noChangeArrowheads="1"/>
          </p:cNvPicPr>
          <p:nvPr>
            <p:ph/>
          </p:nvPr>
        </p:nvPicPr>
        <p:blipFill>
          <a:blip r:embed="rId3"/>
          <a:srcRect/>
          <a:stretch>
            <a:fillRect/>
          </a:stretch>
        </p:blipFill>
        <p:spPr>
          <a:xfrm>
            <a:off x="990600" y="1600200"/>
            <a:ext cx="7772400" cy="3505200"/>
          </a:xfrm>
          <a:noFill/>
        </p:spPr>
      </p:pic>
      <p:sp>
        <p:nvSpPr>
          <p:cNvPr id="15363" name="Rectangle 4"/>
          <p:cNvSpPr>
            <a:spLocks noChangeArrowheads="1"/>
          </p:cNvSpPr>
          <p:nvPr/>
        </p:nvSpPr>
        <p:spPr bwMode="auto">
          <a:xfrm>
            <a:off x="1143000" y="5791200"/>
            <a:ext cx="7388225" cy="46196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r>
              <a:rPr lang="en-US" dirty="0"/>
              <a:t>Expected and Actual Results of Rutherford’s Experiment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1066800" y="1066800"/>
            <a:ext cx="7772400" cy="838200"/>
          </a:xfrm>
        </p:spPr>
        <p:style>
          <a:lnRef idx="3">
            <a:schemeClr val="lt1"/>
          </a:lnRef>
          <a:fillRef idx="1">
            <a:schemeClr val="accent2"/>
          </a:fillRef>
          <a:effectRef idx="1">
            <a:schemeClr val="accent2"/>
          </a:effectRef>
          <a:fontRef idx="minor">
            <a:schemeClr val="lt1"/>
          </a:fontRef>
        </p:style>
        <p:txBody>
          <a:bodyPr/>
          <a:lstStyle/>
          <a:p>
            <a:pPr algn="ctr" eaLnBrk="1" hangingPunct="1"/>
            <a:r>
              <a:rPr lang="en-US" sz="4000" b="1" dirty="0" smtClean="0"/>
              <a:t>Rutherford Atomic Model</a:t>
            </a:r>
            <a:r>
              <a:rPr lang="en-US" sz="4000" dirty="0" smtClean="0"/>
              <a:t> (1911)</a:t>
            </a:r>
          </a:p>
        </p:txBody>
      </p:sp>
      <p:sp>
        <p:nvSpPr>
          <p:cNvPr id="12291" name="Rectangle 1027"/>
          <p:cNvSpPr>
            <a:spLocks noGrp="1" noChangeArrowheads="1"/>
          </p:cNvSpPr>
          <p:nvPr>
            <p:ph type="body" idx="1"/>
          </p:nvPr>
        </p:nvSpPr>
        <p:spPr>
          <a:xfrm>
            <a:off x="685800" y="2514600"/>
            <a:ext cx="8001000" cy="3962400"/>
          </a:xfrm>
        </p:spPr>
        <p:style>
          <a:lnRef idx="2">
            <a:schemeClr val="accent2"/>
          </a:lnRef>
          <a:fillRef idx="1">
            <a:schemeClr val="lt1"/>
          </a:fillRef>
          <a:effectRef idx="0">
            <a:schemeClr val="accent2"/>
          </a:effectRef>
          <a:fontRef idx="minor">
            <a:schemeClr val="dk1"/>
          </a:fontRef>
        </p:style>
        <p:txBody>
          <a:bodyPr/>
          <a:lstStyle/>
          <a:p>
            <a:pPr algn="just" eaLnBrk="1" hangingPunct="1">
              <a:buFont typeface="Wingdings" pitchFamily="2" charset="2"/>
              <a:buNone/>
            </a:pPr>
            <a:r>
              <a:rPr lang="en-US" dirty="0" smtClean="0"/>
              <a:t>	An atom with a dense center of positive charge (the nucleus) with electrons moving around the nucleus at a distance that is large relative to the nuclear radius. Nucleus is very small compared with the overall size of the atom. Nucleus is extremely dense, accounts for almost all of the atom’s mass.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457200" y="1828800"/>
            <a:ext cx="8686800" cy="1600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0488" tIns="44450" rIns="90488" bIns="44450"/>
          <a:lstStyle/>
          <a:p>
            <a:pPr marL="342900" indent="-342900" algn="l" eaLnBrk="0" hangingPunct="0">
              <a:buClr>
                <a:srgbClr val="CBD990"/>
              </a:buClr>
            </a:pPr>
            <a:r>
              <a:rPr lang="en-US" baseline="0" dirty="0">
                <a:solidFill>
                  <a:srgbClr val="FF0000"/>
                </a:solidFill>
                <a:latin typeface="Adobe Gothic Std B" pitchFamily="34" charset="-128"/>
                <a:ea typeface="Adobe Gothic Std B" pitchFamily="34" charset="-128"/>
              </a:rPr>
              <a:t>In 1909, U.S. physicist, Robert Millikan had obtained the </a:t>
            </a:r>
            <a:r>
              <a:rPr lang="en-US" u="sng" baseline="0" dirty="0">
                <a:solidFill>
                  <a:srgbClr val="FF0000"/>
                </a:solidFill>
                <a:latin typeface="Adobe Gothic Std B" pitchFamily="34" charset="-128"/>
                <a:ea typeface="Adobe Gothic Std B" pitchFamily="34" charset="-128"/>
              </a:rPr>
              <a:t>charge</a:t>
            </a:r>
            <a:r>
              <a:rPr lang="en-US" baseline="0" dirty="0">
                <a:solidFill>
                  <a:srgbClr val="FF0000"/>
                </a:solidFill>
                <a:latin typeface="Adobe Gothic Std B" pitchFamily="34" charset="-128"/>
                <a:ea typeface="Adobe Gothic Std B" pitchFamily="34" charset="-128"/>
              </a:rPr>
              <a:t> on the electron. The electron’s mass was calculated to be  </a:t>
            </a:r>
            <a:r>
              <a:rPr lang="en-US" b="1" baseline="0" dirty="0">
                <a:solidFill>
                  <a:srgbClr val="FF0000"/>
                </a:solidFill>
                <a:latin typeface="Adobe Gothic Std B" pitchFamily="34" charset="-128"/>
                <a:ea typeface="Adobe Gothic Std B" pitchFamily="34" charset="-128"/>
              </a:rPr>
              <a:t>9.109 x 10</a:t>
            </a:r>
            <a:r>
              <a:rPr lang="en-US" b="1" dirty="0">
                <a:solidFill>
                  <a:srgbClr val="FF0000"/>
                </a:solidFill>
                <a:latin typeface="Adobe Gothic Std B" pitchFamily="34" charset="-128"/>
                <a:ea typeface="Adobe Gothic Std B" pitchFamily="34" charset="-128"/>
              </a:rPr>
              <a:t>-31</a:t>
            </a:r>
            <a:r>
              <a:rPr lang="en-US" b="1" baseline="0" dirty="0">
                <a:solidFill>
                  <a:srgbClr val="FF0000"/>
                </a:solidFill>
                <a:latin typeface="Adobe Gothic Std B" pitchFamily="34" charset="-128"/>
                <a:ea typeface="Adobe Gothic Std B" pitchFamily="34" charset="-128"/>
              </a:rPr>
              <a:t> kg</a:t>
            </a:r>
            <a:r>
              <a:rPr lang="en-US" baseline="0" dirty="0">
                <a:solidFill>
                  <a:srgbClr val="FF0000"/>
                </a:solidFill>
                <a:latin typeface="Adobe Gothic Std B" pitchFamily="34" charset="-128"/>
                <a:ea typeface="Adobe Gothic Std B" pitchFamily="34" charset="-128"/>
              </a:rPr>
              <a:t>, which is more than 1800 times smaller than the mass of the lightest atom (hydrogen).  </a:t>
            </a:r>
          </a:p>
        </p:txBody>
      </p:sp>
      <p:sp>
        <p:nvSpPr>
          <p:cNvPr id="239622" name="Rectangle 6"/>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Atomic Theory of Matter</a:t>
            </a:r>
          </a:p>
        </p:txBody>
      </p:sp>
      <p:pic>
        <p:nvPicPr>
          <p:cNvPr id="239624" name="Picture 8" descr="la_02_06">
            <a:hlinkClick r:id="rId3" action="ppaction://hlinkfile"/>
          </p:cNvPr>
          <p:cNvPicPr>
            <a:picLocks noChangeAspect="1" noChangeArrowheads="1"/>
          </p:cNvPicPr>
          <p:nvPr/>
        </p:nvPicPr>
        <p:blipFill>
          <a:blip r:embed="rId4"/>
          <a:srcRect/>
          <a:stretch>
            <a:fillRect/>
          </a:stretch>
        </p:blipFill>
        <p:spPr bwMode="auto">
          <a:xfrm>
            <a:off x="914400" y="3581399"/>
            <a:ext cx="7391400" cy="3000375"/>
          </a:xfrm>
          <a:prstGeom prst="rect">
            <a:avLst/>
          </a:prstGeom>
          <a:noFill/>
          <a:ln w="12700">
            <a:solidFill>
              <a:srgbClr val="000000"/>
            </a:solidFill>
            <a:miter lim="800000"/>
            <a:headEnd/>
            <a:tailEnd/>
          </a:ln>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53" name="01M04AN1.avi">
            <a:hlinkClick r:id="" action="ppaction://media"/>
          </p:cNvPr>
          <p:cNvPicPr>
            <a:picLocks noGrp="1" noRot="1" noChangeAspect="1" noChangeArrowheads="1"/>
          </p:cNvPicPr>
          <p:nvPr>
            <p:ph sz="half" idx="2"/>
            <a:videoFile r:link="rId1"/>
          </p:nvPr>
        </p:nvPicPr>
        <p:blipFill>
          <a:blip r:embed="rId3"/>
          <a:srcRect/>
          <a:stretch>
            <a:fillRect/>
          </a:stretch>
        </p:blipFill>
        <p:spPr>
          <a:xfrm>
            <a:off x="304800" y="3733800"/>
            <a:ext cx="3502047" cy="2590800"/>
          </a:xfrm>
          <a:ln/>
        </p:spPr>
      </p:pic>
      <p:sp>
        <p:nvSpPr>
          <p:cNvPr id="14338" name="Rectangle 1026"/>
          <p:cNvSpPr>
            <a:spLocks noGrp="1" noChangeArrowheads="1"/>
          </p:cNvSpPr>
          <p:nvPr>
            <p:ph type="body" sz="half" idx="1"/>
          </p:nvPr>
        </p:nvSpPr>
        <p:spPr>
          <a:xfrm>
            <a:off x="990600" y="1295400"/>
            <a:ext cx="6934200" cy="4800600"/>
          </a:xfrm>
          <a:noFill/>
          <a:ln/>
        </p:spPr>
        <p:txBody>
          <a:bodyPr/>
          <a:lstStyle/>
          <a:p>
            <a:pPr>
              <a:buClr>
                <a:schemeClr val="hlink"/>
              </a:buClr>
              <a:buFontTx/>
              <a:buNone/>
            </a:pPr>
            <a:r>
              <a:rPr lang="en-US" dirty="0">
                <a:solidFill>
                  <a:srgbClr val="FCFEB9"/>
                </a:solidFill>
                <a:effectLst>
                  <a:outerShdw blurRad="38100" dist="38100" dir="2700000" algn="tl">
                    <a:srgbClr val="000000"/>
                  </a:outerShdw>
                </a:effectLst>
              </a:rPr>
              <a:t>An atom consists of a</a:t>
            </a:r>
            <a:r>
              <a:rPr lang="en-US" dirty="0">
                <a:effectLst>
                  <a:outerShdw blurRad="38100" dist="38100" dir="2700000" algn="tl">
                    <a:srgbClr val="FFFFFF"/>
                  </a:outerShdw>
                </a:effectLst>
              </a:rPr>
              <a:t> </a:t>
            </a:r>
          </a:p>
          <a:p>
            <a:pPr>
              <a:buClr>
                <a:schemeClr val="hlink"/>
              </a:buClr>
            </a:pPr>
            <a:r>
              <a:rPr lang="en-US" sz="2800" dirty="0">
                <a:solidFill>
                  <a:srgbClr val="FFFF00"/>
                </a:solidFill>
                <a:effectLst>
                  <a:outerShdw blurRad="38100" dist="38100" dir="2700000" algn="tl">
                    <a:srgbClr val="000000"/>
                  </a:outerShdw>
                </a:effectLst>
              </a:rPr>
              <a:t>nucleus</a:t>
            </a:r>
            <a:r>
              <a:rPr lang="en-US" sz="2800" dirty="0">
                <a:effectLst>
                  <a:outerShdw blurRad="38100" dist="38100" dir="2700000" algn="tl">
                    <a:srgbClr val="FFFFFF"/>
                  </a:outerShdw>
                </a:effectLst>
              </a:rPr>
              <a:t> </a:t>
            </a:r>
          </a:p>
          <a:p>
            <a:pPr lvl="1">
              <a:buClr>
                <a:schemeClr val="hlink"/>
              </a:buClr>
            </a:pPr>
            <a:r>
              <a:rPr lang="en-US" sz="2800" dirty="0">
                <a:effectLst>
                  <a:outerShdw blurRad="38100" dist="38100" dir="2700000" algn="tl">
                    <a:srgbClr val="FFFFFF"/>
                  </a:outerShdw>
                </a:effectLst>
              </a:rPr>
              <a:t>(of </a:t>
            </a:r>
            <a:r>
              <a:rPr lang="en-US" sz="2800" dirty="0">
                <a:solidFill>
                  <a:srgbClr val="FFFF00"/>
                </a:solidFill>
                <a:effectLst>
                  <a:outerShdw blurRad="38100" dist="38100" dir="2700000" algn="tl">
                    <a:srgbClr val="000000"/>
                  </a:outerShdw>
                </a:effectLst>
              </a:rPr>
              <a:t>protons</a:t>
            </a:r>
            <a:r>
              <a:rPr lang="en-US" sz="2800" dirty="0">
                <a:solidFill>
                  <a:srgbClr val="FFFFFF"/>
                </a:solidFill>
                <a:effectLst>
                  <a:outerShdw blurRad="38100" dist="38100" dir="2700000" algn="tl">
                    <a:srgbClr val="000000"/>
                  </a:outerShdw>
                </a:effectLst>
              </a:rPr>
              <a:t> </a:t>
            </a:r>
            <a:r>
              <a:rPr lang="en-US" sz="2800" dirty="0">
                <a:effectLst>
                  <a:outerShdw blurRad="38100" dist="38100" dir="2700000" algn="tl">
                    <a:srgbClr val="FFFFFF"/>
                  </a:outerShdw>
                </a:effectLst>
              </a:rPr>
              <a:t>and </a:t>
            </a:r>
            <a:r>
              <a:rPr lang="en-US" sz="2800" dirty="0">
                <a:solidFill>
                  <a:srgbClr val="FFFF00"/>
                </a:solidFill>
                <a:effectLst>
                  <a:outerShdw blurRad="38100" dist="38100" dir="2700000" algn="tl">
                    <a:srgbClr val="000000"/>
                  </a:outerShdw>
                </a:effectLst>
              </a:rPr>
              <a:t>neutrons</a:t>
            </a:r>
            <a:r>
              <a:rPr lang="en-US" sz="2800" dirty="0">
                <a:effectLst>
                  <a:outerShdw blurRad="38100" dist="38100" dir="2700000" algn="tl">
                    <a:srgbClr val="FFFFFF"/>
                  </a:outerShdw>
                </a:effectLst>
              </a:rPr>
              <a:t>) </a:t>
            </a:r>
          </a:p>
          <a:p>
            <a:pPr>
              <a:buClr>
                <a:schemeClr val="hlink"/>
              </a:buClr>
            </a:pPr>
            <a:r>
              <a:rPr lang="en-US" sz="2800" dirty="0">
                <a:solidFill>
                  <a:srgbClr val="FFFF00"/>
                </a:solidFill>
                <a:effectLst>
                  <a:outerShdw blurRad="38100" dist="38100" dir="2700000" algn="tl">
                    <a:srgbClr val="000000"/>
                  </a:outerShdw>
                </a:effectLst>
              </a:rPr>
              <a:t>electrons</a:t>
            </a:r>
            <a:r>
              <a:rPr lang="en-US" sz="2800" dirty="0">
                <a:effectLst>
                  <a:outerShdw blurRad="38100" dist="38100" dir="2700000" algn="tl">
                    <a:srgbClr val="FFFFFF"/>
                  </a:outerShdw>
                </a:effectLst>
              </a:rPr>
              <a:t> </a:t>
            </a:r>
            <a:r>
              <a:rPr lang="en-US" sz="2800" dirty="0">
                <a:solidFill>
                  <a:srgbClr val="FF0000"/>
                </a:solidFill>
                <a:effectLst>
                  <a:outerShdw blurRad="38100" dist="38100" dir="2700000" algn="tl">
                    <a:srgbClr val="FFFFFF"/>
                  </a:outerShdw>
                </a:effectLst>
              </a:rPr>
              <a:t>in space about the nucleus</a:t>
            </a:r>
            <a:r>
              <a:rPr lang="en-US" sz="2800" dirty="0">
                <a:effectLst>
                  <a:outerShdw blurRad="38100" dist="38100" dir="2700000" algn="tl">
                    <a:srgbClr val="FFFFFF"/>
                  </a:outerShdw>
                </a:effectLst>
              </a:rPr>
              <a:t>.</a:t>
            </a:r>
            <a:endParaRPr lang="en-US" sz="2800" dirty="0">
              <a:solidFill>
                <a:srgbClr val="FFFFFF"/>
              </a:solidFill>
              <a:effectLst>
                <a:outerShdw blurRad="38100" dist="38100" dir="2700000" algn="tl">
                  <a:srgbClr val="000000"/>
                </a:outerShdw>
              </a:effectLst>
            </a:endParaRPr>
          </a:p>
        </p:txBody>
      </p:sp>
      <p:sp>
        <p:nvSpPr>
          <p:cNvPr id="14339" name="Rectangle 1027"/>
          <p:cNvSpPr>
            <a:spLocks noChangeArrowheads="1"/>
          </p:cNvSpPr>
          <p:nvPr/>
        </p:nvSpPr>
        <p:spPr bwMode="auto">
          <a:xfrm>
            <a:off x="2728913" y="98425"/>
            <a:ext cx="3455987" cy="1044575"/>
          </a:xfrm>
          <a:prstGeom prst="rect">
            <a:avLst/>
          </a:prstGeom>
          <a:noFill/>
          <a:ln w="12700">
            <a:noFill/>
            <a:miter lim="800000"/>
            <a:headEnd/>
            <a:tailEnd/>
          </a:ln>
          <a:effectLst/>
        </p:spPr>
        <p:txBody>
          <a:bodyPr lIns="90487" tIns="44450" rIns="90487" bIns="44450">
            <a:spAutoFit/>
          </a:bodyPr>
          <a:lstStyle/>
          <a:p>
            <a:pPr algn="l"/>
            <a:r>
              <a:rPr lang="en-US" sz="5400" i="0">
                <a:solidFill>
                  <a:srgbClr val="EF9100"/>
                </a:solidFill>
                <a:effectLst>
                  <a:outerShdw blurRad="38100" dist="38100" dir="2700000" algn="tl">
                    <a:srgbClr val="000000"/>
                  </a:outerShdw>
                </a:effectLst>
                <a:latin typeface="Comic Sans MS" pitchFamily="66" charset="0"/>
              </a:rPr>
              <a:t>The Atom</a:t>
            </a:r>
          </a:p>
        </p:txBody>
      </p:sp>
      <p:sp>
        <p:nvSpPr>
          <p:cNvPr id="14345" name="Line 1033"/>
          <p:cNvSpPr>
            <a:spLocks noChangeShapeType="1"/>
          </p:cNvSpPr>
          <p:nvPr/>
        </p:nvSpPr>
        <p:spPr bwMode="auto">
          <a:xfrm>
            <a:off x="685800" y="1066800"/>
            <a:ext cx="7620000" cy="0"/>
          </a:xfrm>
          <a:prstGeom prst="line">
            <a:avLst/>
          </a:prstGeom>
          <a:noFill/>
          <a:ln w="28575">
            <a:solidFill>
              <a:srgbClr val="FF9900"/>
            </a:solidFill>
            <a:round/>
            <a:headEnd/>
            <a:tailEnd/>
          </a:ln>
          <a:effectLst/>
        </p:spPr>
        <p:txBody>
          <a:bodyPr wrap="none" anchor="ctr"/>
          <a:lstStyle/>
          <a:p>
            <a:endParaRPr lang="en-US"/>
          </a:p>
        </p:txBody>
      </p:sp>
      <p:grpSp>
        <p:nvGrpSpPr>
          <p:cNvPr id="2" name="Group 1035"/>
          <p:cNvGrpSpPr>
            <a:grpSpLocks/>
          </p:cNvGrpSpPr>
          <p:nvPr/>
        </p:nvGrpSpPr>
        <p:grpSpPr bwMode="auto">
          <a:xfrm>
            <a:off x="2209800" y="4876800"/>
            <a:ext cx="4019550" cy="454025"/>
            <a:chOff x="2256" y="2583"/>
            <a:chExt cx="2532" cy="286"/>
          </a:xfrm>
        </p:grpSpPr>
        <p:sp>
          <p:nvSpPr>
            <p:cNvPr id="14341" name="Rectangle 1029"/>
            <p:cNvSpPr>
              <a:spLocks noChangeArrowheads="1"/>
            </p:cNvSpPr>
            <p:nvPr/>
          </p:nvSpPr>
          <p:spPr bwMode="auto">
            <a:xfrm>
              <a:off x="3927" y="2583"/>
              <a:ext cx="861" cy="286"/>
            </a:xfrm>
            <a:prstGeom prst="rect">
              <a:avLst/>
            </a:prstGeom>
            <a:noFill/>
            <a:ln w="12700">
              <a:noFill/>
              <a:miter lim="800000"/>
              <a:headEnd/>
              <a:tailEnd/>
            </a:ln>
            <a:effectLst/>
          </p:spPr>
          <p:txBody>
            <a:bodyPr wrap="none" lIns="90487" tIns="44450" rIns="90487" bIns="44450">
              <a:spAutoFit/>
            </a:bodyPr>
            <a:lstStyle/>
            <a:p>
              <a:pPr algn="l"/>
              <a:r>
                <a:rPr lang="en-US" sz="2400" i="0">
                  <a:solidFill>
                    <a:srgbClr val="FFFF00"/>
                  </a:solidFill>
                  <a:effectLst>
                    <a:outerShdw blurRad="38100" dist="38100" dir="2700000" algn="tl">
                      <a:srgbClr val="000000"/>
                    </a:outerShdw>
                  </a:effectLst>
                </a:rPr>
                <a:t>Nucleus</a:t>
              </a:r>
            </a:p>
          </p:txBody>
        </p:sp>
        <p:sp>
          <p:nvSpPr>
            <p:cNvPr id="14343" name="Line 1031"/>
            <p:cNvSpPr>
              <a:spLocks noChangeShapeType="1"/>
            </p:cNvSpPr>
            <p:nvPr/>
          </p:nvSpPr>
          <p:spPr bwMode="auto">
            <a:xfrm flipH="1">
              <a:off x="2256" y="2736"/>
              <a:ext cx="1680" cy="0"/>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3" name="Group 1034"/>
          <p:cNvGrpSpPr>
            <a:grpSpLocks/>
          </p:cNvGrpSpPr>
          <p:nvPr/>
        </p:nvGrpSpPr>
        <p:grpSpPr bwMode="auto">
          <a:xfrm>
            <a:off x="2514600" y="4343400"/>
            <a:ext cx="4132263" cy="454025"/>
            <a:chOff x="2688" y="2343"/>
            <a:chExt cx="2463" cy="286"/>
          </a:xfrm>
        </p:grpSpPr>
        <p:sp>
          <p:nvSpPr>
            <p:cNvPr id="14340" name="Rectangle 1028"/>
            <p:cNvSpPr>
              <a:spLocks noChangeArrowheads="1"/>
            </p:cNvSpPr>
            <p:nvPr/>
          </p:nvSpPr>
          <p:spPr bwMode="auto">
            <a:xfrm>
              <a:off x="3783" y="2343"/>
              <a:ext cx="1368" cy="286"/>
            </a:xfrm>
            <a:prstGeom prst="rect">
              <a:avLst/>
            </a:prstGeom>
            <a:noFill/>
            <a:ln w="12700">
              <a:noFill/>
              <a:miter lim="800000"/>
              <a:headEnd/>
              <a:tailEnd/>
            </a:ln>
            <a:effectLst/>
          </p:spPr>
          <p:txBody>
            <a:bodyPr wrap="none" lIns="90487" tIns="44450" rIns="90487" bIns="44450">
              <a:spAutoFit/>
            </a:bodyPr>
            <a:lstStyle/>
            <a:p>
              <a:pPr algn="l"/>
              <a:r>
                <a:rPr lang="en-US" sz="2400" i="0">
                  <a:solidFill>
                    <a:srgbClr val="FFFF00"/>
                  </a:solidFill>
                  <a:effectLst>
                    <a:outerShdw blurRad="38100" dist="38100" dir="2700000" algn="tl">
                      <a:srgbClr val="000000"/>
                    </a:outerShdw>
                  </a:effectLst>
                </a:rPr>
                <a:t>Electron cloud</a:t>
              </a:r>
            </a:p>
          </p:txBody>
        </p:sp>
        <p:sp>
          <p:nvSpPr>
            <p:cNvPr id="14344" name="Line 1032"/>
            <p:cNvSpPr>
              <a:spLocks noChangeShapeType="1"/>
            </p:cNvSpPr>
            <p:nvPr/>
          </p:nvSpPr>
          <p:spPr bwMode="auto">
            <a:xfrm flipH="1">
              <a:off x="2688" y="2496"/>
              <a:ext cx="1104" cy="0"/>
            </a:xfrm>
            <a:prstGeom prst="line">
              <a:avLst/>
            </a:prstGeom>
            <a:noFill/>
            <a:ln w="25400">
              <a:solidFill>
                <a:schemeClr val="tx1"/>
              </a:solidFill>
              <a:round/>
              <a:headEnd/>
              <a:tailEnd type="triangle" w="med" len="med"/>
            </a:ln>
            <a:effectLst/>
          </p:spPr>
          <p:txBody>
            <a:bodyPr wrap="none" anchor="ctr"/>
            <a:lstStyle/>
            <a:p>
              <a:endParaRPr lang="en-US"/>
            </a:p>
          </p:txBody>
        </p:sp>
      </p:grpSp>
      <p:pic>
        <p:nvPicPr>
          <p:cNvPr id="12" name="Picture 11" descr="atom-particles1.jpg"/>
          <p:cNvPicPr>
            <a:picLocks noChangeAspect="1"/>
          </p:cNvPicPr>
          <p:nvPr/>
        </p:nvPicPr>
        <p:blipFill>
          <a:blip r:embed="rId4"/>
          <a:stretch>
            <a:fillRect/>
          </a:stretch>
        </p:blipFill>
        <p:spPr>
          <a:xfrm>
            <a:off x="6324600" y="3657600"/>
            <a:ext cx="2743200" cy="274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8">
                                            <p:txEl>
                                              <p:pRg st="3" end="3"/>
                                            </p:txEl>
                                          </p:spTgt>
                                        </p:tgtEl>
                                        <p:attrNameLst>
                                          <p:attrName>style.visibility</p:attrName>
                                        </p:attrNameLst>
                                      </p:cBhvr>
                                      <p:to>
                                        <p:strVal val="visible"/>
                                      </p:to>
                                    </p:set>
                                    <p:anim calcmode="lin" valueType="num">
                                      <p:cBhvr additive="base">
                                        <p:cTn id="25" dur="500" fill="hold"/>
                                        <p:tgtEl>
                                          <p:spTgt spid="143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917" fill="hold"/>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0" repeatCount="indefinite" fill="hold" display="0">
                  <p:stCondLst>
                    <p:cond delay="indefinite"/>
                  </p:stCondLst>
                  <p:endCondLst>
                    <p:cond evt="onNext" delay="0">
                      <p:tgtEl>
                        <p:sldTgt/>
                      </p:tgtEl>
                    </p:cond>
                    <p:cond evt="onPrev" delay="0">
                      <p:tgtEl>
                        <p:sldTgt/>
                      </p:tgtEl>
                    </p:cond>
                  </p:endCondLst>
                </p:cTn>
                <p:tgtEl>
                  <p:spTgt spid="14353"/>
                </p:tgtEl>
              </p:cMediaNode>
            </p:video>
            <p:seq concurrent="1" nextAc="seek">
              <p:cTn id="41" restart="whenNotActive" fill="hold" evtFilter="cancelBubble" nodeType="interactiveSeq">
                <p:stCondLst>
                  <p:cond evt="onClick" delay="0">
                    <p:tgtEl>
                      <p:spTgt spid="14353"/>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14353"/>
                                        </p:tgtEl>
                                      </p:cBhvr>
                                    </p:cmd>
                                  </p:childTnLst>
                                </p:cTn>
                              </p:par>
                            </p:childTnLst>
                          </p:cTn>
                        </p:par>
                      </p:childTnLst>
                    </p:cTn>
                  </p:par>
                </p:childTnLst>
              </p:cTn>
              <p:nextCondLst>
                <p:cond evt="onClick" delay="0">
                  <p:tgtEl>
                    <p:spTgt spid="14353"/>
                  </p:tgtEl>
                </p:cond>
              </p:nextCondLst>
            </p:seq>
          </p:childTnLst>
        </p:cTn>
      </p:par>
    </p:tnLst>
    <p:bldLst>
      <p:bldP spid="14338"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34200" y="2895600"/>
            <a:ext cx="1600200" cy="2286000"/>
          </a:xfrm>
          <a:ln/>
        </p:spPr>
        <p:style>
          <a:lnRef idx="1">
            <a:schemeClr val="accent3"/>
          </a:lnRef>
          <a:fillRef idx="2">
            <a:schemeClr val="accent3"/>
          </a:fillRef>
          <a:effectRef idx="1">
            <a:schemeClr val="accent3"/>
          </a:effectRef>
          <a:fontRef idx="minor">
            <a:schemeClr val="dk1"/>
          </a:fontRef>
        </p:style>
        <p:txBody>
          <a:bodyPr/>
          <a:lstStyle/>
          <a:p>
            <a:pPr algn="l"/>
            <a:r>
              <a:rPr lang="en-US" sz="2400">
                <a:solidFill>
                  <a:srgbClr val="003E00"/>
                </a:solidFill>
                <a:effectLst>
                  <a:outerShdw blurRad="38100" dist="38100" dir="2700000" algn="tl">
                    <a:srgbClr val="000000"/>
                  </a:outerShdw>
                </a:effectLst>
              </a:rPr>
              <a:t>Copper atoms on silica </a:t>
            </a:r>
            <a:br>
              <a:rPr lang="en-US" sz="2400">
                <a:solidFill>
                  <a:srgbClr val="003E00"/>
                </a:solidFill>
                <a:effectLst>
                  <a:outerShdw blurRad="38100" dist="38100" dir="2700000" algn="tl">
                    <a:srgbClr val="000000"/>
                  </a:outerShdw>
                </a:effectLst>
              </a:rPr>
            </a:br>
            <a:r>
              <a:rPr lang="en-US" sz="2400">
                <a:solidFill>
                  <a:srgbClr val="003E00"/>
                </a:solidFill>
                <a:effectLst>
                  <a:outerShdw blurRad="38100" dist="38100" dir="2700000" algn="tl">
                    <a:srgbClr val="000000"/>
                  </a:outerShdw>
                </a:effectLst>
              </a:rPr>
              <a:t>surface.</a:t>
            </a:r>
            <a:br>
              <a:rPr lang="en-US" sz="2400">
                <a:solidFill>
                  <a:srgbClr val="003E00"/>
                </a:solidFill>
                <a:effectLst>
                  <a:outerShdw blurRad="38100" dist="38100" dir="2700000" algn="tl">
                    <a:srgbClr val="000000"/>
                  </a:outerShdw>
                </a:effectLst>
              </a:rPr>
            </a:br>
            <a:r>
              <a:rPr lang="en-US" sz="2400">
                <a:solidFill>
                  <a:srgbClr val="003E00"/>
                </a:solidFill>
                <a:effectLst>
                  <a:outerShdw blurRad="38100" dist="38100" dir="2700000" algn="tl">
                    <a:srgbClr val="000000"/>
                  </a:outerShdw>
                </a:effectLst>
              </a:rPr>
              <a:t/>
            </a:r>
            <a:br>
              <a:rPr lang="en-US" sz="2400">
                <a:solidFill>
                  <a:srgbClr val="003E00"/>
                </a:solidFill>
                <a:effectLst>
                  <a:outerShdw blurRad="38100" dist="38100" dir="2700000" algn="tl">
                    <a:srgbClr val="000000"/>
                  </a:outerShdw>
                </a:effectLst>
              </a:rPr>
            </a:br>
            <a:endParaRPr lang="en-US" sz="2400">
              <a:effectLst>
                <a:outerShdw blurRad="38100" dist="38100" dir="2700000" algn="tl">
                  <a:srgbClr val="FFFFFF"/>
                </a:outerShdw>
              </a:effectLst>
            </a:endParaRPr>
          </a:p>
        </p:txBody>
      </p:sp>
      <p:sp>
        <p:nvSpPr>
          <p:cNvPr id="13315" name="Rectangle 3"/>
          <p:cNvSpPr>
            <a:spLocks noGrp="1" noChangeArrowheads="1"/>
          </p:cNvSpPr>
          <p:nvPr>
            <p:ph type="body" idx="1"/>
          </p:nvPr>
        </p:nvSpPr>
        <p:spPr>
          <a:xfrm>
            <a:off x="457200" y="533400"/>
            <a:ext cx="7162800" cy="1981200"/>
          </a:xfrm>
          <a:noFill/>
          <a:ln/>
        </p:spPr>
        <p:txBody>
          <a:bodyPr/>
          <a:lstStyle/>
          <a:p>
            <a:r>
              <a:rPr lang="en-US" sz="2800" dirty="0">
                <a:effectLst>
                  <a:outerShdw blurRad="38100" dist="38100" dir="2700000" algn="tl">
                    <a:srgbClr val="000000"/>
                  </a:outerShdw>
                </a:effectLst>
              </a:rPr>
              <a:t>An </a:t>
            </a:r>
            <a:r>
              <a:rPr lang="en-US" sz="4000" dirty="0">
                <a:effectLst>
                  <a:outerShdw blurRad="38100" dist="38100" dir="2700000" algn="tl">
                    <a:srgbClr val="000000"/>
                  </a:outerShdw>
                </a:effectLst>
              </a:rPr>
              <a:t>_____ </a:t>
            </a:r>
            <a:r>
              <a:rPr lang="en-US" sz="2800" dirty="0">
                <a:effectLst>
                  <a:outerShdw blurRad="38100" dist="38100" dir="2700000" algn="tl">
                    <a:srgbClr val="000000"/>
                  </a:outerShdw>
                </a:effectLst>
              </a:rPr>
              <a:t>is the smallest particle of an element that has the chemical properties of the element.</a:t>
            </a:r>
            <a:endParaRPr lang="en-US" sz="2800" dirty="0">
              <a:effectLst>
                <a:outerShdw blurRad="38100" dist="38100" dir="2700000" algn="tl">
                  <a:srgbClr val="FFFFFF"/>
                </a:outerShdw>
              </a:effectLst>
            </a:endParaRPr>
          </a:p>
        </p:txBody>
      </p:sp>
      <p:pic>
        <p:nvPicPr>
          <p:cNvPr id="13316" name="Picture 4"/>
          <p:cNvPicPr>
            <a:picLocks noChangeArrowheads="1"/>
          </p:cNvPicPr>
          <p:nvPr/>
        </p:nvPicPr>
        <p:blipFill>
          <a:blip r:embed="rId2"/>
          <a:srcRect/>
          <a:stretch>
            <a:fillRect/>
          </a:stretch>
        </p:blipFill>
        <p:spPr bwMode="auto">
          <a:xfrm>
            <a:off x="876300" y="2070100"/>
            <a:ext cx="5854700" cy="3581400"/>
          </a:xfrm>
          <a:prstGeom prst="rect">
            <a:avLst/>
          </a:prstGeom>
          <a:noFill/>
          <a:ln w="12700">
            <a:noFill/>
            <a:miter lim="800000"/>
            <a:headEnd/>
            <a:tailEnd/>
          </a:ln>
          <a:effectLst>
            <a:outerShdw dist="107763" dir="2700000" algn="ctr" rotWithShape="0">
              <a:schemeClr val="bg2"/>
            </a:outerShdw>
          </a:effectLst>
        </p:spPr>
      </p:pic>
      <p:sp>
        <p:nvSpPr>
          <p:cNvPr id="13317" name="Text Box 5"/>
          <p:cNvSpPr txBox="1">
            <a:spLocks noChangeArrowheads="1"/>
          </p:cNvSpPr>
          <p:nvPr/>
        </p:nvSpPr>
        <p:spPr bwMode="auto">
          <a:xfrm>
            <a:off x="533400" y="5867400"/>
            <a:ext cx="8229600" cy="5191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r>
              <a:rPr lang="en-US" sz="2800" dirty="0"/>
              <a:t>Distance across = 1.8 nanometer (1.8 x 10</a:t>
            </a:r>
            <a:r>
              <a:rPr lang="en-US" sz="2800" baseline="30000" dirty="0"/>
              <a:t>-9</a:t>
            </a:r>
            <a:r>
              <a:rPr lang="en-US" sz="2800" dirty="0"/>
              <a:t> 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3314"/>
                                        </p:tgtEl>
                                        <p:attrNameLst>
                                          <p:attrName>style.visibility</p:attrName>
                                        </p:attrNameLst>
                                      </p:cBhvr>
                                      <p:to>
                                        <p:strVal val="visible"/>
                                      </p:to>
                                    </p:set>
                                    <p:animEffect transition="in" filter="dissolve">
                                      <p:cBhvr>
                                        <p:cTn id="15" dur="500"/>
                                        <p:tgtEl>
                                          <p:spTgt spid="13314"/>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3317"/>
                                        </p:tgtEl>
                                        <p:attrNameLst>
                                          <p:attrName>style.visibility</p:attrName>
                                        </p:attrNameLst>
                                      </p:cBhvr>
                                      <p:to>
                                        <p:strVal val="visible"/>
                                      </p:to>
                                    </p:set>
                                    <p:animEffect transition="in" filter="dissolve">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build="p" autoUpdateAnimBg="0"/>
      <p:bldP spid="1331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7" name="Rectangle 7"/>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Atomic Theory of Matter</a:t>
            </a:r>
          </a:p>
        </p:txBody>
      </p:sp>
      <p:pic>
        <p:nvPicPr>
          <p:cNvPr id="245771" name="Picture 11" descr="nn1"/>
          <p:cNvPicPr>
            <a:picLocks noChangeAspect="1" noChangeArrowheads="1"/>
          </p:cNvPicPr>
          <p:nvPr/>
        </p:nvPicPr>
        <p:blipFill>
          <a:blip r:embed="rId3"/>
          <a:srcRect/>
          <a:stretch>
            <a:fillRect/>
          </a:stretch>
        </p:blipFill>
        <p:spPr bwMode="auto">
          <a:xfrm>
            <a:off x="533400" y="1447800"/>
            <a:ext cx="4310063" cy="3033713"/>
          </a:xfrm>
          <a:prstGeom prst="rect">
            <a:avLst/>
          </a:prstGeom>
        </p:spPr>
        <p:style>
          <a:lnRef idx="2">
            <a:schemeClr val="accent2"/>
          </a:lnRef>
          <a:fillRef idx="1">
            <a:schemeClr val="lt1"/>
          </a:fillRef>
          <a:effectRef idx="0">
            <a:schemeClr val="accent2"/>
          </a:effectRef>
          <a:fontRef idx="minor">
            <a:schemeClr val="dk1"/>
          </a:fontRef>
        </p:style>
      </p:pic>
      <p:pic>
        <p:nvPicPr>
          <p:cNvPr id="245772" name="Picture 12" descr="nn2"/>
          <p:cNvPicPr>
            <a:picLocks noChangeAspect="1" noChangeArrowheads="1"/>
          </p:cNvPicPr>
          <p:nvPr/>
        </p:nvPicPr>
        <p:blipFill>
          <a:blip r:embed="rId4"/>
          <a:srcRect/>
          <a:stretch>
            <a:fillRect/>
          </a:stretch>
        </p:blipFill>
        <p:spPr bwMode="auto">
          <a:xfrm>
            <a:off x="5105400" y="1828800"/>
            <a:ext cx="523875" cy="1524000"/>
          </a:xfrm>
          <a:prstGeom prst="rect">
            <a:avLst/>
          </a:prstGeom>
        </p:spPr>
        <p:style>
          <a:lnRef idx="1">
            <a:schemeClr val="accent5"/>
          </a:lnRef>
          <a:fillRef idx="2">
            <a:schemeClr val="accent5"/>
          </a:fillRef>
          <a:effectRef idx="1">
            <a:schemeClr val="accent5"/>
          </a:effectRef>
          <a:fontRef idx="minor">
            <a:schemeClr val="dk1"/>
          </a:fontRef>
        </p:style>
      </p:pic>
      <p:sp>
        <p:nvSpPr>
          <p:cNvPr id="245784" name="Text Box 24"/>
          <p:cNvSpPr txBox="1">
            <a:spLocks noChangeArrowheads="1"/>
          </p:cNvSpPr>
          <p:nvPr/>
        </p:nvSpPr>
        <p:spPr bwMode="auto">
          <a:xfrm>
            <a:off x="5638800" y="1447800"/>
            <a:ext cx="3505200" cy="18780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l">
              <a:spcBef>
                <a:spcPct val="50000"/>
              </a:spcBef>
            </a:pPr>
            <a:r>
              <a:rPr lang="en-US" sz="1800" b="1" u="sng" baseline="0" dirty="0">
                <a:latin typeface="Arial" charset="0"/>
                <a:cs typeface="Arial" charset="0"/>
              </a:rPr>
              <a:t>Protons</a:t>
            </a:r>
            <a:r>
              <a:rPr lang="en-US" sz="1800" b="1" baseline="0" dirty="0">
                <a:latin typeface="Arial" charset="0"/>
                <a:cs typeface="Arial" charset="0"/>
              </a:rPr>
              <a:t> </a:t>
            </a:r>
            <a:r>
              <a:rPr lang="en-US" sz="1800" b="1" u="sng" baseline="0" dirty="0">
                <a:latin typeface="Arial" charset="0"/>
                <a:cs typeface="Arial" charset="0"/>
              </a:rPr>
              <a:t>Neutrons</a:t>
            </a:r>
            <a:r>
              <a:rPr lang="en-US" sz="1800" b="1" baseline="0" dirty="0">
                <a:latin typeface="Arial" charset="0"/>
                <a:cs typeface="Arial" charset="0"/>
              </a:rPr>
              <a:t> </a:t>
            </a:r>
            <a:r>
              <a:rPr lang="en-US" sz="1800" b="1" u="sng" baseline="0" dirty="0">
                <a:latin typeface="Arial" charset="0"/>
                <a:cs typeface="Arial" charset="0"/>
              </a:rPr>
              <a:t>Electrons</a:t>
            </a:r>
            <a:endParaRPr lang="en-US" sz="1800" baseline="0" dirty="0">
              <a:latin typeface="Arial" charset="0"/>
              <a:cs typeface="Arial" charset="0"/>
            </a:endParaRPr>
          </a:p>
          <a:p>
            <a:pPr algn="l">
              <a:spcBef>
                <a:spcPct val="50000"/>
              </a:spcBef>
            </a:pPr>
            <a:r>
              <a:rPr lang="en-US" sz="1800" baseline="0" dirty="0">
                <a:latin typeface="Arial" charset="0"/>
                <a:cs typeface="Arial" charset="0"/>
              </a:rPr>
              <a:t>    6               6               6</a:t>
            </a:r>
            <a:br>
              <a:rPr lang="en-US" sz="1800" baseline="0" dirty="0">
                <a:latin typeface="Arial" charset="0"/>
                <a:cs typeface="Arial" charset="0"/>
              </a:rPr>
            </a:br>
            <a:r>
              <a:rPr lang="en-US" sz="1800" baseline="0" dirty="0">
                <a:latin typeface="Arial" charset="0"/>
                <a:cs typeface="Arial" charset="0"/>
              </a:rPr>
              <a:t/>
            </a:r>
            <a:br>
              <a:rPr lang="en-US" sz="1800" baseline="0" dirty="0">
                <a:latin typeface="Arial" charset="0"/>
                <a:cs typeface="Arial" charset="0"/>
              </a:rPr>
            </a:br>
            <a:r>
              <a:rPr lang="en-US" sz="1800" baseline="0" dirty="0">
                <a:latin typeface="Arial" charset="0"/>
                <a:cs typeface="Arial" charset="0"/>
              </a:rPr>
              <a:t>    6               7               6</a:t>
            </a:r>
            <a:br>
              <a:rPr lang="en-US" sz="1800" baseline="0" dirty="0">
                <a:latin typeface="Arial" charset="0"/>
                <a:cs typeface="Arial" charset="0"/>
              </a:rPr>
            </a:br>
            <a:r>
              <a:rPr lang="en-US" sz="1800" baseline="0" dirty="0">
                <a:latin typeface="Arial" charset="0"/>
                <a:cs typeface="Arial" charset="0"/>
              </a:rPr>
              <a:t/>
            </a:r>
            <a:br>
              <a:rPr lang="en-US" sz="1800" baseline="0" dirty="0">
                <a:latin typeface="Arial" charset="0"/>
                <a:cs typeface="Arial" charset="0"/>
              </a:rPr>
            </a:br>
            <a:r>
              <a:rPr lang="en-US" sz="1800" baseline="0" dirty="0">
                <a:latin typeface="Arial" charset="0"/>
                <a:cs typeface="Arial" charset="0"/>
              </a:rPr>
              <a:t>    6               8               6</a:t>
            </a: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787</Words>
  <Application>Microsoft Office PowerPoint</Application>
  <PresentationFormat>On-screen Show (4:3)</PresentationFormat>
  <Paragraphs>129</Paragraphs>
  <Slides>30</Slides>
  <Notes>10</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 Unicode MS</vt:lpstr>
      <vt:lpstr>Adobe Gothic Std B</vt:lpstr>
      <vt:lpstr>Arial</vt:lpstr>
      <vt:lpstr>Calibri</vt:lpstr>
      <vt:lpstr>Comic Sans MS</vt:lpstr>
      <vt:lpstr>Helvetica</vt:lpstr>
      <vt:lpstr>Lucida Console</vt:lpstr>
      <vt:lpstr>Symbol</vt:lpstr>
      <vt:lpstr>Times New Roman</vt:lpstr>
      <vt:lpstr>Wingdings</vt:lpstr>
      <vt:lpstr>WP Greek Century</vt:lpstr>
      <vt:lpstr>Office Theme</vt:lpstr>
      <vt:lpstr>Atoms, Molecules, and Ions</vt:lpstr>
      <vt:lpstr>Atomic Theory of Matter</vt:lpstr>
      <vt:lpstr>PowerPoint Presentation</vt:lpstr>
      <vt:lpstr>PowerPoint Presentation</vt:lpstr>
      <vt:lpstr>Rutherford Atomic Model (1911)</vt:lpstr>
      <vt:lpstr>Atomic Theory of Matter</vt:lpstr>
      <vt:lpstr>PowerPoint Presentation</vt:lpstr>
      <vt:lpstr>Copper atoms on silica  surface.  </vt:lpstr>
      <vt:lpstr>Atomic Theory of Matter</vt:lpstr>
      <vt:lpstr>PowerPoint Presentation</vt:lpstr>
      <vt:lpstr>The Modern View of Atomic Structure  </vt:lpstr>
      <vt:lpstr>Counting Protons, Neutrons, and Electrons</vt:lpstr>
      <vt:lpstr>PowerPoint Presentation</vt:lpstr>
      <vt:lpstr>ELEMENTS</vt:lpstr>
      <vt:lpstr>PERIODIC TABLE</vt:lpstr>
      <vt:lpstr>Glenn Seaborg (1912-1999 )</vt:lpstr>
      <vt:lpstr>The red compound is composed of  •  nickel (Ni) (silver) •  carbon (C) (black) •  hydrogen (H) (white)  •  oxygen (O) (red) •  nitrogen (N) (blue) </vt:lpstr>
      <vt:lpstr>Compounds</vt:lpstr>
      <vt:lpstr>PowerPoint Presentation</vt:lpstr>
      <vt:lpstr>PowerPoint Presentation</vt:lpstr>
      <vt:lpstr>ELEMENTS THAT EXIST AS DIATOMIC MOLECULES</vt:lpstr>
      <vt:lpstr>Radioactivity</vt:lpstr>
      <vt:lpstr>Isotopes</vt:lpstr>
      <vt:lpstr>Two isotopes of sodium.</vt:lpstr>
      <vt:lpstr>Diagram of a Simple Mass Spectrometer, Showing the Separation of Neon Isotopes</vt:lpstr>
      <vt:lpstr>Atomic Theory of Matter</vt:lpstr>
      <vt:lpstr>Isotopes &amp; Average Atomic Mass</vt:lpstr>
      <vt:lpstr>Find out</vt:lpstr>
      <vt:lpstr>Extra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Molecules, and Ions</dc:title>
  <dc:creator>ACH</dc:creator>
  <cp:lastModifiedBy>HP</cp:lastModifiedBy>
  <cp:revision>38</cp:revision>
  <dcterms:created xsi:type="dcterms:W3CDTF">2016-01-15T04:26:38Z</dcterms:created>
  <dcterms:modified xsi:type="dcterms:W3CDTF">2017-05-26T02:07:34Z</dcterms:modified>
</cp:coreProperties>
</file>