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95" r:id="rId5"/>
    <p:sldId id="294" r:id="rId6"/>
    <p:sldId id="293" r:id="rId7"/>
    <p:sldId id="292"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p:scale>
          <a:sx n="66" d="100"/>
          <a:sy n="66" d="100"/>
        </p:scale>
        <p:origin x="900" y="2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3D6430-2A63-4D52-A23A-86B79EA383D3}"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BCD2E2-2AB0-4FD2-998C-3C24F8894669}" type="slidenum">
              <a:rPr lang="en-US" smtClean="0"/>
              <a:t>‹#›</a:t>
            </a:fld>
            <a:endParaRPr lang="en-US"/>
          </a:p>
        </p:txBody>
      </p:sp>
    </p:spTree>
    <p:extLst>
      <p:ext uri="{BB962C8B-B14F-4D97-AF65-F5344CB8AC3E}">
        <p14:creationId xmlns:p14="http://schemas.microsoft.com/office/powerpoint/2010/main" val="116801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3D6430-2A63-4D52-A23A-86B79EA383D3}"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BCD2E2-2AB0-4FD2-998C-3C24F8894669}" type="slidenum">
              <a:rPr lang="en-US" smtClean="0"/>
              <a:t>‹#›</a:t>
            </a:fld>
            <a:endParaRPr lang="en-US"/>
          </a:p>
        </p:txBody>
      </p:sp>
    </p:spTree>
    <p:extLst>
      <p:ext uri="{BB962C8B-B14F-4D97-AF65-F5344CB8AC3E}">
        <p14:creationId xmlns:p14="http://schemas.microsoft.com/office/powerpoint/2010/main" val="1361892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3D6430-2A63-4D52-A23A-86B79EA383D3}"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BCD2E2-2AB0-4FD2-998C-3C24F8894669}" type="slidenum">
              <a:rPr lang="en-US" smtClean="0"/>
              <a:t>‹#›</a:t>
            </a:fld>
            <a:endParaRPr lang="en-US"/>
          </a:p>
        </p:txBody>
      </p:sp>
    </p:spTree>
    <p:extLst>
      <p:ext uri="{BB962C8B-B14F-4D97-AF65-F5344CB8AC3E}">
        <p14:creationId xmlns:p14="http://schemas.microsoft.com/office/powerpoint/2010/main" val="3572103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3D6430-2A63-4D52-A23A-86B79EA383D3}"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BCD2E2-2AB0-4FD2-998C-3C24F8894669}" type="slidenum">
              <a:rPr lang="en-US" smtClean="0"/>
              <a:t>‹#›</a:t>
            </a:fld>
            <a:endParaRPr lang="en-US"/>
          </a:p>
        </p:txBody>
      </p:sp>
    </p:spTree>
    <p:extLst>
      <p:ext uri="{BB962C8B-B14F-4D97-AF65-F5344CB8AC3E}">
        <p14:creationId xmlns:p14="http://schemas.microsoft.com/office/powerpoint/2010/main" val="4255671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3D6430-2A63-4D52-A23A-86B79EA383D3}"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BCD2E2-2AB0-4FD2-998C-3C24F8894669}" type="slidenum">
              <a:rPr lang="en-US" smtClean="0"/>
              <a:t>‹#›</a:t>
            </a:fld>
            <a:endParaRPr lang="en-US"/>
          </a:p>
        </p:txBody>
      </p:sp>
    </p:spTree>
    <p:extLst>
      <p:ext uri="{BB962C8B-B14F-4D97-AF65-F5344CB8AC3E}">
        <p14:creationId xmlns:p14="http://schemas.microsoft.com/office/powerpoint/2010/main" val="3851129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3D6430-2A63-4D52-A23A-86B79EA383D3}" type="datetimeFigureOut">
              <a:rPr lang="en-US" smtClean="0"/>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BCD2E2-2AB0-4FD2-998C-3C24F8894669}" type="slidenum">
              <a:rPr lang="en-US" smtClean="0"/>
              <a:t>‹#›</a:t>
            </a:fld>
            <a:endParaRPr lang="en-US"/>
          </a:p>
        </p:txBody>
      </p:sp>
    </p:spTree>
    <p:extLst>
      <p:ext uri="{BB962C8B-B14F-4D97-AF65-F5344CB8AC3E}">
        <p14:creationId xmlns:p14="http://schemas.microsoft.com/office/powerpoint/2010/main" val="121300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3D6430-2A63-4D52-A23A-86B79EA383D3}" type="datetimeFigureOut">
              <a:rPr lang="en-US" smtClean="0"/>
              <a:t>4/3/2018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BCD2E2-2AB0-4FD2-998C-3C24F8894669}" type="slidenum">
              <a:rPr lang="en-US" smtClean="0"/>
              <a:t>‹#›</a:t>
            </a:fld>
            <a:endParaRPr lang="en-US"/>
          </a:p>
        </p:txBody>
      </p:sp>
    </p:spTree>
    <p:extLst>
      <p:ext uri="{BB962C8B-B14F-4D97-AF65-F5344CB8AC3E}">
        <p14:creationId xmlns:p14="http://schemas.microsoft.com/office/powerpoint/2010/main" val="2667007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3D6430-2A63-4D52-A23A-86B79EA383D3}" type="datetimeFigureOut">
              <a:rPr lang="en-US" smtClean="0"/>
              <a:t>4/3/2018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BCD2E2-2AB0-4FD2-998C-3C24F8894669}" type="slidenum">
              <a:rPr lang="en-US" smtClean="0"/>
              <a:t>‹#›</a:t>
            </a:fld>
            <a:endParaRPr lang="en-US"/>
          </a:p>
        </p:txBody>
      </p:sp>
    </p:spTree>
    <p:extLst>
      <p:ext uri="{BB962C8B-B14F-4D97-AF65-F5344CB8AC3E}">
        <p14:creationId xmlns:p14="http://schemas.microsoft.com/office/powerpoint/2010/main" val="2615925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3D6430-2A63-4D52-A23A-86B79EA383D3}" type="datetimeFigureOut">
              <a:rPr lang="en-US" smtClean="0"/>
              <a:t>4/3/2018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BCD2E2-2AB0-4FD2-998C-3C24F8894669}" type="slidenum">
              <a:rPr lang="en-US" smtClean="0"/>
              <a:t>‹#›</a:t>
            </a:fld>
            <a:endParaRPr lang="en-US"/>
          </a:p>
        </p:txBody>
      </p:sp>
    </p:spTree>
    <p:extLst>
      <p:ext uri="{BB962C8B-B14F-4D97-AF65-F5344CB8AC3E}">
        <p14:creationId xmlns:p14="http://schemas.microsoft.com/office/powerpoint/2010/main" val="1517241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3D6430-2A63-4D52-A23A-86B79EA383D3}" type="datetimeFigureOut">
              <a:rPr lang="en-US" smtClean="0"/>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BCD2E2-2AB0-4FD2-998C-3C24F8894669}" type="slidenum">
              <a:rPr lang="en-US" smtClean="0"/>
              <a:t>‹#›</a:t>
            </a:fld>
            <a:endParaRPr lang="en-US"/>
          </a:p>
        </p:txBody>
      </p:sp>
    </p:spTree>
    <p:extLst>
      <p:ext uri="{BB962C8B-B14F-4D97-AF65-F5344CB8AC3E}">
        <p14:creationId xmlns:p14="http://schemas.microsoft.com/office/powerpoint/2010/main" val="835968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3D6430-2A63-4D52-A23A-86B79EA383D3}" type="datetimeFigureOut">
              <a:rPr lang="en-US" smtClean="0"/>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BCD2E2-2AB0-4FD2-998C-3C24F8894669}" type="slidenum">
              <a:rPr lang="en-US" smtClean="0"/>
              <a:t>‹#›</a:t>
            </a:fld>
            <a:endParaRPr lang="en-US"/>
          </a:p>
        </p:txBody>
      </p:sp>
    </p:spTree>
    <p:extLst>
      <p:ext uri="{BB962C8B-B14F-4D97-AF65-F5344CB8AC3E}">
        <p14:creationId xmlns:p14="http://schemas.microsoft.com/office/powerpoint/2010/main" val="296842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3D6430-2A63-4D52-A23A-86B79EA383D3}" type="datetimeFigureOut">
              <a:rPr lang="en-US" smtClean="0"/>
              <a:t>4/3/2018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BCD2E2-2AB0-4FD2-998C-3C24F8894669}" type="slidenum">
              <a:rPr lang="en-US" smtClean="0"/>
              <a:t>‹#›</a:t>
            </a:fld>
            <a:endParaRPr lang="en-US"/>
          </a:p>
        </p:txBody>
      </p:sp>
    </p:spTree>
    <p:extLst>
      <p:ext uri="{BB962C8B-B14F-4D97-AF65-F5344CB8AC3E}">
        <p14:creationId xmlns:p14="http://schemas.microsoft.com/office/powerpoint/2010/main" val="1586157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3974072"/>
          </a:xfrm>
        </p:spPr>
        <p:txBody>
          <a:bodyPr>
            <a:normAutofit fontScale="90000"/>
          </a:bodyPr>
          <a:lstStyle/>
          <a:p>
            <a:r>
              <a:rPr lang="en-GB" b="1" dirty="0"/>
              <a:t>Determination of the enzyme ALT (</a:t>
            </a:r>
            <a:r>
              <a:rPr lang="en-GB" b="1" dirty="0" smtClean="0"/>
              <a:t>SGPT)  &amp;  AST </a:t>
            </a:r>
            <a:r>
              <a:rPr lang="en-GB" b="1" dirty="0"/>
              <a:t>activity in serum by enzymatic method using    </a:t>
            </a:r>
            <a:r>
              <a:rPr lang="en-US" dirty="0"/>
              <a:t/>
            </a:r>
            <a:br>
              <a:rPr lang="en-US" dirty="0"/>
            </a:br>
            <a:r>
              <a:rPr lang="en-GB" b="1" dirty="0" err="1"/>
              <a:t>Biophotometer</a:t>
            </a:r>
            <a:endParaRPr lang="en-US" dirty="0"/>
          </a:p>
        </p:txBody>
      </p:sp>
    </p:spTree>
    <p:extLst>
      <p:ext uri="{BB962C8B-B14F-4D97-AF65-F5344CB8AC3E}">
        <p14:creationId xmlns:p14="http://schemas.microsoft.com/office/powerpoint/2010/main" val="4221177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264" y="149973"/>
            <a:ext cx="10515600" cy="818216"/>
          </a:xfrm>
        </p:spPr>
        <p:txBody>
          <a:bodyPr/>
          <a:lstStyle/>
          <a:p>
            <a:r>
              <a:rPr lang="en-US" b="1" dirty="0" smtClean="0"/>
              <a:t>ALT</a:t>
            </a:r>
            <a:endParaRPr lang="en-US" b="1" dirty="0"/>
          </a:p>
        </p:txBody>
      </p:sp>
      <p:sp>
        <p:nvSpPr>
          <p:cNvPr id="3" name="Content Placeholder 2"/>
          <p:cNvSpPr>
            <a:spLocks noGrp="1"/>
          </p:cNvSpPr>
          <p:nvPr>
            <p:ph idx="1"/>
          </p:nvPr>
        </p:nvSpPr>
        <p:spPr>
          <a:xfrm>
            <a:off x="504264" y="793376"/>
            <a:ext cx="11183471" cy="5930153"/>
          </a:xfrm>
          <a:solidFill>
            <a:schemeClr val="accent5">
              <a:lumMod val="20000"/>
              <a:lumOff val="80000"/>
            </a:schemeClr>
          </a:solidFill>
        </p:spPr>
        <p:txBody>
          <a:bodyPr>
            <a:normAutofit fontScale="62500" lnSpcReduction="20000"/>
          </a:bodyPr>
          <a:lstStyle/>
          <a:p>
            <a:pPr>
              <a:lnSpc>
                <a:spcPct val="120000"/>
              </a:lnSpc>
            </a:pPr>
            <a:r>
              <a:rPr lang="en-GB" sz="3400" b="1" dirty="0">
                <a:latin typeface="Arial" panose="020B0604020202020204" pitchFamily="34" charset="0"/>
                <a:cs typeface="Arial" panose="020B0604020202020204" pitchFamily="34" charset="0"/>
              </a:rPr>
              <a:t>Alanine aminotransferase (glutamate pyruvate transaminase) </a:t>
            </a:r>
            <a:r>
              <a:rPr lang="en-GB" sz="3400" dirty="0">
                <a:latin typeface="Arial" panose="020B0604020202020204" pitchFamily="34" charset="0"/>
                <a:cs typeface="Arial" panose="020B0604020202020204" pitchFamily="34" charset="0"/>
              </a:rPr>
              <a:t>belongs to the group of transaminases, </a:t>
            </a:r>
            <a:endParaRPr lang="en-GB" sz="3400" dirty="0" smtClean="0">
              <a:latin typeface="Arial" panose="020B0604020202020204" pitchFamily="34" charset="0"/>
              <a:cs typeface="Arial" panose="020B0604020202020204" pitchFamily="34" charset="0"/>
            </a:endParaRPr>
          </a:p>
          <a:p>
            <a:pPr>
              <a:lnSpc>
                <a:spcPct val="120000"/>
              </a:lnSpc>
            </a:pPr>
            <a:r>
              <a:rPr lang="en-GB" sz="3400" dirty="0" smtClean="0">
                <a:latin typeface="Arial" panose="020B0604020202020204" pitchFamily="34" charset="0"/>
                <a:cs typeface="Arial" panose="020B0604020202020204" pitchFamily="34" charset="0"/>
              </a:rPr>
              <a:t>Catalyses </a:t>
            </a:r>
            <a:r>
              <a:rPr lang="en-GB" sz="3400" dirty="0">
                <a:latin typeface="Arial" panose="020B0604020202020204" pitchFamily="34" charset="0"/>
                <a:cs typeface="Arial" panose="020B0604020202020204" pitchFamily="34" charset="0"/>
              </a:rPr>
              <a:t>the conversion of amino acid to the corresponding α-keto acids </a:t>
            </a:r>
            <a:r>
              <a:rPr lang="en-GB" sz="3400" dirty="0" smtClean="0">
                <a:latin typeface="Arial" panose="020B0604020202020204" pitchFamily="34" charset="0"/>
                <a:cs typeface="Arial" panose="020B0604020202020204" pitchFamily="34" charset="0"/>
              </a:rPr>
              <a:t>by the </a:t>
            </a:r>
            <a:r>
              <a:rPr lang="en-GB" sz="3400" dirty="0">
                <a:latin typeface="Arial" panose="020B0604020202020204" pitchFamily="34" charset="0"/>
                <a:cs typeface="Arial" panose="020B0604020202020204" pitchFamily="34" charset="0"/>
              </a:rPr>
              <a:t>transfer of amino groups; </a:t>
            </a:r>
            <a:endParaRPr lang="en-GB" sz="3400" dirty="0" smtClean="0">
              <a:latin typeface="Arial" panose="020B0604020202020204" pitchFamily="34" charset="0"/>
              <a:cs typeface="Arial" panose="020B0604020202020204" pitchFamily="34" charset="0"/>
            </a:endParaRPr>
          </a:p>
          <a:p>
            <a:pPr>
              <a:lnSpc>
                <a:spcPct val="120000"/>
              </a:lnSpc>
            </a:pPr>
            <a:r>
              <a:rPr lang="en-GB" sz="3400" dirty="0" smtClean="0">
                <a:latin typeface="Arial" panose="020B0604020202020204" pitchFamily="34" charset="0"/>
                <a:cs typeface="Arial" panose="020B0604020202020204" pitchFamily="34" charset="0"/>
              </a:rPr>
              <a:t>Although </a:t>
            </a:r>
            <a:r>
              <a:rPr lang="en-GB" sz="3400" dirty="0">
                <a:latin typeface="Arial" panose="020B0604020202020204" pitchFamily="34" charset="0"/>
                <a:cs typeface="Arial" panose="020B0604020202020204" pitchFamily="34" charset="0"/>
              </a:rPr>
              <a:t>higher activities exist in the liver, minor activity can also be detected in the kidneys, heart, skeletal muscle, pancreas, spleen and lungs. </a:t>
            </a:r>
            <a:endParaRPr lang="en-GB" sz="3400" dirty="0" smtClean="0">
              <a:latin typeface="Arial" panose="020B0604020202020204" pitchFamily="34" charset="0"/>
              <a:cs typeface="Arial" panose="020B0604020202020204" pitchFamily="34" charset="0"/>
            </a:endParaRPr>
          </a:p>
          <a:p>
            <a:pPr>
              <a:lnSpc>
                <a:spcPct val="120000"/>
              </a:lnSpc>
            </a:pPr>
            <a:r>
              <a:rPr lang="en-GB" sz="3400" dirty="0" smtClean="0">
                <a:latin typeface="Arial" panose="020B0604020202020204" pitchFamily="34" charset="0"/>
                <a:cs typeface="Arial" panose="020B0604020202020204" pitchFamily="34" charset="0"/>
              </a:rPr>
              <a:t>Elevated </a:t>
            </a:r>
            <a:r>
              <a:rPr lang="en-GB" sz="3400" dirty="0">
                <a:latin typeface="Arial" panose="020B0604020202020204" pitchFamily="34" charset="0"/>
                <a:cs typeface="Arial" panose="020B0604020202020204" pitchFamily="34" charset="0"/>
              </a:rPr>
              <a:t>serum ALT is found in hepatitis, cirrhosis, obstructive jaundice, carcinoma of the liver and chronic alcohol abuse. </a:t>
            </a:r>
            <a:endParaRPr lang="en-GB" sz="3400" dirty="0" smtClean="0">
              <a:latin typeface="Arial" panose="020B0604020202020204" pitchFamily="34" charset="0"/>
              <a:cs typeface="Arial" panose="020B0604020202020204" pitchFamily="34" charset="0"/>
            </a:endParaRPr>
          </a:p>
          <a:p>
            <a:pPr>
              <a:lnSpc>
                <a:spcPct val="120000"/>
              </a:lnSpc>
            </a:pPr>
            <a:r>
              <a:rPr lang="en-GB" sz="3400" dirty="0" smtClean="0">
                <a:latin typeface="Arial" panose="020B0604020202020204" pitchFamily="34" charset="0"/>
                <a:cs typeface="Arial" panose="020B0604020202020204" pitchFamily="34" charset="0"/>
              </a:rPr>
              <a:t>ALT </a:t>
            </a:r>
            <a:r>
              <a:rPr lang="en-GB" sz="3400" dirty="0">
                <a:latin typeface="Arial" panose="020B0604020202020204" pitchFamily="34" charset="0"/>
                <a:cs typeface="Arial" panose="020B0604020202020204" pitchFamily="34" charset="0"/>
              </a:rPr>
              <a:t>is only slightly elevated in patients who have an uncomplicated myocardial infarction. </a:t>
            </a:r>
            <a:endParaRPr lang="en-GB" sz="3400" dirty="0" smtClean="0">
              <a:latin typeface="Arial" panose="020B0604020202020204" pitchFamily="34" charset="0"/>
              <a:cs typeface="Arial" panose="020B0604020202020204" pitchFamily="34" charset="0"/>
            </a:endParaRPr>
          </a:p>
          <a:p>
            <a:pPr>
              <a:lnSpc>
                <a:spcPct val="120000"/>
              </a:lnSpc>
            </a:pPr>
            <a:r>
              <a:rPr lang="en-GB" sz="3400" dirty="0" smtClean="0">
                <a:latin typeface="Arial" panose="020B0604020202020204" pitchFamily="34" charset="0"/>
                <a:cs typeface="Arial" panose="020B0604020202020204" pitchFamily="34" charset="0"/>
              </a:rPr>
              <a:t>Although</a:t>
            </a:r>
            <a:r>
              <a:rPr lang="en-GB" sz="3400" dirty="0">
                <a:latin typeface="Arial" panose="020B0604020202020204" pitchFamily="34" charset="0"/>
                <a:cs typeface="Arial" panose="020B0604020202020204" pitchFamily="34" charset="0"/>
              </a:rPr>
              <a:t>, both serum aspartate aminotransferase (AST) and ALT found to be elevated whenever disease processes affect liver cell integrity, </a:t>
            </a:r>
            <a:endParaRPr lang="en-GB" sz="3400" dirty="0" smtClean="0">
              <a:latin typeface="Arial" panose="020B0604020202020204" pitchFamily="34" charset="0"/>
              <a:cs typeface="Arial" panose="020B0604020202020204" pitchFamily="34" charset="0"/>
            </a:endParaRPr>
          </a:p>
          <a:p>
            <a:pPr>
              <a:lnSpc>
                <a:spcPct val="120000"/>
              </a:lnSpc>
            </a:pPr>
            <a:r>
              <a:rPr lang="en-GB" sz="3400" dirty="0" smtClean="0">
                <a:latin typeface="Arial" panose="020B0604020202020204" pitchFamily="34" charset="0"/>
                <a:cs typeface="Arial" panose="020B0604020202020204" pitchFamily="34" charset="0"/>
              </a:rPr>
              <a:t>ALT </a:t>
            </a:r>
            <a:r>
              <a:rPr lang="en-GB" sz="3400" dirty="0">
                <a:latin typeface="Arial" panose="020B0604020202020204" pitchFamily="34" charset="0"/>
                <a:cs typeface="Arial" panose="020B0604020202020204" pitchFamily="34" charset="0"/>
              </a:rPr>
              <a:t>is more liver specific enzyme. Moreover, elevations of ALT persist longer than elevations of AST activity.</a:t>
            </a:r>
            <a:endParaRPr lang="en-US" sz="34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4870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 y="0"/>
            <a:ext cx="6076950" cy="5351929"/>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15753" y="2124635"/>
            <a:ext cx="7019365" cy="45720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83387" y="156140"/>
            <a:ext cx="3435245" cy="2286000"/>
          </a:xfrm>
          <a:prstGeom prst="rect">
            <a:avLst/>
          </a:prstGeom>
        </p:spPr>
      </p:pic>
    </p:spTree>
    <p:extLst>
      <p:ext uri="{BB962C8B-B14F-4D97-AF65-F5344CB8AC3E}">
        <p14:creationId xmlns:p14="http://schemas.microsoft.com/office/powerpoint/2010/main" val="39025383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7875"/>
          </a:xfrm>
        </p:spPr>
        <p:txBody>
          <a:bodyPr/>
          <a:lstStyle/>
          <a:p>
            <a:r>
              <a:rPr lang="en-US" dirty="0" smtClean="0">
                <a:latin typeface="Arial" panose="020B0604020202020204" pitchFamily="34" charset="0"/>
                <a:cs typeface="Arial" panose="020B0604020202020204" pitchFamily="34" charset="0"/>
              </a:rPr>
              <a:t>Principle </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253331"/>
            <a:ext cx="10515600" cy="2350481"/>
          </a:xfrm>
        </p:spPr>
        <p:txBody>
          <a:bodyPr/>
          <a:lstStyle/>
          <a:p>
            <a:r>
              <a:rPr lang="en-GB" dirty="0">
                <a:latin typeface="Arial" panose="020B0604020202020204" pitchFamily="34" charset="0"/>
                <a:cs typeface="Arial" panose="020B0604020202020204" pitchFamily="34" charset="0"/>
              </a:rPr>
              <a:t>Alanine aminotransferase (glutamate pyruvate transaminase) catalyses the reversible transfer of an amino group from alanine to α-ketoglutarate forming glutamate and pyruvate. </a:t>
            </a:r>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The </a:t>
            </a:r>
            <a:r>
              <a:rPr lang="en-GB" dirty="0">
                <a:latin typeface="Arial" panose="020B0604020202020204" pitchFamily="34" charset="0"/>
                <a:cs typeface="Arial" panose="020B0604020202020204" pitchFamily="34" charset="0"/>
              </a:rPr>
              <a:t>pyruvate produced is reduced to lactate by lactate dehydrogenase (LDH) and NADH. </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a:stretch>
            <a:fillRect/>
          </a:stretch>
        </p:blipFill>
        <p:spPr>
          <a:xfrm>
            <a:off x="6639270" y="2982399"/>
            <a:ext cx="5295900" cy="1463488"/>
          </a:xfrm>
          <a:prstGeom prst="rect">
            <a:avLst/>
          </a:prstGeom>
          <a:ln>
            <a:solidFill>
              <a:srgbClr val="7030A0"/>
            </a:solidFill>
          </a:ln>
        </p:spPr>
      </p:pic>
      <p:sp>
        <p:nvSpPr>
          <p:cNvPr id="6" name="TextBox 5"/>
          <p:cNvSpPr txBox="1"/>
          <p:nvPr/>
        </p:nvSpPr>
        <p:spPr>
          <a:xfrm>
            <a:off x="556931" y="3429000"/>
            <a:ext cx="6024283" cy="1600438"/>
          </a:xfrm>
          <a:prstGeom prst="rect">
            <a:avLst/>
          </a:prstGeom>
          <a:solidFill>
            <a:schemeClr val="accent1">
              <a:lumMod val="75000"/>
            </a:schemeClr>
          </a:solidFill>
          <a:ln>
            <a:solidFill>
              <a:srgbClr val="7030A0"/>
            </a:solidFill>
          </a:ln>
        </p:spPr>
        <p:txBody>
          <a:bodyPr wrap="square" rtlCol="0">
            <a:spAutoFit/>
          </a:bodyPr>
          <a:lstStyle/>
          <a:p>
            <a:pPr algn="just"/>
            <a:r>
              <a:rPr lang="en-GB" sz="2000" dirty="0">
                <a:solidFill>
                  <a:schemeClr val="bg1">
                    <a:lumMod val="75000"/>
                  </a:schemeClr>
                </a:solidFill>
                <a:latin typeface="Arial" panose="020B0604020202020204" pitchFamily="34" charset="0"/>
                <a:cs typeface="Arial" panose="020B0604020202020204" pitchFamily="34" charset="0"/>
              </a:rPr>
              <a:t>The rate of decrease in concentration of NADH measured </a:t>
            </a:r>
            <a:r>
              <a:rPr lang="en-GB" sz="2000" dirty="0" err="1">
                <a:solidFill>
                  <a:schemeClr val="bg1">
                    <a:lumMod val="75000"/>
                  </a:schemeClr>
                </a:solidFill>
                <a:latin typeface="Arial" panose="020B0604020202020204" pitchFamily="34" charset="0"/>
                <a:cs typeface="Arial" panose="020B0604020202020204" pitchFamily="34" charset="0"/>
              </a:rPr>
              <a:t>photometrically</a:t>
            </a:r>
            <a:r>
              <a:rPr lang="en-GB" sz="2000" dirty="0">
                <a:solidFill>
                  <a:schemeClr val="bg1">
                    <a:lumMod val="75000"/>
                  </a:schemeClr>
                </a:solidFill>
                <a:latin typeface="Arial" panose="020B0604020202020204" pitchFamily="34" charset="0"/>
                <a:cs typeface="Arial" panose="020B0604020202020204" pitchFamily="34" charset="0"/>
              </a:rPr>
              <a:t> at 340nm is proportional to the catalytic concentration of ALT present in the sample.  </a:t>
            </a:r>
            <a:endParaRPr lang="en-US" sz="2000" dirty="0">
              <a:solidFill>
                <a:schemeClr val="bg1">
                  <a:lumMod val="75000"/>
                </a:schemeClr>
              </a:solidFill>
              <a:latin typeface="Arial" panose="020B0604020202020204" pitchFamily="34" charset="0"/>
              <a:cs typeface="Arial" panose="020B0604020202020204" pitchFamily="34" charset="0"/>
            </a:endParaRPr>
          </a:p>
          <a:p>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361847134"/>
              </p:ext>
            </p:extLst>
          </p:nvPr>
        </p:nvGraphicFramePr>
        <p:xfrm>
          <a:off x="6581214" y="4545108"/>
          <a:ext cx="5413562" cy="2259105"/>
        </p:xfrm>
        <a:graphic>
          <a:graphicData uri="http://schemas.openxmlformats.org/drawingml/2006/table">
            <a:tbl>
              <a:tblPr firstRow="1" firstCol="1" bandRow="1">
                <a:tableStyleId>{5C22544A-7EE6-4342-B048-85BDC9FD1C3A}</a:tableStyleId>
              </a:tblPr>
              <a:tblGrid>
                <a:gridCol w="1365297"/>
                <a:gridCol w="2857599"/>
                <a:gridCol w="1190666"/>
              </a:tblGrid>
              <a:tr h="373312">
                <a:tc>
                  <a:txBody>
                    <a:bodyPr/>
                    <a:lstStyle/>
                    <a:p>
                      <a:pPr marL="0" marR="0">
                        <a:lnSpc>
                          <a:spcPct val="107000"/>
                        </a:lnSpc>
                        <a:spcBef>
                          <a:spcPts val="0"/>
                        </a:spcBef>
                        <a:spcAft>
                          <a:spcPts val="0"/>
                        </a:spcAft>
                      </a:pPr>
                      <a:r>
                        <a:rPr lang="en-GB" sz="1200" dirty="0">
                          <a:effectLst/>
                          <a:latin typeface="Arial" panose="020B0604020202020204" pitchFamily="34" charset="0"/>
                          <a:cs typeface="Arial" panose="020B0604020202020204" pitchFamily="34" charset="0"/>
                        </a:rPr>
                        <a:t>R1 (buffer) </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GB" sz="1200">
                          <a:effectLst/>
                          <a:latin typeface="Arial" panose="020B0604020202020204" pitchFamily="34" charset="0"/>
                          <a:cs typeface="Arial" panose="020B0604020202020204" pitchFamily="34" charset="0"/>
                        </a:rPr>
                        <a:t>Tris pH 7.8 </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GB" sz="1200">
                          <a:effectLst/>
                          <a:latin typeface="Arial" panose="020B0604020202020204" pitchFamily="34" charset="0"/>
                          <a:cs typeface="Arial" panose="020B0604020202020204" pitchFamily="34" charset="0"/>
                        </a:rPr>
                        <a:t>100mmol/l</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373312">
                <a:tc>
                  <a:txBody>
                    <a:bodyPr/>
                    <a:lstStyle/>
                    <a:p>
                      <a:pPr marL="0" marR="0">
                        <a:lnSpc>
                          <a:spcPct val="107000"/>
                        </a:lnSpc>
                        <a:spcBef>
                          <a:spcPts val="0"/>
                        </a:spcBef>
                        <a:spcAft>
                          <a:spcPts val="0"/>
                        </a:spcAft>
                      </a:pPr>
                      <a:r>
                        <a:rPr lang="en-GB" sz="1200">
                          <a:effectLst/>
                          <a:latin typeface="Arial" panose="020B0604020202020204" pitchFamily="34" charset="0"/>
                          <a:cs typeface="Arial" panose="020B0604020202020204" pitchFamily="34" charset="0"/>
                        </a:rPr>
                        <a:t> </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GB" sz="1200" dirty="0">
                          <a:effectLst/>
                          <a:latin typeface="Arial" panose="020B0604020202020204" pitchFamily="34" charset="0"/>
                          <a:cs typeface="Arial" panose="020B0604020202020204" pitchFamily="34" charset="0"/>
                        </a:rPr>
                        <a:t>L-Alanine</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GB" sz="1200">
                          <a:effectLst/>
                          <a:latin typeface="Arial" panose="020B0604020202020204" pitchFamily="34" charset="0"/>
                          <a:cs typeface="Arial" panose="020B0604020202020204" pitchFamily="34" charset="0"/>
                        </a:rPr>
                        <a:t>500mmol/l</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373312">
                <a:tc>
                  <a:txBody>
                    <a:bodyPr/>
                    <a:lstStyle/>
                    <a:p>
                      <a:pPr marL="0" marR="0">
                        <a:lnSpc>
                          <a:spcPct val="107000"/>
                        </a:lnSpc>
                        <a:spcBef>
                          <a:spcPts val="0"/>
                        </a:spcBef>
                        <a:spcAft>
                          <a:spcPts val="0"/>
                        </a:spcAft>
                      </a:pPr>
                      <a:r>
                        <a:rPr lang="en-GB" sz="1200">
                          <a:effectLst/>
                          <a:latin typeface="Arial" panose="020B0604020202020204" pitchFamily="34" charset="0"/>
                          <a:cs typeface="Arial" panose="020B0604020202020204" pitchFamily="34" charset="0"/>
                        </a:rPr>
                        <a:t> </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GB" sz="1200">
                          <a:effectLst/>
                          <a:latin typeface="Arial" panose="020B0604020202020204" pitchFamily="34" charset="0"/>
                          <a:cs typeface="Arial" panose="020B0604020202020204" pitchFamily="34" charset="0"/>
                        </a:rPr>
                        <a:t>Lactate dehydrogenase (LDH) </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GB" sz="1200">
                          <a:effectLst/>
                          <a:latin typeface="Arial" panose="020B0604020202020204" pitchFamily="34" charset="0"/>
                          <a:cs typeface="Arial" panose="020B0604020202020204" pitchFamily="34" charset="0"/>
                        </a:rPr>
                        <a:t>1200U/l</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765857">
                <a:tc>
                  <a:txBody>
                    <a:bodyPr/>
                    <a:lstStyle/>
                    <a:p>
                      <a:pPr marL="0" marR="0">
                        <a:lnSpc>
                          <a:spcPct val="107000"/>
                        </a:lnSpc>
                        <a:spcBef>
                          <a:spcPts val="0"/>
                        </a:spcBef>
                        <a:spcAft>
                          <a:spcPts val="0"/>
                        </a:spcAft>
                      </a:pPr>
                      <a:r>
                        <a:rPr lang="en-GB" sz="1200">
                          <a:effectLst/>
                          <a:latin typeface="Arial" panose="020B0604020202020204" pitchFamily="34" charset="0"/>
                          <a:cs typeface="Arial" panose="020B0604020202020204" pitchFamily="34" charset="0"/>
                        </a:rPr>
                        <a:t>R2(substrate)</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GB" sz="1200">
                          <a:effectLst/>
                          <a:latin typeface="Arial" panose="020B0604020202020204" pitchFamily="34" charset="0"/>
                          <a:cs typeface="Arial" panose="020B0604020202020204" pitchFamily="34" charset="0"/>
                        </a:rPr>
                        <a:t>NADH</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GB" sz="1200">
                          <a:effectLst/>
                          <a:latin typeface="Arial" panose="020B0604020202020204" pitchFamily="34" charset="0"/>
                          <a:cs typeface="Arial" panose="020B0604020202020204" pitchFamily="34" charset="0"/>
                        </a:rPr>
                        <a:t>0.18mmol/l</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373312">
                <a:tc>
                  <a:txBody>
                    <a:bodyPr/>
                    <a:lstStyle/>
                    <a:p>
                      <a:pPr marL="0" marR="0">
                        <a:lnSpc>
                          <a:spcPct val="107000"/>
                        </a:lnSpc>
                        <a:spcBef>
                          <a:spcPts val="0"/>
                        </a:spcBef>
                        <a:spcAft>
                          <a:spcPts val="0"/>
                        </a:spcAft>
                      </a:pPr>
                      <a:r>
                        <a:rPr lang="en-GB" sz="1200">
                          <a:effectLst/>
                          <a:latin typeface="Arial" panose="020B0604020202020204" pitchFamily="34" charset="0"/>
                          <a:cs typeface="Arial" panose="020B0604020202020204" pitchFamily="34" charset="0"/>
                        </a:rPr>
                        <a:t> </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GB" sz="1200">
                          <a:effectLst/>
                          <a:latin typeface="Arial" panose="020B0604020202020204" pitchFamily="34" charset="0"/>
                          <a:cs typeface="Arial" panose="020B0604020202020204" pitchFamily="34" charset="0"/>
                        </a:rPr>
                        <a:t>α-ketoglutarate     </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GB" sz="1200" dirty="0">
                          <a:effectLst/>
                          <a:latin typeface="Arial" panose="020B0604020202020204" pitchFamily="34" charset="0"/>
                          <a:cs typeface="Arial" panose="020B0604020202020204" pitchFamily="34" charset="0"/>
                        </a:rPr>
                        <a:t>15mmol/l</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27465367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8198224" cy="737534"/>
          </a:xfrm>
        </p:spPr>
        <p:txBody>
          <a:bodyPr/>
          <a:lstStyle/>
          <a:p>
            <a:r>
              <a:rPr lang="en-US" dirty="0" smtClean="0">
                <a:latin typeface="Arial" panose="020B0604020202020204" pitchFamily="34" charset="0"/>
                <a:cs typeface="Arial" panose="020B0604020202020204" pitchFamily="34" charset="0"/>
              </a:rPr>
              <a:t>AST</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18565" y="1102660"/>
            <a:ext cx="10945906" cy="5271246"/>
          </a:xfrm>
        </p:spPr>
        <p:txBody>
          <a:bodyPr>
            <a:normAutofit fontScale="85000" lnSpcReduction="20000"/>
          </a:bodyPr>
          <a:lstStyle/>
          <a:p>
            <a:r>
              <a:rPr lang="en-GB" dirty="0">
                <a:latin typeface="Arial" panose="020B0604020202020204" pitchFamily="34" charset="0"/>
                <a:cs typeface="Arial" panose="020B0604020202020204" pitchFamily="34" charset="0"/>
              </a:rPr>
              <a:t>Aspartate aminotransferase (glutamate oxaloacetate transaminase) belongs to the group of transaminases</a:t>
            </a:r>
            <a:r>
              <a:rPr lang="en-GB" dirty="0" smtClean="0">
                <a:latin typeface="Arial" panose="020B0604020202020204" pitchFamily="34" charset="0"/>
                <a:cs typeface="Arial" panose="020B0604020202020204" pitchFamily="34" charset="0"/>
              </a:rPr>
              <a:t>,</a:t>
            </a:r>
          </a:p>
          <a:p>
            <a:r>
              <a:rPr lang="en-GB" dirty="0">
                <a:latin typeface="Arial" panose="020B0604020202020204" pitchFamily="34" charset="0"/>
                <a:cs typeface="Arial" panose="020B0604020202020204" pitchFamily="34" charset="0"/>
              </a:rPr>
              <a:t>C</a:t>
            </a:r>
            <a:r>
              <a:rPr lang="en-GB" dirty="0" smtClean="0">
                <a:latin typeface="Arial" panose="020B0604020202020204" pitchFamily="34" charset="0"/>
                <a:cs typeface="Arial" panose="020B0604020202020204" pitchFamily="34" charset="0"/>
              </a:rPr>
              <a:t>atalyse </a:t>
            </a:r>
            <a:r>
              <a:rPr lang="en-GB" dirty="0">
                <a:latin typeface="Arial" panose="020B0604020202020204" pitchFamily="34" charset="0"/>
                <a:cs typeface="Arial" panose="020B0604020202020204" pitchFamily="34" charset="0"/>
              </a:rPr>
              <a:t>the conversion of amino acids to the corresponding α-keto acids via the transfer of amino groups; they also </a:t>
            </a:r>
            <a:r>
              <a:rPr lang="en-GB" dirty="0" err="1">
                <a:latin typeface="Arial" panose="020B0604020202020204" pitchFamily="34" charset="0"/>
                <a:cs typeface="Arial" panose="020B0604020202020204" pitchFamily="34" charset="0"/>
              </a:rPr>
              <a:t>catalyze</a:t>
            </a:r>
            <a:r>
              <a:rPr lang="en-GB" dirty="0">
                <a:latin typeface="Arial" panose="020B0604020202020204" pitchFamily="34" charset="0"/>
                <a:cs typeface="Arial" panose="020B0604020202020204" pitchFamily="34" charset="0"/>
              </a:rPr>
              <a:t> the reverse process. </a:t>
            </a:r>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AST </a:t>
            </a:r>
            <a:r>
              <a:rPr lang="en-GB" dirty="0">
                <a:latin typeface="Arial" panose="020B0604020202020204" pitchFamily="34" charset="0"/>
                <a:cs typeface="Arial" panose="020B0604020202020204" pitchFamily="34" charset="0"/>
              </a:rPr>
              <a:t>is commonly found in human tissue. Although heart muscle is found to have the most activity of the enzyme, significant activity has also been seen in the brain, liver, gastric mucosa ,adipose tissue, skeletal muscle, and kidneys. </a:t>
            </a:r>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AST </a:t>
            </a:r>
            <a:r>
              <a:rPr lang="en-GB" dirty="0">
                <a:latin typeface="Arial" panose="020B0604020202020204" pitchFamily="34" charset="0"/>
                <a:cs typeface="Arial" panose="020B0604020202020204" pitchFamily="34" charset="0"/>
              </a:rPr>
              <a:t>is present in both cytoplasm and mitochondria of cells. In cases with mild tissue injury, the predominant form of AST is that from the cytoplasm, with a smaller amount coming from the mitochondria. </a:t>
            </a:r>
            <a:endParaRPr lang="en-GB" dirty="0" smtClean="0">
              <a:latin typeface="Arial" panose="020B0604020202020204" pitchFamily="34" charset="0"/>
              <a:cs typeface="Arial" panose="020B0604020202020204" pitchFamily="34" charset="0"/>
            </a:endParaRPr>
          </a:p>
          <a:p>
            <a:r>
              <a:rPr lang="en-GB" dirty="0" smtClean="0">
                <a:solidFill>
                  <a:srgbClr val="FF0000"/>
                </a:solidFill>
                <a:latin typeface="Arial" panose="020B0604020202020204" pitchFamily="34" charset="0"/>
                <a:cs typeface="Arial" panose="020B0604020202020204" pitchFamily="34" charset="0"/>
              </a:rPr>
              <a:t>Severe </a:t>
            </a:r>
            <a:r>
              <a:rPr lang="en-GB" dirty="0">
                <a:solidFill>
                  <a:srgbClr val="FF0000"/>
                </a:solidFill>
                <a:latin typeface="Arial" panose="020B0604020202020204" pitchFamily="34" charset="0"/>
                <a:cs typeface="Arial" panose="020B0604020202020204" pitchFamily="34" charset="0"/>
              </a:rPr>
              <a:t>tissue damage results in more of the mitochondrial enzyme being released. </a:t>
            </a:r>
            <a:endParaRPr lang="en-GB" dirty="0" smtClean="0">
              <a:solidFill>
                <a:srgbClr val="FF0000"/>
              </a:solidFill>
              <a:latin typeface="Arial" panose="020B0604020202020204" pitchFamily="34" charset="0"/>
              <a:cs typeface="Arial" panose="020B0604020202020204" pitchFamily="34" charset="0"/>
            </a:endParaRPr>
          </a:p>
          <a:p>
            <a:r>
              <a:rPr lang="en-GB" dirty="0" smtClean="0">
                <a:solidFill>
                  <a:srgbClr val="00B050"/>
                </a:solidFill>
                <a:latin typeface="Arial" panose="020B0604020202020204" pitchFamily="34" charset="0"/>
                <a:cs typeface="Arial" panose="020B0604020202020204" pitchFamily="34" charset="0"/>
              </a:rPr>
              <a:t>Elevated </a:t>
            </a:r>
            <a:r>
              <a:rPr lang="en-GB" dirty="0">
                <a:solidFill>
                  <a:srgbClr val="00B050"/>
                </a:solidFill>
                <a:latin typeface="Arial" panose="020B0604020202020204" pitchFamily="34" charset="0"/>
                <a:cs typeface="Arial" panose="020B0604020202020204" pitchFamily="34" charset="0"/>
              </a:rPr>
              <a:t>levels of transaminases are indicative of myocardial infarction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hepatopathies</a:t>
            </a:r>
            <a:r>
              <a:rPr lang="en-GB" dirty="0">
                <a:latin typeface="Arial" panose="020B0604020202020204" pitchFamily="34" charset="0"/>
                <a:cs typeface="Arial" panose="020B0604020202020204" pitchFamily="34" charset="0"/>
              </a:rPr>
              <a:t>, muscular dystrophy and damage to the internal organs</a:t>
            </a:r>
            <a:r>
              <a:rPr lang="en-GB" dirty="0" smtClean="0">
                <a:latin typeface="Arial" panose="020B0604020202020204" pitchFamily="34" charset="0"/>
                <a:cs typeface="Arial" panose="020B0604020202020204" pitchFamily="34" charset="0"/>
              </a:rPr>
              <a:t>.</a:t>
            </a:r>
          </a:p>
          <a:p>
            <a:r>
              <a:rPr lang="en-GB" dirty="0" smtClean="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Increased levels of AST however are generally a result of viral or toxic hepatitis and obstructive jaundice. Following a myocardial infarction, serum levels of AST are elevated and reach a peak 48-60 hours after onset.</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300096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2640" y="295835"/>
            <a:ext cx="8046720" cy="6035040"/>
          </a:xfrm>
          <a:prstGeom prst="rect">
            <a:avLst/>
          </a:prstGeom>
        </p:spPr>
      </p:pic>
    </p:spTree>
    <p:extLst>
      <p:ext uri="{BB962C8B-B14F-4D97-AF65-F5344CB8AC3E}">
        <p14:creationId xmlns:p14="http://schemas.microsoft.com/office/powerpoint/2010/main" val="41788811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Significance </a:t>
            </a:r>
            <a:endParaRPr lang="en-US" dirty="0"/>
          </a:p>
        </p:txBody>
      </p:sp>
      <p:sp>
        <p:nvSpPr>
          <p:cNvPr id="3" name="Content Placeholder 2"/>
          <p:cNvSpPr>
            <a:spLocks noGrp="1"/>
          </p:cNvSpPr>
          <p:nvPr>
            <p:ph idx="1"/>
          </p:nvPr>
        </p:nvSpPr>
        <p:spPr>
          <a:xfrm>
            <a:off x="838200" y="1546412"/>
            <a:ext cx="10515600" cy="4630551"/>
          </a:xfrm>
        </p:spPr>
        <p:txBody>
          <a:bodyPr>
            <a:normAutofit lnSpcReduction="10000"/>
          </a:bodyPr>
          <a:lstStyle/>
          <a:p>
            <a:r>
              <a:rPr lang="en-US" dirty="0" smtClean="0">
                <a:solidFill>
                  <a:srgbClr val="FF0000"/>
                </a:solidFill>
              </a:rPr>
              <a:t>The blood test for aspartate aminotransferase (AST) is usually used to detect liver damage. </a:t>
            </a:r>
            <a:r>
              <a:rPr lang="en-US" dirty="0" smtClean="0"/>
              <a:t>It is often ordered in conjunction with another liver enzyme, alanine aminotransferase (ALT)</a:t>
            </a:r>
          </a:p>
          <a:p>
            <a:r>
              <a:rPr lang="en-US" dirty="0" smtClean="0"/>
              <a:t>AST and ALT are considered to be two of the most important tests to detect liver injury, although ALT is more specific for the liver than is AST and is more commonly increased than is AST.</a:t>
            </a:r>
          </a:p>
          <a:p>
            <a:r>
              <a:rPr lang="en-US" dirty="0" smtClean="0"/>
              <a:t> Sometimes AST is compared directly to ALT and an AST/ALT ratio is calculated. </a:t>
            </a:r>
          </a:p>
          <a:p>
            <a:r>
              <a:rPr lang="en-US" dirty="0" smtClean="0">
                <a:solidFill>
                  <a:srgbClr val="FF0000"/>
                </a:solidFill>
              </a:rPr>
              <a:t>This ratio may be used to distinguish between different causes of liver damage and to distinguish liver injury from damage to heart or muscle.</a:t>
            </a:r>
          </a:p>
          <a:p>
            <a:endParaRPr lang="en-US" dirty="0"/>
          </a:p>
        </p:txBody>
      </p:sp>
    </p:spTree>
    <p:extLst>
      <p:ext uri="{BB962C8B-B14F-4D97-AF65-F5344CB8AC3E}">
        <p14:creationId xmlns:p14="http://schemas.microsoft.com/office/powerpoint/2010/main" val="42727623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690282" y="722165"/>
            <a:ext cx="8709212"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None/>
              <a:tabLst/>
            </a:pPr>
            <a:r>
              <a:rPr kumimoji="0" lang="en-US" altLang="en-US" b="0" i="0" u="none" strike="noStrike" cap="none" normalizeH="0" baseline="0" dirty="0" smtClean="0">
                <a:ln>
                  <a:noFill/>
                </a:ln>
                <a:solidFill>
                  <a:schemeClr val="tx1"/>
                </a:solidFill>
                <a:effectLst/>
                <a:latin typeface="Arial" panose="020B0604020202020204" pitchFamily="34" charset="0"/>
              </a:rPr>
              <a:t>Ratio of AST and ALT can be useful in differential</a:t>
            </a:r>
          </a:p>
          <a:p>
            <a:pPr marL="0" marR="0" lvl="0" indent="0" algn="ctr" defTabSz="914400" rtl="0" eaLnBrk="0" fontAlgn="base" latinLnBrk="0" hangingPunct="0">
              <a:lnSpc>
                <a:spcPct val="100000"/>
              </a:lnSpc>
              <a:spcBef>
                <a:spcPct val="0"/>
              </a:spcBef>
              <a:spcAft>
                <a:spcPct val="0"/>
              </a:spcAft>
              <a:buClrTx/>
              <a:buSzTx/>
              <a:buNone/>
              <a:tabLst/>
            </a:pPr>
            <a:r>
              <a:rPr kumimoji="0" lang="en-US" altLang="en-US" b="0" i="0" u="none" strike="noStrike" cap="none" normalizeH="0" baseline="0" dirty="0" smtClean="0">
                <a:ln>
                  <a:noFill/>
                </a:ln>
                <a:solidFill>
                  <a:schemeClr val="tx1"/>
                </a:solidFill>
                <a:effectLst/>
                <a:latin typeface="Arial" panose="020B0604020202020204" pitchFamily="34" charset="0"/>
              </a:rPr>
              <a:t>ALT is more specific for liver damage than AST</a:t>
            </a: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US" altLang="en-US" b="1" i="0" u="none" strike="noStrike" cap="none" normalizeH="0" baseline="0" dirty="0" smtClean="0">
                <a:ln>
                  <a:noFill/>
                </a:ln>
                <a:solidFill>
                  <a:schemeClr val="tx1"/>
                </a:solidFill>
                <a:effectLst/>
                <a:latin typeface="Arial" panose="020B0604020202020204" pitchFamily="34" charset="0"/>
              </a:rPr>
              <a:t>AST: ALT =1 </a:t>
            </a:r>
            <a:endParaRPr kumimoji="0" lang="en-US" altLang="en-US"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None/>
              <a:tabLst/>
            </a:pPr>
            <a:r>
              <a:rPr kumimoji="0" lang="en-US" altLang="en-US" b="0" i="0" u="none" strike="noStrike" cap="none" normalizeH="0" baseline="0" dirty="0" smtClean="0">
                <a:ln>
                  <a:noFill/>
                </a:ln>
                <a:solidFill>
                  <a:schemeClr val="tx1"/>
                </a:solidFill>
                <a:effectLst/>
                <a:latin typeface="Arial" panose="020B0604020202020204" pitchFamily="34" charset="0"/>
              </a:rPr>
              <a:t>Associated with </a:t>
            </a:r>
            <a:r>
              <a:rPr kumimoji="0" lang="en-US" altLang="en-US" b="0" i="0" u="none" strike="noStrike" cap="none" normalizeH="0" baseline="0" dirty="0" err="1" smtClean="0">
                <a:ln>
                  <a:noFill/>
                </a:ln>
                <a:solidFill>
                  <a:schemeClr val="tx1"/>
                </a:solidFill>
                <a:effectLst/>
                <a:latin typeface="Arial" panose="020B0604020202020204" pitchFamily="34" charset="0"/>
              </a:rPr>
              <a:t>ischaemia</a:t>
            </a:r>
            <a:r>
              <a:rPr kumimoji="0" lang="en-US" altLang="en-US" b="0" i="0" u="none" strike="noStrike" cap="none" normalizeH="0" baseline="0" dirty="0" smtClean="0">
                <a:ln>
                  <a:noFill/>
                </a:ln>
                <a:solidFill>
                  <a:schemeClr val="tx1"/>
                </a:solidFill>
                <a:effectLst/>
                <a:latin typeface="Arial" panose="020B0604020202020204" pitchFamily="34" charset="0"/>
              </a:rPr>
              <a:t> (CCF and </a:t>
            </a:r>
            <a:r>
              <a:rPr kumimoji="0" lang="en-US" altLang="en-US" b="0" i="0" u="none" strike="noStrike" cap="none" normalizeH="0" baseline="0" dirty="0" err="1" smtClean="0">
                <a:ln>
                  <a:noFill/>
                </a:ln>
                <a:solidFill>
                  <a:schemeClr val="tx1"/>
                </a:solidFill>
                <a:effectLst/>
                <a:latin typeface="Arial" panose="020B0604020202020204" pitchFamily="34" charset="0"/>
              </a:rPr>
              <a:t>ischaemic</a:t>
            </a:r>
            <a:r>
              <a:rPr kumimoji="0" lang="en-US" altLang="en-US" b="0" i="0" u="none" strike="noStrike" cap="none" normalizeH="0" baseline="0" dirty="0" smtClean="0">
                <a:ln>
                  <a:noFill/>
                </a:ln>
                <a:solidFill>
                  <a:schemeClr val="tx1"/>
                </a:solidFill>
                <a:effectLst/>
                <a:latin typeface="Arial" panose="020B0604020202020204" pitchFamily="34" charset="0"/>
              </a:rPr>
              <a:t> necrosis and hepatitis)</a:t>
            </a: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US" altLang="en-US" b="1" i="0" u="none" strike="noStrike" cap="none" normalizeH="0" baseline="0" dirty="0" smtClean="0">
                <a:ln>
                  <a:noFill/>
                </a:ln>
                <a:solidFill>
                  <a:schemeClr val="tx1"/>
                </a:solidFill>
                <a:effectLst/>
                <a:latin typeface="Arial" panose="020B0604020202020204" pitchFamily="34" charset="0"/>
              </a:rPr>
              <a:t>AST: ALT &gt;2.5 </a:t>
            </a:r>
            <a:endParaRPr kumimoji="0" lang="en-US" altLang="en-US"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None/>
              <a:tabLst/>
            </a:pPr>
            <a:r>
              <a:rPr kumimoji="0" lang="en-US" altLang="en-US" b="0" i="0" u="none" strike="noStrike" cap="none" normalizeH="0" baseline="0" dirty="0" smtClean="0">
                <a:ln>
                  <a:noFill/>
                </a:ln>
                <a:solidFill>
                  <a:schemeClr val="tx1"/>
                </a:solidFill>
                <a:effectLst/>
                <a:latin typeface="Arial" panose="020B0604020202020204" pitchFamily="34" charset="0"/>
              </a:rPr>
              <a:t>Associated with Alcoholic hepatitis</a:t>
            </a:r>
          </a:p>
          <a:p>
            <a:pPr marL="0" marR="0" lvl="0" indent="0" algn="ctr" defTabSz="914400" rtl="0" eaLnBrk="0" fontAlgn="base" latinLnBrk="0" hangingPunct="0">
              <a:lnSpc>
                <a:spcPct val="100000"/>
              </a:lnSpc>
              <a:spcBef>
                <a:spcPct val="0"/>
              </a:spcBef>
              <a:spcAft>
                <a:spcPct val="0"/>
              </a:spcAft>
              <a:buClrTx/>
              <a:buSzTx/>
              <a:buNone/>
              <a:tabLst/>
            </a:pPr>
            <a:r>
              <a:rPr kumimoji="0" lang="en-US" altLang="en-US" b="0" i="0" u="none" strike="noStrike" cap="none" normalizeH="0" baseline="0" dirty="0" smtClean="0">
                <a:ln>
                  <a:noFill/>
                </a:ln>
                <a:solidFill>
                  <a:schemeClr val="tx1"/>
                </a:solidFill>
                <a:effectLst/>
                <a:latin typeface="Arial" panose="020B0604020202020204" pitchFamily="34" charset="0"/>
              </a:rPr>
              <a:t>Alcohol induced deficiency of pyridoxal phosphate</a:t>
            </a: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US" altLang="en-US" b="1" i="0" u="none" strike="noStrike" cap="none" normalizeH="0" baseline="0" dirty="0" smtClean="0">
                <a:ln>
                  <a:noFill/>
                </a:ln>
                <a:solidFill>
                  <a:schemeClr val="tx1"/>
                </a:solidFill>
                <a:effectLst/>
                <a:latin typeface="Arial" panose="020B0604020202020204" pitchFamily="34" charset="0"/>
              </a:rPr>
              <a:t>AST: ALT &lt;1 </a:t>
            </a:r>
            <a:endParaRPr kumimoji="0" lang="en-US" altLang="en-US"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None/>
              <a:tabLst/>
            </a:pPr>
            <a:r>
              <a:rPr kumimoji="0" lang="en-US" altLang="en-US" b="0" i="0" u="none" strike="noStrike" cap="none" normalizeH="0" baseline="0" dirty="0" smtClean="0">
                <a:ln>
                  <a:noFill/>
                </a:ln>
                <a:solidFill>
                  <a:schemeClr val="tx1"/>
                </a:solidFill>
                <a:effectLst/>
                <a:latin typeface="Arial" panose="020B0604020202020204" pitchFamily="34" charset="0"/>
              </a:rPr>
              <a:t>High rise in ALT specific for Hepatocellular damage</a:t>
            </a:r>
          </a:p>
          <a:p>
            <a:pPr marL="0" marR="0" lvl="0" indent="0" algn="ctr" defTabSz="914400" rtl="0" eaLnBrk="0" fontAlgn="base" latinLnBrk="0" hangingPunct="0">
              <a:lnSpc>
                <a:spcPct val="100000"/>
              </a:lnSpc>
              <a:spcBef>
                <a:spcPct val="0"/>
              </a:spcBef>
              <a:spcAft>
                <a:spcPct val="0"/>
              </a:spcAft>
              <a:buClrTx/>
              <a:buSzTx/>
              <a:buNone/>
              <a:tabLst/>
            </a:pPr>
            <a:r>
              <a:rPr kumimoji="0" lang="en-US" altLang="en-US" b="0" i="0" u="none" strike="noStrike" cap="none" normalizeH="0" baseline="0" dirty="0" smtClean="0">
                <a:ln>
                  <a:noFill/>
                </a:ln>
                <a:solidFill>
                  <a:schemeClr val="tx1"/>
                </a:solidFill>
                <a:effectLst/>
                <a:latin typeface="Arial" panose="020B0604020202020204" pitchFamily="34" charset="0"/>
              </a:rPr>
              <a:t>Paracetamol OD with hepatocellular necrosis</a:t>
            </a:r>
          </a:p>
          <a:p>
            <a:pPr marL="0" marR="0" lvl="0" indent="0" algn="ctr" defTabSz="914400" rtl="0" eaLnBrk="0" fontAlgn="base" latinLnBrk="0" hangingPunct="0">
              <a:lnSpc>
                <a:spcPct val="100000"/>
              </a:lnSpc>
              <a:spcBef>
                <a:spcPct val="0"/>
              </a:spcBef>
              <a:spcAft>
                <a:spcPct val="0"/>
              </a:spcAft>
              <a:buClrTx/>
              <a:buSzTx/>
              <a:buNone/>
              <a:tabLst/>
            </a:pPr>
            <a:r>
              <a:rPr kumimoji="0" lang="en-US" altLang="en-US" b="0" i="0" u="none" strike="noStrike" cap="none" normalizeH="0" baseline="0" dirty="0" smtClean="0">
                <a:ln>
                  <a:noFill/>
                </a:ln>
                <a:solidFill>
                  <a:schemeClr val="tx1"/>
                </a:solidFill>
                <a:effectLst/>
                <a:latin typeface="Arial" panose="020B0604020202020204" pitchFamily="34" charset="0"/>
              </a:rPr>
              <a:t>Viral hepatitis, </a:t>
            </a:r>
            <a:r>
              <a:rPr kumimoji="0" lang="en-US" altLang="en-US" b="0" i="0" u="none" strike="noStrike" cap="none" normalizeH="0" baseline="0" dirty="0" err="1" smtClean="0">
                <a:ln>
                  <a:noFill/>
                </a:ln>
                <a:solidFill>
                  <a:schemeClr val="tx1"/>
                </a:solidFill>
                <a:effectLst/>
                <a:latin typeface="Arial" panose="020B0604020202020204" pitchFamily="34" charset="0"/>
              </a:rPr>
              <a:t>ischaemic</a:t>
            </a:r>
            <a:r>
              <a:rPr kumimoji="0" lang="en-US" altLang="en-US" b="0" i="0" u="none" strike="noStrike" cap="none" normalizeH="0" baseline="0" dirty="0" smtClean="0">
                <a:ln>
                  <a:noFill/>
                </a:ln>
                <a:solidFill>
                  <a:schemeClr val="tx1"/>
                </a:solidFill>
                <a:effectLst/>
                <a:latin typeface="Arial" panose="020B0604020202020204" pitchFamily="34" charset="0"/>
              </a:rPr>
              <a:t> necrosis, toxic hepatitis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smtClean="0">
              <a:ln>
                <a:noFill/>
              </a:ln>
              <a:solidFill>
                <a:schemeClr val="tx1"/>
              </a:solidFill>
              <a:effectLst/>
              <a:latin typeface="Arial" panose="020B0604020202020204" pitchFamily="34" charset="0"/>
            </a:endParaRPr>
          </a:p>
        </p:txBody>
      </p:sp>
      <p:sp>
        <p:nvSpPr>
          <p:cNvPr id="5" name="TextBox 4"/>
          <p:cNvSpPr txBox="1"/>
          <p:nvPr/>
        </p:nvSpPr>
        <p:spPr>
          <a:xfrm>
            <a:off x="9399494" y="2245659"/>
            <a:ext cx="2568388" cy="1477328"/>
          </a:xfrm>
          <a:prstGeom prst="rect">
            <a:avLst/>
          </a:prstGeom>
          <a:solidFill>
            <a:schemeClr val="bg1">
              <a:lumMod val="85000"/>
            </a:schemeClr>
          </a:solidFill>
        </p:spPr>
        <p:txBody>
          <a:bodyPr wrap="square" rtlCol="0">
            <a:spAutoFit/>
          </a:bodyPr>
          <a:lstStyle/>
          <a:p>
            <a:r>
              <a:rPr kumimoji="0" lang="en-US" altLang="en-US" b="0" i="0" u="none" strike="noStrike" cap="none" normalizeH="0" baseline="0" dirty="0" err="1" smtClean="0">
                <a:ln>
                  <a:noFill/>
                </a:ln>
                <a:solidFill>
                  <a:schemeClr val="tx1"/>
                </a:solidFill>
                <a:effectLst/>
                <a:latin typeface="Arial" panose="020B0604020202020204" pitchFamily="34" charset="0"/>
              </a:rPr>
              <a:t>Ischaemia</a:t>
            </a:r>
            <a:r>
              <a:rPr kumimoji="0" lang="en-US" altLang="en-US" b="0" i="0" u="none" strike="noStrike" cap="none" normalizeH="0" baseline="0" dirty="0" smtClean="0">
                <a:ln>
                  <a:noFill/>
                </a:ln>
                <a:solidFill>
                  <a:schemeClr val="tx1"/>
                </a:solidFill>
                <a:effectLst/>
                <a:latin typeface="Arial" panose="020B0604020202020204" pitchFamily="34" charset="0"/>
              </a:rPr>
              <a:t>: </a:t>
            </a:r>
            <a:r>
              <a:rPr lang="en-US" dirty="0" smtClean="0"/>
              <a:t>an Inadequate blood supply to an organ or part of the body, especially the heart muscles.</a:t>
            </a:r>
            <a:endParaRPr lang="en-US" dirty="0"/>
          </a:p>
        </p:txBody>
      </p:sp>
    </p:spTree>
    <p:extLst>
      <p:ext uri="{BB962C8B-B14F-4D97-AF65-F5344CB8AC3E}">
        <p14:creationId xmlns:p14="http://schemas.microsoft.com/office/powerpoint/2010/main" val="42946627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651</Words>
  <Application>Microsoft Office PowerPoint</Application>
  <PresentationFormat>Widescreen</PresentationFormat>
  <Paragraphs>54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Determination of the enzyme ALT (SGPT)  &amp;  AST activity in serum by enzymatic method using     Biophotometer</vt:lpstr>
      <vt:lpstr>ALT</vt:lpstr>
      <vt:lpstr>PowerPoint Presentation</vt:lpstr>
      <vt:lpstr>Principle </vt:lpstr>
      <vt:lpstr>AST</vt:lpstr>
      <vt:lpstr>PowerPoint Presentation</vt:lpstr>
      <vt:lpstr>Significance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Determination of the enzyme ALT (SGPT)  &amp;  AST activity in serum by enzymatic method using     Biophotometer</dc:title>
  <dc:creator>HP</dc:creator>
  <cp:lastModifiedBy>HP</cp:lastModifiedBy>
  <cp:revision>9</cp:revision>
  <dcterms:created xsi:type="dcterms:W3CDTF">2017-02-17T04:08:30Z</dcterms:created>
  <dcterms:modified xsi:type="dcterms:W3CDTF">2018-04-03T22:01:24Z</dcterms:modified>
</cp:coreProperties>
</file>